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9" r:id="rId4"/>
    <p:sldId id="290" r:id="rId5"/>
    <p:sldId id="261" r:id="rId6"/>
    <p:sldId id="258" r:id="rId7"/>
    <p:sldId id="272" r:id="rId8"/>
    <p:sldId id="273" r:id="rId9"/>
    <p:sldId id="285" r:id="rId10"/>
    <p:sldId id="287" r:id="rId11"/>
    <p:sldId id="288" r:id="rId12"/>
    <p:sldId id="284" r:id="rId13"/>
    <p:sldId id="291" r:id="rId14"/>
    <p:sldId id="286" r:id="rId15"/>
    <p:sldId id="277" r:id="rId16"/>
    <p:sldId id="281" r:id="rId17"/>
    <p:sldId id="278" r:id="rId18"/>
    <p:sldId id="292" r:id="rId19"/>
    <p:sldId id="274" r:id="rId20"/>
    <p:sldId id="268" r:id="rId21"/>
    <p:sldId id="267" r:id="rId22"/>
    <p:sldId id="262" r:id="rId23"/>
    <p:sldId id="269" r:id="rId24"/>
    <p:sldId id="294" r:id="rId25"/>
    <p:sldId id="293" r:id="rId26"/>
    <p:sldId id="280" r:id="rId27"/>
    <p:sldId id="295" r:id="rId28"/>
    <p:sldId id="264" r:id="rId29"/>
    <p:sldId id="296" r:id="rId30"/>
    <p:sldId id="298" r:id="rId31"/>
    <p:sldId id="304" r:id="rId32"/>
    <p:sldId id="305" r:id="rId33"/>
    <p:sldId id="307" r:id="rId34"/>
    <p:sldId id="308" r:id="rId35"/>
    <p:sldId id="309" r:id="rId36"/>
    <p:sldId id="303" r:id="rId37"/>
    <p:sldId id="310" r:id="rId38"/>
    <p:sldId id="306" r:id="rId39"/>
    <p:sldId id="302" r:id="rId40"/>
    <p:sldId id="301" r:id="rId41"/>
    <p:sldId id="311" r:id="rId42"/>
    <p:sldId id="300" r:id="rId43"/>
    <p:sldId id="299"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0EB2"/>
    <a:srgbClr val="1D5D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59" autoAdjust="0"/>
    <p:restoredTop sz="94660"/>
  </p:normalViewPr>
  <p:slideViewPr>
    <p:cSldViewPr snapToGrid="0">
      <p:cViewPr varScale="1">
        <p:scale>
          <a:sx n="89" d="100"/>
          <a:sy n="89" d="100"/>
        </p:scale>
        <p:origin x="869" y="7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3262E85-403C-417E-872F-587E57861CF9}"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C9F72-C0CA-4EB8-B1C9-DF5A29BE96FF}" type="slidenum">
              <a:rPr lang="en-US" smtClean="0"/>
              <a:t>‹#›</a:t>
            </a:fld>
            <a:endParaRPr lang="en-US"/>
          </a:p>
        </p:txBody>
      </p:sp>
    </p:spTree>
    <p:extLst>
      <p:ext uri="{BB962C8B-B14F-4D97-AF65-F5344CB8AC3E}">
        <p14:creationId xmlns:p14="http://schemas.microsoft.com/office/powerpoint/2010/main" val="3765671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262E85-403C-417E-872F-587E57861CF9}"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C9F72-C0CA-4EB8-B1C9-DF5A29BE96FF}" type="slidenum">
              <a:rPr lang="en-US" smtClean="0"/>
              <a:t>‹#›</a:t>
            </a:fld>
            <a:endParaRPr lang="en-US"/>
          </a:p>
        </p:txBody>
      </p:sp>
    </p:spTree>
    <p:extLst>
      <p:ext uri="{BB962C8B-B14F-4D97-AF65-F5344CB8AC3E}">
        <p14:creationId xmlns:p14="http://schemas.microsoft.com/office/powerpoint/2010/main" val="3233695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262E85-403C-417E-872F-587E57861CF9}"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C9F72-C0CA-4EB8-B1C9-DF5A29BE96FF}" type="slidenum">
              <a:rPr lang="en-US" smtClean="0"/>
              <a:t>‹#›</a:t>
            </a:fld>
            <a:endParaRPr lang="en-US"/>
          </a:p>
        </p:txBody>
      </p:sp>
    </p:spTree>
    <p:extLst>
      <p:ext uri="{BB962C8B-B14F-4D97-AF65-F5344CB8AC3E}">
        <p14:creationId xmlns:p14="http://schemas.microsoft.com/office/powerpoint/2010/main" val="361694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p:spPr>
        <p:txBody>
          <a:bodyPr lIns="0" rIns="0" anchor="t">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47BDBD44-5E9E-4F93-87DD-1FC46939ECFF}" type="datetimeFigureOut">
              <a:rPr lang="en-US" smtClean="0">
                <a:solidFill>
                  <a:srgbClr val="FFFFFF">
                    <a:tint val="75000"/>
                  </a:srgbClr>
                </a:solidFill>
              </a:rPr>
              <a:pPr/>
              <a:t>2/20/2020</a:t>
            </a:fld>
            <a:endParaRPr lang="en-US">
              <a:solidFill>
                <a:srgbClr val="FFFFFF">
                  <a:tint val="75000"/>
                </a:srgbClr>
              </a:solidFill>
            </a:endParaRPr>
          </a:p>
        </p:txBody>
      </p:sp>
      <p:sp>
        <p:nvSpPr>
          <p:cNvPr id="8" name="Slide Number Placeholder 7"/>
          <p:cNvSpPr>
            <a:spLocks noGrp="1"/>
          </p:cNvSpPr>
          <p:nvPr>
            <p:ph type="sldNum" sz="quarter" idx="11"/>
          </p:nvPr>
        </p:nvSpPr>
        <p:spPr/>
        <p:txBody>
          <a:bodyPr/>
          <a:lstStyle/>
          <a:p>
            <a:fld id="{EE02FC54-9479-4789-AA1E-44EEA069E4FC}" type="slidenum">
              <a:rPr lang="en-US" smtClean="0">
                <a:solidFill>
                  <a:srgbClr val="FFFFFF">
                    <a:tint val="75000"/>
                  </a:srgbClr>
                </a:solidFill>
              </a:rPr>
              <a:pPr/>
              <a:t>‹#›</a:t>
            </a:fld>
            <a:endParaRPr lang="en-US">
              <a:solidFill>
                <a:srgbClr val="FFFFFF">
                  <a:tint val="75000"/>
                </a:srgbClr>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131921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fld id="{47BDBD44-5E9E-4F93-87DD-1FC46939ECFF}" type="datetimeFigureOut">
              <a:rPr lang="en-US" smtClean="0">
                <a:solidFill>
                  <a:srgbClr val="FFFFFF">
                    <a:tint val="75000"/>
                  </a:srgbClr>
                </a:solidFill>
              </a:rPr>
              <a:pPr/>
              <a:t>2/20/2020</a:t>
            </a:fld>
            <a:endParaRPr lang="en-US">
              <a:solidFill>
                <a:srgbClr val="FFFFFF">
                  <a:tint val="75000"/>
                </a:srgbClr>
              </a:solidFill>
            </a:endParaRPr>
          </a:p>
        </p:txBody>
      </p:sp>
      <p:sp>
        <p:nvSpPr>
          <p:cNvPr id="10" name="Slide Number Placeholder 9"/>
          <p:cNvSpPr>
            <a:spLocks noGrp="1"/>
          </p:cNvSpPr>
          <p:nvPr>
            <p:ph type="sldNum" sz="quarter" idx="15"/>
          </p:nvPr>
        </p:nvSpPr>
        <p:spPr/>
        <p:txBody>
          <a:bodyPr/>
          <a:lstStyle/>
          <a:p>
            <a:fld id="{EE02FC54-9479-4789-AA1E-44EEA069E4FC}" type="slidenum">
              <a:rPr lang="en-US" smtClean="0">
                <a:solidFill>
                  <a:srgbClr val="FFFFFF">
                    <a:tint val="75000"/>
                  </a:srgbClr>
                </a:solidFill>
              </a:rPr>
              <a:pPr/>
              <a:t>‹#›</a:t>
            </a:fld>
            <a:endParaRPr lang="en-US">
              <a:solidFill>
                <a:srgbClr val="FFFFFF">
                  <a:tint val="75000"/>
                </a:srgbClr>
              </a:solidFill>
            </a:endParaRPr>
          </a:p>
        </p:txBody>
      </p:sp>
      <p:sp>
        <p:nvSpPr>
          <p:cNvPr id="11" name="Footer Placeholder 10"/>
          <p:cNvSpPr>
            <a:spLocks noGrp="1"/>
          </p:cNvSpPr>
          <p:nvPr>
            <p:ph type="ftr" sz="quarter" idx="16"/>
          </p:nvPr>
        </p:nvSpPr>
        <p:spPr/>
        <p:txBody>
          <a:bodyPr/>
          <a:lstStyle/>
          <a:p>
            <a:endParaRPr lang="en-US">
              <a:solidFill>
                <a:srgbClr val="FFFFFF"/>
              </a:solidFill>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6867131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chor="t">
            <a:noAutofit/>
          </a:bodyPr>
          <a:lstStyle>
            <a:lvl1pPr algn="l">
              <a:defRPr sz="4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7BDBD44-5E9E-4F93-87DD-1FC46939ECFF}" type="datetimeFigureOut">
              <a:rPr lang="en-US" smtClean="0">
                <a:solidFill>
                  <a:srgbClr val="FFFFFF">
                    <a:tint val="75000"/>
                  </a:srgbClr>
                </a:solidFill>
              </a:rPr>
              <a:pPr/>
              <a:t>2/20/2020</a:t>
            </a:fld>
            <a:endParaRPr lang="en-US">
              <a:solidFill>
                <a:srgbClr val="FFFFFF">
                  <a:tint val="75000"/>
                </a:srgbClr>
              </a:solidFill>
            </a:endParaRPr>
          </a:p>
        </p:txBody>
      </p:sp>
      <p:sp>
        <p:nvSpPr>
          <p:cNvPr id="8" name="Slide Number Placeholder 7"/>
          <p:cNvSpPr>
            <a:spLocks noGrp="1"/>
          </p:cNvSpPr>
          <p:nvPr>
            <p:ph type="sldNum" sz="quarter" idx="11"/>
          </p:nvPr>
        </p:nvSpPr>
        <p:spPr/>
        <p:txBody>
          <a:bodyPr/>
          <a:lstStyle/>
          <a:p>
            <a:fld id="{EE02FC54-9479-4789-AA1E-44EEA069E4FC}" type="slidenum">
              <a:rPr lang="en-US" smtClean="0">
                <a:solidFill>
                  <a:srgbClr val="FFFFFF">
                    <a:tint val="75000"/>
                  </a:srgbClr>
                </a:solidFill>
              </a:rPr>
              <a:pPr/>
              <a:t>‹#›</a:t>
            </a:fld>
            <a:endParaRPr lang="en-US">
              <a:solidFill>
                <a:srgbClr val="FFFFFF">
                  <a:tint val="75000"/>
                </a:srgbClr>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51330094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754"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0"/>
          </p:nvPr>
        </p:nvSpPr>
        <p:spPr/>
        <p:txBody>
          <a:bodyPr/>
          <a:lstStyle/>
          <a:p>
            <a:fld id="{47BDBD44-5E9E-4F93-87DD-1FC46939ECFF}" type="datetimeFigureOut">
              <a:rPr lang="en-US" smtClean="0">
                <a:solidFill>
                  <a:srgbClr val="FFFFFF">
                    <a:tint val="75000"/>
                  </a:srgbClr>
                </a:solidFill>
              </a:rPr>
              <a:pPr/>
              <a:t>2/20/2020</a:t>
            </a:fld>
            <a:endParaRPr lang="en-US">
              <a:solidFill>
                <a:srgbClr val="FFFFFF">
                  <a:tint val="75000"/>
                </a:srgbClr>
              </a:solidFill>
            </a:endParaRPr>
          </a:p>
        </p:txBody>
      </p:sp>
      <p:sp>
        <p:nvSpPr>
          <p:cNvPr id="10" name="Slide Number Placeholder 9"/>
          <p:cNvSpPr>
            <a:spLocks noGrp="1"/>
          </p:cNvSpPr>
          <p:nvPr>
            <p:ph type="sldNum" sz="quarter" idx="11"/>
          </p:nvPr>
        </p:nvSpPr>
        <p:spPr/>
        <p:txBody>
          <a:bodyPr/>
          <a:lstStyle/>
          <a:p>
            <a:fld id="{EE02FC54-9479-4789-AA1E-44EEA069E4FC}" type="slidenum">
              <a:rPr lang="en-US" smtClean="0">
                <a:solidFill>
                  <a:srgbClr val="FFFFFF">
                    <a:tint val="75000"/>
                  </a:srgbClr>
                </a:solidFill>
              </a:rPr>
              <a:pPr/>
              <a:t>‹#›</a:t>
            </a:fld>
            <a:endParaRPr lang="en-US">
              <a:solidFill>
                <a:srgbClr val="FFFFFF">
                  <a:tint val="75000"/>
                </a:srgbClr>
              </a:solidFill>
            </a:endParaRPr>
          </a:p>
        </p:txBody>
      </p:sp>
      <p:sp>
        <p:nvSpPr>
          <p:cNvPr id="11" name="Footer Placeholder 10"/>
          <p:cNvSpPr>
            <a:spLocks noGrp="1"/>
          </p:cNvSpPr>
          <p:nvPr>
            <p:ph type="ftr" sz="quarter" idx="12"/>
          </p:nvPr>
        </p:nvSpPr>
        <p:spPr>
          <a:xfrm>
            <a:off x="493776" y="6356350"/>
            <a:ext cx="5102352" cy="365125"/>
          </a:xfrm>
        </p:spPr>
        <p:txBody>
          <a:bodyPr/>
          <a:lstStyle/>
          <a:p>
            <a:endParaRPr lang="en-US">
              <a:solidFill>
                <a:srgbClr val="FFFFFF"/>
              </a:solidFill>
            </a:endParaRPr>
          </a:p>
        </p:txBody>
      </p:sp>
    </p:spTree>
    <p:extLst>
      <p:ext uri="{BB962C8B-B14F-4D97-AF65-F5344CB8AC3E}">
        <p14:creationId xmlns:p14="http://schemas.microsoft.com/office/powerpoint/2010/main" val="317835985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860676"/>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5" y="1916113"/>
            <a:ext cx="3660775"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0"/>
          </p:nvPr>
        </p:nvSpPr>
        <p:spPr/>
        <p:txBody>
          <a:bodyPr/>
          <a:lstStyle/>
          <a:p>
            <a:fld id="{47BDBD44-5E9E-4F93-87DD-1FC46939ECFF}" type="datetimeFigureOut">
              <a:rPr lang="en-US" smtClean="0">
                <a:solidFill>
                  <a:srgbClr val="FFFFFF">
                    <a:tint val="75000"/>
                  </a:srgbClr>
                </a:solidFill>
              </a:rPr>
              <a:pPr/>
              <a:t>2/20/2020</a:t>
            </a:fld>
            <a:endParaRPr lang="en-US">
              <a:solidFill>
                <a:srgbClr val="FFFFFF">
                  <a:tint val="75000"/>
                </a:srgbClr>
              </a:solidFill>
            </a:endParaRPr>
          </a:p>
        </p:txBody>
      </p:sp>
      <p:sp>
        <p:nvSpPr>
          <p:cNvPr id="11" name="Slide Number Placeholder 10"/>
          <p:cNvSpPr>
            <a:spLocks noGrp="1"/>
          </p:cNvSpPr>
          <p:nvPr>
            <p:ph type="sldNum" sz="quarter" idx="11"/>
          </p:nvPr>
        </p:nvSpPr>
        <p:spPr/>
        <p:txBody>
          <a:bodyPr/>
          <a:lstStyle/>
          <a:p>
            <a:fld id="{EE02FC54-9479-4789-AA1E-44EEA069E4FC}" type="slidenum">
              <a:rPr lang="en-US" smtClean="0">
                <a:solidFill>
                  <a:srgbClr val="FFFFFF">
                    <a:tint val="75000"/>
                  </a:srgbClr>
                </a:solidFill>
              </a:rPr>
              <a:pPr/>
              <a:t>‹#›</a:t>
            </a:fld>
            <a:endParaRPr lang="en-US">
              <a:solidFill>
                <a:srgbClr val="FFFFFF">
                  <a:tint val="75000"/>
                </a:srgbClr>
              </a:solidFill>
            </a:endParaRPr>
          </a:p>
        </p:txBody>
      </p:sp>
      <p:sp>
        <p:nvSpPr>
          <p:cNvPr id="12" name="Footer Placeholder 11"/>
          <p:cNvSpPr>
            <a:spLocks noGrp="1"/>
          </p:cNvSpPr>
          <p:nvPr>
            <p:ph type="ftr" sz="quarter" idx="12"/>
          </p:nvPr>
        </p:nvSpPr>
        <p:spPr>
          <a:xfrm>
            <a:off x="493776" y="6356350"/>
            <a:ext cx="5102352" cy="365125"/>
          </a:xfrm>
        </p:spPr>
        <p:txBody>
          <a:bodyPr/>
          <a:lstStyle/>
          <a:p>
            <a:endParaRPr lang="en-US">
              <a:solidFill>
                <a:srgbClr val="FFFFFF"/>
              </a:solidFill>
            </a:endParaRPr>
          </a:p>
        </p:txBody>
      </p:sp>
    </p:spTree>
    <p:extLst>
      <p:ext uri="{BB962C8B-B14F-4D97-AF65-F5344CB8AC3E}">
        <p14:creationId xmlns:p14="http://schemas.microsoft.com/office/powerpoint/2010/main" val="244306794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62800" y="1551543"/>
            <a:ext cx="1828800" cy="365125"/>
          </a:xfrm>
        </p:spPr>
        <p:txBody>
          <a:bodyPr/>
          <a:lstStyle/>
          <a:p>
            <a:fld id="{47BDBD44-5E9E-4F93-87DD-1FC46939ECFF}" type="datetimeFigureOut">
              <a:rPr lang="en-US" smtClean="0">
                <a:solidFill>
                  <a:srgbClr val="FFFFFF">
                    <a:tint val="75000"/>
                  </a:srgbClr>
                </a:solidFill>
              </a:rPr>
              <a:pPr/>
              <a:t>2/20/2020</a:t>
            </a:fld>
            <a:endParaRPr lang="en-US">
              <a:solidFill>
                <a:srgbClr val="FFFFFF">
                  <a:tint val="75000"/>
                </a:srgbClr>
              </a:solidFill>
            </a:endParaRP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EE02FC54-9479-4789-AA1E-44EEA069E4FC}" type="slidenum">
              <a:rPr lang="en-US" smtClean="0">
                <a:solidFill>
                  <a:srgbClr val="FFFFFF">
                    <a:tint val="75000"/>
                  </a:srgbClr>
                </a:solidFill>
              </a:rPr>
              <a:pPr/>
              <a:t>‹#›</a:t>
            </a:fld>
            <a:endParaRPr lang="en-US">
              <a:solidFill>
                <a:srgbClr val="FFFFFF">
                  <a:tint val="75000"/>
                </a:srgbClr>
              </a:solidFill>
            </a:endParaRPr>
          </a:p>
        </p:txBody>
      </p:sp>
      <p:sp>
        <p:nvSpPr>
          <p:cNvPr id="6" name="Footer Placeholder 5"/>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23694445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BDBD44-5E9E-4F93-87DD-1FC46939ECFF}" type="datetimeFigureOut">
              <a:rPr lang="en-US" smtClean="0">
                <a:solidFill>
                  <a:srgbClr val="FFFFFF">
                    <a:tint val="75000"/>
                  </a:srgbClr>
                </a:solidFill>
              </a:rPr>
              <a:pPr/>
              <a:t>2/20/2020</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EE02FC54-9479-4789-AA1E-44EEA069E4F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48931964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93776" y="606425"/>
            <a:ext cx="3629025" cy="1041400"/>
          </a:xfrm>
        </p:spPr>
        <p:txBody>
          <a:bodyPr anchor="t">
            <a:normAutofit/>
          </a:bodyPr>
          <a:lstStyle>
            <a:lvl1pPr algn="l">
              <a:defRPr sz="1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47BDBD44-5E9E-4F93-87DD-1FC46939ECFF}" type="datetimeFigureOut">
              <a:rPr lang="en-US" smtClean="0">
                <a:solidFill>
                  <a:srgbClr val="FFFFFF">
                    <a:tint val="75000"/>
                  </a:srgbClr>
                </a:solidFill>
              </a:rPr>
              <a:pPr/>
              <a:t>2/20/2020</a:t>
            </a:fld>
            <a:endParaRPr lang="en-US">
              <a:solidFill>
                <a:srgbClr val="FFFFFF">
                  <a:tint val="75000"/>
                </a:srgbClr>
              </a:solidFill>
            </a:endParaRPr>
          </a:p>
        </p:txBody>
      </p:sp>
      <p:sp>
        <p:nvSpPr>
          <p:cNvPr id="9" name="Slide Number Placeholder 8"/>
          <p:cNvSpPr>
            <a:spLocks noGrp="1"/>
          </p:cNvSpPr>
          <p:nvPr>
            <p:ph type="sldNum" sz="quarter" idx="11"/>
          </p:nvPr>
        </p:nvSpPr>
        <p:spPr/>
        <p:txBody>
          <a:bodyPr/>
          <a:lstStyle/>
          <a:p>
            <a:fld id="{EE02FC54-9479-4789-AA1E-44EEA069E4FC}" type="slidenum">
              <a:rPr lang="en-US" smtClean="0">
                <a:solidFill>
                  <a:srgbClr val="FFFFFF">
                    <a:tint val="75000"/>
                  </a:srgbClr>
                </a:solidFill>
              </a:rPr>
              <a:pPr/>
              <a:t>‹#›</a:t>
            </a:fld>
            <a:endParaRPr lang="en-US">
              <a:solidFill>
                <a:srgbClr val="FFFFFF">
                  <a:tint val="75000"/>
                </a:srgbClr>
              </a:solidFill>
            </a:endParaRPr>
          </a:p>
        </p:txBody>
      </p:sp>
      <p:sp>
        <p:nvSpPr>
          <p:cNvPr id="10" name="Footer Placeholder 9"/>
          <p:cNvSpPr>
            <a:spLocks noGrp="1"/>
          </p:cNvSpPr>
          <p:nvPr>
            <p:ph type="ftr" sz="quarter" idx="12"/>
          </p:nvPr>
        </p:nvSpPr>
        <p:spPr>
          <a:xfrm>
            <a:off x="493776" y="6356350"/>
            <a:ext cx="5102352" cy="365125"/>
          </a:xfrm>
        </p:spPr>
        <p:txBody>
          <a:bodyPr/>
          <a:lstStyle/>
          <a:p>
            <a:endParaRPr lang="en-US">
              <a:solidFill>
                <a:srgbClr val="FFFFFF"/>
              </a:solidFill>
            </a:endParaRPr>
          </a:p>
        </p:txBody>
      </p:sp>
    </p:spTree>
    <p:extLst>
      <p:ext uri="{BB962C8B-B14F-4D97-AF65-F5344CB8AC3E}">
        <p14:creationId xmlns:p14="http://schemas.microsoft.com/office/powerpoint/2010/main" val="347256164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262E85-403C-417E-872F-587E57861CF9}"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C9F72-C0CA-4EB8-B1C9-DF5A29BE96FF}" type="slidenum">
              <a:rPr lang="en-US" smtClean="0"/>
              <a:t>‹#›</a:t>
            </a:fld>
            <a:endParaRPr lang="en-US"/>
          </a:p>
        </p:txBody>
      </p:sp>
    </p:spTree>
    <p:extLst>
      <p:ext uri="{BB962C8B-B14F-4D97-AF65-F5344CB8AC3E}">
        <p14:creationId xmlns:p14="http://schemas.microsoft.com/office/powerpoint/2010/main" val="498744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ln>
            <a:noFill/>
          </a:ln>
        </p:spPr>
        <p:txBody>
          <a:bodyPr anchor="t">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963862" y="1650999"/>
            <a:ext cx="5627687" cy="4220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963862" y="614363"/>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47BDBD44-5E9E-4F93-87DD-1FC46939ECFF}" type="datetimeFigureOut">
              <a:rPr lang="en-US" smtClean="0">
                <a:solidFill>
                  <a:srgbClr val="FFFFFF">
                    <a:tint val="75000"/>
                  </a:srgbClr>
                </a:solidFill>
              </a:rPr>
              <a:pPr/>
              <a:t>2/20/2020</a:t>
            </a:fld>
            <a:endParaRPr lang="en-US">
              <a:solidFill>
                <a:srgbClr val="FFFFFF">
                  <a:tint val="75000"/>
                </a:srgbClr>
              </a:solidFill>
            </a:endParaRPr>
          </a:p>
        </p:txBody>
      </p:sp>
      <p:sp>
        <p:nvSpPr>
          <p:cNvPr id="9" name="Slide Number Placeholder 8"/>
          <p:cNvSpPr>
            <a:spLocks noGrp="1"/>
          </p:cNvSpPr>
          <p:nvPr>
            <p:ph type="sldNum" sz="quarter" idx="11"/>
          </p:nvPr>
        </p:nvSpPr>
        <p:spPr/>
        <p:txBody>
          <a:bodyPr/>
          <a:lstStyle/>
          <a:p>
            <a:fld id="{EE02FC54-9479-4789-AA1E-44EEA069E4FC}" type="slidenum">
              <a:rPr lang="en-US" smtClean="0">
                <a:solidFill>
                  <a:srgbClr val="FFFFFF">
                    <a:tint val="75000"/>
                  </a:srgbClr>
                </a:solidFill>
              </a:rPr>
              <a:pPr/>
              <a:t>‹#›</a:t>
            </a:fld>
            <a:endParaRPr lang="en-US">
              <a:solidFill>
                <a:srgbClr val="FFFFFF">
                  <a:tint val="75000"/>
                </a:srgbClr>
              </a:solidFill>
            </a:endParaRPr>
          </a:p>
        </p:txBody>
      </p:sp>
      <p:sp>
        <p:nvSpPr>
          <p:cNvPr id="10" name="Footer Placeholder 9"/>
          <p:cNvSpPr>
            <a:spLocks noGrp="1"/>
          </p:cNvSpPr>
          <p:nvPr>
            <p:ph type="ftr" sz="quarter" idx="12"/>
          </p:nvPr>
        </p:nvSpPr>
        <p:spPr>
          <a:xfrm>
            <a:off x="493776" y="6356350"/>
            <a:ext cx="5102352" cy="365125"/>
          </a:xfrm>
        </p:spPr>
        <p:txBody>
          <a:bodyPr/>
          <a:lstStyle/>
          <a:p>
            <a:endParaRPr lang="en-US">
              <a:solidFill>
                <a:srgbClr val="FFFFFF"/>
              </a:solidFill>
            </a:endParaRPr>
          </a:p>
        </p:txBody>
      </p:sp>
    </p:spTree>
    <p:extLst>
      <p:ext uri="{BB962C8B-B14F-4D97-AF65-F5344CB8AC3E}">
        <p14:creationId xmlns:p14="http://schemas.microsoft.com/office/powerpoint/2010/main" val="369709424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BDBD44-5E9E-4F93-87DD-1FC46939ECFF}" type="datetimeFigureOut">
              <a:rPr lang="en-US" smtClean="0">
                <a:solidFill>
                  <a:srgbClr val="FFFFFF">
                    <a:tint val="75000"/>
                  </a:srgbClr>
                </a:solidFill>
              </a:rPr>
              <a:pPr/>
              <a:t>2/20/2020</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EE02FC54-9479-4789-AA1E-44EEA069E4F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96951225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BDBD44-5E9E-4F93-87DD-1FC46939ECFF}" type="datetimeFigureOut">
              <a:rPr lang="en-US" smtClean="0">
                <a:solidFill>
                  <a:srgbClr val="FFFFFF">
                    <a:tint val="75000"/>
                  </a:srgbClr>
                </a:solidFill>
              </a:rPr>
              <a:pPr/>
              <a:t>2/20/2020</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EE02FC54-9479-4789-AA1E-44EEA069E4F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2862444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35967887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340990034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610130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936729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166324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765465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4888715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262E85-403C-417E-872F-587E57861CF9}"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C9F72-C0CA-4EB8-B1C9-DF5A29BE96FF}" type="slidenum">
              <a:rPr lang="en-US" smtClean="0"/>
              <a:t>‹#›</a:t>
            </a:fld>
            <a:endParaRPr lang="en-US"/>
          </a:p>
        </p:txBody>
      </p:sp>
    </p:spTree>
    <p:extLst>
      <p:ext uri="{BB962C8B-B14F-4D97-AF65-F5344CB8AC3E}">
        <p14:creationId xmlns:p14="http://schemas.microsoft.com/office/powerpoint/2010/main" val="13999815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11848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25964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0414588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157774690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73034534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3262E85-403C-417E-872F-587E57861CF9}"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C9F72-C0CA-4EB8-B1C9-DF5A29BE96FF}" type="slidenum">
              <a:rPr lang="en-US" smtClean="0"/>
              <a:t>‹#›</a:t>
            </a:fld>
            <a:endParaRPr lang="en-US"/>
          </a:p>
        </p:txBody>
      </p:sp>
    </p:spTree>
    <p:extLst>
      <p:ext uri="{BB962C8B-B14F-4D97-AF65-F5344CB8AC3E}">
        <p14:creationId xmlns:p14="http://schemas.microsoft.com/office/powerpoint/2010/main" val="3764818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3262E85-403C-417E-872F-587E57861CF9}" type="datetimeFigureOut">
              <a:rPr lang="en-US" smtClean="0"/>
              <a:t>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3C9F72-C0CA-4EB8-B1C9-DF5A29BE96FF}" type="slidenum">
              <a:rPr lang="en-US" smtClean="0"/>
              <a:t>‹#›</a:t>
            </a:fld>
            <a:endParaRPr lang="en-US"/>
          </a:p>
        </p:txBody>
      </p:sp>
    </p:spTree>
    <p:extLst>
      <p:ext uri="{BB962C8B-B14F-4D97-AF65-F5344CB8AC3E}">
        <p14:creationId xmlns:p14="http://schemas.microsoft.com/office/powerpoint/2010/main" val="3424553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3262E85-403C-417E-872F-587E57861CF9}" type="datetimeFigureOut">
              <a:rPr lang="en-US" smtClean="0"/>
              <a:t>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3C9F72-C0CA-4EB8-B1C9-DF5A29BE96FF}" type="slidenum">
              <a:rPr lang="en-US" smtClean="0"/>
              <a:t>‹#›</a:t>
            </a:fld>
            <a:endParaRPr lang="en-US"/>
          </a:p>
        </p:txBody>
      </p:sp>
    </p:spTree>
    <p:extLst>
      <p:ext uri="{BB962C8B-B14F-4D97-AF65-F5344CB8AC3E}">
        <p14:creationId xmlns:p14="http://schemas.microsoft.com/office/powerpoint/2010/main" val="43053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262E85-403C-417E-872F-587E57861CF9}" type="datetimeFigureOut">
              <a:rPr lang="en-US" smtClean="0"/>
              <a:t>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3C9F72-C0CA-4EB8-B1C9-DF5A29BE96FF}" type="slidenum">
              <a:rPr lang="en-US" smtClean="0"/>
              <a:t>‹#›</a:t>
            </a:fld>
            <a:endParaRPr lang="en-US"/>
          </a:p>
        </p:txBody>
      </p:sp>
    </p:spTree>
    <p:extLst>
      <p:ext uri="{BB962C8B-B14F-4D97-AF65-F5344CB8AC3E}">
        <p14:creationId xmlns:p14="http://schemas.microsoft.com/office/powerpoint/2010/main" val="287967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262E85-403C-417E-872F-587E57861CF9}"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C9F72-C0CA-4EB8-B1C9-DF5A29BE96FF}" type="slidenum">
              <a:rPr lang="en-US" smtClean="0"/>
              <a:t>‹#›</a:t>
            </a:fld>
            <a:endParaRPr lang="en-US"/>
          </a:p>
        </p:txBody>
      </p:sp>
    </p:spTree>
    <p:extLst>
      <p:ext uri="{BB962C8B-B14F-4D97-AF65-F5344CB8AC3E}">
        <p14:creationId xmlns:p14="http://schemas.microsoft.com/office/powerpoint/2010/main" val="776600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262E85-403C-417E-872F-587E57861CF9}"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C9F72-C0CA-4EB8-B1C9-DF5A29BE96FF}" type="slidenum">
              <a:rPr lang="en-US" smtClean="0"/>
              <a:t>‹#›</a:t>
            </a:fld>
            <a:endParaRPr lang="en-US"/>
          </a:p>
        </p:txBody>
      </p:sp>
    </p:spTree>
    <p:extLst>
      <p:ext uri="{BB962C8B-B14F-4D97-AF65-F5344CB8AC3E}">
        <p14:creationId xmlns:p14="http://schemas.microsoft.com/office/powerpoint/2010/main" val="2296046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262E85-403C-417E-872F-587E57861CF9}" type="datetimeFigureOut">
              <a:rPr lang="en-US" smtClean="0"/>
              <a:t>2/7/2020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C9F72-C0CA-4EB8-B1C9-DF5A29BE96FF}" type="slidenum">
              <a:rPr lang="en-US" smtClean="0"/>
              <a:t>‹#›</a:t>
            </a:fld>
            <a:endParaRPr lang="en-US"/>
          </a:p>
        </p:txBody>
      </p:sp>
    </p:spTree>
    <p:extLst>
      <p:ext uri="{BB962C8B-B14F-4D97-AF65-F5344CB8AC3E}">
        <p14:creationId xmlns:p14="http://schemas.microsoft.com/office/powerpoint/2010/main" val="1490915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1554480"/>
            <a:ext cx="2073348" cy="197946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54400" y="1547036"/>
            <a:ext cx="4222308" cy="38862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189468"/>
            <a:ext cx="1828800"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47BDBD44-5E9E-4F93-87DD-1FC46939ECFF}" type="datetimeFigureOut">
              <a:rPr lang="en-US" smtClean="0">
                <a:solidFill>
                  <a:srgbClr val="FFFFFF">
                    <a:tint val="75000"/>
                  </a:srgbClr>
                </a:solidFill>
              </a:rPr>
              <a:pPr/>
              <a:t>2/20/2020</a:t>
            </a:fld>
            <a:endParaRPr lang="en-US">
              <a:solidFill>
                <a:srgbClr val="FFFFFF">
                  <a:tint val="75000"/>
                </a:srgbClr>
              </a:solidFill>
            </a:endParaRPr>
          </a:p>
        </p:txBody>
      </p:sp>
      <p:sp>
        <p:nvSpPr>
          <p:cNvPr id="5" name="Footer Placeholder 4"/>
          <p:cNvSpPr>
            <a:spLocks noGrp="1"/>
          </p:cNvSpPr>
          <p:nvPr>
            <p:ph type="ftr" sz="quarter" idx="3"/>
          </p:nvPr>
        </p:nvSpPr>
        <p:spPr>
          <a:xfrm>
            <a:off x="1069848" y="6356350"/>
            <a:ext cx="5102352" cy="365125"/>
          </a:xfrm>
          <a:prstGeom prst="rect">
            <a:avLst/>
          </a:prstGeom>
        </p:spPr>
        <p:txBody>
          <a:bodyPr vert="horz" lIns="91440" tIns="45720" rIns="91440" bIns="45720" rtlCol="0" anchor="t"/>
          <a:lstStyle>
            <a:lvl1pPr algn="l">
              <a:defRPr sz="120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7159752" y="6356350"/>
            <a:ext cx="1137684"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EE02FC54-9479-4789-AA1E-44EEA069E4F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42281852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5617078"/>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26" Type="http://schemas.openxmlformats.org/officeDocument/2006/relationships/image" Target="../media/image39.png"/><Relationship Id="rId3" Type="http://schemas.microsoft.com/office/2007/relationships/media" Target="../media/media2.mp3"/><Relationship Id="rId21" Type="http://schemas.microsoft.com/office/2007/relationships/media" Target="../media/media11.mp3"/><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5" Type="http://schemas.openxmlformats.org/officeDocument/2006/relationships/slideLayout" Target="../slideLayouts/slideLayout2.xml"/><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audio" Target="../media/media10.mp3"/><Relationship Id="rId29" Type="http://schemas.openxmlformats.org/officeDocument/2006/relationships/image" Target="../media/image41.jpe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audio" Target="../media/media12.mp3"/><Relationship Id="rId32" Type="http://schemas.openxmlformats.org/officeDocument/2006/relationships/image" Target="../media/image44.jpg"/><Relationship Id="rId5" Type="http://schemas.microsoft.com/office/2007/relationships/media" Target="../media/media3.mp3"/><Relationship Id="rId15" Type="http://schemas.microsoft.com/office/2007/relationships/media" Target="../media/media8.mp3"/><Relationship Id="rId23" Type="http://schemas.microsoft.com/office/2007/relationships/media" Target="../media/media12.mp3"/><Relationship Id="rId28" Type="http://schemas.openxmlformats.org/officeDocument/2006/relationships/image" Target="../media/image40.jpeg"/><Relationship Id="rId10" Type="http://schemas.openxmlformats.org/officeDocument/2006/relationships/audio" Target="../media/media5.mp3"/><Relationship Id="rId19" Type="http://schemas.microsoft.com/office/2007/relationships/media" Target="../media/media10.mp3"/><Relationship Id="rId31" Type="http://schemas.openxmlformats.org/officeDocument/2006/relationships/image" Target="../media/image43.jp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audio" Target="../media/media11.mp3"/><Relationship Id="rId27" Type="http://schemas.openxmlformats.org/officeDocument/2006/relationships/image" Target="../media/image4.wmf"/><Relationship Id="rId30" Type="http://schemas.openxmlformats.org/officeDocument/2006/relationships/image" Target="../media/image42.jpeg"/></Relationships>
</file>

<file path=ppt/slides/_rels/slide1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4.jpg"/><Relationship Id="rId7" Type="http://schemas.openxmlformats.org/officeDocument/2006/relationships/image" Target="../media/image67.jpg"/><Relationship Id="rId2"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0.pn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wmv"/><Relationship Id="rId1" Type="http://schemas.microsoft.com/office/2007/relationships/media" Target="../media/media13.wmv"/><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77.JPG"/><Relationship Id="rId7" Type="http://schemas.openxmlformats.org/officeDocument/2006/relationships/image" Target="../media/image81.JPG"/><Relationship Id="rId2"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80.JPG"/><Relationship Id="rId11" Type="http://schemas.openxmlformats.org/officeDocument/2006/relationships/image" Target="../media/image85.JPG"/><Relationship Id="rId5" Type="http://schemas.openxmlformats.org/officeDocument/2006/relationships/image" Target="../media/image79.JPG"/><Relationship Id="rId10" Type="http://schemas.openxmlformats.org/officeDocument/2006/relationships/image" Target="../media/image84.JPG"/><Relationship Id="rId4" Type="http://schemas.openxmlformats.org/officeDocument/2006/relationships/image" Target="../media/image78.JPG"/><Relationship Id="rId9" Type="http://schemas.openxmlformats.org/officeDocument/2006/relationships/image" Target="../media/image83.JPG"/></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3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91.gif"/><Relationship Id="rId4" Type="http://schemas.openxmlformats.org/officeDocument/2006/relationships/image" Target="../media/image90.jpeg"/></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Scott.m.gilbert@usda.gov" TargetMode="External"/><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95.JPG"/><Relationship Id="rId4" Type="http://schemas.openxmlformats.org/officeDocument/2006/relationships/hyperlink" Target="mailto:Matthew.r.stevens@usd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1"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2"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053"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14"/>
          <p:cNvSpPr>
            <a:spLocks noChangeArrowheads="1"/>
          </p:cNvSpPr>
          <p:nvPr/>
        </p:nvSpPr>
        <p:spPr bwMode="auto">
          <a:xfrm>
            <a:off x="227013" y="3330725"/>
            <a:ext cx="8229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4000" dirty="0" smtClean="0">
                <a:effectLst>
                  <a:outerShdw blurRad="38100" dist="38100" dir="2700000" algn="tl">
                    <a:srgbClr val="000000">
                      <a:alpha val="43137"/>
                    </a:srgbClr>
                  </a:outerShdw>
                </a:effectLst>
                <a:latin typeface="Tahoma" panose="020B0604030504040204" pitchFamily="34" charset="0"/>
              </a:rPr>
              <a:t>Matt Stevens</a:t>
            </a:r>
          </a:p>
          <a:p>
            <a:pPr eaLnBrk="1" hangingPunct="1">
              <a:buNone/>
            </a:pPr>
            <a:r>
              <a:rPr lang="en-US" altLang="en-US" sz="1800" dirty="0" smtClean="0">
                <a:effectLst>
                  <a:outerShdw blurRad="38100" dist="38100" dir="2700000" algn="tl">
                    <a:srgbClr val="000000">
                      <a:alpha val="43137"/>
                    </a:srgbClr>
                  </a:outerShdw>
                </a:effectLst>
                <a:latin typeface="Tahoma" panose="020B0604030504040204" pitchFamily="34" charset="0"/>
              </a:rPr>
              <a:t>Assistant District Supervisor - </a:t>
            </a:r>
            <a:r>
              <a:rPr lang="en-US" altLang="en-US" sz="1800" dirty="0">
                <a:effectLst>
                  <a:outerShdw blurRad="38100" dist="38100" dir="2700000" algn="tl">
                    <a:srgbClr val="000000">
                      <a:alpha val="43137"/>
                    </a:srgbClr>
                  </a:outerShdw>
                </a:effectLst>
                <a:latin typeface="Tahoma" panose="020B0604030504040204" pitchFamily="34" charset="0"/>
              </a:rPr>
              <a:t>Wildlife </a:t>
            </a:r>
            <a:r>
              <a:rPr lang="en-US" altLang="en-US" sz="1800" dirty="0" smtClean="0">
                <a:effectLst>
                  <a:outerShdw blurRad="38100" dist="38100" dir="2700000" algn="tl">
                    <a:srgbClr val="000000">
                      <a:alpha val="43137"/>
                    </a:srgbClr>
                  </a:outerShdw>
                </a:effectLst>
                <a:latin typeface="Tahoma" panose="020B0604030504040204" pitchFamily="34" charset="0"/>
              </a:rPr>
              <a:t>Biologist</a:t>
            </a:r>
            <a:endParaRPr lang="en-US" altLang="en-US" sz="1800" dirty="0">
              <a:effectLst>
                <a:outerShdw blurRad="38100" dist="38100" dir="2700000" algn="tl">
                  <a:srgbClr val="000000">
                    <a:alpha val="43137"/>
                  </a:srgbClr>
                </a:outerShdw>
              </a:effectLst>
              <a:latin typeface="Tahoma" panose="020B0604030504040204" pitchFamily="34" charset="0"/>
            </a:endParaRPr>
          </a:p>
          <a:p>
            <a:pPr eaLnBrk="1" hangingPunct="1">
              <a:buFontTx/>
              <a:buNone/>
            </a:pPr>
            <a:r>
              <a:rPr lang="en-US" altLang="en-US" sz="1800" dirty="0">
                <a:effectLst>
                  <a:outerShdw blurRad="38100" dist="38100" dir="2700000" algn="tl">
                    <a:srgbClr val="000000">
                      <a:alpha val="43137"/>
                    </a:srgbClr>
                  </a:outerShdw>
                </a:effectLst>
                <a:latin typeface="Tahoma" panose="020B0604030504040204" pitchFamily="34" charset="0"/>
              </a:rPr>
              <a:t>USDA-Wildlife Services</a:t>
            </a:r>
          </a:p>
          <a:p>
            <a:pPr eaLnBrk="1" hangingPunct="1">
              <a:buFontTx/>
              <a:buNone/>
            </a:pPr>
            <a:r>
              <a:rPr lang="en-US" altLang="en-US" sz="1800" dirty="0" smtClean="0">
                <a:effectLst>
                  <a:outerShdw blurRad="38100" dist="38100" dir="2700000" algn="tl">
                    <a:srgbClr val="000000">
                      <a:alpha val="43137"/>
                    </a:srgbClr>
                  </a:outerShdw>
                </a:effectLst>
                <a:latin typeface="Tahoma" panose="020B0604030504040204" pitchFamily="34" charset="0"/>
              </a:rPr>
              <a:t>Bremerton District, WA/AK program</a:t>
            </a:r>
            <a:endParaRPr lang="en-US" altLang="en-US" sz="1800" dirty="0">
              <a:effectLst>
                <a:outerShdw blurRad="38100" dist="38100" dir="2700000" algn="tl">
                  <a:srgbClr val="000000">
                    <a:alpha val="43137"/>
                  </a:srgbClr>
                </a:outerShdw>
              </a:effectLst>
              <a:latin typeface="Tahoma" panose="020B0604030504040204" pitchFamily="34" charset="0"/>
            </a:endParaRPr>
          </a:p>
          <a:p>
            <a:pPr eaLnBrk="1" hangingPunct="1">
              <a:buFontTx/>
              <a:buNone/>
            </a:pPr>
            <a:r>
              <a:rPr lang="en-US" altLang="en-US" sz="1800" dirty="0" smtClean="0">
                <a:effectLst>
                  <a:outerShdw blurRad="38100" dist="38100" dir="2700000" algn="tl">
                    <a:srgbClr val="000000">
                      <a:alpha val="43137"/>
                    </a:srgbClr>
                  </a:outerShdw>
                </a:effectLst>
                <a:latin typeface="Tahoma" panose="020B0604030504040204" pitchFamily="34" charset="0"/>
              </a:rPr>
              <a:t>(425) 954-6766</a:t>
            </a:r>
          </a:p>
          <a:p>
            <a:pPr eaLnBrk="1" hangingPunct="1">
              <a:buFontTx/>
              <a:buNone/>
            </a:pPr>
            <a:r>
              <a:rPr lang="en-US" altLang="en-US" sz="1800" dirty="0" smtClean="0">
                <a:solidFill>
                  <a:srgbClr val="220EB2"/>
                </a:solidFill>
                <a:effectLst>
                  <a:outerShdw blurRad="38100" dist="38100" dir="2700000" algn="tl">
                    <a:srgbClr val="000000">
                      <a:alpha val="43137"/>
                    </a:srgbClr>
                  </a:outerShdw>
                </a:effectLst>
                <a:latin typeface="Tahoma" panose="020B0604030504040204" pitchFamily="34" charset="0"/>
              </a:rPr>
              <a:t>matthew.r.stevens@usda.gov</a:t>
            </a:r>
            <a:endParaRPr lang="en-US" altLang="en-US" sz="1800" dirty="0">
              <a:solidFill>
                <a:srgbClr val="220EB2"/>
              </a:solidFill>
              <a:effectLst>
                <a:outerShdw blurRad="38100" dist="38100" dir="2700000" algn="tl">
                  <a:srgbClr val="000000">
                    <a:alpha val="43137"/>
                  </a:srgbClr>
                </a:outerShdw>
              </a:effectLst>
              <a:latin typeface="Tahoma" panose="020B0604030504040204" pitchFamily="34" charset="0"/>
            </a:endParaRPr>
          </a:p>
        </p:txBody>
      </p:sp>
      <p:sp>
        <p:nvSpPr>
          <p:cNvPr id="2" name="TextBox 1"/>
          <p:cNvSpPr txBox="1"/>
          <p:nvPr/>
        </p:nvSpPr>
        <p:spPr>
          <a:xfrm>
            <a:off x="227013" y="562942"/>
            <a:ext cx="8916987" cy="707886"/>
          </a:xfrm>
          <a:prstGeom prst="rect">
            <a:avLst/>
          </a:prstGeom>
          <a:noFill/>
        </p:spPr>
        <p:txBody>
          <a:bodyPr wrap="square" rtlCol="0">
            <a:spAutoFit/>
          </a:bodyPr>
          <a:lstStyle/>
          <a:p>
            <a:pPr algn="ctr"/>
            <a:r>
              <a:rPr lang="en-US" altLang="en-US" sz="4000" u="sng" dirty="0" smtClean="0">
                <a:effectLst>
                  <a:outerShdw blurRad="38100" dist="38100" dir="2700000" algn="tl">
                    <a:srgbClr val="000000">
                      <a:alpha val="43137"/>
                    </a:srgbClr>
                  </a:outerShdw>
                </a:effectLst>
                <a:latin typeface="Tahoma" panose="020B0604030504040204" pitchFamily="34" charset="0"/>
              </a:rPr>
              <a:t>Urban Coyote Phenomenon  </a:t>
            </a:r>
            <a:endParaRPr lang="en-US" altLang="en-US" sz="4000" u="sng" dirty="0">
              <a:effectLst>
                <a:outerShdw blurRad="38100" dist="38100" dir="2700000" algn="tl">
                  <a:srgbClr val="000000">
                    <a:alpha val="43137"/>
                  </a:srgbClr>
                </a:outerShdw>
              </a:effectLst>
              <a:latin typeface="Tahoma" panose="020B060403050404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653" r="45441" b="21703"/>
          <a:stretch/>
        </p:blipFill>
        <p:spPr>
          <a:xfrm>
            <a:off x="6757898" y="1409700"/>
            <a:ext cx="2181225" cy="4144328"/>
          </a:xfrm>
          <a:prstGeom prst="rect">
            <a:avLst/>
          </a:prstGeom>
        </p:spPr>
      </p:pic>
      <p:pic>
        <p:nvPicPr>
          <p:cNvPr id="11" name="Picture 2" descr="http://media.21alive.com/images/urban+coyo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3" y="1399222"/>
            <a:ext cx="3426295" cy="19866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ts1.mm.bing.net/th?&amp;id=HN.607997877161363532&amp;w=300&amp;h=300&amp;c=0&amp;pid=1.9&amp;rs=0&amp;p=0"/>
          <p:cNvPicPr>
            <a:picLocks noChangeAspect="1" noChangeArrowheads="1"/>
          </p:cNvPicPr>
          <p:nvPr/>
        </p:nvPicPr>
        <p:blipFill rotWithShape="1">
          <a:blip r:embed="rId5">
            <a:extLst>
              <a:ext uri="{28A0092B-C50C-407E-A947-70E740481C1C}">
                <a14:useLocalDpi xmlns:a14="http://schemas.microsoft.com/office/drawing/2010/main" val="0"/>
              </a:ext>
            </a:extLst>
          </a:blip>
          <a:srcRect t="10127"/>
          <a:stretch/>
        </p:blipFill>
        <p:spPr bwMode="auto">
          <a:xfrm>
            <a:off x="3763031" y="1409700"/>
            <a:ext cx="2747120" cy="197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381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828136" y="707366"/>
            <a:ext cx="8315864" cy="5113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i="1" dirty="0" smtClean="0">
                <a:effectLst>
                  <a:outerShdw blurRad="38100" dist="38100" dir="2700000" algn="tl">
                    <a:srgbClr val="000000">
                      <a:alpha val="43137"/>
                    </a:srgbClr>
                  </a:outerShdw>
                </a:effectLst>
                <a:latin typeface="+mn-lt"/>
              </a:rPr>
              <a:t>Life Cycle/Family Group Structure </a:t>
            </a:r>
            <a:endParaRPr lang="en-US" sz="3200" b="1" i="1" dirty="0">
              <a:effectLst>
                <a:outerShdw blurRad="38100" dist="38100" dir="2700000" algn="tl">
                  <a:srgbClr val="000000">
                    <a:alpha val="43137"/>
                  </a:srgbClr>
                </a:outerShdw>
              </a:effectLst>
              <a:latin typeface="+mn-lt"/>
            </a:endParaRPr>
          </a:p>
        </p:txBody>
      </p:sp>
      <p:sp>
        <p:nvSpPr>
          <p:cNvPr id="5" name="TextBox 4"/>
          <p:cNvSpPr txBox="1"/>
          <p:nvPr/>
        </p:nvSpPr>
        <p:spPr>
          <a:xfrm>
            <a:off x="23721" y="1250855"/>
            <a:ext cx="7256973" cy="1692771"/>
          </a:xfrm>
          <a:prstGeom prst="rect">
            <a:avLst/>
          </a:prstGeom>
          <a:noFill/>
        </p:spPr>
        <p:txBody>
          <a:bodyPr wrap="square" rtlCol="0">
            <a:spAutoFit/>
          </a:bodyPr>
          <a:lstStyle/>
          <a:p>
            <a:pPr marL="457200" indent="-457200">
              <a:buFont typeface="+mj-lt"/>
              <a:buAutoNum type="arabicPeriod" startAt="3"/>
            </a:pPr>
            <a:r>
              <a:rPr lang="en-US" sz="2400" b="1" dirty="0" smtClean="0">
                <a:effectLst>
                  <a:outerShdw blurRad="38100" dist="38100" dir="2700000" algn="tl">
                    <a:srgbClr val="000000">
                      <a:alpha val="43137"/>
                    </a:srgbClr>
                  </a:outerShdw>
                </a:effectLst>
              </a:rPr>
              <a:t>Pup Rearing:</a:t>
            </a:r>
          </a:p>
          <a:p>
            <a:r>
              <a:rPr lang="en-US" dirty="0"/>
              <a:t> </a:t>
            </a:r>
            <a:r>
              <a:rPr lang="en-US" dirty="0" smtClean="0"/>
              <a:t>        </a:t>
            </a:r>
            <a:r>
              <a:rPr lang="en-US" sz="2000" dirty="0" smtClean="0">
                <a:effectLst>
                  <a:outerShdw blurRad="38100" dist="38100" dir="2700000" algn="tl">
                    <a:srgbClr val="000000">
                      <a:alpha val="43137"/>
                    </a:srgbClr>
                  </a:outerShdw>
                </a:effectLst>
              </a:rPr>
              <a:t>April thru June</a:t>
            </a:r>
          </a:p>
          <a:p>
            <a:pPr marL="742950" lvl="1" indent="-285750">
              <a:buFont typeface="Arial" panose="020B0604020202020204" pitchFamily="34" charset="0"/>
              <a:buChar char="•"/>
            </a:pPr>
            <a:r>
              <a:rPr lang="en-US" sz="2000" dirty="0" smtClean="0">
                <a:effectLst>
                  <a:outerShdw blurRad="38100" dist="38100" dir="2700000" algn="tl">
                    <a:srgbClr val="000000">
                      <a:alpha val="43137"/>
                    </a:srgbClr>
                  </a:outerShdw>
                </a:effectLst>
              </a:rPr>
              <a:t>Increases conflicts:</a:t>
            </a:r>
          </a:p>
          <a:p>
            <a:pPr marL="1200150" lvl="2" indent="-285750">
              <a:buFont typeface="Arial" panose="020B0604020202020204" pitchFamily="34" charset="0"/>
              <a:buChar char="•"/>
            </a:pPr>
            <a:r>
              <a:rPr lang="en-US" sz="2000" dirty="0" smtClean="0">
                <a:effectLst>
                  <a:outerShdw blurRad="38100" dist="38100" dir="2700000" algn="tl">
                    <a:srgbClr val="000000">
                      <a:alpha val="43137"/>
                    </a:srgbClr>
                  </a:outerShdw>
                </a:effectLst>
              </a:rPr>
              <a:t>Nutritional demand/lactating/more mouths to feed</a:t>
            </a:r>
          </a:p>
          <a:p>
            <a:pPr marL="1200150" lvl="2" indent="-285750">
              <a:buFont typeface="Arial" panose="020B0604020202020204" pitchFamily="34" charset="0"/>
              <a:buChar char="•"/>
            </a:pPr>
            <a:r>
              <a:rPr lang="en-US" sz="2000" dirty="0" smtClean="0">
                <a:effectLst>
                  <a:outerShdw blurRad="38100" dist="38100" dir="2700000" algn="tl">
                    <a:srgbClr val="000000">
                      <a:alpha val="43137"/>
                    </a:srgbClr>
                  </a:outerShdw>
                </a:effectLst>
              </a:rPr>
              <a:t>Hypersensitive to other canine threats</a:t>
            </a:r>
            <a:endParaRPr lang="en-US" sz="2000" dirty="0">
              <a:effectLst>
                <a:outerShdw blurRad="38100" dist="38100" dir="2700000" algn="tl">
                  <a:srgbClr val="000000">
                    <a:alpha val="43137"/>
                  </a:srgbClr>
                </a:outerShdw>
              </a:effectLst>
            </a:endParaRPr>
          </a:p>
        </p:txBody>
      </p:sp>
      <p:pic>
        <p:nvPicPr>
          <p:cNvPr id="11" name="Picture 4" descr="http://www.bobschillereff.com/img/s8/v0/p124836915-3.jpg"/>
          <p:cNvPicPr>
            <a:picLocks noChangeAspect="1" noChangeArrowheads="1"/>
          </p:cNvPicPr>
          <p:nvPr/>
        </p:nvPicPr>
        <p:blipFill rotWithShape="1">
          <a:blip r:embed="rId3">
            <a:extLst>
              <a:ext uri="{28A0092B-C50C-407E-A947-70E740481C1C}">
                <a14:useLocalDpi xmlns:a14="http://schemas.microsoft.com/office/drawing/2010/main" val="0"/>
              </a:ext>
            </a:extLst>
          </a:blip>
          <a:srcRect b="10516"/>
          <a:stretch/>
        </p:blipFill>
        <p:spPr bwMode="auto">
          <a:xfrm>
            <a:off x="599541" y="3106831"/>
            <a:ext cx="3817184" cy="2444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8743" y="1194251"/>
            <a:ext cx="2196576" cy="1937138"/>
          </a:xfrm>
          <a:prstGeom prst="rect">
            <a:avLst/>
          </a:prstGeom>
        </p:spPr>
      </p:pic>
      <p:pic>
        <p:nvPicPr>
          <p:cNvPr id="13"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9729" y="3323055"/>
            <a:ext cx="3140693" cy="22417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0" y="87284"/>
            <a:ext cx="2691442"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HUMAN CONFLICT LEVEL - </a:t>
            </a:r>
            <a:endParaRPr lang="en-US"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2576644" y="0"/>
            <a:ext cx="1331122" cy="523220"/>
          </a:xfrm>
          <a:prstGeom prst="rect">
            <a:avLst/>
          </a:prstGeom>
          <a:noFill/>
        </p:spPr>
        <p:txBody>
          <a:bodyPr wrap="square" rtlCol="0">
            <a:spAutoFit/>
          </a:bodyPr>
          <a:lstStyle/>
          <a:p>
            <a:r>
              <a:rPr lang="en-US" sz="2800" dirty="0" smtClean="0">
                <a:solidFill>
                  <a:srgbClr val="FFFF00"/>
                </a:solidFill>
                <a:latin typeface="Baskerville Old Face" panose="02020602080505020303" pitchFamily="18" charset="0"/>
              </a:rPr>
              <a:t>HIGH</a:t>
            </a:r>
            <a:endParaRPr lang="en-US" sz="2800" dirty="0">
              <a:solidFill>
                <a:srgbClr val="FFFF00"/>
              </a:solidFill>
              <a:latin typeface="Baskerville Old Face" panose="02020602080505020303" pitchFamily="18" charset="0"/>
            </a:endParaRPr>
          </a:p>
        </p:txBody>
      </p:sp>
      <p:sp>
        <p:nvSpPr>
          <p:cNvPr id="16" name="TextBox 15"/>
          <p:cNvSpPr txBox="1"/>
          <p:nvPr/>
        </p:nvSpPr>
        <p:spPr>
          <a:xfrm>
            <a:off x="3639852" y="18556"/>
            <a:ext cx="5383383" cy="461665"/>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  </a:t>
            </a:r>
            <a:r>
              <a:rPr lang="en-US" sz="2400" i="1" dirty="0" smtClean="0">
                <a:solidFill>
                  <a:schemeClr val="bg1"/>
                </a:solidFill>
                <a:effectLst>
                  <a:outerShdw blurRad="38100" dist="38100" dir="2700000" algn="tl">
                    <a:srgbClr val="000000">
                      <a:alpha val="43137"/>
                    </a:srgbClr>
                  </a:outerShdw>
                </a:effectLst>
              </a:rPr>
              <a:t>Protect pups at all costs </a:t>
            </a:r>
            <a:endParaRPr lang="en-US" sz="2400"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37328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childTnLst>
                              </p:cTn>
                            </p:par>
                            <p:par>
                              <p:cTn id="47" fill="hold">
                                <p:stCondLst>
                                  <p:cond delay="1000"/>
                                </p:stCondLst>
                                <p:childTnLst>
                                  <p:par>
                                    <p:cTn id="48" presetID="2" presetClass="entr" presetSubtype="2" fill="hold" grpId="0" nodeType="afterEffect" p14:presetBounceEnd="48000">
                                      <p:stCondLst>
                                        <p:cond delay="500"/>
                                      </p:stCondLst>
                                      <p:childTnLst>
                                        <p:set>
                                          <p:cBhvr>
                                            <p:cTn id="49" dur="1" fill="hold">
                                              <p:stCondLst>
                                                <p:cond delay="0"/>
                                              </p:stCondLst>
                                            </p:cTn>
                                            <p:tgtEl>
                                              <p:spTgt spid="16"/>
                                            </p:tgtEl>
                                            <p:attrNameLst>
                                              <p:attrName>style.visibility</p:attrName>
                                            </p:attrNameLst>
                                          </p:cBhvr>
                                          <p:to>
                                            <p:strVal val="visible"/>
                                          </p:to>
                                        </p:set>
                                        <p:anim calcmode="lin" valueType="num" p14:bounceEnd="48000">
                                          <p:cBhvr additive="base">
                                            <p:cTn id="50" dur="1000" fill="hold"/>
                                            <p:tgtEl>
                                              <p:spTgt spid="16"/>
                                            </p:tgtEl>
                                            <p:attrNameLst>
                                              <p:attrName>ppt_x</p:attrName>
                                            </p:attrNameLst>
                                          </p:cBhvr>
                                          <p:tavLst>
                                            <p:tav tm="0">
                                              <p:val>
                                                <p:strVal val="1+#ppt_w/2"/>
                                              </p:val>
                                            </p:tav>
                                            <p:tav tm="100000">
                                              <p:val>
                                                <p:strVal val="#ppt_x"/>
                                              </p:val>
                                            </p:tav>
                                          </p:tavLst>
                                        </p:anim>
                                        <p:anim calcmode="lin" valueType="num" p14:bounceEnd="48000">
                                          <p:cBhvr additive="base">
                                            <p:cTn id="51"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childTnLst>
                              </p:cTn>
                            </p:par>
                            <p:par>
                              <p:cTn id="47" fill="hold">
                                <p:stCondLst>
                                  <p:cond delay="1000"/>
                                </p:stCondLst>
                                <p:childTnLst>
                                  <p:par>
                                    <p:cTn id="48" presetID="2" presetClass="entr" presetSubtype="2" fill="hold" grpId="0" nodeType="afterEffect">
                                      <p:stCondLst>
                                        <p:cond delay="50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1000" fill="hold"/>
                                            <p:tgtEl>
                                              <p:spTgt spid="16"/>
                                            </p:tgtEl>
                                            <p:attrNameLst>
                                              <p:attrName>ppt_x</p:attrName>
                                            </p:attrNameLst>
                                          </p:cBhvr>
                                          <p:tavLst>
                                            <p:tav tm="0">
                                              <p:val>
                                                <p:strVal val="1+#ppt_w/2"/>
                                              </p:val>
                                            </p:tav>
                                            <p:tav tm="100000">
                                              <p:val>
                                                <p:strVal val="#ppt_x"/>
                                              </p:val>
                                            </p:tav>
                                          </p:tavLst>
                                        </p:anim>
                                        <p:anim calcmode="lin" valueType="num">
                                          <p:cBhvr additive="base">
                                            <p:cTn id="51"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1061048" y="707366"/>
            <a:ext cx="8082951" cy="5113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i="1" dirty="0" smtClean="0">
                <a:effectLst>
                  <a:outerShdw blurRad="38100" dist="38100" dir="2700000" algn="tl">
                    <a:srgbClr val="000000">
                      <a:alpha val="43137"/>
                    </a:srgbClr>
                  </a:outerShdw>
                </a:effectLst>
                <a:latin typeface="+mn-lt"/>
              </a:rPr>
              <a:t>Life Cycle/Family Group Structure </a:t>
            </a:r>
            <a:endParaRPr lang="en-US" sz="3200" b="1" i="1" dirty="0">
              <a:effectLst>
                <a:outerShdw blurRad="38100" dist="38100" dir="2700000" algn="tl">
                  <a:srgbClr val="000000">
                    <a:alpha val="43137"/>
                  </a:srgbClr>
                </a:outerShdw>
              </a:effectLst>
              <a:latin typeface="+mn-lt"/>
            </a:endParaRPr>
          </a:p>
        </p:txBody>
      </p:sp>
      <p:sp>
        <p:nvSpPr>
          <p:cNvPr id="9" name="TextBox 8"/>
          <p:cNvSpPr txBox="1"/>
          <p:nvPr/>
        </p:nvSpPr>
        <p:spPr>
          <a:xfrm>
            <a:off x="0" y="1242830"/>
            <a:ext cx="5926347" cy="2616101"/>
          </a:xfrm>
          <a:prstGeom prst="rect">
            <a:avLst/>
          </a:prstGeom>
          <a:noFill/>
        </p:spPr>
        <p:txBody>
          <a:bodyPr wrap="square" rtlCol="0">
            <a:spAutoFit/>
          </a:bodyPr>
          <a:lstStyle/>
          <a:p>
            <a:pPr marL="457200" indent="-457200">
              <a:buFont typeface="+mj-lt"/>
              <a:buAutoNum type="arabicPeriod" startAt="4"/>
            </a:pPr>
            <a:r>
              <a:rPr lang="en-US" sz="2400" b="1" dirty="0" smtClean="0">
                <a:effectLst>
                  <a:outerShdw blurRad="38100" dist="38100" dir="2700000" algn="tl">
                    <a:srgbClr val="000000">
                      <a:alpha val="43137"/>
                    </a:srgbClr>
                  </a:outerShdw>
                </a:effectLst>
              </a:rPr>
              <a:t>Juvenile Education Period:</a:t>
            </a:r>
          </a:p>
          <a:p>
            <a:r>
              <a:rPr lang="en-US" dirty="0"/>
              <a:t> </a:t>
            </a:r>
            <a:r>
              <a:rPr lang="en-US" dirty="0" smtClean="0"/>
              <a:t>        </a:t>
            </a:r>
            <a:r>
              <a:rPr lang="en-US" sz="2000" dirty="0" smtClean="0">
                <a:effectLst>
                  <a:outerShdw blurRad="38100" dist="38100" dir="2700000" algn="tl">
                    <a:srgbClr val="000000">
                      <a:alpha val="43137"/>
                    </a:srgbClr>
                  </a:outerShdw>
                </a:effectLst>
              </a:rPr>
              <a:t>June thru October</a:t>
            </a:r>
          </a:p>
          <a:p>
            <a:pPr marL="800100" lvl="1" indent="-342900">
              <a:buFont typeface="Arial" panose="020B0604020202020204" pitchFamily="34" charset="0"/>
              <a:buChar char="•"/>
            </a:pPr>
            <a:r>
              <a:rPr lang="en-US" sz="2000" dirty="0" smtClean="0">
                <a:effectLst>
                  <a:outerShdw blurRad="38100" dist="38100" dir="2700000" algn="tl">
                    <a:srgbClr val="000000">
                      <a:alpha val="43137"/>
                    </a:srgbClr>
                  </a:outerShdw>
                </a:effectLst>
              </a:rPr>
              <a:t>Highest number of observations for the year</a:t>
            </a:r>
          </a:p>
          <a:p>
            <a:pPr marL="800100" lvl="1" indent="-342900">
              <a:buFont typeface="Arial" panose="020B0604020202020204" pitchFamily="34" charset="0"/>
              <a:buChar char="•"/>
            </a:pPr>
            <a:r>
              <a:rPr lang="en-US" sz="2000" dirty="0" smtClean="0">
                <a:effectLst>
                  <a:outerShdw blurRad="38100" dist="38100" dir="2700000" algn="tl">
                    <a:srgbClr val="000000">
                      <a:alpha val="43137"/>
                    </a:srgbClr>
                  </a:outerShdw>
                </a:effectLst>
              </a:rPr>
              <a:t>Young coyotes don’t know the rules of the road</a:t>
            </a:r>
            <a:endParaRPr lang="en-US" sz="2000" dirty="0">
              <a:effectLst>
                <a:outerShdw blurRad="38100" dist="38100" dir="2700000" algn="tl">
                  <a:srgbClr val="000000">
                    <a:alpha val="43137"/>
                  </a:srgbClr>
                </a:outerShdw>
              </a:effectLst>
            </a:endParaRPr>
          </a:p>
          <a:p>
            <a:pPr marL="800100" lvl="1" indent="-342900">
              <a:buFont typeface="Arial" panose="020B0604020202020204" pitchFamily="34" charset="0"/>
              <a:buChar char="•"/>
            </a:pPr>
            <a:r>
              <a:rPr lang="en-US" sz="2000" dirty="0" smtClean="0">
                <a:effectLst>
                  <a:outerShdw blurRad="38100" dist="38100" dir="2700000" algn="tl">
                    <a:srgbClr val="000000">
                      <a:alpha val="43137"/>
                    </a:srgbClr>
                  </a:outerShdw>
                </a:effectLst>
              </a:rPr>
              <a:t>Juveniles learning to howl and often get lost = </a:t>
            </a:r>
            <a:r>
              <a:rPr lang="en-US" sz="2000" u="sng" dirty="0" smtClean="0">
                <a:effectLst>
                  <a:outerShdw blurRad="38100" dist="38100" dir="2700000" algn="tl">
                    <a:srgbClr val="000000">
                      <a:alpha val="43137"/>
                    </a:srgbClr>
                  </a:outerShdw>
                </a:effectLst>
              </a:rPr>
              <a:t>more vocalizations</a:t>
            </a:r>
            <a:endParaRPr lang="en-US" sz="2000" dirty="0">
              <a:effectLst>
                <a:outerShdw blurRad="38100" dist="38100" dir="2700000" algn="tl">
                  <a:srgbClr val="000000">
                    <a:alpha val="43137"/>
                  </a:srgbClr>
                </a:outerShdw>
              </a:effectLst>
            </a:endParaRPr>
          </a:p>
          <a:p>
            <a:pPr marL="800100" lvl="1" indent="-342900">
              <a:buFont typeface="Arial" panose="020B0604020202020204" pitchFamily="34" charset="0"/>
              <a:buChar char="•"/>
            </a:pPr>
            <a:r>
              <a:rPr lang="en-US" sz="2000" dirty="0" smtClean="0">
                <a:effectLst>
                  <a:outerShdw blurRad="38100" dist="38100" dir="2700000" algn="tl">
                    <a:srgbClr val="000000">
                      <a:alpha val="43137"/>
                    </a:srgbClr>
                  </a:outerShdw>
                </a:effectLst>
              </a:rPr>
              <a:t>Nice weather, longer daylight hours – both human &amp; coyote activity increases</a:t>
            </a:r>
            <a:endParaRPr lang="en-US" sz="2000" dirty="0">
              <a:effectLst>
                <a:outerShdw blurRad="38100" dist="38100" dir="2700000" algn="tl">
                  <a:srgbClr val="000000">
                    <a:alpha val="43137"/>
                  </a:srgbClr>
                </a:outerShdw>
              </a:effectLst>
            </a:endParaRPr>
          </a:p>
        </p:txBody>
      </p:sp>
      <p:sp>
        <p:nvSpPr>
          <p:cNvPr id="10" name="TextBox 9"/>
          <p:cNvSpPr txBox="1"/>
          <p:nvPr/>
        </p:nvSpPr>
        <p:spPr>
          <a:xfrm>
            <a:off x="0" y="87284"/>
            <a:ext cx="2691442"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HUMAN CONFLICT LEVEL - </a:t>
            </a:r>
            <a:endParaRPr lang="en-US"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2576644" y="0"/>
            <a:ext cx="1331122" cy="523220"/>
          </a:xfrm>
          <a:prstGeom prst="rect">
            <a:avLst/>
          </a:prstGeom>
          <a:noFill/>
        </p:spPr>
        <p:txBody>
          <a:bodyPr wrap="square" rtlCol="0">
            <a:spAutoFit/>
          </a:bodyPr>
          <a:lstStyle/>
          <a:p>
            <a:r>
              <a:rPr lang="en-US" sz="2800" dirty="0" smtClean="0">
                <a:solidFill>
                  <a:srgbClr val="FFFF00"/>
                </a:solidFill>
                <a:latin typeface="Baskerville Old Face" panose="02020602080505020303" pitchFamily="18" charset="0"/>
              </a:rPr>
              <a:t>HIGH</a:t>
            </a:r>
            <a:endParaRPr lang="en-US" sz="2800" dirty="0">
              <a:solidFill>
                <a:srgbClr val="FFFF00"/>
              </a:solidFill>
              <a:latin typeface="Baskerville Old Face" panose="02020602080505020303" pitchFamily="18" charset="0"/>
            </a:endParaRPr>
          </a:p>
        </p:txBody>
      </p:sp>
      <p:sp>
        <p:nvSpPr>
          <p:cNvPr id="12" name="TextBox 11"/>
          <p:cNvSpPr txBox="1"/>
          <p:nvPr/>
        </p:nvSpPr>
        <p:spPr>
          <a:xfrm>
            <a:off x="3639852" y="18556"/>
            <a:ext cx="5383383" cy="461665"/>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  </a:t>
            </a:r>
            <a:r>
              <a:rPr lang="en-US" sz="2400" i="1" dirty="0" smtClean="0">
                <a:solidFill>
                  <a:schemeClr val="bg1"/>
                </a:solidFill>
                <a:effectLst>
                  <a:outerShdw blurRad="38100" dist="38100" dir="2700000" algn="tl">
                    <a:srgbClr val="000000">
                      <a:alpha val="43137"/>
                    </a:srgbClr>
                  </a:outerShdw>
                </a:effectLst>
              </a:rPr>
              <a:t>Big dogs = </a:t>
            </a:r>
            <a:r>
              <a:rPr lang="en-US" sz="2400" i="1" dirty="0" smtClean="0">
                <a:solidFill>
                  <a:srgbClr val="FF0000"/>
                </a:solidFill>
                <a:effectLst>
                  <a:outerShdw blurRad="38100" dist="38100" dir="2700000" algn="tl">
                    <a:srgbClr val="000000">
                      <a:alpha val="43137"/>
                    </a:srgbClr>
                  </a:outerShdw>
                </a:effectLst>
              </a:rPr>
              <a:t>THREAT</a:t>
            </a:r>
            <a:r>
              <a:rPr lang="en-US" sz="2400" i="1" dirty="0" smtClean="0">
                <a:solidFill>
                  <a:schemeClr val="bg1"/>
                </a:solidFill>
                <a:effectLst>
                  <a:outerShdw blurRad="38100" dist="38100" dir="2700000" algn="tl">
                    <a:srgbClr val="000000">
                      <a:alpha val="43137"/>
                    </a:srgbClr>
                  </a:outerShdw>
                </a:effectLst>
              </a:rPr>
              <a:t>, small dogs = </a:t>
            </a:r>
            <a:r>
              <a:rPr lang="en-US" sz="2400" i="1" dirty="0" smtClean="0">
                <a:solidFill>
                  <a:srgbClr val="FF0000"/>
                </a:solidFill>
                <a:effectLst>
                  <a:outerShdw blurRad="38100" dist="38100" dir="2700000" algn="tl">
                    <a:srgbClr val="000000">
                      <a:alpha val="43137"/>
                    </a:srgbClr>
                  </a:outerShdw>
                </a:effectLst>
              </a:rPr>
              <a:t>FOOD</a:t>
            </a:r>
            <a:r>
              <a:rPr lang="en-US" sz="2400" i="1" dirty="0" smtClean="0">
                <a:solidFill>
                  <a:schemeClr val="bg1"/>
                </a:solidFill>
                <a:effectLst>
                  <a:outerShdw blurRad="38100" dist="38100" dir="2700000" algn="tl">
                    <a:srgbClr val="000000">
                      <a:alpha val="43137"/>
                    </a:srgbClr>
                  </a:outerShdw>
                </a:effectLst>
              </a:rPr>
              <a:t> </a:t>
            </a:r>
            <a:endParaRPr lang="en-US" sz="2400" i="1" dirty="0">
              <a:solidFill>
                <a:schemeClr val="bg1"/>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0366" y="3245586"/>
            <a:ext cx="3256393" cy="216317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4625" y="1278763"/>
            <a:ext cx="2366514" cy="1774885"/>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16003"/>
          <a:stretch/>
        </p:blipFill>
        <p:spPr>
          <a:xfrm>
            <a:off x="280719" y="3943449"/>
            <a:ext cx="2295925" cy="1562088"/>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1239" y="3943449"/>
            <a:ext cx="2133326" cy="1562088"/>
          </a:xfrm>
          <a:prstGeom prst="rect">
            <a:avLst/>
          </a:prstGeom>
        </p:spPr>
      </p:pic>
    </p:spTree>
    <p:extLst>
      <p:ext uri="{BB962C8B-B14F-4D97-AF65-F5344CB8AC3E}">
        <p14:creationId xmlns:p14="http://schemas.microsoft.com/office/powerpoint/2010/main" val="10081680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par>
                              <p:cTn id="28" fill="hold">
                                <p:stCondLst>
                                  <p:cond delay="1500"/>
                                </p:stCondLst>
                                <p:childTnLst>
                                  <p:par>
                                    <p:cTn id="29" presetID="10" presetClass="entr" presetSubtype="0" fill="hold" nodeType="afterEffect">
                                      <p:stCondLst>
                                        <p:cond delay="50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500"/>
                                            <p:tgtEl>
                                              <p:spTgt spid="9">
                                                <p:txEl>
                                                  <p:pRg st="3" end="3"/>
                                                </p:txEl>
                                              </p:spTgt>
                                            </p:tgtEl>
                                          </p:cBhvr>
                                        </p:animEffect>
                                      </p:childTnLst>
                                    </p:cTn>
                                  </p:par>
                                </p:childTnLst>
                              </p:cTn>
                            </p:par>
                            <p:par>
                              <p:cTn id="32" fill="hold">
                                <p:stCondLst>
                                  <p:cond delay="2500"/>
                                </p:stCondLst>
                                <p:childTnLst>
                                  <p:par>
                                    <p:cTn id="33" presetID="10" presetClass="entr" presetSubtype="0" fill="hold" nodeType="afterEffect">
                                      <p:stCondLst>
                                        <p:cond delay="50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500"/>
                                            <p:tgtEl>
                                              <p:spTgt spid="9">
                                                <p:txEl>
                                                  <p:pRg st="4" end="4"/>
                                                </p:txEl>
                                              </p:spTgt>
                                            </p:tgtEl>
                                          </p:cBhvr>
                                        </p:animEffect>
                                      </p:childTnLst>
                                    </p:cTn>
                                  </p:par>
                                </p:childTnLst>
                              </p:cTn>
                            </p:par>
                            <p:par>
                              <p:cTn id="36" fill="hold">
                                <p:stCondLst>
                                  <p:cond delay="3500"/>
                                </p:stCondLst>
                                <p:childTnLst>
                                  <p:par>
                                    <p:cTn id="37" presetID="10" presetClass="entr" presetSubtype="0" fill="hold" nodeType="afterEffect">
                                      <p:stCondLst>
                                        <p:cond delay="500"/>
                                      </p:stCondLst>
                                      <p:childTnLst>
                                        <p:set>
                                          <p:cBhvr>
                                            <p:cTn id="38" dur="1" fill="hold">
                                              <p:stCondLst>
                                                <p:cond delay="0"/>
                                              </p:stCondLst>
                                            </p:cTn>
                                            <p:tgtEl>
                                              <p:spTgt spid="9">
                                                <p:txEl>
                                                  <p:pRg st="5" end="5"/>
                                                </p:txEl>
                                              </p:spTgt>
                                            </p:tgtEl>
                                            <p:attrNameLst>
                                              <p:attrName>style.visibility</p:attrName>
                                            </p:attrNameLst>
                                          </p:cBhvr>
                                          <p:to>
                                            <p:strVal val="visible"/>
                                          </p:to>
                                        </p:set>
                                        <p:animEffect transition="in" filter="fade">
                                          <p:cBhvr>
                                            <p:cTn id="39" dur="500"/>
                                            <p:tgtEl>
                                              <p:spTgt spid="9">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fade">
                                          <p:cBhvr>
                                            <p:cTn id="44" dur="500"/>
                                            <p:tgtEl>
                                              <p:spTgt spid="10">
                                                <p:txEl>
                                                  <p:pRg st="0" end="0"/>
                                                </p:txEl>
                                              </p:spTgt>
                                            </p:tgtEl>
                                          </p:cBhvr>
                                        </p:animEffect>
                                      </p:childTnLst>
                                    </p:cTn>
                                  </p:par>
                                </p:childTnLst>
                              </p:cTn>
                            </p:par>
                            <p:par>
                              <p:cTn id="45" fill="hold">
                                <p:stCondLst>
                                  <p:cond delay="500"/>
                                </p:stCondLst>
                                <p:childTnLst>
                                  <p:par>
                                    <p:cTn id="46" presetID="14" presetClass="entr" presetSubtype="10" fill="hold" nodeType="afterEffect">
                                      <p:stCondLst>
                                        <p:cond delay="150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8" dur="500"/>
                                            <p:tgtEl>
                                              <p:spTgt spid="11">
                                                <p:txEl>
                                                  <p:pRg st="0" end="0"/>
                                                </p:txEl>
                                              </p:spTgt>
                                            </p:tgtEl>
                                          </p:cBhvr>
                                        </p:animEffect>
                                      </p:childTnLst>
                                    </p:cTn>
                                  </p:par>
                                </p:childTnLst>
                              </p:cTn>
                            </p:par>
                            <p:par>
                              <p:cTn id="49" fill="hold">
                                <p:stCondLst>
                                  <p:cond delay="2500"/>
                                </p:stCondLst>
                                <p:childTnLst>
                                  <p:par>
                                    <p:cTn id="50" presetID="2" presetClass="entr" presetSubtype="2" fill="hold" nodeType="afterEffect" p14:presetBounceEnd="54000">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 calcmode="lin" valueType="num" p14:bounceEnd="54000">
                                          <p:cBhvr additive="base">
                                            <p:cTn id="52" dur="1000" fill="hold"/>
                                            <p:tgtEl>
                                              <p:spTgt spid="12">
                                                <p:txEl>
                                                  <p:pRg st="0" end="0"/>
                                                </p:txEl>
                                              </p:spTgt>
                                            </p:tgtEl>
                                            <p:attrNameLst>
                                              <p:attrName>ppt_x</p:attrName>
                                            </p:attrNameLst>
                                          </p:cBhvr>
                                          <p:tavLst>
                                            <p:tav tm="0">
                                              <p:val>
                                                <p:strVal val="1+#ppt_w/2"/>
                                              </p:val>
                                            </p:tav>
                                            <p:tav tm="100000">
                                              <p:val>
                                                <p:strVal val="#ppt_x"/>
                                              </p:val>
                                            </p:tav>
                                          </p:tavLst>
                                        </p:anim>
                                        <p:anim calcmode="lin" valueType="num" p14:bounceEnd="54000">
                                          <p:cBhvr additive="base">
                                            <p:cTn id="53" dur="1000" fill="hold"/>
                                            <p:tgtEl>
                                              <p:spTgt spid="12">
                                                <p:txEl>
                                                  <p:pRg st="0" end="0"/>
                                                </p:txEl>
                                              </p:spTgt>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50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par>
                              <p:cTn id="28" fill="hold">
                                <p:stCondLst>
                                  <p:cond delay="1500"/>
                                </p:stCondLst>
                                <p:childTnLst>
                                  <p:par>
                                    <p:cTn id="29" presetID="10" presetClass="entr" presetSubtype="0" fill="hold" nodeType="afterEffect">
                                      <p:stCondLst>
                                        <p:cond delay="50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500"/>
                                            <p:tgtEl>
                                              <p:spTgt spid="9">
                                                <p:txEl>
                                                  <p:pRg st="3" end="3"/>
                                                </p:txEl>
                                              </p:spTgt>
                                            </p:tgtEl>
                                          </p:cBhvr>
                                        </p:animEffect>
                                      </p:childTnLst>
                                    </p:cTn>
                                  </p:par>
                                </p:childTnLst>
                              </p:cTn>
                            </p:par>
                            <p:par>
                              <p:cTn id="32" fill="hold">
                                <p:stCondLst>
                                  <p:cond delay="2500"/>
                                </p:stCondLst>
                                <p:childTnLst>
                                  <p:par>
                                    <p:cTn id="33" presetID="10" presetClass="entr" presetSubtype="0" fill="hold" nodeType="afterEffect">
                                      <p:stCondLst>
                                        <p:cond delay="50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500"/>
                                            <p:tgtEl>
                                              <p:spTgt spid="9">
                                                <p:txEl>
                                                  <p:pRg st="4" end="4"/>
                                                </p:txEl>
                                              </p:spTgt>
                                            </p:tgtEl>
                                          </p:cBhvr>
                                        </p:animEffect>
                                      </p:childTnLst>
                                    </p:cTn>
                                  </p:par>
                                </p:childTnLst>
                              </p:cTn>
                            </p:par>
                            <p:par>
                              <p:cTn id="36" fill="hold">
                                <p:stCondLst>
                                  <p:cond delay="3500"/>
                                </p:stCondLst>
                                <p:childTnLst>
                                  <p:par>
                                    <p:cTn id="37" presetID="10" presetClass="entr" presetSubtype="0" fill="hold" nodeType="afterEffect">
                                      <p:stCondLst>
                                        <p:cond delay="500"/>
                                      </p:stCondLst>
                                      <p:childTnLst>
                                        <p:set>
                                          <p:cBhvr>
                                            <p:cTn id="38" dur="1" fill="hold">
                                              <p:stCondLst>
                                                <p:cond delay="0"/>
                                              </p:stCondLst>
                                            </p:cTn>
                                            <p:tgtEl>
                                              <p:spTgt spid="9">
                                                <p:txEl>
                                                  <p:pRg st="5" end="5"/>
                                                </p:txEl>
                                              </p:spTgt>
                                            </p:tgtEl>
                                            <p:attrNameLst>
                                              <p:attrName>style.visibility</p:attrName>
                                            </p:attrNameLst>
                                          </p:cBhvr>
                                          <p:to>
                                            <p:strVal val="visible"/>
                                          </p:to>
                                        </p:set>
                                        <p:animEffect transition="in" filter="fade">
                                          <p:cBhvr>
                                            <p:cTn id="39" dur="500"/>
                                            <p:tgtEl>
                                              <p:spTgt spid="9">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fade">
                                          <p:cBhvr>
                                            <p:cTn id="44" dur="500"/>
                                            <p:tgtEl>
                                              <p:spTgt spid="10">
                                                <p:txEl>
                                                  <p:pRg st="0" end="0"/>
                                                </p:txEl>
                                              </p:spTgt>
                                            </p:tgtEl>
                                          </p:cBhvr>
                                        </p:animEffect>
                                      </p:childTnLst>
                                    </p:cTn>
                                  </p:par>
                                </p:childTnLst>
                              </p:cTn>
                            </p:par>
                            <p:par>
                              <p:cTn id="45" fill="hold">
                                <p:stCondLst>
                                  <p:cond delay="500"/>
                                </p:stCondLst>
                                <p:childTnLst>
                                  <p:par>
                                    <p:cTn id="46" presetID="14" presetClass="entr" presetSubtype="10" fill="hold" nodeType="afterEffect">
                                      <p:stCondLst>
                                        <p:cond delay="150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8" dur="500"/>
                                            <p:tgtEl>
                                              <p:spTgt spid="11">
                                                <p:txEl>
                                                  <p:pRg st="0" end="0"/>
                                                </p:txEl>
                                              </p:spTgt>
                                            </p:tgtEl>
                                          </p:cBhvr>
                                        </p:animEffect>
                                      </p:childTnLst>
                                    </p:cTn>
                                  </p:par>
                                </p:childTnLst>
                              </p:cTn>
                            </p:par>
                            <p:par>
                              <p:cTn id="49" fill="hold">
                                <p:stCondLst>
                                  <p:cond delay="2500"/>
                                </p:stCondLst>
                                <p:childTnLst>
                                  <p:par>
                                    <p:cTn id="50" presetID="2" presetClass="entr" presetSubtype="2" fill="hold" nodeType="after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 calcmode="lin" valueType="num">
                                          <p:cBhvr additive="base">
                                            <p:cTn id="52" dur="1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53" dur="1000" fill="hold"/>
                                            <p:tgtEl>
                                              <p:spTgt spid="12">
                                                <p:txEl>
                                                  <p:pRg st="0" end="0"/>
                                                </p:txEl>
                                              </p:spTgt>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50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44260" y="1133650"/>
            <a:ext cx="9652958" cy="1384995"/>
          </a:xfrm>
          <a:prstGeom prst="rect">
            <a:avLst/>
          </a:prstGeom>
        </p:spPr>
        <p:txBody>
          <a:bodyPr wrap="square">
            <a:spAutoFit/>
          </a:bodyPr>
          <a:lstStyle/>
          <a:p>
            <a:pPr marL="914400" lvl="1" indent="-457200">
              <a:buFont typeface="+mj-lt"/>
              <a:buAutoNum type="arabicPeriod" startAt="5"/>
            </a:pPr>
            <a:r>
              <a:rPr lang="en-US" sz="2400" b="1" dirty="0">
                <a:effectLst>
                  <a:outerShdw blurRad="38100" dist="38100" dir="2700000" algn="tl">
                    <a:srgbClr val="000000">
                      <a:alpha val="43137"/>
                    </a:srgbClr>
                  </a:outerShdw>
                </a:effectLst>
              </a:rPr>
              <a:t>Dispersal:</a:t>
            </a:r>
          </a:p>
          <a:p>
            <a:pPr lvl="2"/>
            <a:r>
              <a:rPr lang="en-US" sz="2000" dirty="0">
                <a:effectLst>
                  <a:outerShdw blurRad="38100" dist="38100" dir="2700000" algn="tl">
                    <a:srgbClr val="000000">
                      <a:alpha val="43137"/>
                    </a:srgbClr>
                  </a:outerShdw>
                </a:effectLst>
              </a:rPr>
              <a:t>October through February</a:t>
            </a:r>
          </a:p>
          <a:p>
            <a:pPr marL="1257300" lvl="2" indent="-342900">
              <a:buFont typeface="Arial" panose="020B0604020202020204" pitchFamily="34" charset="0"/>
              <a:buChar char="•"/>
            </a:pPr>
            <a:r>
              <a:rPr lang="en-US" sz="2000" dirty="0">
                <a:effectLst>
                  <a:outerShdw blurRad="38100" dist="38100" dir="2700000" algn="tl">
                    <a:srgbClr val="000000">
                      <a:alpha val="43137"/>
                    </a:srgbClr>
                  </a:outerShdw>
                </a:effectLst>
              </a:rPr>
              <a:t>Dominant Pair “Holds Over” 1-2 female juveniles</a:t>
            </a:r>
          </a:p>
          <a:p>
            <a:pPr marL="1257300" lvl="2" indent="-342900">
              <a:buFont typeface="Arial" panose="020B0604020202020204" pitchFamily="34" charset="0"/>
              <a:buChar char="•"/>
            </a:pPr>
            <a:r>
              <a:rPr lang="en-US" sz="2000" dirty="0">
                <a:effectLst>
                  <a:outerShdw blurRad="38100" dist="38100" dir="2700000" algn="tl">
                    <a:srgbClr val="000000">
                      <a:alpha val="43137"/>
                    </a:srgbClr>
                  </a:outerShdw>
                </a:effectLst>
              </a:rPr>
              <a:t>Rest of litter forced to make their way in the </a:t>
            </a:r>
            <a:r>
              <a:rPr lang="en-US" sz="2000" dirty="0" smtClean="0">
                <a:effectLst>
                  <a:outerShdw blurRad="38100" dist="38100" dir="2700000" algn="tl">
                    <a:srgbClr val="000000">
                      <a:alpha val="43137"/>
                    </a:srgbClr>
                  </a:outerShdw>
                </a:effectLst>
              </a:rPr>
              <a:t>world</a:t>
            </a:r>
            <a:endParaRPr lang="en-US" sz="2000" dirty="0">
              <a:effectLst>
                <a:outerShdw blurRad="38100" dist="38100" dir="2700000" algn="tl">
                  <a:srgbClr val="000000">
                    <a:alpha val="43137"/>
                  </a:srgbClr>
                </a:outerShdw>
              </a:effectLst>
            </a:endParaRPr>
          </a:p>
        </p:txBody>
      </p:sp>
      <p:sp>
        <p:nvSpPr>
          <p:cNvPr id="8" name="Title 1"/>
          <p:cNvSpPr txBox="1">
            <a:spLocks/>
          </p:cNvSpPr>
          <p:nvPr/>
        </p:nvSpPr>
        <p:spPr>
          <a:xfrm>
            <a:off x="1061048" y="707366"/>
            <a:ext cx="8082951" cy="5113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i="1" dirty="0" smtClean="0">
                <a:effectLst>
                  <a:outerShdw blurRad="38100" dist="38100" dir="2700000" algn="tl">
                    <a:srgbClr val="000000">
                      <a:alpha val="43137"/>
                    </a:srgbClr>
                  </a:outerShdw>
                </a:effectLst>
                <a:latin typeface="+mn-lt"/>
              </a:rPr>
              <a:t>Life Cycle/Family Group Structure </a:t>
            </a:r>
            <a:endParaRPr lang="en-US" sz="3200" b="1" i="1" dirty="0">
              <a:effectLst>
                <a:outerShdw blurRad="38100" dist="38100" dir="2700000" algn="tl">
                  <a:srgbClr val="000000">
                    <a:alpha val="43137"/>
                  </a:srgbClr>
                </a:outerShdw>
              </a:effectLst>
              <a:latin typeface="+mn-lt"/>
            </a:endParaRPr>
          </a:p>
        </p:txBody>
      </p:sp>
      <p:sp>
        <p:nvSpPr>
          <p:cNvPr id="9" name="TextBox 8"/>
          <p:cNvSpPr txBox="1"/>
          <p:nvPr/>
        </p:nvSpPr>
        <p:spPr>
          <a:xfrm>
            <a:off x="0" y="87284"/>
            <a:ext cx="2691442"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HUMAN CONFLICT LEVEL - </a:t>
            </a:r>
            <a:endParaRPr lang="en-US"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2524888" y="34504"/>
            <a:ext cx="2064367" cy="461665"/>
          </a:xfrm>
          <a:prstGeom prst="rect">
            <a:avLst/>
          </a:prstGeom>
          <a:noFill/>
        </p:spPr>
        <p:txBody>
          <a:bodyPr wrap="square" rtlCol="0">
            <a:spAutoFit/>
          </a:bodyPr>
          <a:lstStyle/>
          <a:p>
            <a:r>
              <a:rPr lang="en-US" sz="2400" dirty="0" smtClean="0">
                <a:solidFill>
                  <a:srgbClr val="FFFF00"/>
                </a:solidFill>
                <a:latin typeface="Baskerville Old Face" panose="02020602080505020303" pitchFamily="18" charset="0"/>
              </a:rPr>
              <a:t>MOD/LOW</a:t>
            </a:r>
            <a:endParaRPr lang="en-US" sz="2400" dirty="0">
              <a:solidFill>
                <a:srgbClr val="FFFF00"/>
              </a:solidFill>
              <a:latin typeface="Baskerville Old Face" panose="02020602080505020303" pitchFamily="18" charset="0"/>
            </a:endParaRPr>
          </a:p>
        </p:txBody>
      </p:sp>
      <p:sp>
        <p:nvSpPr>
          <p:cNvPr id="11" name="TextBox 10"/>
          <p:cNvSpPr txBox="1"/>
          <p:nvPr/>
        </p:nvSpPr>
        <p:spPr>
          <a:xfrm>
            <a:off x="4382219" y="18556"/>
            <a:ext cx="4641016" cy="461665"/>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  Juveniles are wary; </a:t>
            </a:r>
            <a:r>
              <a:rPr lang="en-US" b="1" u="sng" dirty="0" smtClean="0">
                <a:solidFill>
                  <a:schemeClr val="bg1"/>
                </a:solidFill>
                <a:effectLst>
                  <a:outerShdw blurRad="38100" dist="38100" dir="2700000" algn="tl">
                    <a:srgbClr val="000000">
                      <a:alpha val="43137"/>
                    </a:srgbClr>
                  </a:outerShdw>
                </a:effectLst>
              </a:rPr>
              <a:t>LET’S KEEP IT THAT WAY!</a:t>
            </a:r>
            <a:r>
              <a:rPr lang="en-US" sz="2400" b="1" i="1" u="sng" dirty="0" smtClean="0">
                <a:solidFill>
                  <a:schemeClr val="bg1"/>
                </a:solidFill>
                <a:effectLst>
                  <a:outerShdw blurRad="38100" dist="38100" dir="2700000" algn="tl">
                    <a:srgbClr val="000000">
                      <a:alpha val="43137"/>
                    </a:srgbClr>
                  </a:outerShdw>
                </a:effectLst>
              </a:rPr>
              <a:t> </a:t>
            </a:r>
            <a:endParaRPr lang="en-US" sz="2400" b="1" i="1" u="sng" dirty="0">
              <a:solidFill>
                <a:schemeClr val="bg1"/>
              </a:solidFill>
              <a:effectLst>
                <a:outerShdw blurRad="38100" dist="38100" dir="2700000" algn="tl">
                  <a:srgbClr val="000000">
                    <a:alpha val="43137"/>
                  </a:srgbClr>
                </a:outerShdw>
              </a:effectLst>
            </a:endParaRPr>
          </a:p>
        </p:txBody>
      </p:sp>
      <p:pic>
        <p:nvPicPr>
          <p:cNvPr id="12" name="Picture 5" descr="http://cdn.fansided.com/wp-content/blogs.dir/126/files/2010/07/Coyotes_040-Pack_of_three-Mov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393" y="2889322"/>
            <a:ext cx="3577764" cy="26833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Matt's PC\AppData\Local\Microsoft\Windows\INetCache\IE\QE1NH5OG\coyot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506008" y="2842558"/>
            <a:ext cx="1877172" cy="234448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5102523" y="4323966"/>
            <a:ext cx="1298672" cy="1127055"/>
            <a:chOff x="5513278" y="4689934"/>
            <a:chExt cx="1463515" cy="1224123"/>
          </a:xfrm>
        </p:grpSpPr>
        <p:pic>
          <p:nvPicPr>
            <p:cNvPr id="15" name="Picture 3" descr="C:\Users\Matt's PC\AppData\Local\Microsoft\Windows\INetCache\IE\YX4S121H\walking-boot[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458017">
              <a:off x="5989844" y="4689934"/>
              <a:ext cx="986949" cy="986949"/>
            </a:xfrm>
            <a:prstGeom prst="rect">
              <a:avLst/>
            </a:prstGeom>
            <a:noFill/>
            <a:extLst>
              <a:ext uri="{909E8E84-426E-40DD-AFC4-6F175D3DCCD1}">
                <a14:hiddenFill xmlns:a14="http://schemas.microsoft.com/office/drawing/2010/main">
                  <a:solidFill>
                    <a:srgbClr val="FFFFFF"/>
                  </a:solidFill>
                </a14:hiddenFill>
              </a:ext>
            </a:extLst>
          </p:spPr>
        </p:pic>
        <p:sp>
          <p:nvSpPr>
            <p:cNvPr id="16" name="Arc 15"/>
            <p:cNvSpPr/>
            <p:nvPr/>
          </p:nvSpPr>
          <p:spPr>
            <a:xfrm rot="7491676">
              <a:off x="5513278" y="5190723"/>
              <a:ext cx="950964" cy="495704"/>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rot="8250796">
              <a:off x="5513278" y="4960297"/>
              <a:ext cx="950964" cy="495704"/>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8043429">
              <a:off x="5634276" y="5220692"/>
              <a:ext cx="708968" cy="410499"/>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6371911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950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1500"/>
                                </p:stCondLst>
                                <p:childTnLst>
                                  <p:par>
                                    <p:cTn id="14" presetID="10" presetClass="entr" presetSubtype="0" fill="hold" nodeType="afterEffect">
                                      <p:stCondLst>
                                        <p:cond delay="5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500"/>
                                </p:stCondLst>
                                <p:childTnLst>
                                  <p:par>
                                    <p:cTn id="21" presetID="10" presetClass="entr" presetSubtype="0" fill="hold" nodeType="afterEffect">
                                      <p:stCondLst>
                                        <p:cond delay="10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1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15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2" presetClass="exit" presetSubtype="2" repeatCount="3000" accel="100000" fill="hold" nodeType="withEffect">
                                      <p:stCondLst>
                                        <p:cond delay="1500"/>
                                      </p:stCondLst>
                                      <p:childTnLst>
                                        <p:anim calcmode="lin" valueType="num">
                                          <p:cBhvr additive="base">
                                            <p:cTn id="31" dur="3000"/>
                                            <p:tgtEl>
                                              <p:spTgt spid="13"/>
                                            </p:tgtEl>
                                            <p:attrNameLst>
                                              <p:attrName>ppt_x</p:attrName>
                                            </p:attrNameLst>
                                          </p:cBhvr>
                                          <p:tavLst>
                                            <p:tav tm="0">
                                              <p:val>
                                                <p:strVal val="ppt_x"/>
                                              </p:val>
                                            </p:tav>
                                            <p:tav tm="100000">
                                              <p:val>
                                                <p:strVal val="1+ppt_w/2"/>
                                              </p:val>
                                            </p:tav>
                                          </p:tavLst>
                                        </p:anim>
                                        <p:anim calcmode="lin" valueType="num">
                                          <p:cBhvr additive="base">
                                            <p:cTn id="32" dur="3000"/>
                                            <p:tgtEl>
                                              <p:spTgt spid="13"/>
                                            </p:tgtEl>
                                            <p:attrNameLst>
                                              <p:attrName>ppt_y</p:attrName>
                                            </p:attrNameLst>
                                          </p:cBhvr>
                                          <p:tavLst>
                                            <p:tav tm="0">
                                              <p:val>
                                                <p:strVal val="ppt_y"/>
                                              </p:val>
                                            </p:tav>
                                            <p:tav tm="100000">
                                              <p:val>
                                                <p:strVal val="ppt_y"/>
                                              </p:val>
                                            </p:tav>
                                          </p:tavLst>
                                        </p:anim>
                                        <p:set>
                                          <p:cBhvr>
                                            <p:cTn id="33" dur="1" fill="hold">
                                              <p:stCondLst>
                                                <p:cond delay="2999"/>
                                              </p:stCondLst>
                                            </p:cTn>
                                            <p:tgtEl>
                                              <p:spTgt spid="1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500"/>
                                            <p:tgtEl>
                                              <p:spTgt spid="9">
                                                <p:txEl>
                                                  <p:pRg st="0" end="0"/>
                                                </p:txEl>
                                              </p:spTgt>
                                            </p:tgtEl>
                                          </p:cBhvr>
                                        </p:animEffect>
                                      </p:childTnLst>
                                    </p:cTn>
                                  </p:par>
                                </p:childTnLst>
                              </p:cTn>
                            </p:par>
                            <p:par>
                              <p:cTn id="39" fill="hold">
                                <p:stCondLst>
                                  <p:cond delay="500"/>
                                </p:stCondLst>
                                <p:childTnLst>
                                  <p:par>
                                    <p:cTn id="40" presetID="14" presetClass="entr" presetSubtype="10" fill="hold" nodeType="afterEffect">
                                      <p:stCondLst>
                                        <p:cond delay="150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42" dur="500"/>
                                            <p:tgtEl>
                                              <p:spTgt spid="10">
                                                <p:txEl>
                                                  <p:pRg st="0" end="0"/>
                                                </p:txEl>
                                              </p:spTgt>
                                            </p:tgtEl>
                                          </p:cBhvr>
                                        </p:animEffect>
                                      </p:childTnLst>
                                    </p:cTn>
                                  </p:par>
                                </p:childTnLst>
                              </p:cTn>
                            </p:par>
                            <p:par>
                              <p:cTn id="43" fill="hold">
                                <p:stCondLst>
                                  <p:cond delay="2500"/>
                                </p:stCondLst>
                                <p:childTnLst>
                                  <p:par>
                                    <p:cTn id="44" presetID="2" presetClass="entr" presetSubtype="2" fill="hold" nodeType="afterEffect" p14:presetBounceEnd="56000">
                                      <p:stCondLst>
                                        <p:cond delay="1000"/>
                                      </p:stCondLst>
                                      <p:childTnLst>
                                        <p:set>
                                          <p:cBhvr>
                                            <p:cTn id="45" dur="1" fill="hold">
                                              <p:stCondLst>
                                                <p:cond delay="0"/>
                                              </p:stCondLst>
                                            </p:cTn>
                                            <p:tgtEl>
                                              <p:spTgt spid="11">
                                                <p:txEl>
                                                  <p:pRg st="0" end="0"/>
                                                </p:txEl>
                                              </p:spTgt>
                                            </p:tgtEl>
                                            <p:attrNameLst>
                                              <p:attrName>style.visibility</p:attrName>
                                            </p:attrNameLst>
                                          </p:cBhvr>
                                          <p:to>
                                            <p:strVal val="visible"/>
                                          </p:to>
                                        </p:set>
                                        <p:anim calcmode="lin" valueType="num" p14:bounceEnd="56000">
                                          <p:cBhvr additive="base">
                                            <p:cTn id="46" dur="1000" fill="hold"/>
                                            <p:tgtEl>
                                              <p:spTgt spid="11">
                                                <p:txEl>
                                                  <p:pRg st="0" end="0"/>
                                                </p:txEl>
                                              </p:spTgt>
                                            </p:tgtEl>
                                            <p:attrNameLst>
                                              <p:attrName>ppt_x</p:attrName>
                                            </p:attrNameLst>
                                          </p:cBhvr>
                                          <p:tavLst>
                                            <p:tav tm="0">
                                              <p:val>
                                                <p:strVal val="1+#ppt_w/2"/>
                                              </p:val>
                                            </p:tav>
                                            <p:tav tm="100000">
                                              <p:val>
                                                <p:strVal val="#ppt_x"/>
                                              </p:val>
                                            </p:tav>
                                          </p:tavLst>
                                        </p:anim>
                                        <p:anim calcmode="lin" valueType="num" p14:bounceEnd="56000">
                                          <p:cBhvr additive="base">
                                            <p:cTn id="47" dur="10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950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1500"/>
                                </p:stCondLst>
                                <p:childTnLst>
                                  <p:par>
                                    <p:cTn id="14" presetID="10" presetClass="entr" presetSubtype="0" fill="hold" nodeType="afterEffect">
                                      <p:stCondLst>
                                        <p:cond delay="5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500"/>
                                </p:stCondLst>
                                <p:childTnLst>
                                  <p:par>
                                    <p:cTn id="21" presetID="10" presetClass="entr" presetSubtype="0" fill="hold" nodeType="afterEffect">
                                      <p:stCondLst>
                                        <p:cond delay="10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1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15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2" presetClass="exit" presetSubtype="2" repeatCount="3000" accel="100000" fill="hold" nodeType="withEffect">
                                      <p:stCondLst>
                                        <p:cond delay="1500"/>
                                      </p:stCondLst>
                                      <p:childTnLst>
                                        <p:anim calcmode="lin" valueType="num">
                                          <p:cBhvr additive="base">
                                            <p:cTn id="31" dur="3000"/>
                                            <p:tgtEl>
                                              <p:spTgt spid="13"/>
                                            </p:tgtEl>
                                            <p:attrNameLst>
                                              <p:attrName>ppt_x</p:attrName>
                                            </p:attrNameLst>
                                          </p:cBhvr>
                                          <p:tavLst>
                                            <p:tav tm="0">
                                              <p:val>
                                                <p:strVal val="ppt_x"/>
                                              </p:val>
                                            </p:tav>
                                            <p:tav tm="100000">
                                              <p:val>
                                                <p:strVal val="1+ppt_w/2"/>
                                              </p:val>
                                            </p:tav>
                                          </p:tavLst>
                                        </p:anim>
                                        <p:anim calcmode="lin" valueType="num">
                                          <p:cBhvr additive="base">
                                            <p:cTn id="32" dur="3000"/>
                                            <p:tgtEl>
                                              <p:spTgt spid="13"/>
                                            </p:tgtEl>
                                            <p:attrNameLst>
                                              <p:attrName>ppt_y</p:attrName>
                                            </p:attrNameLst>
                                          </p:cBhvr>
                                          <p:tavLst>
                                            <p:tav tm="0">
                                              <p:val>
                                                <p:strVal val="ppt_y"/>
                                              </p:val>
                                            </p:tav>
                                            <p:tav tm="100000">
                                              <p:val>
                                                <p:strVal val="ppt_y"/>
                                              </p:val>
                                            </p:tav>
                                          </p:tavLst>
                                        </p:anim>
                                        <p:set>
                                          <p:cBhvr>
                                            <p:cTn id="33" dur="1" fill="hold">
                                              <p:stCondLst>
                                                <p:cond delay="2999"/>
                                              </p:stCondLst>
                                            </p:cTn>
                                            <p:tgtEl>
                                              <p:spTgt spid="1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500"/>
                                            <p:tgtEl>
                                              <p:spTgt spid="9">
                                                <p:txEl>
                                                  <p:pRg st="0" end="0"/>
                                                </p:txEl>
                                              </p:spTgt>
                                            </p:tgtEl>
                                          </p:cBhvr>
                                        </p:animEffect>
                                      </p:childTnLst>
                                    </p:cTn>
                                  </p:par>
                                </p:childTnLst>
                              </p:cTn>
                            </p:par>
                            <p:par>
                              <p:cTn id="39" fill="hold">
                                <p:stCondLst>
                                  <p:cond delay="500"/>
                                </p:stCondLst>
                                <p:childTnLst>
                                  <p:par>
                                    <p:cTn id="40" presetID="14" presetClass="entr" presetSubtype="10" fill="hold" nodeType="afterEffect">
                                      <p:stCondLst>
                                        <p:cond delay="150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42" dur="500"/>
                                            <p:tgtEl>
                                              <p:spTgt spid="10">
                                                <p:txEl>
                                                  <p:pRg st="0" end="0"/>
                                                </p:txEl>
                                              </p:spTgt>
                                            </p:tgtEl>
                                          </p:cBhvr>
                                        </p:animEffect>
                                      </p:childTnLst>
                                    </p:cTn>
                                  </p:par>
                                </p:childTnLst>
                              </p:cTn>
                            </p:par>
                            <p:par>
                              <p:cTn id="43" fill="hold">
                                <p:stCondLst>
                                  <p:cond delay="2500"/>
                                </p:stCondLst>
                                <p:childTnLst>
                                  <p:par>
                                    <p:cTn id="44" presetID="2" presetClass="entr" presetSubtype="2" fill="hold" nodeType="afterEffect">
                                      <p:stCondLst>
                                        <p:cond delay="1000"/>
                                      </p:stCondLst>
                                      <p:childTnLst>
                                        <p:set>
                                          <p:cBhvr>
                                            <p:cTn id="45" dur="1" fill="hold">
                                              <p:stCondLst>
                                                <p:cond delay="0"/>
                                              </p:stCondLst>
                                            </p:cTn>
                                            <p:tgtEl>
                                              <p:spTgt spid="11">
                                                <p:txEl>
                                                  <p:pRg st="0" end="0"/>
                                                </p:txEl>
                                              </p:spTgt>
                                            </p:tgtEl>
                                            <p:attrNameLst>
                                              <p:attrName>style.visibility</p:attrName>
                                            </p:attrNameLst>
                                          </p:cBhvr>
                                          <p:to>
                                            <p:strVal val="visible"/>
                                          </p:to>
                                        </p:set>
                                        <p:anim calcmode="lin" valueType="num">
                                          <p:cBhvr additive="base">
                                            <p:cTn id="46" dur="10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47" dur="10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117894" y="455763"/>
            <a:ext cx="7043208" cy="9627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effectLst>
                  <a:outerShdw blurRad="38100" dist="38100" dir="2700000" algn="tl">
                    <a:srgbClr val="000000">
                      <a:alpha val="43137"/>
                    </a:srgbClr>
                  </a:outerShdw>
                </a:effectLst>
                <a:latin typeface="+mn-lt"/>
              </a:rPr>
              <a:t>Disease and Coyotes</a:t>
            </a:r>
            <a:endParaRPr lang="en-US" sz="3600" b="1" dirty="0">
              <a:effectLst>
                <a:outerShdw blurRad="38100" dist="38100" dir="2700000" algn="tl">
                  <a:srgbClr val="000000">
                    <a:alpha val="43137"/>
                  </a:srgbClr>
                </a:outerShdw>
              </a:effectLst>
              <a:latin typeface="+mn-lt"/>
            </a:endParaRPr>
          </a:p>
        </p:txBody>
      </p:sp>
      <p:sp>
        <p:nvSpPr>
          <p:cNvPr id="13" name="Text Placeholder 2"/>
          <p:cNvSpPr txBox="1">
            <a:spLocks/>
          </p:cNvSpPr>
          <p:nvPr/>
        </p:nvSpPr>
        <p:spPr>
          <a:xfrm>
            <a:off x="-370216" y="1161563"/>
            <a:ext cx="9514216" cy="2057399"/>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en-US" sz="2000" dirty="0" smtClean="0">
                <a:effectLst>
                  <a:outerShdw blurRad="38100" dist="38100" dir="2700000" algn="tl">
                    <a:srgbClr val="000000">
                      <a:alpha val="43137"/>
                    </a:srgbClr>
                  </a:outerShdw>
                </a:effectLst>
              </a:rPr>
              <a:t>*Not a common rabies carrier*</a:t>
            </a:r>
          </a:p>
          <a:p>
            <a:pPr lvl="1"/>
            <a:r>
              <a:rPr lang="en-US" sz="2200" b="1" u="sng" dirty="0" err="1" smtClean="0">
                <a:effectLst>
                  <a:outerShdw blurRad="38100" dist="38100" dir="2700000" algn="tl">
                    <a:srgbClr val="000000">
                      <a:alpha val="43137"/>
                    </a:srgbClr>
                  </a:outerShdw>
                </a:effectLst>
              </a:rPr>
              <a:t>Sarcoptic</a:t>
            </a:r>
            <a:r>
              <a:rPr lang="en-US" sz="2200" b="1" u="sng" dirty="0" smtClean="0">
                <a:effectLst>
                  <a:outerShdw blurRad="38100" dist="38100" dir="2700000" algn="tl">
                    <a:srgbClr val="000000">
                      <a:alpha val="43137"/>
                    </a:srgbClr>
                  </a:outerShdw>
                </a:effectLst>
              </a:rPr>
              <a:t> Mange </a:t>
            </a:r>
            <a:r>
              <a:rPr lang="en-US" sz="2000" dirty="0" smtClean="0">
                <a:effectLst>
                  <a:outerShdw blurRad="38100" dist="38100" dir="2700000" algn="tl">
                    <a:srgbClr val="000000">
                      <a:alpha val="43137"/>
                    </a:srgbClr>
                  </a:outerShdw>
                </a:effectLst>
              </a:rPr>
              <a:t>is most likely culprit when dealing with reports of “Sick Coyotes”</a:t>
            </a:r>
          </a:p>
          <a:p>
            <a:pPr marL="1657350" lvl="3" indent="-285750">
              <a:buFont typeface="Arial" panose="020B0604020202020204" pitchFamily="34" charset="0"/>
              <a:buChar char="•"/>
            </a:pPr>
            <a:r>
              <a:rPr lang="en-US" sz="2000" dirty="0" smtClean="0">
                <a:effectLst>
                  <a:outerShdw blurRad="38100" dist="38100" dir="2700000" algn="tl">
                    <a:srgbClr val="000000">
                      <a:alpha val="43137"/>
                    </a:srgbClr>
                  </a:outerShdw>
                </a:effectLst>
              </a:rPr>
              <a:t>Caused by a skin mite</a:t>
            </a:r>
          </a:p>
          <a:p>
            <a:pPr marL="1657350" lvl="3" indent="-285750">
              <a:buFont typeface="Arial" panose="020B0604020202020204" pitchFamily="34" charset="0"/>
              <a:buChar char="•"/>
            </a:pPr>
            <a:r>
              <a:rPr lang="en-US" sz="2000" dirty="0" smtClean="0">
                <a:effectLst>
                  <a:outerShdw blurRad="38100" dist="38100" dir="2700000" algn="tl">
                    <a:srgbClr val="000000">
                      <a:alpha val="43137"/>
                    </a:srgbClr>
                  </a:outerShdw>
                </a:effectLst>
              </a:rPr>
              <a:t>Most visible sign is hair loss caused by animal scratching and biting in response to itching</a:t>
            </a:r>
          </a:p>
          <a:p>
            <a:pPr marL="1657350" lvl="3" indent="-285750">
              <a:buFont typeface="Arial" panose="020B0604020202020204" pitchFamily="34" charset="0"/>
              <a:buChar char="•"/>
            </a:pPr>
            <a:r>
              <a:rPr lang="en-US" sz="2000" dirty="0" smtClean="0">
                <a:effectLst>
                  <a:outerShdw blurRad="38100" dist="38100" dir="2700000" algn="tl">
                    <a:srgbClr val="000000">
                      <a:alpha val="43137"/>
                    </a:srgbClr>
                  </a:outerShdw>
                </a:effectLst>
              </a:rPr>
              <a:t>Not transferable to pets without sustained, close contact</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9980" t="43930" r="-9980" b="-2204"/>
          <a:stretch/>
        </p:blipFill>
        <p:spPr>
          <a:xfrm>
            <a:off x="5844169" y="3289781"/>
            <a:ext cx="3049653" cy="2369573"/>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b="9150"/>
          <a:stretch/>
        </p:blipFill>
        <p:spPr>
          <a:xfrm>
            <a:off x="382286" y="3303850"/>
            <a:ext cx="1210442" cy="224137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6710" y="3303850"/>
            <a:ext cx="3026340" cy="2269755"/>
          </a:xfrm>
          <a:prstGeom prst="rect">
            <a:avLst/>
          </a:prstGeom>
        </p:spPr>
      </p:pic>
    </p:spTree>
    <p:extLst>
      <p:ext uri="{BB962C8B-B14F-4D97-AF65-F5344CB8AC3E}">
        <p14:creationId xmlns:p14="http://schemas.microsoft.com/office/powerpoint/2010/main" val="202003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500"/>
                                        <p:tgtEl>
                                          <p:spTgt spid="13">
                                            <p:txEl>
                                              <p:pRg st="1" end="1"/>
                                            </p:txEl>
                                          </p:spTgt>
                                        </p:tgtEl>
                                      </p:cBhvr>
                                    </p:animEffect>
                                  </p:childTnLst>
                                </p:cTn>
                              </p:par>
                              <p:par>
                                <p:cTn id="12" presetID="10" presetClass="entr" presetSubtype="0" fill="hold" nodeType="withEffect">
                                  <p:stCondLst>
                                    <p:cond delay="10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2000"/>
                            </p:stCondLst>
                            <p:childTnLst>
                              <p:par>
                                <p:cTn id="16" presetID="10" presetClass="entr" presetSubtype="0" fill="hold" nodeType="afterEffect">
                                  <p:stCondLst>
                                    <p:cond delay="100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fade">
                                      <p:cBhvr>
                                        <p:cTn id="18" dur="500"/>
                                        <p:tgtEl>
                                          <p:spTgt spid="13">
                                            <p:txEl>
                                              <p:pRg st="2" end="2"/>
                                            </p:txEl>
                                          </p:spTgt>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4000"/>
                            </p:stCondLst>
                            <p:childTnLst>
                              <p:par>
                                <p:cTn id="24" presetID="10" presetClass="entr" presetSubtype="0" fill="hold" nodeType="afterEffect">
                                  <p:stCondLst>
                                    <p:cond delay="1000"/>
                                  </p:stCondLst>
                                  <p:childTnLst>
                                    <p:set>
                                      <p:cBhvr>
                                        <p:cTn id="25" dur="1" fill="hold">
                                          <p:stCondLst>
                                            <p:cond delay="0"/>
                                          </p:stCondLst>
                                        </p:cTn>
                                        <p:tgtEl>
                                          <p:spTgt spid="13">
                                            <p:txEl>
                                              <p:pRg st="3" end="3"/>
                                            </p:txEl>
                                          </p:spTgt>
                                        </p:tgtEl>
                                        <p:attrNameLst>
                                          <p:attrName>style.visibility</p:attrName>
                                        </p:attrNameLst>
                                      </p:cBhvr>
                                      <p:to>
                                        <p:strVal val="visible"/>
                                      </p:to>
                                    </p:set>
                                    <p:animEffect transition="in" filter="fade">
                                      <p:cBhvr>
                                        <p:cTn id="26" dur="500"/>
                                        <p:tgtEl>
                                          <p:spTgt spid="13">
                                            <p:txEl>
                                              <p:pRg st="3" end="3"/>
                                            </p:txEl>
                                          </p:spTgt>
                                        </p:tgtEl>
                                      </p:cBhvr>
                                    </p:animEffect>
                                  </p:childTnLst>
                                </p:cTn>
                              </p:par>
                              <p:par>
                                <p:cTn id="27" presetID="10" presetClass="entr" presetSubtype="0" fill="hold" nodeType="withEffect">
                                  <p:stCondLst>
                                    <p:cond delay="100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5500"/>
                            </p:stCondLst>
                            <p:childTnLst>
                              <p:par>
                                <p:cTn id="31" presetID="10" presetClass="entr" presetSubtype="0" fill="hold" nodeType="afterEffect">
                                  <p:stCondLst>
                                    <p:cond delay="1000"/>
                                  </p:stCondLst>
                                  <p:childTnLst>
                                    <p:set>
                                      <p:cBhvr>
                                        <p:cTn id="32" dur="1" fill="hold">
                                          <p:stCondLst>
                                            <p:cond delay="0"/>
                                          </p:stCondLst>
                                        </p:cTn>
                                        <p:tgtEl>
                                          <p:spTgt spid="13">
                                            <p:txEl>
                                              <p:pRg st="4" end="4"/>
                                            </p:txEl>
                                          </p:spTgt>
                                        </p:tgtEl>
                                        <p:attrNameLst>
                                          <p:attrName>style.visibility</p:attrName>
                                        </p:attrNameLst>
                                      </p:cBhvr>
                                      <p:to>
                                        <p:strVal val="visible"/>
                                      </p:to>
                                    </p:set>
                                    <p:animEffect transition="in" filter="fade">
                                      <p:cBhvr>
                                        <p:cTn id="33"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2996" y="764334"/>
            <a:ext cx="2389517" cy="214083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13" y="1092610"/>
            <a:ext cx="5191273" cy="389345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31800"/>
          <a:stretch/>
        </p:blipFill>
        <p:spPr>
          <a:xfrm>
            <a:off x="5863780" y="3056348"/>
            <a:ext cx="2814394" cy="2559229"/>
          </a:xfrm>
          <a:prstGeom prst="rect">
            <a:avLst/>
          </a:prstGeom>
        </p:spPr>
      </p:pic>
    </p:spTree>
    <p:extLst>
      <p:ext uri="{BB962C8B-B14F-4D97-AF65-F5344CB8AC3E}">
        <p14:creationId xmlns:p14="http://schemas.microsoft.com/office/powerpoint/2010/main" val="2658925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y5Cy locat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3556642" y="6541965"/>
            <a:ext cx="215828" cy="215828"/>
          </a:xfrm>
          <a:prstGeom prst="rect">
            <a:avLst/>
          </a:prstGeom>
        </p:spPr>
      </p:pic>
      <p:pic>
        <p:nvPicPr>
          <p:cNvPr id="9" name="Cy21Cy terr. bark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5465264" y="6536106"/>
            <a:ext cx="159289" cy="159289"/>
          </a:xfrm>
          <a:prstGeom prst="rect">
            <a:avLst/>
          </a:prstGeom>
        </p:spPr>
      </p:pic>
      <p:pic>
        <p:nvPicPr>
          <p:cNvPr id="19" name="Cy90xCy chal.hwl">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7489849" y="6476071"/>
            <a:ext cx="279357" cy="279357"/>
          </a:xfrm>
          <a:prstGeom prst="rect">
            <a:avLst/>
          </a:prstGeom>
        </p:spPr>
      </p:pic>
      <p:pic>
        <p:nvPicPr>
          <p:cNvPr id="14" name="Cy12Cy fml mateing">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8026967" y="6408971"/>
            <a:ext cx="286424" cy="286424"/>
          </a:xfrm>
          <a:prstGeom prst="rect">
            <a:avLst/>
          </a:prstGeom>
        </p:spPr>
      </p:pic>
      <p:pic>
        <p:nvPicPr>
          <p:cNvPr id="8" name="Cy37WYgrphwl1sh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6"/>
          <a:stretch>
            <a:fillRect/>
          </a:stretch>
        </p:blipFill>
        <p:spPr>
          <a:xfrm>
            <a:off x="6178586" y="6536106"/>
            <a:ext cx="215828" cy="215828"/>
          </a:xfrm>
          <a:prstGeom prst="rect">
            <a:avLst/>
          </a:prstGeom>
        </p:spPr>
      </p:pic>
      <p:pic>
        <p:nvPicPr>
          <p:cNvPr id="5" name="Cy90xCy chal.hwl">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3881177" y="6541965"/>
            <a:ext cx="209969" cy="209969"/>
          </a:xfrm>
          <a:prstGeom prst="rect">
            <a:avLst/>
          </a:prstGeom>
        </p:spPr>
      </p:pic>
      <p:pic>
        <p:nvPicPr>
          <p:cNvPr id="18" name="Cy103xCy fm2lng hwl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6"/>
          <a:stretch>
            <a:fillRect/>
          </a:stretch>
        </p:blipFill>
        <p:spPr>
          <a:xfrm>
            <a:off x="7001584" y="6462066"/>
            <a:ext cx="325883" cy="325883"/>
          </a:xfrm>
          <a:prstGeom prst="rect">
            <a:avLst/>
          </a:prstGeom>
        </p:spPr>
      </p:pic>
      <p:pic>
        <p:nvPicPr>
          <p:cNvPr id="6" name="Cy17Cy grp yip howls">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6"/>
          <a:stretch>
            <a:fillRect/>
          </a:stretch>
        </p:blipFill>
        <p:spPr>
          <a:xfrm>
            <a:off x="4543324" y="6541965"/>
            <a:ext cx="261144" cy="261144"/>
          </a:xfrm>
          <a:prstGeom prst="rect">
            <a:avLst/>
          </a:prstGeom>
        </p:spPr>
      </p:pic>
      <p:pic>
        <p:nvPicPr>
          <p:cNvPr id="20" name="Cy24Cy Pups Howling">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6"/>
          <a:stretch>
            <a:fillRect/>
          </a:stretch>
        </p:blipFill>
        <p:spPr>
          <a:xfrm>
            <a:off x="6748499" y="6162553"/>
            <a:ext cx="215828" cy="215828"/>
          </a:xfrm>
          <a:prstGeom prst="rect">
            <a:avLst/>
          </a:prstGeom>
        </p:spPr>
      </p:pic>
      <p:pic>
        <p:nvPicPr>
          <p:cNvPr id="12" name="Cy82Cy loc. rw">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6"/>
          <a:stretch>
            <a:fillRect/>
          </a:stretch>
        </p:blipFill>
        <p:spPr>
          <a:xfrm>
            <a:off x="6010997" y="5992884"/>
            <a:ext cx="215828" cy="215828"/>
          </a:xfrm>
          <a:prstGeom prst="rect">
            <a:avLst/>
          </a:prstGeom>
        </p:spPr>
      </p:pic>
      <p:pic>
        <p:nvPicPr>
          <p:cNvPr id="21" name="Cy73Cy adlt dist.-pup">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6"/>
          <a:stretch>
            <a:fillRect/>
          </a:stretch>
        </p:blipFill>
        <p:spPr>
          <a:xfrm>
            <a:off x="7569646" y="6046786"/>
            <a:ext cx="231533" cy="231533"/>
          </a:xfrm>
          <a:prstGeom prst="rect">
            <a:avLst/>
          </a:prstGeom>
        </p:spPr>
      </p:pic>
      <p:pic>
        <p:nvPicPr>
          <p:cNvPr id="24" name="Cy96xCy threat bk hwls">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26"/>
          <a:stretch>
            <a:fillRect/>
          </a:stretch>
        </p:blipFill>
        <p:spPr>
          <a:xfrm>
            <a:off x="8806872" y="6162552"/>
            <a:ext cx="121539" cy="121539"/>
          </a:xfrm>
          <a:prstGeom prst="rect">
            <a:avLst/>
          </a:prstGeom>
        </p:spPr>
      </p:pic>
      <p:pic>
        <p:nvPicPr>
          <p:cNvPr id="22" name="Cy94xCy pup hwls">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26"/>
          <a:stretch>
            <a:fillRect/>
          </a:stretch>
        </p:blipFill>
        <p:spPr>
          <a:xfrm>
            <a:off x="8826037" y="5893569"/>
            <a:ext cx="100061" cy="100061"/>
          </a:xfrm>
          <a:prstGeom prst="rect">
            <a:avLst/>
          </a:prstGeom>
        </p:spPr>
      </p:pic>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85545" y="609600"/>
            <a:ext cx="8972909" cy="8473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effectLst>
                  <a:outerShdw blurRad="38100" dist="38100" dir="2700000" algn="tl">
                    <a:srgbClr val="000000">
                      <a:alpha val="43137"/>
                    </a:srgbClr>
                  </a:outerShdw>
                </a:effectLst>
                <a:latin typeface="+mn-lt"/>
              </a:rPr>
              <a:t>Coyote Vocalizations:</a:t>
            </a:r>
            <a:endParaRPr lang="en-US" sz="3600" b="1" i="1" dirty="0">
              <a:effectLst>
                <a:outerShdw blurRad="38100" dist="38100" dir="2700000" algn="tl">
                  <a:srgbClr val="000000">
                    <a:alpha val="43137"/>
                  </a:srgbClr>
                </a:outerShdw>
              </a:effectLst>
              <a:latin typeface="+mn-lt"/>
            </a:endParaRPr>
          </a:p>
        </p:txBody>
      </p:sp>
      <p:pic>
        <p:nvPicPr>
          <p:cNvPr id="13" name="Picture 2" descr="Posted Image"/>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861182" y="2289325"/>
            <a:ext cx="2606688" cy="14901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29" cstate="print">
            <a:extLst>
              <a:ext uri="{28A0092B-C50C-407E-A947-70E740481C1C}">
                <a14:useLocalDpi xmlns:a14="http://schemas.microsoft.com/office/drawing/2010/main" val="0"/>
              </a:ext>
            </a:extLst>
          </a:blip>
          <a:srcRect t="20015" b="8694"/>
          <a:stretch/>
        </p:blipFill>
        <p:spPr>
          <a:xfrm>
            <a:off x="227013" y="3917761"/>
            <a:ext cx="3301712" cy="1565173"/>
          </a:xfrm>
          <a:prstGeom prst="rect">
            <a:avLst/>
          </a:prstGeom>
        </p:spPr>
      </p:pic>
      <p:sp>
        <p:nvSpPr>
          <p:cNvPr id="16" name="Rectangle 15"/>
          <p:cNvSpPr/>
          <p:nvPr/>
        </p:nvSpPr>
        <p:spPr>
          <a:xfrm>
            <a:off x="-410072" y="1434858"/>
            <a:ext cx="4291249" cy="2308324"/>
          </a:xfrm>
          <a:prstGeom prst="rect">
            <a:avLst/>
          </a:prstGeom>
        </p:spPr>
        <p:txBody>
          <a:bodyPr wrap="square">
            <a:spAutoFit/>
          </a:bodyPr>
          <a:lstStyle/>
          <a:p>
            <a:pPr lvl="1" algn="ctr"/>
            <a:r>
              <a:rPr lang="en-US" sz="2400" b="1" u="sng" dirty="0" smtClean="0">
                <a:effectLst>
                  <a:outerShdw blurRad="38100" dist="38100" dir="2700000" algn="tl">
                    <a:srgbClr val="000000">
                      <a:alpha val="43137"/>
                    </a:srgbClr>
                  </a:outerShdw>
                </a:effectLst>
              </a:rPr>
              <a:t>What they mean</a:t>
            </a:r>
            <a:endParaRPr lang="en-US" sz="2000" u="sng" dirty="0" smtClean="0">
              <a:effectLst>
                <a:outerShdw blurRad="38100" dist="38100" dir="2700000" algn="tl">
                  <a:srgbClr val="000000">
                    <a:alpha val="43137"/>
                  </a:srgbClr>
                </a:outerShdw>
              </a:effectLst>
            </a:endParaRPr>
          </a:p>
          <a:p>
            <a:pPr marL="800100" lvl="1" indent="-342900">
              <a:buFont typeface="Wingdings" panose="05000000000000000000" pitchFamily="2" charset="2"/>
              <a:buChar char="Ø"/>
            </a:pPr>
            <a:r>
              <a:rPr lang="en-US" sz="2000" i="1" dirty="0" smtClean="0">
                <a:effectLst>
                  <a:outerShdw blurRad="38100" dist="38100" dir="2700000" algn="tl">
                    <a:srgbClr val="000000">
                      <a:alpha val="43137"/>
                    </a:srgbClr>
                  </a:outerShdw>
                </a:effectLst>
              </a:rPr>
              <a:t>Is there anybody out there?</a:t>
            </a:r>
          </a:p>
          <a:p>
            <a:pPr marL="800100" lvl="1" indent="-342900">
              <a:buFont typeface="Wingdings" panose="05000000000000000000" pitchFamily="2" charset="2"/>
              <a:buChar char="Ø"/>
            </a:pPr>
            <a:r>
              <a:rPr lang="en-US" sz="2000" i="1" dirty="0" smtClean="0">
                <a:effectLst>
                  <a:outerShdw blurRad="38100" dist="38100" dir="2700000" algn="tl">
                    <a:srgbClr val="000000">
                      <a:alpha val="43137"/>
                    </a:srgbClr>
                  </a:outerShdw>
                </a:effectLst>
              </a:rPr>
              <a:t>Who wants to fight?</a:t>
            </a:r>
          </a:p>
          <a:p>
            <a:pPr marL="800100" lvl="1" indent="-342900">
              <a:buFont typeface="Wingdings" panose="05000000000000000000" pitchFamily="2" charset="2"/>
              <a:buChar char="Ø"/>
            </a:pPr>
            <a:r>
              <a:rPr lang="en-US" sz="2000" i="1" dirty="0" smtClean="0">
                <a:effectLst>
                  <a:outerShdw blurRad="38100" dist="38100" dir="2700000" algn="tl">
                    <a:srgbClr val="000000">
                      <a:alpha val="43137"/>
                    </a:srgbClr>
                  </a:outerShdw>
                </a:effectLst>
              </a:rPr>
              <a:t>Hey big boy……</a:t>
            </a:r>
          </a:p>
          <a:p>
            <a:pPr marL="800100" lvl="1" indent="-342900">
              <a:buFont typeface="Wingdings" panose="05000000000000000000" pitchFamily="2" charset="2"/>
              <a:buChar char="Ø"/>
            </a:pPr>
            <a:r>
              <a:rPr lang="en-US" sz="2000" i="1" dirty="0" smtClean="0">
                <a:effectLst>
                  <a:outerShdw blurRad="38100" dist="38100" dir="2700000" algn="tl">
                    <a:srgbClr val="000000">
                      <a:alpha val="43137"/>
                    </a:srgbClr>
                  </a:outerShdw>
                </a:effectLst>
              </a:rPr>
              <a:t>I’m smarter than you!</a:t>
            </a:r>
          </a:p>
          <a:p>
            <a:pPr marL="800100" lvl="1" indent="-342900">
              <a:buFont typeface="Wingdings" panose="05000000000000000000" pitchFamily="2" charset="2"/>
              <a:buChar char="Ø"/>
            </a:pPr>
            <a:r>
              <a:rPr lang="en-US" sz="2000" i="1" dirty="0" smtClean="0">
                <a:effectLst>
                  <a:outerShdw blurRad="38100" dist="38100" dir="2700000" algn="tl">
                    <a:srgbClr val="000000">
                      <a:alpha val="43137"/>
                    </a:srgbClr>
                  </a:outerShdw>
                </a:effectLst>
              </a:rPr>
              <a:t>Get off my lawn!</a:t>
            </a:r>
          </a:p>
          <a:p>
            <a:pPr marL="800100" lvl="1" indent="-342900">
              <a:buFont typeface="Wingdings" panose="05000000000000000000" pitchFamily="2" charset="2"/>
              <a:buChar char="Ø"/>
            </a:pPr>
            <a:r>
              <a:rPr lang="en-US" sz="2000" i="1" dirty="0" smtClean="0">
                <a:effectLst>
                  <a:outerShdw blurRad="38100" dist="38100" dir="2700000" algn="tl">
                    <a:srgbClr val="000000">
                      <a:alpha val="43137"/>
                    </a:srgbClr>
                  </a:outerShdw>
                </a:effectLst>
              </a:rPr>
              <a:t>Ouch, that hurt!</a:t>
            </a:r>
          </a:p>
        </p:txBody>
      </p:sp>
      <p:sp>
        <p:nvSpPr>
          <p:cNvPr id="17" name="Rectangle 16"/>
          <p:cNvSpPr/>
          <p:nvPr/>
        </p:nvSpPr>
        <p:spPr>
          <a:xfrm>
            <a:off x="4876800" y="814248"/>
            <a:ext cx="4267200" cy="1692771"/>
          </a:xfrm>
          <a:prstGeom prst="rect">
            <a:avLst/>
          </a:prstGeom>
        </p:spPr>
        <p:txBody>
          <a:bodyPr wrap="square">
            <a:spAutoFit/>
          </a:bodyPr>
          <a:lstStyle/>
          <a:p>
            <a:pPr lvl="1" algn="ctr"/>
            <a:r>
              <a:rPr lang="en-US" sz="2400" b="1" u="sng" dirty="0" smtClean="0">
                <a:effectLst>
                  <a:outerShdw blurRad="38100" dist="38100" dir="2700000" algn="tl">
                    <a:srgbClr val="000000">
                      <a:alpha val="43137"/>
                    </a:srgbClr>
                  </a:outerShdw>
                </a:effectLst>
              </a:rPr>
              <a:t>What they don’t mean</a:t>
            </a:r>
            <a:endParaRPr lang="en-US" sz="2000" u="sng" dirty="0" smtClean="0">
              <a:effectLst>
                <a:outerShdw blurRad="38100" dist="38100" dir="2700000" algn="tl">
                  <a:srgbClr val="000000">
                    <a:alpha val="43137"/>
                  </a:srgbClr>
                </a:outerShdw>
              </a:effectLst>
            </a:endParaRPr>
          </a:p>
          <a:p>
            <a:pPr marL="800100" lvl="1" indent="-342900">
              <a:buFont typeface="Wingdings" panose="05000000000000000000" pitchFamily="2" charset="2"/>
              <a:buChar char="Ø"/>
            </a:pPr>
            <a:r>
              <a:rPr lang="en-US" sz="2000" i="1" dirty="0" smtClean="0">
                <a:effectLst>
                  <a:outerShdw blurRad="38100" dist="38100" dir="2700000" algn="tl">
                    <a:srgbClr val="000000">
                      <a:alpha val="43137"/>
                    </a:srgbClr>
                  </a:outerShdw>
                </a:effectLst>
              </a:rPr>
              <a:t>Dinner’s ready!</a:t>
            </a:r>
          </a:p>
          <a:p>
            <a:pPr marL="800100" lvl="1" indent="-342900">
              <a:buFont typeface="Wingdings" panose="05000000000000000000" pitchFamily="2" charset="2"/>
              <a:buChar char="Ø"/>
            </a:pPr>
            <a:r>
              <a:rPr lang="en-US" sz="2000" i="1" dirty="0" smtClean="0">
                <a:effectLst>
                  <a:outerShdw blurRad="38100" dist="38100" dir="2700000" algn="tl">
                    <a:srgbClr val="000000">
                      <a:alpha val="43137"/>
                    </a:srgbClr>
                  </a:outerShdw>
                </a:effectLst>
              </a:rPr>
              <a:t>I’m on the prowl……..</a:t>
            </a:r>
          </a:p>
          <a:p>
            <a:pPr marL="800100" lvl="1" indent="-342900">
              <a:buFont typeface="Wingdings" panose="05000000000000000000" pitchFamily="2" charset="2"/>
              <a:buChar char="Ø"/>
            </a:pPr>
            <a:r>
              <a:rPr lang="en-US" sz="2000" i="1" dirty="0" smtClean="0">
                <a:effectLst>
                  <a:outerShdw blurRad="38100" dist="38100" dir="2700000" algn="tl">
                    <a:srgbClr val="000000">
                      <a:alpha val="43137"/>
                    </a:srgbClr>
                  </a:outerShdw>
                </a:effectLst>
              </a:rPr>
              <a:t>There’s 100 of us out here!</a:t>
            </a:r>
          </a:p>
          <a:p>
            <a:pPr marL="800100" lvl="1" indent="-342900">
              <a:buFont typeface="Wingdings" panose="05000000000000000000" pitchFamily="2" charset="2"/>
              <a:buChar char="Ø"/>
            </a:pPr>
            <a:endParaRPr lang="en-US" sz="2000" i="1" dirty="0">
              <a:effectLst>
                <a:outerShdw blurRad="38100" dist="38100" dir="2700000" algn="tl">
                  <a:srgbClr val="000000">
                    <a:alpha val="43137"/>
                  </a:srgbClr>
                </a:outerShdw>
              </a:effectLst>
            </a:endParaRPr>
          </a:p>
        </p:txBody>
      </p:sp>
      <p:pic>
        <p:nvPicPr>
          <p:cNvPr id="2" name="Picture 1"/>
          <p:cNvPicPr>
            <a:picLocks noChangeAspect="1"/>
          </p:cNvPicPr>
          <p:nvPr/>
        </p:nvPicPr>
        <p:blipFill rotWithShape="1">
          <a:blip r:embed="rId30" cstate="print">
            <a:extLst>
              <a:ext uri="{28A0092B-C50C-407E-A947-70E740481C1C}">
                <a14:useLocalDpi xmlns:a14="http://schemas.microsoft.com/office/drawing/2010/main" val="0"/>
              </a:ext>
            </a:extLst>
          </a:blip>
          <a:srcRect l="15172" r="11563"/>
          <a:stretch/>
        </p:blipFill>
        <p:spPr>
          <a:xfrm>
            <a:off x="3738235" y="1380411"/>
            <a:ext cx="1350716" cy="1843583"/>
          </a:xfrm>
          <a:prstGeom prst="rect">
            <a:avLst/>
          </a:prstGeom>
        </p:spPr>
      </p:pic>
      <p:pic>
        <p:nvPicPr>
          <p:cNvPr id="3" name="Picture 2"/>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911504" y="3929024"/>
            <a:ext cx="2467696" cy="1693517"/>
          </a:xfrm>
          <a:prstGeom prst="rect">
            <a:avLst/>
          </a:prstGeom>
        </p:spPr>
      </p:pic>
      <p:pic>
        <p:nvPicPr>
          <p:cNvPr id="23" name="Picture 22"/>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915237" y="3344014"/>
            <a:ext cx="1702234" cy="2269645"/>
          </a:xfrm>
          <a:prstGeom prst="rect">
            <a:avLst/>
          </a:prstGeom>
        </p:spPr>
      </p:pic>
    </p:spTree>
    <p:extLst>
      <p:ext uri="{BB962C8B-B14F-4D97-AF65-F5344CB8AC3E}">
        <p14:creationId xmlns:p14="http://schemas.microsoft.com/office/powerpoint/2010/main" val="91623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animEffect transition="in" filter="fade">
                                      <p:cBhvr>
                                        <p:cTn id="16" dur="500"/>
                                        <p:tgtEl>
                                          <p:spTgt spid="16">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97384" fill="hold"/>
                                        <p:tgtEl>
                                          <p:spTgt spid="18"/>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fade">
                                      <p:cBhvr>
                                        <p:cTn id="27" dur="500"/>
                                        <p:tgtEl>
                                          <p:spTgt spid="16">
                                            <p:txEl>
                                              <p:pRg st="2" end="2"/>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1000"/>
                            </p:stCondLst>
                            <p:childTnLst>
                              <p:par>
                                <p:cTn id="33" presetID="1" presetClass="mediacall" presetSubtype="0" fill="hold" nodeType="afterEffect">
                                  <p:stCondLst>
                                    <p:cond delay="0"/>
                                  </p:stCondLst>
                                  <p:childTnLst>
                                    <p:cmd type="call" cmd="playFrom(0.0)">
                                      <p:cBhvr>
                                        <p:cTn id="34" dur="29779" fill="hold"/>
                                        <p:tgtEl>
                                          <p:spTgt spid="5"/>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xEl>
                                              <p:pRg st="3" end="3"/>
                                            </p:txEl>
                                          </p:spTgt>
                                        </p:tgtEl>
                                        <p:attrNameLst>
                                          <p:attrName>style.visibility</p:attrName>
                                        </p:attrNameLst>
                                      </p:cBhvr>
                                      <p:to>
                                        <p:strVal val="visible"/>
                                      </p:to>
                                    </p:set>
                                    <p:animEffect transition="in" filter="fade">
                                      <p:cBhvr>
                                        <p:cTn id="39" dur="500"/>
                                        <p:tgtEl>
                                          <p:spTgt spid="16">
                                            <p:txEl>
                                              <p:pRg st="3" end="3"/>
                                            </p:txEl>
                                          </p:spTgt>
                                        </p:tgtEl>
                                      </p:cBhvr>
                                    </p:animEffec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48509" fill="hold"/>
                                        <p:tgtEl>
                                          <p:spTgt spid="14"/>
                                        </p:tgtEl>
                                      </p:cBhvr>
                                    </p:cmd>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xEl>
                                              <p:pRg st="4" end="4"/>
                                            </p:txEl>
                                          </p:spTgt>
                                        </p:tgtEl>
                                        <p:attrNameLst>
                                          <p:attrName>style.visibility</p:attrName>
                                        </p:attrNameLst>
                                      </p:cBhvr>
                                      <p:to>
                                        <p:strVal val="visible"/>
                                      </p:to>
                                    </p:set>
                                    <p:animEffect transition="in" filter="fade">
                                      <p:cBhvr>
                                        <p:cTn id="47" dur="500"/>
                                        <p:tgtEl>
                                          <p:spTgt spid="16">
                                            <p:txEl>
                                              <p:pRg st="4" end="4"/>
                                            </p:txEl>
                                          </p:spTgt>
                                        </p:tgtEl>
                                      </p:cBhvr>
                                    </p:animEffect>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p:cTn id="50" dur="28995" fill="hold"/>
                                        <p:tgtEl>
                                          <p:spTgt spid="24"/>
                                        </p:tgtEl>
                                      </p:cBhvr>
                                    </p:cmd>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xEl>
                                              <p:pRg st="5" end="5"/>
                                            </p:txEl>
                                          </p:spTgt>
                                        </p:tgtEl>
                                        <p:attrNameLst>
                                          <p:attrName>style.visibility</p:attrName>
                                        </p:attrNameLst>
                                      </p:cBhvr>
                                      <p:to>
                                        <p:strVal val="visible"/>
                                      </p:to>
                                    </p:set>
                                    <p:animEffect transition="in" filter="fade">
                                      <p:cBhvr>
                                        <p:cTn id="55" dur="500"/>
                                        <p:tgtEl>
                                          <p:spTgt spid="16">
                                            <p:txEl>
                                              <p:pRg st="5" end="5"/>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cTn>
                              </p:par>
                            </p:childTnLst>
                          </p:cTn>
                        </p:par>
                        <p:par>
                          <p:cTn id="59" fill="hold">
                            <p:stCondLst>
                              <p:cond delay="500"/>
                            </p:stCondLst>
                            <p:childTnLst>
                              <p:par>
                                <p:cTn id="60" presetID="1" presetClass="mediacall" presetSubtype="0" fill="hold" nodeType="afterEffect">
                                  <p:stCondLst>
                                    <p:cond delay="0"/>
                                  </p:stCondLst>
                                  <p:childTnLst>
                                    <p:cmd type="call" cmd="playFrom(0.0)">
                                      <p:cBhvr>
                                        <p:cTn id="61" dur="40296" fill="hold"/>
                                        <p:tgtEl>
                                          <p:spTgt spid="9"/>
                                        </p:tgtEl>
                                      </p:cBhvr>
                                    </p:cmd>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
                                            <p:txEl>
                                              <p:pRg st="6" end="6"/>
                                            </p:txEl>
                                          </p:spTgt>
                                        </p:tgtEl>
                                        <p:attrNameLst>
                                          <p:attrName>style.visibility</p:attrName>
                                        </p:attrNameLst>
                                      </p:cBhvr>
                                      <p:to>
                                        <p:strVal val="visible"/>
                                      </p:to>
                                    </p:set>
                                    <p:animEffect transition="in" filter="fade">
                                      <p:cBhvr>
                                        <p:cTn id="66" dur="500"/>
                                        <p:tgtEl>
                                          <p:spTgt spid="16">
                                            <p:txEl>
                                              <p:pRg st="6" end="6"/>
                                            </p:txEl>
                                          </p:spTgt>
                                        </p:tgtEl>
                                      </p:cBhvr>
                                    </p:animEffect>
                                  </p:child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9575" fill="hold"/>
                                        <p:tgtEl>
                                          <p:spTgt spid="21"/>
                                        </p:tgtEl>
                                      </p:cBhvr>
                                    </p:cmd>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7">
                                            <p:txEl>
                                              <p:pRg st="1" end="1"/>
                                            </p:txEl>
                                          </p:spTgt>
                                        </p:tgtEl>
                                        <p:attrNameLst>
                                          <p:attrName>style.visibility</p:attrName>
                                        </p:attrNameLst>
                                      </p:cBhvr>
                                      <p:to>
                                        <p:strVal val="visible"/>
                                      </p:to>
                                    </p:set>
                                    <p:animEffect transition="in" filter="fade">
                                      <p:cBhvr>
                                        <p:cTn id="74" dur="500"/>
                                        <p:tgtEl>
                                          <p:spTgt spid="17">
                                            <p:txEl>
                                              <p:pRg st="1" end="1"/>
                                            </p:txEl>
                                          </p:spTgt>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17">
                                            <p:txEl>
                                              <p:pRg st="2" end="2"/>
                                            </p:txEl>
                                          </p:spTgt>
                                        </p:tgtEl>
                                        <p:attrNameLst>
                                          <p:attrName>style.visibility</p:attrName>
                                        </p:attrNameLst>
                                      </p:cBhvr>
                                      <p:to>
                                        <p:strVal val="visible"/>
                                      </p:to>
                                    </p:set>
                                    <p:animEffect transition="in" filter="fade">
                                      <p:cBhvr>
                                        <p:cTn id="78" dur="500"/>
                                        <p:tgtEl>
                                          <p:spTgt spid="17">
                                            <p:txEl>
                                              <p:pRg st="2" end="2"/>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7">
                                            <p:txEl>
                                              <p:pRg st="3" end="3"/>
                                            </p:txEl>
                                          </p:spTgt>
                                        </p:tgtEl>
                                        <p:attrNameLst>
                                          <p:attrName>style.visibility</p:attrName>
                                        </p:attrNameLst>
                                      </p:cBhvr>
                                      <p:to>
                                        <p:strVal val="visible"/>
                                      </p:to>
                                    </p:set>
                                    <p:animEffect transition="in" filter="fade">
                                      <p:cBhvr>
                                        <p:cTn id="86" dur="500"/>
                                        <p:tgtEl>
                                          <p:spTgt spid="17">
                                            <p:txEl>
                                              <p:pRg st="3" end="3"/>
                                            </p:txEl>
                                          </p:spTgt>
                                        </p:tgtEl>
                                      </p:cBhvr>
                                    </p:animEffect>
                                  </p:childTnLst>
                                </p:cTn>
                              </p:par>
                            </p:childTnLst>
                          </p:cTn>
                        </p:par>
                        <p:par>
                          <p:cTn id="87" fill="hold">
                            <p:stCondLst>
                              <p:cond delay="500"/>
                            </p:stCondLst>
                            <p:childTnLst>
                              <p:par>
                                <p:cTn id="88" presetID="1" presetClass="mediacall" presetSubtype="0" fill="hold" nodeType="afterEffect">
                                  <p:stCondLst>
                                    <p:cond delay="0"/>
                                  </p:stCondLst>
                                  <p:childTnLst>
                                    <p:cmd type="call" cmd="playFrom(0.0)">
                                      <p:cBhvr>
                                        <p:cTn id="89" dur="33985" fill="hold"/>
                                        <p:tgtEl>
                                          <p:spTgt spid="12"/>
                                        </p:tgtEl>
                                      </p:cBhvr>
                                    </p:cmd>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fade">
                                      <p:cBhvr>
                                        <p:cTn id="9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5"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96"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97" fill="hold" display="0">
                  <p:stCondLst>
                    <p:cond delay="indefinite"/>
                  </p:stCondLst>
                  <p:endCondLst>
                    <p:cond evt="onStopAudio" delay="0">
                      <p:tgtEl>
                        <p:sldTgt/>
                      </p:tgtEl>
                    </p:cond>
                    <p:cond evt="onNext"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audio>
              <p:cMediaNode vol="80000">
                <p:cTn id="99"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100" fill="hold" display="0">
                  <p:stCondLst>
                    <p:cond delay="indefinite"/>
                  </p:stCondLst>
                  <p:endCondLst>
                    <p:cond evt="onStopAudio" delay="0">
                      <p:tgtEl>
                        <p:sldTgt/>
                      </p:tgtEl>
                    </p:cond>
                    <p:cond evt="onNext" delay="0">
                      <p:tgtEl>
                        <p:sldTgt/>
                      </p:tgtEl>
                    </p:cond>
                  </p:endCondLst>
                </p:cTn>
                <p:tgtEl>
                  <p:spTgt spid="12"/>
                </p:tgtEl>
              </p:cMediaNode>
            </p:audio>
            <p:audio>
              <p:cMediaNode vol="80000">
                <p:cTn id="101" fill="hold" display="0">
                  <p:stCondLst>
                    <p:cond delay="indefinite"/>
                  </p:stCondLst>
                  <p:endCondLst>
                    <p:cond evt="onStopAudio" delay="0">
                      <p:tgtEl>
                        <p:sldTgt/>
                      </p:tgtEl>
                    </p:cond>
                    <p:cond evt="onNext" delay="0">
                      <p:tgtEl>
                        <p:sldTgt/>
                      </p:tgtEl>
                    </p:cond>
                  </p:endCondLst>
                </p:cTn>
                <p:tgtEl>
                  <p:spTgt spid="14"/>
                </p:tgtEl>
              </p:cMediaNode>
            </p:audio>
            <p:audio>
              <p:cMediaNode vol="80000">
                <p:cTn id="102" fill="hold" display="0">
                  <p:stCondLst>
                    <p:cond delay="indefinite"/>
                  </p:stCondLst>
                  <p:endCondLst>
                    <p:cond evt="onStopAudio" delay="0">
                      <p:tgtEl>
                        <p:sldTgt/>
                      </p:tgtEl>
                    </p:cond>
                    <p:cond evt="onNext" delay="0">
                      <p:tgtEl>
                        <p:sldTgt/>
                      </p:tgtEl>
                    </p:cond>
                  </p:endCondLst>
                </p:cTn>
                <p:tgtEl>
                  <p:spTgt spid="18"/>
                </p:tgtEl>
              </p:cMediaNode>
            </p:audio>
            <p:audio>
              <p:cMediaNode vol="80000">
                <p:cTn id="103" fill="hold" display="0">
                  <p:stCondLst>
                    <p:cond delay="indefinite"/>
                  </p:stCondLst>
                  <p:endCondLst>
                    <p:cond evt="onStopAudio" delay="0">
                      <p:tgtEl>
                        <p:sldTgt/>
                      </p:tgtEl>
                    </p:cond>
                  </p:endCondLst>
                </p:cTn>
                <p:tgtEl>
                  <p:spTgt spid="19"/>
                </p:tgtEl>
              </p:cMediaNode>
            </p:audio>
            <p:audio>
              <p:cMediaNode vol="80000">
                <p:cTn id="104"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105" fill="hold" display="0">
                  <p:stCondLst>
                    <p:cond delay="indefinite"/>
                  </p:stCondLst>
                  <p:endCondLst>
                    <p:cond evt="onStopAudio" delay="0">
                      <p:tgtEl>
                        <p:sldTgt/>
                      </p:tgtEl>
                    </p:cond>
                    <p:cond evt="onNext" delay="0">
                      <p:tgtEl>
                        <p:sldTgt/>
                      </p:tgtEl>
                    </p:cond>
                  </p:endCondLst>
                </p:cTn>
                <p:tgtEl>
                  <p:spTgt spid="21"/>
                </p:tgtEl>
              </p:cMediaNode>
            </p:audio>
            <p:audio>
              <p:cMediaNode vol="80000">
                <p:cTn id="106" fill="hold" display="0">
                  <p:stCondLst>
                    <p:cond delay="indefinite"/>
                  </p:stCondLst>
                  <p:endCondLst>
                    <p:cond evt="onStopAudio" delay="0">
                      <p:tgtEl>
                        <p:sldTgt/>
                      </p:tgtEl>
                    </p:cond>
                    <p:cond evt="onNext" delay="0">
                      <p:tgtEl>
                        <p:sldTgt/>
                      </p:tgtEl>
                    </p:cond>
                  </p:endCondLst>
                </p:cTn>
                <p:tgtEl>
                  <p:spTgt spid="22"/>
                </p:tgtEl>
              </p:cMediaNode>
            </p:audio>
            <p:audio>
              <p:cMediaNode vol="80000">
                <p:cTn id="107" fill="hold" display="0">
                  <p:stCondLst>
                    <p:cond delay="indefinite"/>
                  </p:stCondLst>
                  <p:endCondLst>
                    <p:cond evt="onStopAudio" delay="0">
                      <p:tgtEl>
                        <p:sldTgt/>
                      </p:tgtEl>
                    </p:cond>
                    <p:cond evt="onNext" delay="0">
                      <p:tgtEl>
                        <p:sldTgt/>
                      </p:tgtEl>
                    </p:cond>
                  </p:endCondLst>
                </p:cTn>
                <p:tgtEl>
                  <p:spTgt spid="2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txBox="1">
            <a:spLocks/>
          </p:cNvSpPr>
          <p:nvPr/>
        </p:nvSpPr>
        <p:spPr>
          <a:xfrm>
            <a:off x="152400" y="2133600"/>
            <a:ext cx="8763000" cy="259080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lvl="1" indent="-285750">
              <a:buFont typeface="Arial" panose="020B0604020202020204" pitchFamily="34" charset="0"/>
              <a:buChar char="•"/>
            </a:pPr>
            <a:r>
              <a:rPr lang="en-US" sz="2800" dirty="0" smtClean="0">
                <a:effectLst>
                  <a:outerShdw blurRad="38100" dist="38100" dir="2700000" algn="tl">
                    <a:srgbClr val="000000">
                      <a:alpha val="43137"/>
                    </a:srgbClr>
                  </a:outerShdw>
                </a:effectLst>
              </a:rPr>
              <a:t>German Shepherd Phenomenon</a:t>
            </a:r>
          </a:p>
          <a:p>
            <a:pPr marL="742950" lvl="1" indent="-285750">
              <a:buFont typeface="Arial" panose="020B0604020202020204" pitchFamily="34" charset="0"/>
              <a:buChar char="•"/>
            </a:pPr>
            <a:r>
              <a:rPr lang="en-US" sz="2800" dirty="0" smtClean="0">
                <a:effectLst>
                  <a:outerShdw blurRad="38100" dist="38100" dir="2700000" algn="tl">
                    <a:srgbClr val="000000">
                      <a:alpha val="43137"/>
                    </a:srgbClr>
                  </a:outerShdw>
                </a:effectLst>
              </a:rPr>
              <a:t>Rabies</a:t>
            </a:r>
          </a:p>
          <a:p>
            <a:pPr marL="742950" lvl="1" indent="-285750">
              <a:buFont typeface="Arial" panose="020B0604020202020204" pitchFamily="34" charset="0"/>
              <a:buChar char="•"/>
            </a:pPr>
            <a:r>
              <a:rPr lang="en-US" sz="2800" dirty="0" smtClean="0">
                <a:effectLst>
                  <a:outerShdw blurRad="38100" dist="38100" dir="2700000" algn="tl">
                    <a:srgbClr val="000000">
                      <a:alpha val="43137"/>
                    </a:srgbClr>
                  </a:outerShdw>
                </a:effectLst>
              </a:rPr>
              <a:t>If something isn’t done they’ll keep breeding and we’ll be over run!</a:t>
            </a:r>
          </a:p>
          <a:p>
            <a:pPr marL="742950" lvl="1" indent="-285750">
              <a:buFont typeface="Arial" panose="020B0604020202020204" pitchFamily="34" charset="0"/>
              <a:buChar char="•"/>
            </a:pPr>
            <a:r>
              <a:rPr lang="en-US" sz="2800" dirty="0" smtClean="0">
                <a:effectLst>
                  <a:outerShdw blurRad="38100" dist="38100" dir="2700000" algn="tl">
                    <a:srgbClr val="000000">
                      <a:alpha val="43137"/>
                    </a:srgbClr>
                  </a:outerShdw>
                </a:effectLst>
              </a:rPr>
              <a:t>Coyotes hunt in packs</a:t>
            </a:r>
          </a:p>
          <a:p>
            <a:pPr marL="742950" lvl="1" indent="-285750">
              <a:buFont typeface="Arial" panose="020B0604020202020204" pitchFamily="34" charset="0"/>
              <a:buChar char="•"/>
            </a:pPr>
            <a:r>
              <a:rPr lang="en-US" sz="2800" dirty="0" smtClean="0">
                <a:effectLst>
                  <a:outerShdw blurRad="38100" dist="38100" dir="2700000" algn="tl">
                    <a:srgbClr val="000000">
                      <a:alpha val="43137"/>
                    </a:srgbClr>
                  </a:outerShdw>
                </a:effectLst>
              </a:rPr>
              <a:t>I’m HEARING them KILL things!</a:t>
            </a:r>
          </a:p>
        </p:txBody>
      </p:sp>
      <p:sp>
        <p:nvSpPr>
          <p:cNvPr id="7" name="Title 1"/>
          <p:cNvSpPr txBox="1">
            <a:spLocks/>
          </p:cNvSpPr>
          <p:nvPr/>
        </p:nvSpPr>
        <p:spPr>
          <a:xfrm>
            <a:off x="152400" y="1298482"/>
            <a:ext cx="9067800" cy="8351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effectLst>
                  <a:outerShdw blurRad="38100" dist="38100" dir="2700000" algn="tl">
                    <a:srgbClr val="000000">
                      <a:alpha val="43137"/>
                    </a:srgbClr>
                  </a:outerShdw>
                </a:effectLst>
              </a:rPr>
              <a:t>Common Public Misconceptions:</a:t>
            </a:r>
            <a:endParaRPr lang="en-US" dirty="0">
              <a:effectLst>
                <a:outerShdw blurRad="38100" dist="38100" dir="2700000" algn="tl">
                  <a:srgbClr val="000000">
                    <a:alpha val="43137"/>
                  </a:srgbClr>
                </a:outerShdw>
              </a:effectLst>
            </a:endParaRPr>
          </a:p>
        </p:txBody>
      </p:sp>
      <p:sp>
        <p:nvSpPr>
          <p:cNvPr id="2" name="TextBox 1"/>
          <p:cNvSpPr txBox="1"/>
          <p:nvPr/>
        </p:nvSpPr>
        <p:spPr>
          <a:xfrm>
            <a:off x="69011" y="750498"/>
            <a:ext cx="9074989" cy="523220"/>
          </a:xfrm>
          <a:prstGeom prst="rect">
            <a:avLst/>
          </a:prstGeom>
          <a:noFill/>
        </p:spPr>
        <p:txBody>
          <a:bodyPr wrap="square" rtlCol="0">
            <a:spAutoFit/>
          </a:bodyPr>
          <a:lstStyle/>
          <a:p>
            <a:r>
              <a:rPr lang="en-US" sz="2800" b="1" i="1" dirty="0" smtClean="0">
                <a:effectLst>
                  <a:outerShdw blurRad="38100" dist="38100" dir="2700000" algn="tl">
                    <a:srgbClr val="000000">
                      <a:alpha val="43137"/>
                    </a:srgbClr>
                  </a:outerShdw>
                </a:effectLst>
              </a:rPr>
              <a:t>RECAP:</a:t>
            </a:r>
            <a:endParaRPr lang="en-US" sz="28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67379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099"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00"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101"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rot="21373416">
            <a:off x="2233613" y="4718050"/>
            <a:ext cx="6757987" cy="922338"/>
          </a:xfrm>
          <a:prstGeom prst="rect">
            <a:avLst/>
          </a:prstGeom>
          <a:noFill/>
        </p:spPr>
        <p:txBody>
          <a:bodyPr>
            <a:spAutoFit/>
          </a:bodyPr>
          <a:lstStyle/>
          <a:p>
            <a:pPr eaLnBrk="1" hangingPunct="1">
              <a:defRPr/>
            </a:pPr>
            <a:r>
              <a:rPr lang="en-US" sz="5400" b="1" i="1" dirty="0">
                <a:solidFill>
                  <a:srgbClr val="6948E0"/>
                </a:solidFill>
                <a:effectLst>
                  <a:outerShdw blurRad="38100" dist="38100" dir="2700000" algn="tl">
                    <a:srgbClr val="000000">
                      <a:alpha val="43137"/>
                    </a:srgbClr>
                  </a:outerShdw>
                </a:effectLst>
                <a:latin typeface="Agency FB" panose="020B0503020202020204" pitchFamily="34" charset="0"/>
              </a:rPr>
              <a:t>“They have nowhere to go!”</a:t>
            </a:r>
          </a:p>
        </p:txBody>
      </p:sp>
      <p:sp>
        <p:nvSpPr>
          <p:cNvPr id="12" name="TextBox 11"/>
          <p:cNvSpPr txBox="1"/>
          <p:nvPr/>
        </p:nvSpPr>
        <p:spPr>
          <a:xfrm>
            <a:off x="76827" y="638615"/>
            <a:ext cx="8962851" cy="923330"/>
          </a:xfrm>
          <a:prstGeom prst="rect">
            <a:avLst/>
          </a:prstGeom>
          <a:noFill/>
        </p:spPr>
        <p:txBody>
          <a:bodyPr wrap="square">
            <a:spAutoFit/>
          </a:bodyPr>
          <a:lstStyle/>
          <a:p>
            <a:pPr algn="ctr" eaLnBrk="1" hangingPunct="1">
              <a:defRPr/>
            </a:pPr>
            <a:r>
              <a:rPr lang="en-US" sz="5400" b="1" dirty="0">
                <a:ln>
                  <a:solidFill>
                    <a:schemeClr val="tx1"/>
                  </a:solidFill>
                </a:ln>
                <a:solidFill>
                  <a:srgbClr val="00B0F0"/>
                </a:solidFill>
                <a:latin typeface="Gabriola" panose="04040605051002020D02" pitchFamily="82" charset="0"/>
                <a:cs typeface="FreesiaUPC" panose="020B0604020202020204" pitchFamily="34" charset="-34"/>
              </a:rPr>
              <a:t>“They were here before us!”</a:t>
            </a:r>
          </a:p>
        </p:txBody>
      </p:sp>
      <p:sp>
        <p:nvSpPr>
          <p:cNvPr id="13" name="TextBox 12"/>
          <p:cNvSpPr txBox="1"/>
          <p:nvPr/>
        </p:nvSpPr>
        <p:spPr>
          <a:xfrm rot="413031">
            <a:off x="1719490" y="3645819"/>
            <a:ext cx="7315200" cy="523220"/>
          </a:xfrm>
          <a:prstGeom prst="rect">
            <a:avLst/>
          </a:prstGeom>
          <a:noFill/>
        </p:spPr>
        <p:txBody>
          <a:bodyPr>
            <a:spAutoFit/>
          </a:bodyPr>
          <a:lstStyle/>
          <a:p>
            <a:pPr eaLnBrk="1" hangingPunct="1">
              <a:defRPr/>
            </a:pPr>
            <a:r>
              <a:rPr lang="en-US" sz="2800" b="1" dirty="0">
                <a:ln>
                  <a:solidFill>
                    <a:schemeClr val="tx1"/>
                  </a:solidFill>
                </a:ln>
                <a:solidFill>
                  <a:srgbClr val="FFC000"/>
                </a:solidFill>
                <a:latin typeface="Arial" charset="0"/>
              </a:rPr>
              <a:t>“We need to stop developing the land.”</a:t>
            </a:r>
          </a:p>
        </p:txBody>
      </p:sp>
      <p:sp>
        <p:nvSpPr>
          <p:cNvPr id="14" name="TextBox 13"/>
          <p:cNvSpPr txBox="1"/>
          <p:nvPr/>
        </p:nvSpPr>
        <p:spPr>
          <a:xfrm rot="21152896">
            <a:off x="302196" y="2488131"/>
            <a:ext cx="6268885" cy="1567650"/>
          </a:xfrm>
          <a:prstGeom prst="rect">
            <a:avLst/>
          </a:prstGeom>
          <a:noFill/>
        </p:spPr>
        <p:txBody>
          <a:bodyPr spcFirstLastPara="1">
            <a:prstTxWarp prst="textArchUp">
              <a:avLst>
                <a:gd name="adj" fmla="val 11233283"/>
              </a:avLst>
            </a:prstTxWarp>
            <a:spAutoFit/>
          </a:bodyPr>
          <a:lstStyle/>
          <a:p>
            <a:pPr eaLnBrk="1" hangingPunct="1">
              <a:defRPr/>
            </a:pPr>
            <a:r>
              <a:rPr lang="en-US" sz="4400" b="1" dirty="0">
                <a:solidFill>
                  <a:srgbClr val="FF0000"/>
                </a:solidFill>
                <a:effectLst>
                  <a:outerShdw blurRad="38100" dist="38100" dir="2700000" algn="tl">
                    <a:srgbClr val="000000">
                      <a:alpha val="43137"/>
                    </a:srgbClr>
                  </a:outerShdw>
                </a:effectLst>
                <a:latin typeface="Pristina" panose="03060402040406080204" pitchFamily="66" charset="0"/>
              </a:rPr>
              <a:t>“They’ve </a:t>
            </a:r>
            <a:r>
              <a:rPr lang="en-US" sz="5400" b="1" dirty="0">
                <a:solidFill>
                  <a:srgbClr val="FF0000"/>
                </a:solidFill>
                <a:effectLst>
                  <a:outerShdw blurRad="38100" dist="38100" dir="2700000" algn="tl">
                    <a:srgbClr val="000000">
                      <a:alpha val="43137"/>
                    </a:srgbClr>
                  </a:outerShdw>
                </a:effectLst>
                <a:latin typeface="Pristina" panose="03060402040406080204" pitchFamily="66" charset="0"/>
              </a:rPr>
              <a:t>lost</a:t>
            </a:r>
            <a:r>
              <a:rPr lang="en-US" sz="4400" b="1" dirty="0">
                <a:solidFill>
                  <a:srgbClr val="FF0000"/>
                </a:solidFill>
                <a:effectLst>
                  <a:outerShdw blurRad="38100" dist="38100" dir="2700000" algn="tl">
                    <a:srgbClr val="000000">
                      <a:alpha val="43137"/>
                    </a:srgbClr>
                  </a:outerShdw>
                </a:effectLst>
                <a:latin typeface="Pristina" panose="03060402040406080204" pitchFamily="66" charset="0"/>
              </a:rPr>
              <a:t> their home.”</a:t>
            </a:r>
          </a:p>
        </p:txBody>
      </p:sp>
      <p:sp>
        <p:nvSpPr>
          <p:cNvPr id="15" name="TextBox 14"/>
          <p:cNvSpPr txBox="1"/>
          <p:nvPr/>
        </p:nvSpPr>
        <p:spPr>
          <a:xfrm rot="20946073">
            <a:off x="2177234" y="1708861"/>
            <a:ext cx="6978472" cy="1039656"/>
          </a:xfrm>
          <a:prstGeom prst="rect">
            <a:avLst/>
          </a:prstGeom>
          <a:noFill/>
        </p:spPr>
        <p:txBody>
          <a:bodyPr spcFirstLastPara="1">
            <a:prstTxWarp prst="textArchDown">
              <a:avLst>
                <a:gd name="adj" fmla="val 21482762"/>
              </a:avLst>
            </a:prstTxWarp>
            <a:spAutoFit/>
          </a:bodyPr>
          <a:lstStyle/>
          <a:p>
            <a:pPr eaLnBrk="1" hangingPunct="1">
              <a:defRPr/>
            </a:pPr>
            <a:r>
              <a:rPr lang="en-US" sz="3200" b="1" dirty="0">
                <a:solidFill>
                  <a:schemeClr val="tx1">
                    <a:lumMod val="90000"/>
                    <a:lumOff val="10000"/>
                  </a:schemeClr>
                </a:solidFill>
                <a:effectLst>
                  <a:outerShdw blurRad="38100" dist="38100" dir="2700000" algn="tl">
                    <a:srgbClr val="000000">
                      <a:alpha val="43137"/>
                    </a:srgbClr>
                  </a:outerShdw>
                </a:effectLst>
                <a:latin typeface="Harlow Solid Italic" panose="04030604020F02020D02" pitchFamily="82" charset="0"/>
                <a:cs typeface="Arabic Typesetting" panose="03020402040406030203" pitchFamily="66" charset="-78"/>
              </a:rPr>
              <a:t>“</a:t>
            </a:r>
            <a:r>
              <a:rPr lang="en-US" sz="4800" b="1" dirty="0">
                <a:solidFill>
                  <a:schemeClr val="tx1">
                    <a:lumMod val="90000"/>
                    <a:lumOff val="10000"/>
                  </a:schemeClr>
                </a:solidFill>
                <a:effectLst>
                  <a:outerShdw blurRad="38100" dist="38100" dir="2700000" algn="tl">
                    <a:srgbClr val="000000">
                      <a:alpha val="43137"/>
                    </a:srgbClr>
                  </a:outerShdw>
                </a:effectLst>
                <a:latin typeface="Tempus Sans ITC" panose="04020404030D07020202" pitchFamily="82" charset="0"/>
                <a:cs typeface="Arabic Typesetting" panose="03020402040406030203" pitchFamily="66" charset="-78"/>
              </a:rPr>
              <a:t>We’re taking all their habitat away!”</a:t>
            </a:r>
          </a:p>
        </p:txBody>
      </p:sp>
      <p:sp>
        <p:nvSpPr>
          <p:cNvPr id="16" name="TextBox 15"/>
          <p:cNvSpPr txBox="1"/>
          <p:nvPr/>
        </p:nvSpPr>
        <p:spPr>
          <a:xfrm rot="21286328">
            <a:off x="-120650" y="4357688"/>
            <a:ext cx="5715000" cy="646112"/>
          </a:xfrm>
          <a:prstGeom prst="rect">
            <a:avLst/>
          </a:prstGeom>
          <a:noFill/>
        </p:spPr>
        <p:txBody>
          <a:bodyPr>
            <a:spAutoFit/>
          </a:bodyPr>
          <a:lstStyle/>
          <a:p>
            <a:pPr eaLnBrk="1" hangingPunct="1">
              <a:defRPr/>
            </a:pPr>
            <a:r>
              <a:rPr lang="en-US" sz="3600" b="1" dirty="0">
                <a:solidFill>
                  <a:schemeClr val="accent1">
                    <a:lumMod val="75000"/>
                  </a:schemeClr>
                </a:solidFill>
                <a:effectLst>
                  <a:outerShdw blurRad="38100" dist="38100" dir="2700000" algn="tl">
                    <a:srgbClr val="000000">
                      <a:alpha val="43137"/>
                    </a:srgbClr>
                  </a:outerShdw>
                </a:effectLst>
                <a:latin typeface="BatangChe" panose="02030609000101010101" pitchFamily="49" charset="-127"/>
                <a:ea typeface="BatangChe" panose="02030609000101010101" pitchFamily="49" charset="-127"/>
              </a:rPr>
              <a:t>“What do you expect?”</a:t>
            </a:r>
          </a:p>
        </p:txBody>
      </p:sp>
      <p:sp>
        <p:nvSpPr>
          <p:cNvPr id="3" name="TextBox 2"/>
          <p:cNvSpPr txBox="1"/>
          <p:nvPr/>
        </p:nvSpPr>
        <p:spPr>
          <a:xfrm>
            <a:off x="-25041" y="-75407"/>
            <a:ext cx="9039679" cy="707886"/>
          </a:xfrm>
          <a:prstGeom prst="rect">
            <a:avLst/>
          </a:prstGeom>
          <a:noFill/>
        </p:spPr>
        <p:txBody>
          <a:bodyPr wrap="square" rtlCol="0">
            <a:spAutoFit/>
          </a:bodyPr>
          <a:lstStyle/>
          <a:p>
            <a:pPr algn="ctr"/>
            <a:r>
              <a:rPr lang="en-US" sz="4000" b="1" i="1" dirty="0" smtClean="0">
                <a:solidFill>
                  <a:schemeClr val="bg1"/>
                </a:solidFill>
                <a:effectLst>
                  <a:outerShdw blurRad="38100" dist="38100" dir="2700000" algn="tl">
                    <a:srgbClr val="000000">
                      <a:alpha val="43137"/>
                    </a:srgbClr>
                  </a:outerShdw>
                </a:effectLst>
              </a:rPr>
              <a:t>No….not really!</a:t>
            </a:r>
            <a:endParaRPr lang="en-US" sz="40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3568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nodeType="afterGroup">
                            <p:stCondLst>
                              <p:cond delay="1000"/>
                            </p:stCondLst>
                            <p:childTnLst>
                              <p:par>
                                <p:cTn id="9" presetID="16" presetClass="entr" presetSubtype="21" fill="hold"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barn(inVertical)">
                                      <p:cBhvr>
                                        <p:cTn id="11" dur="1000"/>
                                        <p:tgtEl>
                                          <p:spTgt spid="16">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nodeType="afterGroup">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2500"/>
                            </p:stCondLst>
                            <p:childTnLst>
                              <p:par>
                                <p:cTn id="23" presetID="28" presetClass="emph" presetSubtype="0" fill="hold" grpId="0" nodeType="afterEffect">
                                  <p:stCondLst>
                                    <p:cond delay="0"/>
                                  </p:stCondLst>
                                  <p:iterate type="lt">
                                    <p:tmPct val="10000"/>
                                  </p:iterate>
                                  <p:childTnLst>
                                    <p:animClr clrSpc="rgb" dir="cw">
                                      <p:cBhvr override="childStyle">
                                        <p:cTn id="24" dur="500" fill="hold"/>
                                        <p:tgtEl>
                                          <p:spTgt spid="12"/>
                                        </p:tgtEl>
                                        <p:attrNameLst>
                                          <p:attrName>style.color</p:attrName>
                                        </p:attrNameLst>
                                      </p:cBhvr>
                                      <p:to>
                                        <a:schemeClr val="accent2"/>
                                      </p:to>
                                    </p:animClr>
                                    <p:animClr clrSpc="rgb" dir="cw">
                                      <p:cBhvr>
                                        <p:cTn id="25" dur="500" fill="hold"/>
                                        <p:tgtEl>
                                          <p:spTgt spid="12"/>
                                        </p:tgtEl>
                                        <p:attrNameLst>
                                          <p:attrName>fillcolor</p:attrName>
                                        </p:attrNameLst>
                                      </p:cBhvr>
                                      <p:to>
                                        <a:schemeClr val="accent2"/>
                                      </p:to>
                                    </p:animClr>
                                    <p:set>
                                      <p:cBhvr>
                                        <p:cTn id="26" dur="500" fill="hold"/>
                                        <p:tgtEl>
                                          <p:spTgt spid="12"/>
                                        </p:tgtEl>
                                        <p:attrNameLst>
                                          <p:attrName>fill.type</p:attrName>
                                        </p:attrNameLst>
                                      </p:cBhvr>
                                      <p:to>
                                        <p:strVal val="solid"/>
                                      </p:to>
                                    </p:set>
                                    <p:anim to="1.5" calcmode="lin" valueType="num">
                                      <p:cBhvr override="childStyle">
                                        <p:cTn id="27" dur="500" fill="hold"/>
                                        <p:tgtEl>
                                          <p:spTgt spid="12"/>
                                        </p:tgtEl>
                                        <p:attrNameLst>
                                          <p:attrName>style.fontSize</p:attrName>
                                        </p:attrNameLst>
                                      </p:cBhvr>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iterate type="wd">
                                    <p:tmPct val="10000"/>
                                  </p:iterate>
                                  <p:childTnLst>
                                    <p:set>
                                      <p:cBhvr>
                                        <p:cTn id="31" dur="1" fill="hold">
                                          <p:stCondLst>
                                            <p:cond delay="0"/>
                                          </p:stCondLst>
                                        </p:cTn>
                                        <p:tgtEl>
                                          <p:spTgt spid="3">
                                            <p:txEl>
                                              <p:pRg st="0" end="0"/>
                                            </p:txEl>
                                          </p:spTgt>
                                        </p:tgtEl>
                                        <p:attrNameLst>
                                          <p:attrName>style.visibility</p:attrName>
                                        </p:attrNameLst>
                                      </p:cBhvr>
                                      <p:to>
                                        <p:strVal val="visible"/>
                                      </p:to>
                                    </p:set>
                                    <p:anim calcmode="lin" valueType="num">
                                      <p:cBhvr additive="base">
                                        <p:cTn id="3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929939"/>
            <a:ext cx="5943600" cy="2670761"/>
          </a:xfrm>
          <a:prstGeom prst="rect">
            <a:avLst/>
          </a:prstGeom>
        </p:spPr>
      </p:pic>
      <p:sp>
        <p:nvSpPr>
          <p:cNvPr id="8" name="Text Placeholder 2"/>
          <p:cNvSpPr txBox="1">
            <a:spLocks/>
          </p:cNvSpPr>
          <p:nvPr/>
        </p:nvSpPr>
        <p:spPr>
          <a:xfrm>
            <a:off x="0" y="403013"/>
            <a:ext cx="8763000" cy="259080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lvl="1" indent="-285750">
              <a:buFont typeface="Arial" panose="020B0604020202020204" pitchFamily="34" charset="0"/>
              <a:buChar char="•"/>
            </a:pPr>
            <a:r>
              <a:rPr lang="en-US" sz="2400" dirty="0" smtClean="0">
                <a:effectLst>
                  <a:outerShdw blurRad="38100" dist="38100" dir="2700000" algn="tl">
                    <a:srgbClr val="000000">
                      <a:alpha val="43137"/>
                    </a:srgbClr>
                  </a:outerShdw>
                </a:effectLst>
              </a:rPr>
              <a:t>Prior to European Settlers arrival in N. America Coyotes were found only in American plains and SW.</a:t>
            </a:r>
          </a:p>
          <a:p>
            <a:pPr marL="742950" lvl="1" indent="-285750">
              <a:buFont typeface="Arial" panose="020B0604020202020204" pitchFamily="34" charset="0"/>
              <a:buChar char="•"/>
            </a:pPr>
            <a:r>
              <a:rPr lang="en-US" sz="2400" dirty="0" smtClean="0">
                <a:effectLst>
                  <a:outerShdw blurRad="38100" dist="38100" dir="2700000" algn="tl">
                    <a:srgbClr val="000000">
                      <a:alpha val="43137"/>
                    </a:srgbClr>
                  </a:outerShdw>
                </a:effectLst>
              </a:rPr>
              <a:t>Settlers reduction of wolf population allowed coyotes to expand their range.</a:t>
            </a:r>
          </a:p>
          <a:p>
            <a:pPr marL="742950" lvl="1" indent="-285750">
              <a:buFont typeface="Arial" panose="020B0604020202020204" pitchFamily="34" charset="0"/>
              <a:buChar char="•"/>
            </a:pPr>
            <a:r>
              <a:rPr lang="en-US" sz="2400" dirty="0" smtClean="0">
                <a:effectLst>
                  <a:outerShdw blurRad="38100" dist="38100" dir="2700000" algn="tl">
                    <a:srgbClr val="000000">
                      <a:alpha val="43137"/>
                    </a:srgbClr>
                  </a:outerShdw>
                </a:effectLst>
              </a:rPr>
              <a:t>As an extremely adaptable animal, coyotes now found from Alaska to Panama</a:t>
            </a:r>
            <a:r>
              <a:rPr lang="en-US" dirty="0" smtClean="0"/>
              <a:t>.</a:t>
            </a:r>
          </a:p>
        </p:txBody>
      </p:sp>
    </p:spTree>
    <p:extLst>
      <p:ext uri="{BB962C8B-B14F-4D97-AF65-F5344CB8AC3E}">
        <p14:creationId xmlns:p14="http://schemas.microsoft.com/office/powerpoint/2010/main" val="34066424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7200" y="762000"/>
            <a:ext cx="8077200" cy="2923877"/>
          </a:xfrm>
          <a:prstGeom prst="rect">
            <a:avLst/>
          </a:prstGeom>
          <a:noFill/>
        </p:spPr>
        <p:txBody>
          <a:bodyPr>
            <a:spAutoFit/>
          </a:bodyPr>
          <a:lstStyle/>
          <a:p>
            <a:pPr>
              <a:defRPr/>
            </a:pPr>
            <a:r>
              <a:rPr lang="en-US" sz="2800" b="1" i="1" dirty="0" smtClean="0">
                <a:effectLst>
                  <a:outerShdw blurRad="38100" dist="38100" dir="2700000" algn="tl">
                    <a:srgbClr val="000000">
                      <a:alpha val="43137"/>
                    </a:srgbClr>
                  </a:outerShdw>
                </a:effectLst>
              </a:rPr>
              <a:t>WHY SUBURBIA? </a:t>
            </a:r>
            <a:r>
              <a:rPr lang="en-US" b="1"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a:p>
            <a:pPr>
              <a:lnSpc>
                <a:spcPct val="150000"/>
              </a:lnSpc>
            </a:pPr>
            <a:r>
              <a:rPr lang="en-US" sz="2400" dirty="0" smtClean="0">
                <a:effectLst>
                  <a:outerShdw blurRad="38100" dist="38100" dir="2700000" algn="tl">
                    <a:srgbClr val="000000">
                      <a:alpha val="43137"/>
                    </a:srgbClr>
                  </a:outerShdw>
                </a:effectLst>
              </a:rPr>
              <a:t>More Food</a:t>
            </a:r>
          </a:p>
          <a:p>
            <a:pPr lvl="1"/>
            <a:r>
              <a:rPr lang="en-US" sz="2400" dirty="0" smtClean="0">
                <a:effectLst>
                  <a:outerShdw blurRad="38100" dist="38100" dir="2700000" algn="tl">
                    <a:srgbClr val="000000">
                      <a:alpha val="43137"/>
                    </a:srgbClr>
                  </a:outerShdw>
                </a:effectLst>
              </a:rPr>
              <a:t>Less Effort</a:t>
            </a:r>
          </a:p>
          <a:p>
            <a:pPr lvl="2"/>
            <a:r>
              <a:rPr lang="en-US" sz="2400" dirty="0" smtClean="0">
                <a:effectLst>
                  <a:outerShdw blurRad="38100" dist="38100" dir="2700000" algn="tl">
                    <a:srgbClr val="000000">
                      <a:alpha val="43137"/>
                    </a:srgbClr>
                  </a:outerShdw>
                </a:effectLst>
              </a:rPr>
              <a:t>More Coyotes</a:t>
            </a:r>
          </a:p>
          <a:p>
            <a:pPr>
              <a:defRPr/>
            </a:pPr>
            <a:endParaRPr lang="en-US" dirty="0"/>
          </a:p>
          <a:p>
            <a:pPr>
              <a:defRPr/>
            </a:pPr>
            <a:r>
              <a:rPr lang="en-US" dirty="0"/>
              <a:t>	</a:t>
            </a:r>
          </a:p>
          <a:p>
            <a:pPr>
              <a:defRPr/>
            </a:pPr>
            <a:endParaRPr lang="en-US" dirty="0"/>
          </a:p>
          <a:p>
            <a:pPr>
              <a:defRPr/>
            </a:pPr>
            <a:endParaRPr lang="en-US" dirty="0"/>
          </a:p>
        </p:txBody>
      </p:sp>
      <p:pic>
        <p:nvPicPr>
          <p:cNvPr id="10" name="Picture 4" descr="http://ts1.mm.bing.net/th?&amp;id=HN.607988797601615822&amp;w=300&amp;h=300&amp;c=0&amp;pid=1.9&amp;rs=0&amp;p=0"/>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697448" y="820978"/>
            <a:ext cx="3556045" cy="240625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ottawa-090825-coyote-garbage-banner.jpg"/>
          <p:cNvPicPr/>
          <p:nvPr/>
        </p:nvPicPr>
        <p:blipFill>
          <a:blip r:embed="rId4" cstate="print"/>
          <a:stretch>
            <a:fillRect/>
          </a:stretch>
        </p:blipFill>
        <p:spPr>
          <a:xfrm>
            <a:off x="4152899" y="3465364"/>
            <a:ext cx="2381251" cy="1789916"/>
          </a:xfrm>
          <a:prstGeom prst="rect">
            <a:avLst/>
          </a:prstGeom>
          <a:ln>
            <a:noFill/>
          </a:ln>
          <a:effectLst/>
        </p:spPr>
      </p:pic>
      <p:pic>
        <p:nvPicPr>
          <p:cNvPr id="33" name="Picture 6" descr="http://i.telegraph.co.uk/multimedia/archive/00635/news-graphics-2007-_635724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982" r="21858"/>
          <a:stretch/>
        </p:blipFill>
        <p:spPr bwMode="auto">
          <a:xfrm rot="21174784">
            <a:off x="596162" y="2859863"/>
            <a:ext cx="914070" cy="12795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s://cultofotis.files.wordpress.com/2011/09/lost-cat-poster-pasanda-seattle-wa-0925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20475">
            <a:off x="1811085" y="2919095"/>
            <a:ext cx="1180848" cy="164006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Matt's PC\Downloads\IMG_112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794" y="3528262"/>
            <a:ext cx="2556430" cy="19173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retrieverman.files.wordpress.com/2012/05/coyote-kills-ca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8615" y="3473546"/>
            <a:ext cx="2237259" cy="1781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59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par>
                          <p:cTn id="33" fill="hold">
                            <p:stCondLst>
                              <p:cond delay="2500"/>
                            </p:stCondLst>
                            <p:childTnLst>
                              <p:par>
                                <p:cTn id="34" presetID="14" presetClass="entr" presetSubtype="10"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randombar(horizontal)">
                                      <p:cBhvr>
                                        <p:cTn id="36"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POINT BLANK facebook photos\picsart from ipad\IMG_06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02" y="104296"/>
            <a:ext cx="8764438" cy="5839304"/>
          </a:xfrm>
          <a:prstGeom prst="rect">
            <a:avLst/>
          </a:prstGeom>
          <a:noFill/>
          <a:effectLst>
            <a:softEdge rad="2794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385" y="-36731"/>
            <a:ext cx="9014604" cy="707886"/>
          </a:xfrm>
          <a:prstGeom prst="rect">
            <a:avLst/>
          </a:prstGeom>
          <a:noFill/>
        </p:spPr>
        <p:txBody>
          <a:bodyPr wrap="square" rtlCol="0">
            <a:spAutoFit/>
          </a:bodyPr>
          <a:lstStyle/>
          <a:p>
            <a:pPr algn="ctr"/>
            <a:r>
              <a:rPr lang="en-US" sz="4000" b="1" i="1" dirty="0" smtClean="0">
                <a:solidFill>
                  <a:srgbClr val="FFFF00"/>
                </a:solidFill>
                <a:effectLst>
                  <a:outerShdw blurRad="38100" dist="38100" dir="2700000" algn="tl">
                    <a:srgbClr val="000000">
                      <a:alpha val="43137"/>
                    </a:srgbClr>
                  </a:outerShdw>
                </a:effectLst>
              </a:rPr>
              <a:t>When are we ever going to use this?</a:t>
            </a:r>
            <a:endParaRPr lang="en-US" sz="4000" b="1" i="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603699" y="1275904"/>
            <a:ext cx="8402278" cy="3170099"/>
          </a:xfrm>
          <a:prstGeom prst="rect">
            <a:avLst/>
          </a:prstGeom>
          <a:noFill/>
        </p:spPr>
        <p:txBody>
          <a:bodyPr wrap="square" rtlCol="0">
            <a:spAutoFit/>
          </a:bodyPr>
          <a:lstStyle/>
          <a:p>
            <a:r>
              <a:rPr lang="en-US" sz="2800" b="1" i="1" dirty="0" smtClean="0">
                <a:solidFill>
                  <a:schemeClr val="bg1"/>
                </a:solidFill>
                <a:effectLst>
                  <a:outerShdw blurRad="38100" dist="38100" dir="2700000" algn="tl">
                    <a:srgbClr val="000000">
                      <a:alpha val="43137"/>
                    </a:srgbClr>
                  </a:outerShdw>
                </a:effectLst>
              </a:rPr>
              <a:t>Wildlife conflict issues (coyote):</a:t>
            </a:r>
          </a:p>
          <a:p>
            <a:endParaRPr lang="en-US" sz="2800" b="1" i="1" dirty="0" smtClean="0">
              <a:solidFill>
                <a:schemeClr val="bg1"/>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en-US" sz="4800" b="1" i="1" dirty="0" smtClean="0">
                <a:solidFill>
                  <a:schemeClr val="bg1"/>
                </a:solidFill>
                <a:effectLst>
                  <a:outerShdw blurRad="38100" dist="38100" dir="2700000" algn="tl">
                    <a:srgbClr val="000000">
                      <a:alpha val="43137"/>
                    </a:srgbClr>
                  </a:outerShdw>
                </a:effectLst>
              </a:rPr>
              <a:t>Misinformation &amp; Fear</a:t>
            </a:r>
          </a:p>
          <a:p>
            <a:pPr marL="457200" indent="-457200">
              <a:buFont typeface="Wingdings" panose="05000000000000000000" pitchFamily="2" charset="2"/>
              <a:buChar char="Ø"/>
            </a:pPr>
            <a:r>
              <a:rPr lang="en-US" sz="4800" b="1" i="1" dirty="0" smtClean="0">
                <a:solidFill>
                  <a:schemeClr val="bg1"/>
                </a:solidFill>
                <a:effectLst>
                  <a:outerShdw blurRad="38100" dist="38100" dir="2700000" algn="tl">
                    <a:srgbClr val="000000">
                      <a:alpha val="43137"/>
                    </a:srgbClr>
                  </a:outerShdw>
                </a:effectLst>
              </a:rPr>
              <a:t>Evokes emotional responses</a:t>
            </a:r>
          </a:p>
          <a:p>
            <a:pPr marL="457200" indent="-457200">
              <a:buFont typeface="Wingdings" panose="05000000000000000000" pitchFamily="2" charset="2"/>
              <a:buChar char="Ø"/>
            </a:pPr>
            <a:r>
              <a:rPr lang="en-US" sz="4800" b="1" i="1" dirty="0" smtClean="0">
                <a:solidFill>
                  <a:schemeClr val="bg1"/>
                </a:solidFill>
                <a:effectLst>
                  <a:outerShdw blurRad="38100" dist="38100" dir="2700000" algn="tl">
                    <a:srgbClr val="000000">
                      <a:alpha val="43137"/>
                    </a:srgbClr>
                  </a:outerShdw>
                </a:effectLst>
              </a:rPr>
              <a:t>Can be Controversial </a:t>
            </a:r>
          </a:p>
        </p:txBody>
      </p:sp>
    </p:spTree>
    <p:extLst>
      <p:ext uri="{BB962C8B-B14F-4D97-AF65-F5344CB8AC3E}">
        <p14:creationId xmlns:p14="http://schemas.microsoft.com/office/powerpoint/2010/main" val="351032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fade">
                                      <p:cBhvr>
                                        <p:cTn id="11" dur="500"/>
                                        <p:tgtEl>
                                          <p:spTgt spid="8">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4733924" y="2244070"/>
            <a:ext cx="3264695" cy="3173639"/>
          </a:xfrm>
          <a:prstGeom prst="ellipse">
            <a:avLst/>
          </a:prstGeom>
          <a:blipFill dpi="0" rotWithShape="1">
            <a:blip r:embed="rId3">
              <a:alphaModFix amt="28000"/>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7200" y="762000"/>
            <a:ext cx="8077200" cy="523220"/>
          </a:xfrm>
          <a:prstGeom prst="rect">
            <a:avLst/>
          </a:prstGeom>
          <a:noFill/>
        </p:spPr>
        <p:txBody>
          <a:bodyPr>
            <a:spAutoFit/>
          </a:bodyPr>
          <a:lstStyle/>
          <a:p>
            <a:pPr>
              <a:defRPr/>
            </a:pPr>
            <a:r>
              <a:rPr lang="en-US" sz="2800" b="1" i="1" dirty="0" smtClean="0">
                <a:effectLst>
                  <a:outerShdw blurRad="38100" dist="38100" dir="2700000" algn="tl">
                    <a:srgbClr val="000000">
                      <a:alpha val="43137"/>
                    </a:srgbClr>
                  </a:outerShdw>
                </a:effectLst>
              </a:rPr>
              <a:t>WHY SUBURBIA?</a:t>
            </a:r>
            <a:endParaRPr lang="en-US" sz="2800" b="1" i="1" dirty="0">
              <a:effectLst>
                <a:outerShdw blurRad="38100" dist="38100" dir="2700000" algn="tl">
                  <a:srgbClr val="000000">
                    <a:alpha val="43137"/>
                  </a:srgbClr>
                </a:outerShdw>
              </a:effectLst>
            </a:endParaRPr>
          </a:p>
        </p:txBody>
      </p:sp>
      <p:sp>
        <p:nvSpPr>
          <p:cNvPr id="4" name="Oval 3"/>
          <p:cNvSpPr/>
          <p:nvPr/>
        </p:nvSpPr>
        <p:spPr>
          <a:xfrm>
            <a:off x="971550" y="2235200"/>
            <a:ext cx="3200400" cy="3095625"/>
          </a:xfrm>
          <a:prstGeom prst="ellipse">
            <a:avLst/>
          </a:prstGeom>
          <a:blipFill dpi="0" rotWithShape="1">
            <a:blip r:embed="rId4">
              <a:alphaModFix amt="26000"/>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085975" y="1648668"/>
            <a:ext cx="1020762" cy="404714"/>
            <a:chOff x="227013" y="1716186"/>
            <a:chExt cx="1020762" cy="404714"/>
          </a:xfrm>
        </p:grpSpPr>
        <p:sp>
          <p:nvSpPr>
            <p:cNvPr id="5" name="TextBox 4"/>
            <p:cNvSpPr txBox="1"/>
            <p:nvPr/>
          </p:nvSpPr>
          <p:spPr>
            <a:xfrm>
              <a:off x="227013" y="1751568"/>
              <a:ext cx="963612" cy="369332"/>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10 miles</a:t>
              </a:r>
              <a:endParaRPr lang="en-US" dirty="0">
                <a:effectLst>
                  <a:outerShdw blurRad="38100" dist="38100" dir="2700000" algn="tl">
                    <a:srgbClr val="000000">
                      <a:alpha val="43137"/>
                    </a:srgbClr>
                  </a:outerShdw>
                </a:effectLst>
              </a:endParaRPr>
            </a:p>
          </p:txBody>
        </p:sp>
        <p:sp>
          <p:nvSpPr>
            <p:cNvPr id="6" name="TextBox 5"/>
            <p:cNvSpPr txBox="1"/>
            <p:nvPr/>
          </p:nvSpPr>
          <p:spPr>
            <a:xfrm>
              <a:off x="1009650" y="1716186"/>
              <a:ext cx="238125" cy="307777"/>
            </a:xfrm>
            <a:prstGeom prst="rect">
              <a:avLst/>
            </a:prstGeom>
            <a:noFill/>
          </p:spPr>
          <p:txBody>
            <a:bodyPr wrap="square" rtlCol="0">
              <a:spAutoFit/>
            </a:bodyPr>
            <a:lstStyle/>
            <a:p>
              <a:r>
                <a:rPr lang="en-US" sz="1400" b="1" dirty="0" smtClean="0">
                  <a:effectLst>
                    <a:outerShdw blurRad="38100" dist="38100" dir="2700000" algn="tl">
                      <a:srgbClr val="000000">
                        <a:alpha val="43137"/>
                      </a:srgbClr>
                    </a:outerShdw>
                  </a:effectLst>
                </a:rPr>
                <a:t>2</a:t>
              </a:r>
              <a:endParaRPr lang="en-US" sz="1400" b="1" dirty="0">
                <a:effectLst>
                  <a:outerShdw blurRad="38100" dist="38100" dir="2700000" algn="tl">
                    <a:srgbClr val="000000">
                      <a:alpha val="43137"/>
                    </a:srgbClr>
                  </a:outerShdw>
                </a:effectLst>
              </a:endParaRPr>
            </a:p>
          </p:txBody>
        </p:sp>
      </p:grpSp>
      <p:grpSp>
        <p:nvGrpSpPr>
          <p:cNvPr id="11" name="Group 10"/>
          <p:cNvGrpSpPr/>
          <p:nvPr/>
        </p:nvGrpSpPr>
        <p:grpSpPr>
          <a:xfrm>
            <a:off x="2085975" y="3438196"/>
            <a:ext cx="900112" cy="555210"/>
            <a:chOff x="2085975" y="3438196"/>
            <a:chExt cx="900112" cy="555210"/>
          </a:xfrm>
        </p:grpSpPr>
        <p:sp>
          <p:nvSpPr>
            <p:cNvPr id="16" name="Multiply 15"/>
            <p:cNvSpPr/>
            <p:nvPr/>
          </p:nvSpPr>
          <p:spPr>
            <a:xfrm>
              <a:off x="2395537" y="3453314"/>
              <a:ext cx="352425" cy="31901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ultiply 16"/>
            <p:cNvSpPr/>
            <p:nvPr/>
          </p:nvSpPr>
          <p:spPr>
            <a:xfrm>
              <a:off x="2143125" y="3438196"/>
              <a:ext cx="323850" cy="34925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y 17"/>
            <p:cNvSpPr/>
            <p:nvPr/>
          </p:nvSpPr>
          <p:spPr>
            <a:xfrm>
              <a:off x="2624137" y="3795723"/>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y 18"/>
            <p:cNvSpPr/>
            <p:nvPr/>
          </p:nvSpPr>
          <p:spPr>
            <a:xfrm>
              <a:off x="2433637" y="3802565"/>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y 19"/>
            <p:cNvSpPr/>
            <p:nvPr/>
          </p:nvSpPr>
          <p:spPr>
            <a:xfrm>
              <a:off x="2262187" y="3811598"/>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y 20"/>
            <p:cNvSpPr/>
            <p:nvPr/>
          </p:nvSpPr>
          <p:spPr>
            <a:xfrm>
              <a:off x="2085975" y="3795723"/>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y 25"/>
            <p:cNvSpPr/>
            <p:nvPr/>
          </p:nvSpPr>
          <p:spPr>
            <a:xfrm>
              <a:off x="2719387" y="3536923"/>
              <a:ext cx="266700" cy="28711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85" name="Group 16384"/>
          <p:cNvGrpSpPr/>
          <p:nvPr/>
        </p:nvGrpSpPr>
        <p:grpSpPr>
          <a:xfrm>
            <a:off x="5031585" y="3819952"/>
            <a:ext cx="1340639" cy="1310406"/>
            <a:chOff x="5031585" y="3819952"/>
            <a:chExt cx="1340639" cy="1310406"/>
          </a:xfrm>
        </p:grpSpPr>
        <p:grpSp>
          <p:nvGrpSpPr>
            <p:cNvPr id="12" name="Group 11"/>
            <p:cNvGrpSpPr/>
            <p:nvPr/>
          </p:nvGrpSpPr>
          <p:grpSpPr>
            <a:xfrm>
              <a:off x="5324474" y="4148386"/>
              <a:ext cx="816770" cy="626736"/>
              <a:chOff x="7181849" y="1281690"/>
              <a:chExt cx="816770" cy="626736"/>
            </a:xfrm>
          </p:grpSpPr>
          <p:sp>
            <p:nvSpPr>
              <p:cNvPr id="22" name="Multiply 21"/>
              <p:cNvSpPr/>
              <p:nvPr/>
            </p:nvSpPr>
            <p:spPr>
              <a:xfrm>
                <a:off x="7605712" y="1569760"/>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2"/>
              <p:cNvSpPr/>
              <p:nvPr/>
            </p:nvSpPr>
            <p:spPr>
              <a:xfrm>
                <a:off x="7412834" y="1726618"/>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y 23"/>
              <p:cNvSpPr/>
              <p:nvPr/>
            </p:nvSpPr>
            <p:spPr>
              <a:xfrm>
                <a:off x="7541419" y="1716186"/>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y 24"/>
              <p:cNvSpPr/>
              <p:nvPr/>
            </p:nvSpPr>
            <p:spPr>
              <a:xfrm>
                <a:off x="7731919" y="1391155"/>
                <a:ext cx="266700" cy="28711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y 26"/>
              <p:cNvSpPr/>
              <p:nvPr/>
            </p:nvSpPr>
            <p:spPr>
              <a:xfrm>
                <a:off x="7443787" y="1281690"/>
                <a:ext cx="352425" cy="31901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ultiply 27"/>
              <p:cNvSpPr/>
              <p:nvPr/>
            </p:nvSpPr>
            <p:spPr>
              <a:xfrm>
                <a:off x="7181849" y="1281690"/>
                <a:ext cx="352425" cy="31901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ultiply 29"/>
              <p:cNvSpPr/>
              <p:nvPr/>
            </p:nvSpPr>
            <p:spPr>
              <a:xfrm>
                <a:off x="7255667" y="1723443"/>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y 30"/>
              <p:cNvSpPr/>
              <p:nvPr/>
            </p:nvSpPr>
            <p:spPr>
              <a:xfrm>
                <a:off x="7181849" y="1581653"/>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y 31"/>
              <p:cNvSpPr/>
              <p:nvPr/>
            </p:nvSpPr>
            <p:spPr>
              <a:xfrm>
                <a:off x="7324726" y="1581653"/>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ultiply 32"/>
              <p:cNvSpPr/>
              <p:nvPr/>
            </p:nvSpPr>
            <p:spPr>
              <a:xfrm>
                <a:off x="7460457" y="1569760"/>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Oval 36"/>
            <p:cNvSpPr/>
            <p:nvPr/>
          </p:nvSpPr>
          <p:spPr>
            <a:xfrm>
              <a:off x="5031585" y="3819952"/>
              <a:ext cx="1340639" cy="1310406"/>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84" name="Group 16383"/>
          <p:cNvGrpSpPr/>
          <p:nvPr/>
        </p:nvGrpSpPr>
        <p:grpSpPr>
          <a:xfrm>
            <a:off x="5031585" y="2521138"/>
            <a:ext cx="1295400" cy="1310252"/>
            <a:chOff x="5031585" y="2521138"/>
            <a:chExt cx="1295400" cy="1310252"/>
          </a:xfrm>
        </p:grpSpPr>
        <p:sp>
          <p:nvSpPr>
            <p:cNvPr id="13" name="Oval 12"/>
            <p:cNvSpPr/>
            <p:nvPr/>
          </p:nvSpPr>
          <p:spPr>
            <a:xfrm>
              <a:off x="5031585" y="2521138"/>
              <a:ext cx="1295400" cy="1310252"/>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5324474" y="2879343"/>
              <a:ext cx="816770" cy="626736"/>
              <a:chOff x="7181849" y="1281690"/>
              <a:chExt cx="816770" cy="626736"/>
            </a:xfrm>
          </p:grpSpPr>
          <p:sp>
            <p:nvSpPr>
              <p:cNvPr id="41" name="Multiply 40"/>
              <p:cNvSpPr/>
              <p:nvPr/>
            </p:nvSpPr>
            <p:spPr>
              <a:xfrm>
                <a:off x="7605712" y="1569760"/>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ultiply 41"/>
              <p:cNvSpPr/>
              <p:nvPr/>
            </p:nvSpPr>
            <p:spPr>
              <a:xfrm>
                <a:off x="7412834" y="1726618"/>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ultiply 42"/>
              <p:cNvSpPr/>
              <p:nvPr/>
            </p:nvSpPr>
            <p:spPr>
              <a:xfrm>
                <a:off x="7541419" y="1716186"/>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ultiply 43"/>
              <p:cNvSpPr/>
              <p:nvPr/>
            </p:nvSpPr>
            <p:spPr>
              <a:xfrm>
                <a:off x="7731919" y="1391155"/>
                <a:ext cx="266700" cy="28711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ultiply 44"/>
              <p:cNvSpPr/>
              <p:nvPr/>
            </p:nvSpPr>
            <p:spPr>
              <a:xfrm>
                <a:off x="7443787" y="1281690"/>
                <a:ext cx="352425" cy="31901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ultiply 45"/>
              <p:cNvSpPr/>
              <p:nvPr/>
            </p:nvSpPr>
            <p:spPr>
              <a:xfrm>
                <a:off x="7181849" y="1281690"/>
                <a:ext cx="352425" cy="31901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ultiply 46"/>
              <p:cNvSpPr/>
              <p:nvPr/>
            </p:nvSpPr>
            <p:spPr>
              <a:xfrm>
                <a:off x="7255667" y="1723443"/>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ultiply 47"/>
              <p:cNvSpPr/>
              <p:nvPr/>
            </p:nvSpPr>
            <p:spPr>
              <a:xfrm>
                <a:off x="7181849" y="1581653"/>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ultiply 48"/>
              <p:cNvSpPr/>
              <p:nvPr/>
            </p:nvSpPr>
            <p:spPr>
              <a:xfrm>
                <a:off x="7324726" y="1581653"/>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ultiply 49"/>
              <p:cNvSpPr/>
              <p:nvPr/>
            </p:nvSpPr>
            <p:spPr>
              <a:xfrm>
                <a:off x="7460457" y="1569760"/>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28"/>
          <p:cNvGrpSpPr/>
          <p:nvPr/>
        </p:nvGrpSpPr>
        <p:grpSpPr>
          <a:xfrm>
            <a:off x="6317459" y="2493208"/>
            <a:ext cx="1362075" cy="1314524"/>
            <a:chOff x="6317459" y="2493208"/>
            <a:chExt cx="1362075" cy="1314524"/>
          </a:xfrm>
        </p:grpSpPr>
        <p:sp>
          <p:nvSpPr>
            <p:cNvPr id="38" name="Oval 37"/>
            <p:cNvSpPr/>
            <p:nvPr/>
          </p:nvSpPr>
          <p:spPr>
            <a:xfrm>
              <a:off x="6317459" y="2493208"/>
              <a:ext cx="1362075" cy="1314524"/>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6650831" y="2873500"/>
              <a:ext cx="816770" cy="626736"/>
              <a:chOff x="7181849" y="1281690"/>
              <a:chExt cx="816770" cy="626736"/>
            </a:xfrm>
          </p:grpSpPr>
          <p:sp>
            <p:nvSpPr>
              <p:cNvPr id="52" name="Multiply 51"/>
              <p:cNvSpPr/>
              <p:nvPr/>
            </p:nvSpPr>
            <p:spPr>
              <a:xfrm>
                <a:off x="7605712" y="1569760"/>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ultiply 52"/>
              <p:cNvSpPr/>
              <p:nvPr/>
            </p:nvSpPr>
            <p:spPr>
              <a:xfrm>
                <a:off x="7412834" y="1726618"/>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ultiply 53"/>
              <p:cNvSpPr/>
              <p:nvPr/>
            </p:nvSpPr>
            <p:spPr>
              <a:xfrm>
                <a:off x="7541419" y="1716186"/>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ultiply 54"/>
              <p:cNvSpPr/>
              <p:nvPr/>
            </p:nvSpPr>
            <p:spPr>
              <a:xfrm>
                <a:off x="7731919" y="1391155"/>
                <a:ext cx="266700" cy="28711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ultiply 55"/>
              <p:cNvSpPr/>
              <p:nvPr/>
            </p:nvSpPr>
            <p:spPr>
              <a:xfrm>
                <a:off x="7443787" y="1281690"/>
                <a:ext cx="352425" cy="31901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ultiply 56"/>
              <p:cNvSpPr/>
              <p:nvPr/>
            </p:nvSpPr>
            <p:spPr>
              <a:xfrm>
                <a:off x="7181849" y="1281690"/>
                <a:ext cx="352425" cy="31901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ultiply 57"/>
              <p:cNvSpPr/>
              <p:nvPr/>
            </p:nvSpPr>
            <p:spPr>
              <a:xfrm>
                <a:off x="7255667" y="1723443"/>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ultiply 58"/>
              <p:cNvSpPr/>
              <p:nvPr/>
            </p:nvSpPr>
            <p:spPr>
              <a:xfrm>
                <a:off x="7181849" y="1581653"/>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ultiply 59"/>
              <p:cNvSpPr/>
              <p:nvPr/>
            </p:nvSpPr>
            <p:spPr>
              <a:xfrm>
                <a:off x="7324726" y="1581653"/>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ultiply 60"/>
              <p:cNvSpPr/>
              <p:nvPr/>
            </p:nvSpPr>
            <p:spPr>
              <a:xfrm>
                <a:off x="7460457" y="1569760"/>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p:cNvGrpSpPr/>
          <p:nvPr/>
        </p:nvGrpSpPr>
        <p:grpSpPr>
          <a:xfrm>
            <a:off x="6372224" y="3818328"/>
            <a:ext cx="1359695" cy="1287727"/>
            <a:chOff x="6372224" y="3818328"/>
            <a:chExt cx="1359695" cy="1287727"/>
          </a:xfrm>
        </p:grpSpPr>
        <p:sp>
          <p:nvSpPr>
            <p:cNvPr id="36" name="Oval 35"/>
            <p:cNvSpPr/>
            <p:nvPr/>
          </p:nvSpPr>
          <p:spPr>
            <a:xfrm>
              <a:off x="6372224" y="3818328"/>
              <a:ext cx="1359695" cy="1287727"/>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a:off x="6693691" y="4121806"/>
              <a:ext cx="816770" cy="626736"/>
              <a:chOff x="7181849" y="1281690"/>
              <a:chExt cx="816770" cy="626736"/>
            </a:xfrm>
          </p:grpSpPr>
          <p:sp>
            <p:nvSpPr>
              <p:cNvPr id="63" name="Multiply 62"/>
              <p:cNvSpPr/>
              <p:nvPr/>
            </p:nvSpPr>
            <p:spPr>
              <a:xfrm>
                <a:off x="7605712" y="1569760"/>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ultiply 63"/>
              <p:cNvSpPr/>
              <p:nvPr/>
            </p:nvSpPr>
            <p:spPr>
              <a:xfrm>
                <a:off x="7412834" y="1726618"/>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ultiply 64"/>
              <p:cNvSpPr/>
              <p:nvPr/>
            </p:nvSpPr>
            <p:spPr>
              <a:xfrm>
                <a:off x="7541419" y="1716186"/>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ultiply 65"/>
              <p:cNvSpPr/>
              <p:nvPr/>
            </p:nvSpPr>
            <p:spPr>
              <a:xfrm>
                <a:off x="7731919" y="1391155"/>
                <a:ext cx="266700" cy="28711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ultiply 66"/>
              <p:cNvSpPr/>
              <p:nvPr/>
            </p:nvSpPr>
            <p:spPr>
              <a:xfrm>
                <a:off x="7443787" y="1281690"/>
                <a:ext cx="352425" cy="31901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ultiply 67"/>
              <p:cNvSpPr/>
              <p:nvPr/>
            </p:nvSpPr>
            <p:spPr>
              <a:xfrm>
                <a:off x="7181849" y="1281690"/>
                <a:ext cx="352425" cy="31901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ultiply 68"/>
              <p:cNvSpPr/>
              <p:nvPr/>
            </p:nvSpPr>
            <p:spPr>
              <a:xfrm>
                <a:off x="7255667" y="1723443"/>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ultiply 69"/>
              <p:cNvSpPr/>
              <p:nvPr/>
            </p:nvSpPr>
            <p:spPr>
              <a:xfrm>
                <a:off x="7181849" y="1581653"/>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ultiply 70"/>
              <p:cNvSpPr/>
              <p:nvPr/>
            </p:nvSpPr>
            <p:spPr>
              <a:xfrm>
                <a:off x="7324726" y="1581653"/>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ultiply 71"/>
              <p:cNvSpPr/>
              <p:nvPr/>
            </p:nvSpPr>
            <p:spPr>
              <a:xfrm>
                <a:off x="7460457" y="1569760"/>
                <a:ext cx="190500" cy="1818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90" name="TextBox 16389"/>
          <p:cNvSpPr txBox="1"/>
          <p:nvPr/>
        </p:nvSpPr>
        <p:spPr>
          <a:xfrm>
            <a:off x="69057" y="3192513"/>
            <a:ext cx="1196974" cy="1569660"/>
          </a:xfrm>
          <a:prstGeom prst="rect">
            <a:avLst/>
          </a:prstGeom>
          <a:noFill/>
        </p:spPr>
        <p:txBody>
          <a:bodyPr wrap="square" rtlCol="0">
            <a:spAutoFit/>
          </a:bodyPr>
          <a:lstStyle/>
          <a:p>
            <a:r>
              <a:rPr lang="en-US" sz="1600" dirty="0" smtClean="0">
                <a:effectLst>
                  <a:outerShdw blurRad="38100" dist="38100" dir="2700000" algn="tl">
                    <a:srgbClr val="000000">
                      <a:alpha val="43137"/>
                    </a:srgbClr>
                  </a:outerShdw>
                </a:effectLst>
              </a:rPr>
              <a:t>Rodents</a:t>
            </a:r>
          </a:p>
          <a:p>
            <a:r>
              <a:rPr lang="en-US" sz="1600" dirty="0" smtClean="0">
                <a:effectLst>
                  <a:outerShdw blurRad="38100" dist="38100" dir="2700000" algn="tl">
                    <a:srgbClr val="000000">
                      <a:alpha val="43137"/>
                    </a:srgbClr>
                  </a:outerShdw>
                </a:effectLst>
              </a:rPr>
              <a:t>Rabbits</a:t>
            </a:r>
          </a:p>
          <a:p>
            <a:r>
              <a:rPr lang="en-US" sz="1600" dirty="0" smtClean="0">
                <a:effectLst>
                  <a:outerShdw blurRad="38100" dist="38100" dir="2700000" algn="tl">
                    <a:srgbClr val="000000">
                      <a:alpha val="43137"/>
                    </a:srgbClr>
                  </a:outerShdw>
                </a:effectLst>
              </a:rPr>
              <a:t>Reptiles</a:t>
            </a:r>
          </a:p>
          <a:p>
            <a:r>
              <a:rPr lang="en-US" sz="1600" dirty="0" smtClean="0">
                <a:effectLst>
                  <a:outerShdw blurRad="38100" dist="38100" dir="2700000" algn="tl">
                    <a:srgbClr val="000000">
                      <a:alpha val="43137"/>
                    </a:srgbClr>
                  </a:outerShdw>
                </a:effectLst>
              </a:rPr>
              <a:t>Insects</a:t>
            </a:r>
          </a:p>
          <a:p>
            <a:r>
              <a:rPr lang="en-US" sz="1600" dirty="0" smtClean="0">
                <a:effectLst>
                  <a:outerShdw blurRad="38100" dist="38100" dir="2700000" algn="tl">
                    <a:srgbClr val="000000">
                      <a:alpha val="43137"/>
                    </a:srgbClr>
                  </a:outerShdw>
                </a:effectLst>
              </a:rPr>
              <a:t>Carrion</a:t>
            </a:r>
          </a:p>
          <a:p>
            <a:r>
              <a:rPr lang="en-US" sz="1600" dirty="0" smtClean="0">
                <a:effectLst>
                  <a:outerShdw blurRad="38100" dist="38100" dir="2700000" algn="tl">
                    <a:srgbClr val="000000">
                      <a:alpha val="43137"/>
                    </a:srgbClr>
                  </a:outerShdw>
                </a:effectLst>
              </a:rPr>
              <a:t>Large game</a:t>
            </a:r>
            <a:endParaRPr lang="en-US" sz="1600" dirty="0">
              <a:effectLst>
                <a:outerShdw blurRad="38100" dist="38100" dir="2700000" algn="tl">
                  <a:srgbClr val="000000">
                    <a:alpha val="43137"/>
                  </a:srgbClr>
                </a:outerShdw>
              </a:effectLst>
            </a:endParaRPr>
          </a:p>
        </p:txBody>
      </p:sp>
      <p:grpSp>
        <p:nvGrpSpPr>
          <p:cNvPr id="78" name="Group 77"/>
          <p:cNvGrpSpPr/>
          <p:nvPr/>
        </p:nvGrpSpPr>
        <p:grpSpPr>
          <a:xfrm>
            <a:off x="5855890" y="1667116"/>
            <a:ext cx="1020762" cy="404714"/>
            <a:chOff x="227013" y="1716186"/>
            <a:chExt cx="1020762" cy="404714"/>
          </a:xfrm>
        </p:grpSpPr>
        <p:sp>
          <p:nvSpPr>
            <p:cNvPr id="79" name="TextBox 78"/>
            <p:cNvSpPr txBox="1"/>
            <p:nvPr/>
          </p:nvSpPr>
          <p:spPr>
            <a:xfrm>
              <a:off x="227013" y="1751568"/>
              <a:ext cx="963612" cy="369332"/>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10 miles</a:t>
              </a:r>
              <a:endParaRPr lang="en-US" dirty="0">
                <a:effectLst>
                  <a:outerShdw blurRad="38100" dist="38100" dir="2700000" algn="tl">
                    <a:srgbClr val="000000">
                      <a:alpha val="43137"/>
                    </a:srgbClr>
                  </a:outerShdw>
                </a:effectLst>
              </a:endParaRPr>
            </a:p>
          </p:txBody>
        </p:sp>
        <p:sp>
          <p:nvSpPr>
            <p:cNvPr id="80" name="TextBox 79"/>
            <p:cNvSpPr txBox="1"/>
            <p:nvPr/>
          </p:nvSpPr>
          <p:spPr>
            <a:xfrm>
              <a:off x="1009650" y="1716186"/>
              <a:ext cx="238125" cy="307777"/>
            </a:xfrm>
            <a:prstGeom prst="rect">
              <a:avLst/>
            </a:prstGeom>
            <a:noFill/>
          </p:spPr>
          <p:txBody>
            <a:bodyPr wrap="square" rtlCol="0">
              <a:spAutoFit/>
            </a:bodyPr>
            <a:lstStyle/>
            <a:p>
              <a:r>
                <a:rPr lang="en-US" sz="1400" b="1" dirty="0" smtClean="0">
                  <a:effectLst>
                    <a:outerShdw blurRad="38100" dist="38100" dir="2700000" algn="tl">
                      <a:srgbClr val="000000">
                        <a:alpha val="43137"/>
                      </a:srgbClr>
                    </a:outerShdw>
                  </a:effectLst>
                </a:rPr>
                <a:t>2</a:t>
              </a:r>
              <a:endParaRPr lang="en-US" sz="1400" b="1" dirty="0">
                <a:effectLst>
                  <a:outerShdw blurRad="38100" dist="38100" dir="2700000" algn="tl">
                    <a:srgbClr val="000000">
                      <a:alpha val="43137"/>
                    </a:srgbClr>
                  </a:outerShdw>
                </a:effectLst>
              </a:endParaRPr>
            </a:p>
          </p:txBody>
        </p:sp>
      </p:grpSp>
      <p:sp>
        <p:nvSpPr>
          <p:cNvPr id="81" name="TextBox 80"/>
          <p:cNvSpPr txBox="1"/>
          <p:nvPr/>
        </p:nvSpPr>
        <p:spPr>
          <a:xfrm>
            <a:off x="8002188" y="3192513"/>
            <a:ext cx="1196974" cy="1569660"/>
          </a:xfrm>
          <a:prstGeom prst="rect">
            <a:avLst/>
          </a:prstGeom>
          <a:noFill/>
        </p:spPr>
        <p:txBody>
          <a:bodyPr wrap="square" rtlCol="0">
            <a:spAutoFit/>
          </a:bodyPr>
          <a:lstStyle/>
          <a:p>
            <a:r>
              <a:rPr lang="en-US" sz="1600" dirty="0" smtClean="0">
                <a:effectLst>
                  <a:outerShdw blurRad="38100" dist="38100" dir="2700000" algn="tl">
                    <a:srgbClr val="000000">
                      <a:alpha val="43137"/>
                    </a:srgbClr>
                  </a:outerShdw>
                </a:effectLst>
              </a:rPr>
              <a:t>Rodents</a:t>
            </a:r>
          </a:p>
          <a:p>
            <a:r>
              <a:rPr lang="en-US" sz="1600" dirty="0" smtClean="0">
                <a:effectLst>
                  <a:outerShdw blurRad="38100" dist="38100" dir="2700000" algn="tl">
                    <a:srgbClr val="000000">
                      <a:alpha val="43137"/>
                    </a:srgbClr>
                  </a:outerShdw>
                </a:effectLst>
              </a:rPr>
              <a:t>Garbage</a:t>
            </a:r>
          </a:p>
          <a:p>
            <a:r>
              <a:rPr lang="en-US" sz="1600" dirty="0" smtClean="0">
                <a:effectLst>
                  <a:outerShdw blurRad="38100" dist="38100" dir="2700000" algn="tl">
                    <a:srgbClr val="000000">
                      <a:alpha val="43137"/>
                    </a:srgbClr>
                  </a:outerShdw>
                </a:effectLst>
              </a:rPr>
              <a:t>Fruit</a:t>
            </a:r>
          </a:p>
          <a:p>
            <a:r>
              <a:rPr lang="en-US" sz="1600" dirty="0" smtClean="0">
                <a:effectLst>
                  <a:outerShdw blurRad="38100" dist="38100" dir="2700000" algn="tl">
                    <a:srgbClr val="000000">
                      <a:alpha val="43137"/>
                    </a:srgbClr>
                  </a:outerShdw>
                </a:effectLst>
              </a:rPr>
              <a:t>Pet food</a:t>
            </a:r>
          </a:p>
          <a:p>
            <a:r>
              <a:rPr lang="en-US" sz="1600" dirty="0" smtClean="0">
                <a:effectLst>
                  <a:outerShdw blurRad="38100" dist="38100" dir="2700000" algn="tl">
                    <a:srgbClr val="000000">
                      <a:alpha val="43137"/>
                    </a:srgbClr>
                  </a:outerShdw>
                </a:effectLst>
              </a:rPr>
              <a:t>Pets</a:t>
            </a:r>
          </a:p>
          <a:p>
            <a:r>
              <a:rPr lang="en-US" sz="1600" dirty="0" smtClean="0">
                <a:effectLst>
                  <a:outerShdw blurRad="38100" dist="38100" dir="2700000" algn="tl">
                    <a:srgbClr val="000000">
                      <a:alpha val="43137"/>
                    </a:srgbClr>
                  </a:outerShdw>
                </a:effectLst>
              </a:rPr>
              <a:t>Handouts </a:t>
            </a:r>
          </a:p>
        </p:txBody>
      </p:sp>
    </p:spTree>
    <p:extLst>
      <p:ext uri="{BB962C8B-B14F-4D97-AF65-F5344CB8AC3E}">
        <p14:creationId xmlns:p14="http://schemas.microsoft.com/office/powerpoint/2010/main" val="123458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6390"/>
                                        </p:tgtEl>
                                        <p:attrNameLst>
                                          <p:attrName>style.visibility</p:attrName>
                                        </p:attrNameLst>
                                      </p:cBhvr>
                                      <p:to>
                                        <p:strVal val="visible"/>
                                      </p:to>
                                    </p:set>
                                    <p:animEffect transition="in" filter="randombar(horizontal)">
                                      <p:cBhvr>
                                        <p:cTn id="14" dur="500"/>
                                        <p:tgtEl>
                                          <p:spTgt spid="1639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randombar(horizontal)">
                                      <p:cBhvr>
                                        <p:cTn id="22" dur="500"/>
                                        <p:tgtEl>
                                          <p:spTgt spid="78"/>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randombar(horizontal)">
                                      <p:cBhvr>
                                        <p:cTn id="26" dur="500"/>
                                        <p:tgtEl>
                                          <p:spTgt spid="8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384"/>
                                        </p:tgtEl>
                                        <p:attrNameLst>
                                          <p:attrName>style.visibility</p:attrName>
                                        </p:attrNameLst>
                                      </p:cBhvr>
                                      <p:to>
                                        <p:strVal val="visible"/>
                                      </p:to>
                                    </p:set>
                                    <p:animEffect transition="in" filter="fade">
                                      <p:cBhvr>
                                        <p:cTn id="36" dur="500"/>
                                        <p:tgtEl>
                                          <p:spTgt spid="1638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par>
                          <p:cTn id="42" fill="hold">
                            <p:stCondLst>
                              <p:cond delay="500"/>
                            </p:stCondLst>
                            <p:childTnLst>
                              <p:par>
                                <p:cTn id="43" presetID="10" presetClass="entr" presetSubtype="0" fill="hold" nodeType="afterEffect">
                                  <p:stCondLst>
                                    <p:cond delay="50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16385"/>
                                        </p:tgtEl>
                                        <p:attrNameLst>
                                          <p:attrName>style.visibility</p:attrName>
                                        </p:attrNameLst>
                                      </p:cBhvr>
                                      <p:to>
                                        <p:strVal val="visible"/>
                                      </p:to>
                                    </p:set>
                                    <p:animEffect transition="in" filter="fade">
                                      <p:cBhvr>
                                        <p:cTn id="49" dur="500"/>
                                        <p:tgtEl>
                                          <p:spTgt spid="16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6390" grpId="0"/>
      <p:bldP spid="8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1226398"/>
            <a:ext cx="9067800"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effectLst>
                  <a:outerShdw blurRad="38100" dist="38100" dir="2700000" algn="tl">
                    <a:srgbClr val="000000">
                      <a:alpha val="43137"/>
                    </a:srgbClr>
                  </a:outerShdw>
                </a:effectLst>
                <a:latin typeface="+mn-lt"/>
              </a:rPr>
              <a:t>Initiative 713 effects:</a:t>
            </a:r>
            <a:endParaRPr lang="en-US" sz="3200" b="1" dirty="0">
              <a:effectLst>
                <a:outerShdw blurRad="38100" dist="38100" dir="2700000" algn="tl">
                  <a:srgbClr val="000000">
                    <a:alpha val="43137"/>
                  </a:srgbClr>
                </a:outerShdw>
              </a:effectLst>
              <a:latin typeface="+mn-lt"/>
            </a:endParaRPr>
          </a:p>
        </p:txBody>
      </p:sp>
      <p:sp>
        <p:nvSpPr>
          <p:cNvPr id="7" name="Text Placeholder 2"/>
          <p:cNvSpPr txBox="1">
            <a:spLocks/>
          </p:cNvSpPr>
          <p:nvPr/>
        </p:nvSpPr>
        <p:spPr>
          <a:xfrm>
            <a:off x="-393009" y="2255982"/>
            <a:ext cx="8763000" cy="1770529"/>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lvl="1" indent="-285750">
              <a:buFont typeface="Arial" panose="020B0604020202020204" pitchFamily="34" charset="0"/>
              <a:buChar char="•"/>
            </a:pPr>
            <a:r>
              <a:rPr lang="en-US" sz="2400" dirty="0">
                <a:effectLst>
                  <a:outerShdw blurRad="38100" dist="38100" dir="2700000" algn="tl">
                    <a:srgbClr val="000000">
                      <a:alpha val="43137"/>
                    </a:srgbClr>
                  </a:outerShdw>
                </a:effectLst>
              </a:rPr>
              <a:t>I</a:t>
            </a:r>
            <a:r>
              <a:rPr lang="en-US" sz="2400" dirty="0" smtClean="0">
                <a:effectLst>
                  <a:outerShdw blurRad="38100" dist="38100" dir="2700000" algn="tl">
                    <a:srgbClr val="000000">
                      <a:alpha val="43137"/>
                    </a:srgbClr>
                  </a:outerShdw>
                </a:effectLst>
              </a:rPr>
              <a:t>nitiative 713 (Passed in 2000) and the resulting lack of coyote population control in rural areas lead to population growth and increased dispersal into developed areas.</a:t>
            </a:r>
            <a:endParaRPr lang="en-US" sz="2400" dirty="0">
              <a:effectLst>
                <a:outerShdw blurRad="38100" dist="38100" dir="2700000" algn="tl">
                  <a:srgbClr val="000000">
                    <a:alpha val="43137"/>
                  </a:srgbClr>
                </a:outerShdw>
              </a:effectLst>
            </a:endParaRPr>
          </a:p>
          <a:p>
            <a:pPr lvl="1"/>
            <a:endParaRPr lang="en-US" sz="2400" dirty="0" smtClean="0">
              <a:effectLst>
                <a:outerShdw blurRad="38100" dist="38100" dir="2700000" algn="tl">
                  <a:srgbClr val="000000">
                    <a:alpha val="43137"/>
                  </a:srgbClr>
                </a:outerShdw>
              </a:effectLst>
            </a:endParaRPr>
          </a:p>
          <a:p>
            <a:pPr marL="742950" lvl="1" indent="-285750">
              <a:buFont typeface="Arial" panose="020B0604020202020204" pitchFamily="34" charset="0"/>
              <a:buChar char="•"/>
            </a:pPr>
            <a:r>
              <a:rPr lang="en-US" sz="2400" dirty="0" smtClean="0">
                <a:effectLst>
                  <a:outerShdw blurRad="38100" dist="38100" dir="2700000" algn="tl">
                    <a:srgbClr val="000000">
                      <a:alpha val="43137"/>
                    </a:srgbClr>
                  </a:outerShdw>
                </a:effectLst>
              </a:rPr>
              <a:t>USDA conflict calls rose exponentially from 2008 to 2012, and then leveled off as urban coyote populations reached “saturation”.</a:t>
            </a:r>
          </a:p>
        </p:txBody>
      </p:sp>
      <p:grpSp>
        <p:nvGrpSpPr>
          <p:cNvPr id="2" name="Group 1"/>
          <p:cNvGrpSpPr/>
          <p:nvPr/>
        </p:nvGrpSpPr>
        <p:grpSpPr>
          <a:xfrm>
            <a:off x="5995357" y="4026511"/>
            <a:ext cx="2736265" cy="1688489"/>
            <a:chOff x="2362200" y="4114800"/>
            <a:chExt cx="4648200" cy="2502282"/>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4114800"/>
              <a:ext cx="4648200" cy="2502282"/>
            </a:xfrm>
            <a:prstGeom prst="rect">
              <a:avLst/>
            </a:prstGeom>
          </p:spPr>
        </p:pic>
        <p:sp>
          <p:nvSpPr>
            <p:cNvPr id="9" name="&quot;No&quot; Symbol 8"/>
            <p:cNvSpPr/>
            <p:nvPr/>
          </p:nvSpPr>
          <p:spPr bwMode="auto">
            <a:xfrm>
              <a:off x="3124200" y="4191000"/>
              <a:ext cx="3124200" cy="2362200"/>
            </a:xfrm>
            <a:prstGeom prst="noSmoking">
              <a:avLst/>
            </a:prstGeom>
            <a:solidFill>
              <a:srgbClr val="FF0000">
                <a:alpha val="2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11" name="TextBox 10"/>
          <p:cNvSpPr txBox="1"/>
          <p:nvPr/>
        </p:nvSpPr>
        <p:spPr>
          <a:xfrm>
            <a:off x="457200" y="762000"/>
            <a:ext cx="8077200" cy="523220"/>
          </a:xfrm>
          <a:prstGeom prst="rect">
            <a:avLst/>
          </a:prstGeom>
          <a:noFill/>
        </p:spPr>
        <p:txBody>
          <a:bodyPr>
            <a:spAutoFit/>
          </a:bodyPr>
          <a:lstStyle/>
          <a:p>
            <a:pPr>
              <a:defRPr/>
            </a:pPr>
            <a:r>
              <a:rPr lang="en-US" sz="2800" b="1" i="1" dirty="0" smtClean="0">
                <a:effectLst>
                  <a:outerShdw blurRad="38100" dist="38100" dir="2700000" algn="tl">
                    <a:srgbClr val="000000">
                      <a:alpha val="43137"/>
                    </a:srgbClr>
                  </a:outerShdw>
                </a:effectLst>
              </a:rPr>
              <a:t>WHY SUBURBIA?</a:t>
            </a:r>
            <a:endParaRPr lang="en-US" sz="28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67716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76200" y="609600"/>
            <a:ext cx="8991600" cy="664797"/>
          </a:xfrm>
        </p:spPr>
        <p:txBody>
          <a:bodyPr>
            <a:normAutofit fontScale="90000"/>
          </a:bodyPr>
          <a:lstStyle/>
          <a:p>
            <a:pPr algn="ctr"/>
            <a:r>
              <a:rPr lang="en-US" dirty="0" smtClean="0">
                <a:effectLst>
                  <a:outerShdw blurRad="38100" dist="38100" dir="2700000" algn="tl">
                    <a:srgbClr val="000000">
                      <a:alpha val="43137"/>
                    </a:srgbClr>
                  </a:outerShdw>
                </a:effectLst>
                <a:latin typeface="+mn-lt"/>
              </a:rPr>
              <a:t>Why do coyotes lose fear of humans?</a:t>
            </a:r>
            <a:endParaRPr lang="en-US" dirty="0">
              <a:effectLst>
                <a:outerShdw blurRad="38100" dist="38100" dir="2700000" algn="tl">
                  <a:srgbClr val="000000">
                    <a:alpha val="43137"/>
                  </a:srgbClr>
                </a:outerShdw>
              </a:effectLst>
              <a:latin typeface="+mn-lt"/>
            </a:endParaRPr>
          </a:p>
        </p:txBody>
      </p:sp>
      <p:sp>
        <p:nvSpPr>
          <p:cNvPr id="7" name="Content Placeholder 2"/>
          <p:cNvSpPr>
            <a:spLocks noGrp="1"/>
          </p:cNvSpPr>
          <p:nvPr>
            <p:ph idx="1"/>
          </p:nvPr>
        </p:nvSpPr>
        <p:spPr>
          <a:xfrm>
            <a:off x="381000" y="1412876"/>
            <a:ext cx="8382000" cy="1675382"/>
          </a:xfrm>
        </p:spPr>
        <p:txBody>
          <a:bodyPr/>
          <a:lstStyle/>
          <a:p>
            <a:r>
              <a:rPr lang="en-US" dirty="0" smtClean="0">
                <a:effectLst>
                  <a:outerShdw blurRad="38100" dist="38100" dir="2700000" algn="tl">
                    <a:srgbClr val="000000">
                      <a:alpha val="43137"/>
                    </a:srgbClr>
                  </a:outerShdw>
                </a:effectLst>
              </a:rPr>
              <a:t>Habituation and reward</a:t>
            </a:r>
          </a:p>
          <a:p>
            <a:pPr lvl="2"/>
            <a:r>
              <a:rPr lang="en-US" dirty="0" smtClean="0">
                <a:effectLst>
                  <a:outerShdw blurRad="38100" dist="38100" dir="2700000" algn="tl">
                    <a:srgbClr val="000000">
                      <a:alpha val="43137"/>
                    </a:srgbClr>
                  </a:outerShdw>
                </a:effectLst>
              </a:rPr>
              <a:t>Positive Experiences</a:t>
            </a:r>
          </a:p>
          <a:p>
            <a:pPr lvl="2"/>
            <a:r>
              <a:rPr lang="en-US" dirty="0" smtClean="0">
                <a:effectLst>
                  <a:outerShdw blurRad="38100" dist="38100" dir="2700000" algn="tl">
                    <a:srgbClr val="000000">
                      <a:alpha val="43137"/>
                    </a:srgbClr>
                  </a:outerShdw>
                </a:effectLst>
              </a:rPr>
              <a:t>Neutral Experiences (Most common by far)</a:t>
            </a:r>
          </a:p>
          <a:p>
            <a:pPr lvl="2"/>
            <a:r>
              <a:rPr lang="en-US" dirty="0" smtClean="0">
                <a:effectLst>
                  <a:outerShdw blurRad="38100" dist="38100" dir="2700000" algn="tl">
                    <a:srgbClr val="000000">
                      <a:alpha val="43137"/>
                    </a:srgbClr>
                  </a:outerShdw>
                </a:effectLst>
              </a:rPr>
              <a:t>Negative Experiences</a:t>
            </a:r>
          </a:p>
          <a:p>
            <a:pPr lvl="2"/>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6315" r="8985"/>
          <a:stretch/>
        </p:blipFill>
        <p:spPr>
          <a:xfrm>
            <a:off x="2993361" y="3010764"/>
            <a:ext cx="2865288" cy="2548661"/>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28818"/>
          <a:stretch/>
        </p:blipFill>
        <p:spPr>
          <a:xfrm>
            <a:off x="167136" y="3010763"/>
            <a:ext cx="2685367" cy="2548661"/>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9243" r="11640"/>
          <a:stretch/>
        </p:blipFill>
        <p:spPr>
          <a:xfrm>
            <a:off x="5986734" y="3005510"/>
            <a:ext cx="2967487" cy="2554603"/>
          </a:xfrm>
          <a:prstGeom prst="rect">
            <a:avLst/>
          </a:prstGeom>
        </p:spPr>
      </p:pic>
    </p:spTree>
    <p:extLst>
      <p:ext uri="{BB962C8B-B14F-4D97-AF65-F5344CB8AC3E}">
        <p14:creationId xmlns:p14="http://schemas.microsoft.com/office/powerpoint/2010/main" val="284647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500"/>
                                        <p:tgtEl>
                                          <p:spTgt spid="7">
                                            <p:txEl>
                                              <p:pRg st="3" end="3"/>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680050" y="4847294"/>
            <a:ext cx="8110268" cy="886397"/>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effectLst>
                  <a:outerShdw blurRad="38100" dist="38100" dir="2700000" algn="tl">
                    <a:srgbClr val="000000">
                      <a:alpha val="43137"/>
                    </a:srgbClr>
                  </a:outerShdw>
                </a:effectLst>
              </a:rPr>
              <a:t>Presence of coyotes means pet ownership practices must change PERMANENTLY.</a:t>
            </a:r>
            <a:endParaRPr lang="en-US" dirty="0">
              <a:effectLst>
                <a:outerShdw blurRad="38100" dist="38100" dir="2700000" algn="tl">
                  <a:srgbClr val="000000">
                    <a:alpha val="43137"/>
                  </a:srgbClr>
                </a:outerShdw>
              </a:effectLst>
            </a:endParaRPr>
          </a:p>
        </p:txBody>
      </p:sp>
      <p:pic>
        <p:nvPicPr>
          <p:cNvPr id="7" name="Picture 2" descr="Man and C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821" y="1705724"/>
            <a:ext cx="3423484" cy="30898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images.travelpod.com/users/rachandcaro/1.1277231953.cat-tied-u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7713" y="1705723"/>
            <a:ext cx="4114800" cy="308984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915119" y="760426"/>
            <a:ext cx="8382000" cy="553998"/>
          </a:xfrm>
        </p:spPr>
        <p:txBody>
          <a:bodyPr>
            <a:normAutofit fontScale="90000"/>
          </a:bodyPr>
          <a:lstStyle/>
          <a:p>
            <a:r>
              <a:rPr lang="en-US" sz="4000" dirty="0" smtClean="0">
                <a:effectLst>
                  <a:outerShdw blurRad="38100" dist="38100" dir="2700000" algn="tl">
                    <a:srgbClr val="000000">
                      <a:alpha val="43137"/>
                    </a:srgbClr>
                  </a:outerShdw>
                </a:effectLst>
                <a:latin typeface="+mn-lt"/>
              </a:rPr>
              <a:t>Attended Pets versus Unattended Pets</a:t>
            </a:r>
            <a:endParaRPr lang="en-US" sz="40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91879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a:spLocks noGrp="1"/>
          </p:cNvSpPr>
          <p:nvPr>
            <p:ph type="title"/>
          </p:nvPr>
        </p:nvSpPr>
        <p:spPr>
          <a:xfrm>
            <a:off x="228600" y="-1434"/>
            <a:ext cx="8686800" cy="664797"/>
          </a:xfrm>
        </p:spPr>
        <p:txBody>
          <a:bodyPr>
            <a:normAutofit fontScale="90000"/>
          </a:bodyPr>
          <a:lstStyle/>
          <a:p>
            <a:pPr algn="ctr"/>
            <a:r>
              <a:rPr lang="en-US" b="1" dirty="0" smtClean="0">
                <a:solidFill>
                  <a:srgbClr val="FFFF00"/>
                </a:solidFill>
                <a:effectLst>
                  <a:outerShdw blurRad="38100" dist="38100" dir="2700000" algn="tl">
                    <a:srgbClr val="000000">
                      <a:alpha val="43137"/>
                    </a:srgbClr>
                  </a:outerShdw>
                </a:effectLst>
                <a:latin typeface="+mn-lt"/>
              </a:rPr>
              <a:t>7 Point Scale for coyote behavior</a:t>
            </a:r>
            <a:endParaRPr lang="en-US" b="1" dirty="0">
              <a:solidFill>
                <a:srgbClr val="FFFF00"/>
              </a:solidFill>
              <a:effectLst>
                <a:outerShdw blurRad="38100" dist="38100" dir="2700000" algn="tl">
                  <a:srgbClr val="000000">
                    <a:alpha val="43137"/>
                  </a:srgbClr>
                </a:outerShdw>
              </a:effectLst>
              <a:latin typeface="+mn-lt"/>
            </a:endParaRPr>
          </a:p>
        </p:txBody>
      </p:sp>
      <p:sp>
        <p:nvSpPr>
          <p:cNvPr id="7" name="Content Placeholder 1"/>
          <p:cNvSpPr>
            <a:spLocks noGrp="1"/>
          </p:cNvSpPr>
          <p:nvPr>
            <p:ph sz="quarter" idx="4294967295"/>
          </p:nvPr>
        </p:nvSpPr>
        <p:spPr>
          <a:xfrm>
            <a:off x="465826" y="856361"/>
            <a:ext cx="8678174" cy="5617464"/>
          </a:xfrm>
          <a:prstGeom prst="rect">
            <a:avLst/>
          </a:prstGeom>
        </p:spPr>
        <p:txBody>
          <a:bodyPr>
            <a:normAutofit/>
          </a:bodyPr>
          <a:lstStyle/>
          <a:p>
            <a:pPr marL="342900" lvl="0" indent="-342900">
              <a:buFont typeface="+mj-lt"/>
              <a:buAutoNum type="arabicPeriod"/>
            </a:pPr>
            <a:r>
              <a:rPr lang="en-US" sz="2200" dirty="0">
                <a:effectLst>
                  <a:outerShdw blurRad="38100" dist="38100" dir="2700000" algn="tl">
                    <a:srgbClr val="000000">
                      <a:alpha val="43137"/>
                    </a:srgbClr>
                  </a:outerShdw>
                </a:effectLst>
              </a:rPr>
              <a:t>Coyotes rarely seen, but are heard at night.</a:t>
            </a:r>
          </a:p>
          <a:p>
            <a:pPr marL="342900" lvl="0" indent="-342900">
              <a:buFont typeface="+mj-lt"/>
              <a:buAutoNum type="arabicPeriod"/>
            </a:pPr>
            <a:r>
              <a:rPr lang="en-US" sz="2200" dirty="0">
                <a:effectLst>
                  <a:outerShdw blurRad="38100" dist="38100" dir="2700000" algn="tl">
                    <a:srgbClr val="000000">
                      <a:alpha val="43137"/>
                    </a:srgbClr>
                  </a:outerShdw>
                </a:effectLst>
              </a:rPr>
              <a:t>Increase in taking of unattended pets.</a:t>
            </a:r>
          </a:p>
          <a:p>
            <a:pPr marL="342900" lvl="0" indent="-342900">
              <a:buFont typeface="+mj-lt"/>
              <a:buAutoNum type="arabicPeriod"/>
            </a:pPr>
            <a:r>
              <a:rPr lang="en-US" sz="2200" dirty="0">
                <a:effectLst>
                  <a:outerShdw blurRad="38100" dist="38100" dir="2700000" algn="tl">
                    <a:srgbClr val="000000">
                      <a:alpha val="43137"/>
                    </a:srgbClr>
                  </a:outerShdw>
                </a:effectLst>
              </a:rPr>
              <a:t>Increase in observance of coyotes on streets and yards at night.</a:t>
            </a:r>
          </a:p>
          <a:p>
            <a:pPr marL="342900" lvl="0" indent="-342900">
              <a:buFont typeface="+mj-lt"/>
              <a:buAutoNum type="arabicPeriod"/>
            </a:pPr>
            <a:r>
              <a:rPr lang="en-US" sz="2200" dirty="0">
                <a:effectLst>
                  <a:outerShdw blurRad="38100" dist="38100" dir="2700000" algn="tl">
                    <a:srgbClr val="000000">
                      <a:alpha val="43137"/>
                    </a:srgbClr>
                  </a:outerShdw>
                </a:effectLst>
              </a:rPr>
              <a:t>Daytime observance of coyotes on streets, in parks, and yards</a:t>
            </a:r>
            <a:r>
              <a:rPr lang="en-US" sz="2200" dirty="0" smtClean="0">
                <a:effectLst>
                  <a:outerShdw blurRad="38100" dist="38100" dir="2700000" algn="tl">
                    <a:srgbClr val="000000">
                      <a:alpha val="43137"/>
                    </a:srgbClr>
                  </a:outerShdw>
                </a:effectLst>
              </a:rPr>
              <a:t>.</a:t>
            </a:r>
          </a:p>
          <a:p>
            <a:pPr marL="342900" lvl="0" indent="-342900">
              <a:buFont typeface="+mj-lt"/>
              <a:buAutoNum type="arabicPeriod"/>
            </a:pPr>
            <a:endParaRPr lang="en-US" dirty="0" smtClean="0"/>
          </a:p>
          <a:p>
            <a:pPr marL="342900" lvl="0" indent="-342900">
              <a:buFont typeface="+mj-lt"/>
              <a:buAutoNum type="arabicPeriod"/>
            </a:pPr>
            <a:endParaRPr lang="en-US" dirty="0"/>
          </a:p>
          <a:p>
            <a:pPr marL="342900" lvl="0" indent="-342900">
              <a:buFont typeface="+mj-lt"/>
              <a:buAutoNum type="arabicPeriod"/>
            </a:pPr>
            <a:r>
              <a:rPr lang="en-US" sz="2200" dirty="0">
                <a:effectLst>
                  <a:outerShdw blurRad="38100" dist="38100" dir="2700000" algn="tl">
                    <a:srgbClr val="000000">
                      <a:alpha val="43137"/>
                    </a:srgbClr>
                  </a:outerShdw>
                </a:effectLst>
              </a:rPr>
              <a:t>Coyotes chasing or taking attended pets, especially during the day.</a:t>
            </a:r>
          </a:p>
          <a:p>
            <a:pPr marL="342900" lvl="0" indent="-342900">
              <a:buFont typeface="+mj-lt"/>
              <a:buAutoNum type="arabicPeriod"/>
            </a:pPr>
            <a:r>
              <a:rPr lang="en-US" sz="2200" dirty="0">
                <a:effectLst>
                  <a:outerShdw blurRad="38100" dist="38100" dir="2700000" algn="tl">
                    <a:srgbClr val="000000">
                      <a:alpha val="43137"/>
                    </a:srgbClr>
                  </a:outerShdw>
                </a:effectLst>
              </a:rPr>
              <a:t>Taking pets on leash and chasing joggers, bikers, etc.</a:t>
            </a:r>
          </a:p>
          <a:p>
            <a:pPr marL="342900" lvl="0" indent="-342900">
              <a:buFont typeface="+mj-lt"/>
              <a:buAutoNum type="arabicPeriod"/>
            </a:pPr>
            <a:r>
              <a:rPr lang="en-US" sz="2200" dirty="0">
                <a:effectLst>
                  <a:outerShdw blurRad="38100" dist="38100" dir="2700000" algn="tl">
                    <a:srgbClr val="000000">
                      <a:alpha val="43137"/>
                    </a:srgbClr>
                  </a:outerShdw>
                </a:effectLst>
              </a:rPr>
              <a:t>Coyotes seen in and around children’s play areas and parks in midday.</a:t>
            </a:r>
          </a:p>
          <a:p>
            <a:pPr marL="0" indent="0">
              <a:buNone/>
            </a:pPr>
            <a:endParaRPr lang="en-US" sz="2400" dirty="0"/>
          </a:p>
        </p:txBody>
      </p:sp>
      <p:cxnSp>
        <p:nvCxnSpPr>
          <p:cNvPr id="5" name="Straight Connector 4"/>
          <p:cNvCxnSpPr/>
          <p:nvPr/>
        </p:nvCxnSpPr>
        <p:spPr>
          <a:xfrm>
            <a:off x="698740" y="3062377"/>
            <a:ext cx="7522234" cy="8627"/>
          </a:xfrm>
          <a:prstGeom prst="line">
            <a:avLst/>
          </a:prstGeom>
          <a:ln w="298450" cap="sq" cmpd="sng">
            <a:solidFill>
              <a:srgbClr val="FF0000"/>
            </a:solidFill>
            <a:roun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02589" y="2829468"/>
            <a:ext cx="6288656" cy="461665"/>
          </a:xfrm>
          <a:prstGeom prst="rect">
            <a:avLst/>
          </a:prstGeom>
          <a:noFill/>
        </p:spPr>
        <p:txBody>
          <a:bodyPr wrap="square" rtlCol="0">
            <a:spAutoFit/>
          </a:bodyPr>
          <a:lstStyle/>
          <a:p>
            <a:pPr algn="ctr"/>
            <a:r>
              <a:rPr lang="en-US" sz="2400" b="1" i="1" dirty="0" smtClean="0">
                <a:solidFill>
                  <a:srgbClr val="FFFF00"/>
                </a:solidFill>
                <a:effectLst>
                  <a:outerShdw blurRad="38100" dist="38100" dir="2700000" algn="tl">
                    <a:srgbClr val="000000">
                      <a:alpha val="43137"/>
                    </a:srgbClr>
                  </a:outerShdw>
                </a:effectLst>
              </a:rPr>
              <a:t>You Crossed the Line !!!</a:t>
            </a:r>
            <a:endParaRPr lang="en-US" sz="2400"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811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par>
                          <p:cTn id="28" fill="hold">
                            <p:stCondLst>
                              <p:cond delay="500"/>
                            </p:stCondLst>
                            <p:childTnLst>
                              <p:par>
                                <p:cTn id="29" presetID="42" presetClass="entr" presetSubtype="0" fill="hold" grpId="0" nodeType="afterEffect">
                                  <p:stCondLst>
                                    <p:cond delay="0"/>
                                  </p:stCondLst>
                                  <p:iterate type="wd">
                                    <p:tmPct val="10000"/>
                                  </p:iterate>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6" end="6"/>
                                            </p:txEl>
                                          </p:spTgt>
                                        </p:tgtEl>
                                        <p:attrNameLst>
                                          <p:attrName>style.visibility</p:attrName>
                                        </p:attrNameLst>
                                      </p:cBhvr>
                                      <p:to>
                                        <p:strVal val="visible"/>
                                      </p:to>
                                    </p:set>
                                    <p:animEffect transition="in" filter="fade">
                                      <p:cBhvr>
                                        <p:cTn id="38" dur="500"/>
                                        <p:tgtEl>
                                          <p:spTgt spid="7">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Effect transition="in" filter="fade">
                                      <p:cBhvr>
                                        <p:cTn id="43" dur="500"/>
                                        <p:tgtEl>
                                          <p:spTgt spid="7">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8" end="8"/>
                                            </p:txEl>
                                          </p:spTgt>
                                        </p:tgtEl>
                                        <p:attrNameLst>
                                          <p:attrName>style.visibility</p:attrName>
                                        </p:attrNameLst>
                                      </p:cBhvr>
                                      <p:to>
                                        <p:strVal val="visible"/>
                                      </p:to>
                                    </p:set>
                                    <p:animEffect transition="in" filter="fade">
                                      <p:cBhvr>
                                        <p:cTn id="48"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202"/>
            <a:ext cx="8991600" cy="609398"/>
          </a:xfrm>
        </p:spPr>
        <p:txBody>
          <a:bodyPr>
            <a:normAutofit fontScale="90000"/>
          </a:bodyPr>
          <a:lstStyle/>
          <a:p>
            <a:pPr algn="ctr"/>
            <a:r>
              <a:rPr lang="en-US" sz="4400" dirty="0" smtClean="0">
                <a:solidFill>
                  <a:srgbClr val="FFFF00"/>
                </a:solidFill>
                <a:effectLst>
                  <a:outerShdw blurRad="38100" dist="38100" dir="2700000" algn="tl">
                    <a:srgbClr val="000000">
                      <a:alpha val="43137"/>
                    </a:srgbClr>
                  </a:outerShdw>
                </a:effectLst>
                <a:latin typeface="+mn-lt"/>
              </a:rPr>
              <a:t>What happens when they cross the line?</a:t>
            </a:r>
            <a:endParaRPr lang="en-US" sz="4400" dirty="0">
              <a:solidFill>
                <a:srgbClr val="FFFF00"/>
              </a:solidFill>
              <a:effectLst>
                <a:outerShdw blurRad="38100" dist="38100" dir="2700000" algn="tl">
                  <a:srgbClr val="000000">
                    <a:alpha val="43137"/>
                  </a:srgbClr>
                </a:outerShdw>
              </a:effectLst>
              <a:latin typeface="+mn-lt"/>
            </a:endParaRPr>
          </a:p>
        </p:txBody>
      </p:sp>
      <p:sp>
        <p:nvSpPr>
          <p:cNvPr id="7" name="TextBox 6"/>
          <p:cNvSpPr txBox="1"/>
          <p:nvPr/>
        </p:nvSpPr>
        <p:spPr>
          <a:xfrm>
            <a:off x="457200" y="762000"/>
            <a:ext cx="8077200" cy="5847755"/>
          </a:xfrm>
          <a:prstGeom prst="rect">
            <a:avLst/>
          </a:prstGeom>
          <a:noFill/>
        </p:spPr>
        <p:txBody>
          <a:bodyPr>
            <a:spAutoFit/>
          </a:bodyPr>
          <a:lstStyle/>
          <a:p>
            <a:pPr eaLnBrk="1" hangingPunct="1">
              <a:defRPr/>
            </a:pPr>
            <a:r>
              <a:rPr lang="en-US" sz="2400" i="1" dirty="0">
                <a:solidFill>
                  <a:schemeClr val="accent6">
                    <a:lumMod val="50000"/>
                  </a:schemeClr>
                </a:solidFill>
                <a:effectLst>
                  <a:outerShdw blurRad="38100" dist="38100" dir="2700000" algn="tl">
                    <a:srgbClr val="000000">
                      <a:alpha val="43137"/>
                    </a:srgbClr>
                  </a:outerShdw>
                </a:effectLst>
              </a:rPr>
              <a:t>Why we do not relocate:</a:t>
            </a:r>
          </a:p>
          <a:p>
            <a:pPr eaLnBrk="1" hangingPunct="1">
              <a:defRPr/>
            </a:pPr>
            <a:endParaRPr lang="en-US" dirty="0">
              <a:effectLst>
                <a:outerShdw blurRad="38100" dist="38100" dir="2700000" algn="tl">
                  <a:srgbClr val="000000">
                    <a:alpha val="43137"/>
                  </a:srgbClr>
                </a:outerShdw>
              </a:effectLst>
            </a:endParaRPr>
          </a:p>
          <a:p>
            <a:pPr eaLnBrk="1" hangingPunct="1">
              <a:defRPr/>
            </a:pPr>
            <a:r>
              <a:rPr lang="en-US" b="1" i="1" u="sng" dirty="0">
                <a:solidFill>
                  <a:srgbClr val="CC0000"/>
                </a:solidFill>
                <a:effectLst>
                  <a:outerShdw blurRad="38100" dist="38100" dir="2700000" algn="tl">
                    <a:srgbClr val="000000">
                      <a:alpha val="43137"/>
                    </a:srgbClr>
                  </a:outerShdw>
                </a:effectLst>
              </a:rPr>
              <a:t>Prohibited by Law </a:t>
            </a:r>
            <a:r>
              <a:rPr lang="en-US" u="sng"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WAC 232-12-064	</a:t>
            </a:r>
            <a:r>
              <a:rPr lang="en-US" b="1" dirty="0"/>
              <a:t>	</a:t>
            </a:r>
          </a:p>
          <a:p>
            <a:pPr eaLnBrk="1" hangingPunct="1">
              <a:defRPr/>
            </a:pPr>
            <a:endParaRPr lang="en-US" dirty="0"/>
          </a:p>
          <a:p>
            <a:pPr marL="285750" indent="-285750" eaLnBrk="1" hangingPunct="1">
              <a:buFont typeface="Arial" panose="020B0604020202020204" pitchFamily="34" charset="0"/>
              <a:buChar char="•"/>
              <a:defRPr/>
            </a:pPr>
            <a:r>
              <a:rPr lang="en-US" dirty="0"/>
              <a:t>	</a:t>
            </a:r>
            <a:r>
              <a:rPr lang="en-US" u="sng" dirty="0">
                <a:effectLst>
                  <a:outerShdw blurRad="38100" dist="38100" dir="2700000" algn="tl">
                    <a:srgbClr val="000000">
                      <a:alpha val="43137"/>
                    </a:srgbClr>
                  </a:outerShdw>
                </a:effectLst>
              </a:rPr>
              <a:t>Stressful on Animal </a:t>
            </a:r>
            <a:r>
              <a:rPr lang="en-US" dirty="0">
                <a:effectLst>
                  <a:outerShdw blurRad="38100" dist="38100" dir="2700000" algn="tl">
                    <a:srgbClr val="000000">
                      <a:alpha val="43137"/>
                    </a:srgbClr>
                  </a:outerShdw>
                </a:effectLst>
              </a:rPr>
              <a:t>– Must find new/unknown food sources, another 	animals territory, loss of area memory, immediate urge to </a:t>
            </a:r>
            <a:r>
              <a:rPr lang="en-US" dirty="0" smtClean="0">
                <a:effectLst>
                  <a:outerShdw blurRad="38100" dist="38100" dir="2700000" algn="tl">
                    <a:srgbClr val="000000">
                      <a:alpha val="43137"/>
                    </a:srgbClr>
                  </a:outerShdw>
                </a:effectLst>
              </a:rPr>
              <a:t>return</a:t>
            </a:r>
            <a:endParaRPr lang="en-US" dirty="0">
              <a:effectLst>
                <a:outerShdw blurRad="38100" dist="38100" dir="2700000" algn="tl">
                  <a:srgbClr val="000000">
                    <a:alpha val="43137"/>
                  </a:srgbClr>
                </a:outerShdw>
              </a:effectLst>
            </a:endParaRPr>
          </a:p>
          <a:p>
            <a:pPr marL="285750" indent="-285750" eaLnBrk="1" hangingPunct="1">
              <a:buFont typeface="Arial" panose="020B0604020202020204" pitchFamily="34" charset="0"/>
              <a:buChar char="•"/>
              <a:defRPr/>
            </a:pPr>
            <a:r>
              <a:rPr lang="en-US" dirty="0">
                <a:effectLst>
                  <a:outerShdw blurRad="38100" dist="38100" dir="2700000" algn="tl">
                    <a:srgbClr val="000000">
                      <a:alpha val="43137"/>
                    </a:srgbClr>
                  </a:outerShdw>
                </a:effectLst>
              </a:rPr>
              <a:t>	</a:t>
            </a:r>
            <a:r>
              <a:rPr lang="en-US" u="sng" dirty="0">
                <a:effectLst>
                  <a:outerShdw blurRad="38100" dist="38100" dir="2700000" algn="tl">
                    <a:srgbClr val="000000">
                      <a:alpha val="43137"/>
                    </a:srgbClr>
                  </a:outerShdw>
                </a:effectLst>
              </a:rPr>
              <a:t>Relocate the Problem </a:t>
            </a:r>
            <a:r>
              <a:rPr lang="en-US" dirty="0">
                <a:effectLst>
                  <a:outerShdw blurRad="38100" dist="38100" dir="2700000" algn="tl">
                    <a:srgbClr val="000000">
                      <a:alpha val="43137"/>
                    </a:srgbClr>
                  </a:outerShdw>
                </a:effectLst>
              </a:rPr>
              <a:t>– Animals know what they know – many 	behaviors </a:t>
            </a:r>
            <a:r>
              <a:rPr lang="en-US" dirty="0" smtClean="0">
                <a:effectLst>
                  <a:outerShdw blurRad="38100" dist="38100" dir="2700000" algn="tl">
                    <a:srgbClr val="000000">
                      <a:alpha val="43137"/>
                    </a:srgbClr>
                  </a:outerShdw>
                </a:effectLst>
              </a:rPr>
              <a:t>learned</a:t>
            </a:r>
            <a:endParaRPr lang="en-US" dirty="0">
              <a:effectLst>
                <a:outerShdw blurRad="38100" dist="38100" dir="2700000" algn="tl">
                  <a:srgbClr val="000000">
                    <a:alpha val="43137"/>
                  </a:srgbClr>
                </a:outerShdw>
              </a:effectLst>
            </a:endParaRPr>
          </a:p>
          <a:p>
            <a:pPr marL="285750" indent="-285750" eaLnBrk="1" hangingPunct="1">
              <a:buFont typeface="Arial" panose="020B0604020202020204" pitchFamily="34" charset="0"/>
              <a:buChar char="•"/>
              <a:defRPr/>
            </a:pPr>
            <a:r>
              <a:rPr lang="en-US" dirty="0">
                <a:effectLst>
                  <a:outerShdw blurRad="38100" dist="38100" dir="2700000" algn="tl">
                    <a:srgbClr val="000000">
                      <a:alpha val="43137"/>
                    </a:srgbClr>
                  </a:outerShdw>
                </a:effectLst>
              </a:rPr>
              <a:t>	</a:t>
            </a:r>
            <a:r>
              <a:rPr lang="en-US" u="sng" dirty="0">
                <a:effectLst>
                  <a:outerShdw blurRad="38100" dist="38100" dir="2700000" algn="tl">
                    <a:srgbClr val="000000">
                      <a:alpha val="43137"/>
                    </a:srgbClr>
                  </a:outerShdw>
                </a:effectLst>
              </a:rPr>
              <a:t>Disease Transmission </a:t>
            </a:r>
            <a:r>
              <a:rPr lang="en-US" dirty="0">
                <a:effectLst>
                  <a:outerShdw blurRad="38100" dist="38100" dir="2700000" algn="tl">
                    <a:srgbClr val="000000">
                      <a:alpha val="43137"/>
                    </a:srgbClr>
                  </a:outerShdw>
                </a:effectLst>
              </a:rPr>
              <a:t>– Many Zoonotic Diseases as well as wildlife 	</a:t>
            </a:r>
            <a:r>
              <a:rPr lang="en-US" dirty="0" smtClean="0">
                <a:effectLst>
                  <a:outerShdw blurRad="38100" dist="38100" dir="2700000" algn="tl">
                    <a:srgbClr val="000000">
                      <a:alpha val="43137"/>
                    </a:srgbClr>
                  </a:outerShdw>
                </a:effectLst>
              </a:rPr>
              <a:t>Diseases</a:t>
            </a:r>
            <a:endParaRPr lang="en-US" dirty="0">
              <a:effectLst>
                <a:outerShdw blurRad="38100" dist="38100" dir="2700000" algn="tl">
                  <a:srgbClr val="000000">
                    <a:alpha val="43137"/>
                  </a:srgbClr>
                </a:outerShdw>
              </a:effectLst>
            </a:endParaRPr>
          </a:p>
          <a:p>
            <a:pPr marL="285750" indent="-285750" eaLnBrk="1" hangingPunct="1">
              <a:buFont typeface="Arial" panose="020B0604020202020204" pitchFamily="34" charset="0"/>
              <a:buChar char="•"/>
              <a:defRPr/>
            </a:pPr>
            <a:r>
              <a:rPr lang="en-US" dirty="0">
                <a:effectLst>
                  <a:outerShdw blurRad="38100" dist="38100" dir="2700000" algn="tl">
                    <a:srgbClr val="000000">
                      <a:alpha val="43137"/>
                    </a:srgbClr>
                  </a:outerShdw>
                </a:effectLst>
              </a:rPr>
              <a:t>	Maybe a </a:t>
            </a:r>
            <a:r>
              <a:rPr lang="en-US" u="sng" dirty="0">
                <a:effectLst>
                  <a:outerShdw blurRad="38100" dist="38100" dir="2700000" algn="tl">
                    <a:srgbClr val="000000">
                      <a:alpha val="43137"/>
                    </a:srgbClr>
                  </a:outerShdw>
                </a:effectLst>
              </a:rPr>
              <a:t>temporary fix </a:t>
            </a:r>
            <a:r>
              <a:rPr lang="en-US" dirty="0">
                <a:effectLst>
                  <a:outerShdw blurRad="38100" dist="38100" dir="2700000" algn="tl">
                    <a:srgbClr val="000000">
                      <a:alpha val="43137"/>
                    </a:srgbClr>
                  </a:outerShdw>
                </a:effectLst>
              </a:rPr>
              <a:t>to a problem of overpopulation or High 	densities</a:t>
            </a:r>
          </a:p>
          <a:p>
            <a:pPr eaLnBrk="1" hangingPunct="1">
              <a:defRPr/>
            </a:pPr>
            <a:endParaRPr lang="en-US" dirty="0"/>
          </a:p>
          <a:p>
            <a:pPr>
              <a:defRPr/>
            </a:pPr>
            <a:r>
              <a:rPr lang="en-US" sz="2000" i="1" dirty="0">
                <a:effectLst>
                  <a:outerShdw blurRad="38100" dist="38100" dir="2700000" algn="tl">
                    <a:srgbClr val="000000">
                      <a:alpha val="43137"/>
                    </a:srgbClr>
                  </a:outerShdw>
                </a:effectLst>
              </a:rPr>
              <a:t>Studies and USDA-WS’ experience have shown that the only way to modify coyote behavior in these situations is the lethal removal of some of the family group members, which will change the behavior of the remaining coyotes.</a:t>
            </a:r>
          </a:p>
          <a:p>
            <a:pPr eaLnBrk="1" hangingPunct="1">
              <a:defRPr/>
            </a:pPr>
            <a:r>
              <a:rPr lang="en-US" dirty="0"/>
              <a:t>	</a:t>
            </a:r>
          </a:p>
          <a:p>
            <a:pPr eaLnBrk="1" hangingPunct="1">
              <a:defRPr/>
            </a:pPr>
            <a:endParaRPr lang="en-US" dirty="0"/>
          </a:p>
          <a:p>
            <a:pPr eaLnBrk="1" hangingPunct="1">
              <a:defRPr/>
            </a:pPr>
            <a:endParaRPr lang="en-US" dirty="0"/>
          </a:p>
        </p:txBody>
      </p:sp>
      <p:pic>
        <p:nvPicPr>
          <p:cNvPr id="8" name="Picture 7" descr="sm_wdfwlogocl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8181" y="762000"/>
            <a:ext cx="1411856" cy="94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1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7200" y="762000"/>
            <a:ext cx="8077200" cy="646331"/>
          </a:xfrm>
          <a:prstGeom prst="rect">
            <a:avLst/>
          </a:prstGeom>
          <a:noFill/>
        </p:spPr>
        <p:txBody>
          <a:bodyPr>
            <a:spAutoFit/>
          </a:bodyPr>
          <a:lstStyle/>
          <a:p>
            <a:pPr>
              <a:defRPr/>
            </a:pPr>
            <a:r>
              <a:rPr lang="en-US" sz="3600" b="1" i="1" dirty="0" smtClean="0">
                <a:effectLst>
                  <a:outerShdw blurRad="38100" dist="38100" dir="2700000" algn="tl">
                    <a:srgbClr val="000000">
                      <a:alpha val="43137"/>
                    </a:srgbClr>
                  </a:outerShdw>
                </a:effectLst>
              </a:rPr>
              <a:t>HUMAN HEALTH AND SAFETY</a:t>
            </a:r>
            <a:r>
              <a:rPr lang="en-US" sz="3600" dirty="0">
                <a:effectLst>
                  <a:outerShdw blurRad="38100" dist="38100" dir="2700000" algn="tl">
                    <a:srgbClr val="000000">
                      <a:alpha val="43137"/>
                    </a:srgbClr>
                  </a:outerShdw>
                </a:effectLst>
              </a:rPr>
              <a:t>	</a:t>
            </a:r>
          </a:p>
        </p:txBody>
      </p:sp>
      <p:sp>
        <p:nvSpPr>
          <p:cNvPr id="4" name="Rectangle 3"/>
          <p:cNvSpPr/>
          <p:nvPr/>
        </p:nvSpPr>
        <p:spPr>
          <a:xfrm>
            <a:off x="1207477" y="1993493"/>
            <a:ext cx="6729046" cy="461665"/>
          </a:xfrm>
          <a:prstGeom prst="rect">
            <a:avLst/>
          </a:prstGeom>
        </p:spPr>
        <p:txBody>
          <a:bodyPr wrap="square">
            <a:spAutoFit/>
          </a:bodyPr>
          <a:lstStyle/>
          <a:p>
            <a:pPr lvl="0" algn="ctr"/>
            <a:r>
              <a:rPr lang="en-US" sz="2400" b="1" u="sng" dirty="0">
                <a:solidFill>
                  <a:prstClr val="black"/>
                </a:solidFill>
                <a:effectLst>
                  <a:outerShdw blurRad="38100" dist="38100" dir="2700000" algn="tl">
                    <a:srgbClr val="000000">
                      <a:alpha val="43137"/>
                    </a:srgbClr>
                  </a:outerShdw>
                </a:effectLst>
              </a:rPr>
              <a:t>NATIONWIDE AVERAGE FROM THE LAST 15 YEARS</a:t>
            </a:r>
          </a:p>
        </p:txBody>
      </p:sp>
      <p:sp>
        <p:nvSpPr>
          <p:cNvPr id="5" name="Rectangle 4"/>
          <p:cNvSpPr/>
          <p:nvPr/>
        </p:nvSpPr>
        <p:spPr>
          <a:xfrm>
            <a:off x="539639" y="2517100"/>
            <a:ext cx="1945276" cy="369332"/>
          </a:xfrm>
          <a:prstGeom prst="rect">
            <a:avLst/>
          </a:prstGeom>
        </p:spPr>
        <p:txBody>
          <a:bodyPr wrap="none">
            <a:spAutoFit/>
          </a:bodyPr>
          <a:lstStyle/>
          <a:p>
            <a:pPr lvl="0"/>
            <a:r>
              <a:rPr lang="en-US" u="sng" dirty="0">
                <a:solidFill>
                  <a:prstClr val="black"/>
                </a:solidFill>
                <a:effectLst>
                  <a:outerShdw blurRad="38100" dist="38100" dir="2700000" algn="tl">
                    <a:srgbClr val="000000">
                      <a:alpha val="43137"/>
                    </a:srgbClr>
                  </a:outerShdw>
                </a:effectLst>
              </a:rPr>
              <a:t>Bites to human by</a:t>
            </a:r>
            <a:r>
              <a:rPr lang="en-US" dirty="0">
                <a:solidFill>
                  <a:prstClr val="black"/>
                </a:solidFill>
                <a:effectLst>
                  <a:outerShdw blurRad="38100" dist="38100" dir="2700000" algn="tl">
                    <a:srgbClr val="000000">
                      <a:alpha val="43137"/>
                    </a:srgbClr>
                  </a:outerShdw>
                </a:effectLst>
              </a:rPr>
              <a:t>:</a:t>
            </a:r>
          </a:p>
        </p:txBody>
      </p:sp>
      <p:sp>
        <p:nvSpPr>
          <p:cNvPr id="6" name="Rectangle 5"/>
          <p:cNvSpPr/>
          <p:nvPr/>
        </p:nvSpPr>
        <p:spPr>
          <a:xfrm>
            <a:off x="2926827" y="2517100"/>
            <a:ext cx="824265" cy="369332"/>
          </a:xfrm>
          <a:prstGeom prst="rect">
            <a:avLst/>
          </a:prstGeom>
        </p:spPr>
        <p:txBody>
          <a:bodyPr wrap="none">
            <a:spAutoFit/>
          </a:bodyPr>
          <a:lstStyle/>
          <a:p>
            <a:pPr lvl="0"/>
            <a:r>
              <a:rPr lang="en-US" dirty="0" smtClean="0">
                <a:solidFill>
                  <a:prstClr val="black"/>
                </a:solidFill>
                <a:effectLst>
                  <a:outerShdw blurRad="38100" dist="38100" dir="2700000" algn="tl">
                    <a:srgbClr val="000000">
                      <a:alpha val="43137"/>
                    </a:srgbClr>
                  </a:outerShdw>
                </a:effectLst>
              </a:rPr>
              <a:t>Dogs - </a:t>
            </a:r>
            <a:endParaRPr lang="en-US" dirty="0">
              <a:solidFill>
                <a:prstClr val="black"/>
              </a:solidFill>
              <a:effectLst>
                <a:outerShdw blurRad="38100" dist="38100" dir="2700000" algn="tl">
                  <a:srgbClr val="000000">
                    <a:alpha val="43137"/>
                  </a:srgbClr>
                </a:outerShdw>
              </a:effectLst>
            </a:endParaRPr>
          </a:p>
        </p:txBody>
      </p:sp>
      <p:sp>
        <p:nvSpPr>
          <p:cNvPr id="7" name="Rectangle 6"/>
          <p:cNvSpPr/>
          <p:nvPr/>
        </p:nvSpPr>
        <p:spPr>
          <a:xfrm>
            <a:off x="2632131" y="2822808"/>
            <a:ext cx="1118961" cy="369332"/>
          </a:xfrm>
          <a:prstGeom prst="rect">
            <a:avLst/>
          </a:prstGeom>
        </p:spPr>
        <p:txBody>
          <a:bodyPr wrap="none">
            <a:spAutoFit/>
          </a:bodyPr>
          <a:lstStyle/>
          <a:p>
            <a:pPr lvl="0"/>
            <a:r>
              <a:rPr lang="en-US" b="1" dirty="0" smtClean="0">
                <a:solidFill>
                  <a:prstClr val="black"/>
                </a:solidFill>
                <a:effectLst>
                  <a:outerShdw blurRad="38100" dist="38100" dir="2700000" algn="tl">
                    <a:srgbClr val="000000">
                      <a:alpha val="43137"/>
                    </a:srgbClr>
                  </a:outerShdw>
                </a:effectLst>
              </a:rPr>
              <a:t>Coyotes - </a:t>
            </a:r>
            <a:endParaRPr lang="en-US" b="1" dirty="0">
              <a:solidFill>
                <a:prstClr val="black"/>
              </a:solidFill>
              <a:effectLst>
                <a:outerShdw blurRad="38100" dist="38100" dir="2700000" algn="tl">
                  <a:srgbClr val="000000">
                    <a:alpha val="43137"/>
                  </a:srgbClr>
                </a:outerShdw>
              </a:effectLst>
            </a:endParaRPr>
          </a:p>
        </p:txBody>
      </p:sp>
      <p:sp>
        <p:nvSpPr>
          <p:cNvPr id="8" name="Rectangle 7"/>
          <p:cNvSpPr/>
          <p:nvPr/>
        </p:nvSpPr>
        <p:spPr>
          <a:xfrm>
            <a:off x="3680634" y="2517100"/>
            <a:ext cx="1782732" cy="369332"/>
          </a:xfrm>
          <a:prstGeom prst="rect">
            <a:avLst/>
          </a:prstGeom>
        </p:spPr>
        <p:txBody>
          <a:bodyPr wrap="none">
            <a:spAutoFit/>
          </a:bodyPr>
          <a:lstStyle/>
          <a:p>
            <a:pPr lvl="0"/>
            <a:r>
              <a:rPr lang="en-US" dirty="0">
                <a:solidFill>
                  <a:prstClr val="black"/>
                </a:solidFill>
                <a:effectLst>
                  <a:outerShdw blurRad="38100" dist="38100" dir="2700000" algn="tl">
                    <a:srgbClr val="000000">
                      <a:alpha val="43137"/>
                    </a:srgbClr>
                  </a:outerShdw>
                </a:effectLst>
              </a:rPr>
              <a:t>12,000 every day</a:t>
            </a:r>
          </a:p>
        </p:txBody>
      </p:sp>
      <p:sp>
        <p:nvSpPr>
          <p:cNvPr id="9" name="Rectangle 8"/>
          <p:cNvSpPr/>
          <p:nvPr/>
        </p:nvSpPr>
        <p:spPr>
          <a:xfrm>
            <a:off x="3680634" y="2822808"/>
            <a:ext cx="1537729" cy="369332"/>
          </a:xfrm>
          <a:prstGeom prst="rect">
            <a:avLst/>
          </a:prstGeom>
        </p:spPr>
        <p:txBody>
          <a:bodyPr wrap="none">
            <a:spAutoFit/>
          </a:bodyPr>
          <a:lstStyle/>
          <a:p>
            <a:pPr lvl="0"/>
            <a:r>
              <a:rPr lang="en-US" b="1" dirty="0">
                <a:solidFill>
                  <a:prstClr val="black"/>
                </a:solidFill>
                <a:effectLst>
                  <a:outerShdw blurRad="38100" dist="38100" dir="2700000" algn="tl">
                    <a:srgbClr val="000000">
                      <a:alpha val="43137"/>
                    </a:srgbClr>
                  </a:outerShdw>
                </a:effectLst>
              </a:rPr>
              <a:t>1 every 5 days</a:t>
            </a:r>
          </a:p>
        </p:txBody>
      </p:sp>
      <p:sp>
        <p:nvSpPr>
          <p:cNvPr id="10" name="Rectangle 9"/>
          <p:cNvSpPr/>
          <p:nvPr/>
        </p:nvSpPr>
        <p:spPr>
          <a:xfrm>
            <a:off x="3680634" y="3132460"/>
            <a:ext cx="4135812" cy="400110"/>
          </a:xfrm>
          <a:prstGeom prst="rect">
            <a:avLst/>
          </a:prstGeom>
        </p:spPr>
        <p:txBody>
          <a:bodyPr wrap="none">
            <a:spAutoFit/>
          </a:bodyPr>
          <a:lstStyle/>
          <a:p>
            <a:pPr lvl="0"/>
            <a:r>
              <a:rPr lang="en-US" sz="2000" i="1" dirty="0">
                <a:solidFill>
                  <a:srgbClr val="FF0000"/>
                </a:solidFill>
                <a:effectLst>
                  <a:outerShdw blurRad="38100" dist="38100" dir="2700000" algn="tl">
                    <a:srgbClr val="000000">
                      <a:alpha val="43137"/>
                    </a:srgbClr>
                  </a:outerShdw>
                </a:effectLst>
              </a:rPr>
              <a:t>60,000 times more likely bitten by dog</a:t>
            </a:r>
          </a:p>
        </p:txBody>
      </p:sp>
      <p:sp>
        <p:nvSpPr>
          <p:cNvPr id="11" name="Rectangle 10"/>
          <p:cNvSpPr/>
          <p:nvPr/>
        </p:nvSpPr>
        <p:spPr>
          <a:xfrm>
            <a:off x="62933" y="3715747"/>
            <a:ext cx="2289088" cy="369332"/>
          </a:xfrm>
          <a:prstGeom prst="rect">
            <a:avLst/>
          </a:prstGeom>
        </p:spPr>
        <p:txBody>
          <a:bodyPr wrap="none">
            <a:spAutoFit/>
          </a:bodyPr>
          <a:lstStyle/>
          <a:p>
            <a:pPr lvl="0"/>
            <a:r>
              <a:rPr lang="en-US" u="sng" dirty="0">
                <a:solidFill>
                  <a:prstClr val="black"/>
                </a:solidFill>
                <a:effectLst>
                  <a:outerShdw blurRad="38100" dist="38100" dir="2700000" algn="tl">
                    <a:srgbClr val="000000">
                      <a:alpha val="43137"/>
                    </a:srgbClr>
                  </a:outerShdw>
                </a:effectLst>
              </a:rPr>
              <a:t>Human fatalities from</a:t>
            </a:r>
            <a:r>
              <a:rPr lang="en-US" dirty="0">
                <a:solidFill>
                  <a:prstClr val="black"/>
                </a:solidFill>
                <a:effectLst>
                  <a:outerShdw blurRad="38100" dist="38100" dir="2700000" algn="tl">
                    <a:srgbClr val="000000">
                      <a:alpha val="43137"/>
                    </a:srgbClr>
                  </a:outerShdw>
                </a:effectLst>
              </a:rPr>
              <a:t>:</a:t>
            </a:r>
          </a:p>
        </p:txBody>
      </p:sp>
      <p:sp>
        <p:nvSpPr>
          <p:cNvPr id="15" name="Rectangle 14"/>
          <p:cNvSpPr/>
          <p:nvPr/>
        </p:nvSpPr>
        <p:spPr>
          <a:xfrm>
            <a:off x="1300764" y="5258050"/>
            <a:ext cx="827471" cy="369332"/>
          </a:xfrm>
          <a:prstGeom prst="rect">
            <a:avLst/>
          </a:prstGeom>
        </p:spPr>
        <p:txBody>
          <a:bodyPr wrap="none">
            <a:spAutoFit/>
          </a:bodyPr>
          <a:lstStyle/>
          <a:p>
            <a:pPr lvl="0"/>
            <a:r>
              <a:rPr lang="en-US" dirty="0">
                <a:solidFill>
                  <a:prstClr val="black"/>
                </a:solidFill>
                <a:effectLst>
                  <a:outerShdw blurRad="38100" dist="38100" dir="2700000" algn="tl">
                    <a:srgbClr val="000000">
                      <a:alpha val="43137"/>
                    </a:srgbClr>
                  </a:outerShdw>
                </a:effectLst>
              </a:rPr>
              <a:t>11,000</a:t>
            </a:r>
          </a:p>
        </p:txBody>
      </p:sp>
      <p:sp>
        <p:nvSpPr>
          <p:cNvPr id="16" name="Rectangle 15"/>
          <p:cNvSpPr/>
          <p:nvPr/>
        </p:nvSpPr>
        <p:spPr>
          <a:xfrm>
            <a:off x="3977486" y="5267844"/>
            <a:ext cx="535724" cy="369332"/>
          </a:xfrm>
          <a:prstGeom prst="rect">
            <a:avLst/>
          </a:prstGeom>
        </p:spPr>
        <p:txBody>
          <a:bodyPr wrap="none">
            <a:spAutoFit/>
          </a:bodyPr>
          <a:lstStyle/>
          <a:p>
            <a:r>
              <a:rPr lang="en-US" dirty="0" smtClean="0">
                <a:effectLst>
                  <a:outerShdw blurRad="38100" dist="38100" dir="2700000" algn="tl">
                    <a:srgbClr val="000000">
                      <a:alpha val="43137"/>
                    </a:srgbClr>
                  </a:outerShdw>
                </a:effectLst>
              </a:rPr>
              <a:t>750</a:t>
            </a:r>
            <a:endParaRPr lang="en-US" dirty="0">
              <a:effectLst>
                <a:outerShdw blurRad="38100" dist="38100" dir="2700000" algn="tl">
                  <a:srgbClr val="000000">
                    <a:alpha val="43137"/>
                  </a:srgbClr>
                </a:outerShdw>
              </a:effectLst>
            </a:endParaRPr>
          </a:p>
        </p:txBody>
      </p:sp>
      <p:sp>
        <p:nvSpPr>
          <p:cNvPr id="17" name="Rectangle 16"/>
          <p:cNvSpPr/>
          <p:nvPr/>
        </p:nvSpPr>
        <p:spPr>
          <a:xfrm>
            <a:off x="6751951" y="5258050"/>
            <a:ext cx="2170284" cy="369332"/>
          </a:xfrm>
          <a:prstGeom prst="rect">
            <a:avLst/>
          </a:prstGeom>
        </p:spPr>
        <p:txBody>
          <a:bodyPr wrap="square">
            <a:spAutoFit/>
          </a:bodyPr>
          <a:lstStyle/>
          <a:p>
            <a:r>
              <a:rPr lang="en-US" dirty="0" smtClean="0">
                <a:effectLst>
                  <a:outerShdw blurRad="38100" dist="38100" dir="2700000" algn="tl">
                    <a:srgbClr val="000000">
                      <a:alpha val="43137"/>
                    </a:srgbClr>
                  </a:outerShdw>
                </a:effectLst>
              </a:rPr>
              <a:t>2    </a:t>
            </a:r>
            <a:r>
              <a:rPr lang="en-US" sz="1400" dirty="0" smtClean="0">
                <a:effectLst>
                  <a:outerShdw blurRad="38100" dist="38100" dir="2700000" algn="tl">
                    <a:srgbClr val="000000">
                      <a:alpha val="43137"/>
                    </a:srgbClr>
                  </a:outerShdw>
                </a:effectLst>
              </a:rPr>
              <a:t>(1981, 2009)</a:t>
            </a:r>
            <a:endParaRPr lang="en-US" sz="14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1611" y="4175333"/>
            <a:ext cx="2107475" cy="1102645"/>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r="9537"/>
          <a:stretch/>
        </p:blipFill>
        <p:spPr>
          <a:xfrm>
            <a:off x="924598" y="4175333"/>
            <a:ext cx="1755745" cy="109251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5170" y="3982925"/>
            <a:ext cx="1855249" cy="1275125"/>
          </a:xfrm>
          <a:prstGeom prst="rect">
            <a:avLst/>
          </a:prstGeom>
        </p:spPr>
      </p:pic>
    </p:spTree>
    <p:extLst>
      <p:ext uri="{BB962C8B-B14F-4D97-AF65-F5344CB8AC3E}">
        <p14:creationId xmlns:p14="http://schemas.microsoft.com/office/powerpoint/2010/main" val="315364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6" dur="500"/>
                                        <p:tgtEl>
                                          <p:spTgt spid="6">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500"/>
                                        <p:tgtEl>
                                          <p:spTgt spid="8">
                                            <p:txEl>
                                              <p:pRg st="0" end="0"/>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par>
                          <p:cTn id="30" fill="hold">
                            <p:stCondLst>
                              <p:cond delay="1000"/>
                            </p:stCondLst>
                            <p:childTnLst>
                              <p:par>
                                <p:cTn id="31" presetID="22" presetClass="entr" presetSubtype="4" fill="hold" nodeType="afterEffect">
                                  <p:stCondLst>
                                    <p:cond delay="50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down)">
                                      <p:cBhvr>
                                        <p:cTn id="33" dur="20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8" dur="500"/>
                                        <p:tgtEl>
                                          <p:spTgt spid="1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47" dur="500"/>
                                        <p:tgtEl>
                                          <p:spTgt spid="1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randombar(horizontal)">
                                      <p:cBhvr>
                                        <p:cTn id="52" dur="500"/>
                                        <p:tgtEl>
                                          <p:spTgt spid="2"/>
                                        </p:tgtEl>
                                      </p:cBhvr>
                                    </p:animEffect>
                                  </p:childTnLst>
                                </p:cTn>
                              </p:par>
                            </p:childTnLst>
                          </p:cTn>
                        </p:par>
                        <p:par>
                          <p:cTn id="53" fill="hold">
                            <p:stCondLst>
                              <p:cond delay="500"/>
                            </p:stCondLst>
                            <p:childTnLst>
                              <p:par>
                                <p:cTn id="54" presetID="14" presetClass="entr" presetSubtype="10" fill="hold" nodeType="afterEffect">
                                  <p:stCondLst>
                                    <p:cond delay="0"/>
                                  </p:stCondLst>
                                  <p:childTnLst>
                                    <p:set>
                                      <p:cBhvr>
                                        <p:cTn id="55"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56" dur="500"/>
                                        <p:tgtEl>
                                          <p:spTgt spid="16">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randombar(horizontal)">
                                      <p:cBhvr>
                                        <p:cTn id="61" dur="500"/>
                                        <p:tgtEl>
                                          <p:spTgt spid="19"/>
                                        </p:tgtEl>
                                      </p:cBhvr>
                                    </p:animEffect>
                                  </p:childTnLst>
                                </p:cTn>
                              </p:par>
                            </p:childTnLst>
                          </p:cTn>
                        </p:par>
                        <p:par>
                          <p:cTn id="62" fill="hold">
                            <p:stCondLst>
                              <p:cond delay="500"/>
                            </p:stCondLst>
                            <p:childTnLst>
                              <p:par>
                                <p:cTn id="63" presetID="14" presetClass="entr" presetSubtype="10" fill="hold" nodeType="after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6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a:spLocks noGrp="1"/>
          </p:cNvSpPr>
          <p:nvPr>
            <p:ph type="title"/>
          </p:nvPr>
        </p:nvSpPr>
        <p:spPr>
          <a:xfrm>
            <a:off x="228600" y="-1434"/>
            <a:ext cx="8686800" cy="664797"/>
          </a:xfrm>
        </p:spPr>
        <p:txBody>
          <a:bodyPr>
            <a:normAutofit fontScale="90000"/>
          </a:bodyPr>
          <a:lstStyle/>
          <a:p>
            <a:pPr algn="ctr"/>
            <a:r>
              <a:rPr lang="en-US" b="1" dirty="0" smtClean="0">
                <a:solidFill>
                  <a:srgbClr val="FFFF00"/>
                </a:solidFill>
                <a:effectLst>
                  <a:outerShdw blurRad="38100" dist="38100" dir="2700000" algn="tl">
                    <a:srgbClr val="000000">
                      <a:alpha val="43137"/>
                    </a:srgbClr>
                  </a:outerShdw>
                </a:effectLst>
                <a:latin typeface="+mn-lt"/>
              </a:rPr>
              <a:t>Who’s job is this anyway?</a:t>
            </a:r>
            <a:endParaRPr lang="en-US" b="1" dirty="0">
              <a:solidFill>
                <a:srgbClr val="FFFF00"/>
              </a:solidFill>
              <a:effectLst>
                <a:outerShdw blurRad="38100" dist="38100" dir="2700000" algn="tl">
                  <a:srgbClr val="000000">
                    <a:alpha val="43137"/>
                  </a:srgbClr>
                </a:outerShdw>
              </a:effectLst>
              <a:latin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122" y="663363"/>
            <a:ext cx="3639756" cy="4997874"/>
          </a:xfrm>
          <a:prstGeom prst="rect">
            <a:avLst/>
          </a:prstGeom>
        </p:spPr>
      </p:pic>
      <p:pic>
        <p:nvPicPr>
          <p:cNvPr id="8" name="Picture 4" descr="http://cdn.net.outdoorhub.com/wp-content/uploads/sites/2/2012/05/usfws-logo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3" y="717126"/>
            <a:ext cx="2323082" cy="27760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m_wdfwlogoclr.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508" y="3721809"/>
            <a:ext cx="2429923" cy="163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6686" y="5768763"/>
            <a:ext cx="1217332" cy="996834"/>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t="25974" b="9310"/>
          <a:stretch/>
        </p:blipFill>
        <p:spPr>
          <a:xfrm>
            <a:off x="6510353" y="787008"/>
            <a:ext cx="2486997" cy="2353095"/>
          </a:xfrm>
          <a:prstGeom prst="rect">
            <a:avLst/>
          </a:prstGeom>
        </p:spPr>
      </p:pic>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19461" r="17354"/>
          <a:stretch/>
        </p:blipFill>
        <p:spPr>
          <a:xfrm>
            <a:off x="6510353" y="3317511"/>
            <a:ext cx="2443686" cy="2248531"/>
          </a:xfrm>
          <a:prstGeom prst="rect">
            <a:avLst/>
          </a:prstGeom>
        </p:spPr>
      </p:pic>
      <p:sp>
        <p:nvSpPr>
          <p:cNvPr id="10" name="TextBox 9"/>
          <p:cNvSpPr txBox="1"/>
          <p:nvPr/>
        </p:nvSpPr>
        <p:spPr>
          <a:xfrm rot="21173801">
            <a:off x="6773840" y="5901779"/>
            <a:ext cx="1916712" cy="769441"/>
          </a:xfrm>
          <a:prstGeom prst="rect">
            <a:avLst/>
          </a:prstGeom>
          <a:noFill/>
        </p:spPr>
        <p:txBody>
          <a:bodyPr wrap="square" rtlCol="0">
            <a:spAutoFit/>
          </a:bodyPr>
          <a:lstStyle/>
          <a:p>
            <a:r>
              <a:rPr lang="en-US" sz="4400" i="1" dirty="0" err="1" smtClean="0">
                <a:solidFill>
                  <a:srgbClr val="FFFF00"/>
                </a:solidFill>
                <a:latin typeface="High Tower Text" panose="02040502050506030303" pitchFamily="18" charset="0"/>
              </a:rPr>
              <a:t>Kinda</a:t>
            </a:r>
            <a:r>
              <a:rPr lang="en-US" sz="3200" i="1" dirty="0" smtClean="0">
                <a:solidFill>
                  <a:srgbClr val="FFFF00"/>
                </a:solidFill>
                <a:latin typeface="High Tower Text" panose="02040502050506030303" pitchFamily="18" charset="0"/>
              </a:rPr>
              <a:t>….</a:t>
            </a:r>
            <a:endParaRPr lang="en-US" sz="3200" i="1" dirty="0">
              <a:solidFill>
                <a:srgbClr val="FFFF00"/>
              </a:solidFill>
              <a:latin typeface="High Tower Text" panose="02040502050506030303" pitchFamily="18" charset="0"/>
            </a:endParaRPr>
          </a:p>
        </p:txBody>
      </p:sp>
    </p:spTree>
    <p:extLst>
      <p:ext uri="{BB962C8B-B14F-4D97-AF65-F5344CB8AC3E}">
        <p14:creationId xmlns:p14="http://schemas.microsoft.com/office/powerpoint/2010/main" val="46176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80">
                                          <p:stCondLst>
                                            <p:cond delay="0"/>
                                          </p:stCondLst>
                                        </p:cTn>
                                        <p:tgtEl>
                                          <p:spTgt spid="3"/>
                                        </p:tgtEl>
                                      </p:cBhvr>
                                    </p:animEffect>
                                    <p:anim calcmode="lin" valueType="num">
                                      <p:cBhvr>
                                        <p:cTn id="2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gtEl>
                                      </p:cBhvr>
                                      <p:to x="100000" y="60000"/>
                                    </p:animScale>
                                    <p:animScale>
                                      <p:cBhvr>
                                        <p:cTn id="31" dur="166" decel="50000">
                                          <p:stCondLst>
                                            <p:cond delay="676"/>
                                          </p:stCondLst>
                                        </p:cTn>
                                        <p:tgtEl>
                                          <p:spTgt spid="3"/>
                                        </p:tgtEl>
                                      </p:cBhvr>
                                      <p:to x="100000" y="100000"/>
                                    </p:animScale>
                                    <p:animScale>
                                      <p:cBhvr>
                                        <p:cTn id="32" dur="26">
                                          <p:stCondLst>
                                            <p:cond delay="1312"/>
                                          </p:stCondLst>
                                        </p:cTn>
                                        <p:tgtEl>
                                          <p:spTgt spid="3"/>
                                        </p:tgtEl>
                                      </p:cBhvr>
                                      <p:to x="100000" y="80000"/>
                                    </p:animScale>
                                    <p:animScale>
                                      <p:cBhvr>
                                        <p:cTn id="33" dur="166" decel="50000">
                                          <p:stCondLst>
                                            <p:cond delay="1338"/>
                                          </p:stCondLst>
                                        </p:cTn>
                                        <p:tgtEl>
                                          <p:spTgt spid="3"/>
                                        </p:tgtEl>
                                      </p:cBhvr>
                                      <p:to x="100000" y="100000"/>
                                    </p:animScale>
                                    <p:animScale>
                                      <p:cBhvr>
                                        <p:cTn id="34" dur="26">
                                          <p:stCondLst>
                                            <p:cond delay="1642"/>
                                          </p:stCondLst>
                                        </p:cTn>
                                        <p:tgtEl>
                                          <p:spTgt spid="3"/>
                                        </p:tgtEl>
                                      </p:cBhvr>
                                      <p:to x="100000" y="90000"/>
                                    </p:animScale>
                                    <p:animScale>
                                      <p:cBhvr>
                                        <p:cTn id="35" dur="166" decel="50000">
                                          <p:stCondLst>
                                            <p:cond delay="1668"/>
                                          </p:stCondLst>
                                        </p:cTn>
                                        <p:tgtEl>
                                          <p:spTgt spid="3"/>
                                        </p:tgtEl>
                                      </p:cBhvr>
                                      <p:to x="100000" y="100000"/>
                                    </p:animScale>
                                    <p:animScale>
                                      <p:cBhvr>
                                        <p:cTn id="36" dur="26">
                                          <p:stCondLst>
                                            <p:cond delay="1808"/>
                                          </p:stCondLst>
                                        </p:cTn>
                                        <p:tgtEl>
                                          <p:spTgt spid="3"/>
                                        </p:tgtEl>
                                      </p:cBhvr>
                                      <p:to x="100000" y="95000"/>
                                    </p:animScale>
                                    <p:animScale>
                                      <p:cBhvr>
                                        <p:cTn id="37" dur="166" decel="50000">
                                          <p:stCondLst>
                                            <p:cond delay="1834"/>
                                          </p:stCondLst>
                                        </p:cTn>
                                        <p:tgtEl>
                                          <p:spTgt spid="3"/>
                                        </p:tgtEl>
                                      </p:cBhvr>
                                      <p:to x="100000" y="100000"/>
                                    </p:animScale>
                                  </p:childTnLst>
                                </p:cTn>
                              </p:par>
                            </p:childTnLst>
                          </p:cTn>
                        </p:par>
                        <p:par>
                          <p:cTn id="38" fill="hold">
                            <p:stCondLst>
                              <p:cond delay="2000"/>
                            </p:stCondLst>
                            <p:childTnLst>
                              <p:par>
                                <p:cTn id="39" presetID="14" presetClass="entr" presetSubtype="10" fill="hold" grpId="0" nodeType="afterEffect">
                                  <p:stCondLst>
                                    <p:cond delay="50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2"/>
          <p:cNvSpPr>
            <a:spLocks noGrp="1"/>
          </p:cNvSpPr>
          <p:nvPr>
            <p:ph type="title"/>
          </p:nvPr>
        </p:nvSpPr>
        <p:spPr>
          <a:xfrm>
            <a:off x="0" y="-1434"/>
            <a:ext cx="9144000" cy="664797"/>
          </a:xfrm>
        </p:spPr>
        <p:txBody>
          <a:bodyPr>
            <a:noAutofit/>
          </a:bodyPr>
          <a:lstStyle/>
          <a:p>
            <a:pPr algn="ctr"/>
            <a:r>
              <a:rPr lang="en-US" sz="3600" b="1" dirty="0" smtClean="0">
                <a:solidFill>
                  <a:srgbClr val="FFFF00"/>
                </a:solidFill>
                <a:effectLst>
                  <a:outerShdw blurRad="38100" dist="38100" dir="2700000" algn="tl">
                    <a:srgbClr val="000000">
                      <a:alpha val="43137"/>
                    </a:srgbClr>
                  </a:outerShdw>
                </a:effectLst>
                <a:latin typeface="+mn-lt"/>
              </a:rPr>
              <a:t>Requirements for WS to begin lethal removal:</a:t>
            </a:r>
            <a:endParaRPr lang="en-US" sz="3600" b="1" dirty="0">
              <a:solidFill>
                <a:srgbClr val="FFFF00"/>
              </a:solidFill>
              <a:effectLst>
                <a:outerShdw blurRad="38100" dist="38100" dir="2700000" algn="tl">
                  <a:srgbClr val="000000">
                    <a:alpha val="43137"/>
                  </a:srgbClr>
                </a:outerShdw>
              </a:effectLst>
              <a:latin typeface="+mn-lt"/>
            </a:endParaRPr>
          </a:p>
        </p:txBody>
      </p:sp>
      <p:sp>
        <p:nvSpPr>
          <p:cNvPr id="8" name="Content Placeholder 2"/>
          <p:cNvSpPr>
            <a:spLocks noGrp="1"/>
          </p:cNvSpPr>
          <p:nvPr>
            <p:ph idx="1"/>
          </p:nvPr>
        </p:nvSpPr>
        <p:spPr>
          <a:xfrm>
            <a:off x="163902" y="1173192"/>
            <a:ext cx="8781690" cy="3847382"/>
          </a:xfrm>
        </p:spPr>
        <p:txBody>
          <a:bodyPr>
            <a:normAutofit/>
          </a:bodyPr>
          <a:lstStyle/>
          <a:p>
            <a:r>
              <a:rPr lang="en-US" sz="3200" dirty="0" smtClean="0">
                <a:effectLst>
                  <a:outerShdw blurRad="38100" dist="38100" dir="2700000" algn="tl">
                    <a:srgbClr val="000000">
                      <a:alpha val="43137"/>
                    </a:srgbClr>
                  </a:outerShdw>
                </a:effectLst>
              </a:rPr>
              <a:t>Always at request of cooperator</a:t>
            </a:r>
          </a:p>
          <a:p>
            <a:r>
              <a:rPr lang="en-US" sz="3200" dirty="0" smtClean="0">
                <a:effectLst>
                  <a:outerShdw blurRad="38100" dist="38100" dir="2700000" algn="tl">
                    <a:srgbClr val="000000">
                      <a:alpha val="43137"/>
                    </a:srgbClr>
                  </a:outerShdw>
                </a:effectLst>
              </a:rPr>
              <a:t>Non-lethal methods have either failed or are not practical for the situation</a:t>
            </a:r>
          </a:p>
          <a:p>
            <a:r>
              <a:rPr lang="en-US" sz="3200" dirty="0" smtClean="0">
                <a:effectLst>
                  <a:outerShdw blurRad="38100" dist="38100" dir="2700000" algn="tl">
                    <a:srgbClr val="000000">
                      <a:alpha val="43137"/>
                    </a:srgbClr>
                  </a:outerShdw>
                </a:effectLst>
              </a:rPr>
              <a:t>Cooperative Funding source in place</a:t>
            </a:r>
          </a:p>
          <a:p>
            <a:r>
              <a:rPr lang="en-US" sz="3200" dirty="0" smtClean="0">
                <a:effectLst>
                  <a:outerShdw blurRad="38100" dist="38100" dir="2700000" algn="tl">
                    <a:srgbClr val="000000">
                      <a:alpha val="43137"/>
                    </a:srgbClr>
                  </a:outerShdw>
                </a:effectLst>
              </a:rPr>
              <a:t>Signed property access agreements are in place</a:t>
            </a:r>
          </a:p>
          <a:p>
            <a:r>
              <a:rPr lang="en-US" sz="3200" dirty="0" smtClean="0">
                <a:effectLst>
                  <a:outerShdw blurRad="38100" dist="38100" dir="2700000" algn="tl">
                    <a:srgbClr val="000000">
                      <a:alpha val="43137"/>
                    </a:srgbClr>
                  </a:outerShdw>
                </a:effectLst>
              </a:rPr>
              <a:t>Work is aimed at behavior modification, NOT eradication.</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60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2"/>
          <p:cNvSpPr>
            <a:spLocks noGrp="1"/>
          </p:cNvSpPr>
          <p:nvPr>
            <p:ph type="title"/>
          </p:nvPr>
        </p:nvSpPr>
        <p:spPr>
          <a:xfrm>
            <a:off x="0" y="-1434"/>
            <a:ext cx="9144000" cy="664797"/>
          </a:xfrm>
        </p:spPr>
        <p:txBody>
          <a:bodyPr>
            <a:noAutofit/>
          </a:bodyPr>
          <a:lstStyle/>
          <a:p>
            <a:pPr algn="ctr"/>
            <a:r>
              <a:rPr lang="en-US" sz="3600" b="1" dirty="0">
                <a:solidFill>
                  <a:srgbClr val="FFFF00"/>
                </a:solidFill>
                <a:effectLst>
                  <a:outerShdw blurRad="38100" dist="38100" dir="2700000" algn="tl">
                    <a:srgbClr val="000000">
                      <a:alpha val="43137"/>
                    </a:srgbClr>
                  </a:outerShdw>
                </a:effectLst>
                <a:latin typeface="+mn-lt"/>
              </a:rPr>
              <a:t>Methods of Coyote Removal</a:t>
            </a:r>
            <a:endParaRPr lang="en-US" sz="3600" b="1" dirty="0">
              <a:solidFill>
                <a:srgbClr val="FFFF00"/>
              </a:solidFill>
              <a:effectLst>
                <a:outerShdw blurRad="38100" dist="38100" dir="2700000" algn="tl">
                  <a:srgbClr val="000000">
                    <a:alpha val="43137"/>
                  </a:srgbClr>
                </a:outerShdw>
              </a:effectLst>
              <a:latin typeface="+mn-lt"/>
            </a:endParaRPr>
          </a:p>
        </p:txBody>
      </p:sp>
      <p:sp>
        <p:nvSpPr>
          <p:cNvPr id="8" name="Content Placeholder 2"/>
          <p:cNvSpPr>
            <a:spLocks noGrp="1"/>
          </p:cNvSpPr>
          <p:nvPr>
            <p:ph idx="1"/>
          </p:nvPr>
        </p:nvSpPr>
        <p:spPr>
          <a:xfrm>
            <a:off x="181155" y="663363"/>
            <a:ext cx="8781690" cy="3847382"/>
          </a:xfrm>
        </p:spPr>
        <p:txBody>
          <a:bodyPr>
            <a:normAutofit/>
          </a:bodyPr>
          <a:lstStyle/>
          <a:p>
            <a:pPr marL="0" indent="0" algn="ctr">
              <a:buNone/>
            </a:pPr>
            <a:r>
              <a:rPr lang="en-US" sz="3200" u="sng" dirty="0">
                <a:solidFill>
                  <a:srgbClr val="FF0000"/>
                </a:solidFill>
                <a:effectLst>
                  <a:outerShdw blurRad="38100" dist="38100" dir="2700000" algn="tl">
                    <a:srgbClr val="000000">
                      <a:alpha val="43137"/>
                    </a:srgbClr>
                  </a:outerShdw>
                </a:effectLst>
              </a:rPr>
              <a:t>All WS methods approved as humane by the American Veterinary Medical </a:t>
            </a:r>
            <a:r>
              <a:rPr lang="en-US" sz="3200" u="sng" dirty="0" smtClean="0">
                <a:solidFill>
                  <a:srgbClr val="FF0000"/>
                </a:solidFill>
                <a:effectLst>
                  <a:outerShdw blurRad="38100" dist="38100" dir="2700000" algn="tl">
                    <a:srgbClr val="000000">
                      <a:alpha val="43137"/>
                    </a:srgbClr>
                  </a:outerShdw>
                </a:effectLst>
              </a:rPr>
              <a:t>Association</a:t>
            </a:r>
            <a:endParaRPr lang="en-US" sz="3200" u="sng" dirty="0">
              <a:solidFill>
                <a:srgbClr val="FF0000"/>
              </a:solidFill>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Incidental Shooting/Shooting </a:t>
            </a:r>
            <a:r>
              <a:rPr lang="en-US" dirty="0" smtClean="0">
                <a:effectLst>
                  <a:outerShdw blurRad="38100" dist="38100" dir="2700000" algn="tl">
                    <a:srgbClr val="000000">
                      <a:alpha val="43137"/>
                    </a:srgbClr>
                  </a:outerShdw>
                </a:effectLst>
              </a:rPr>
              <a:t>over </a:t>
            </a:r>
            <a:r>
              <a:rPr lang="en-US" dirty="0">
                <a:effectLst>
                  <a:outerShdw blurRad="38100" dist="38100" dir="2700000" algn="tl">
                    <a:srgbClr val="000000">
                      <a:alpha val="43137"/>
                    </a:srgbClr>
                  </a:outerShdw>
                </a:effectLst>
              </a:rPr>
              <a:t>bait </a:t>
            </a:r>
            <a:endParaRPr lang="en-US" dirty="0" smtClean="0">
              <a:effectLst>
                <a:outerShdw blurRad="38100" dist="38100" dir="2700000" algn="tl">
                  <a:srgbClr val="000000">
                    <a:alpha val="43137"/>
                  </a:srgbClr>
                </a:outerShdw>
              </a:effectLst>
            </a:endParaRPr>
          </a:p>
          <a:p>
            <a:pPr marL="0" indent="0">
              <a:buNone/>
            </a:pPr>
            <a:r>
              <a:rPr lang="en-US" dirty="0" smtClean="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Livestock Situations)</a:t>
            </a:r>
          </a:p>
          <a:p>
            <a:r>
              <a:rPr lang="en-US" dirty="0">
                <a:effectLst>
                  <a:outerShdw blurRad="38100" dist="38100" dir="2700000" algn="tl">
                    <a:srgbClr val="000000">
                      <a:alpha val="43137"/>
                    </a:srgbClr>
                  </a:outerShdw>
                </a:effectLst>
              </a:rPr>
              <a:t>Calling and Shooting</a:t>
            </a:r>
          </a:p>
          <a:p>
            <a:r>
              <a:rPr lang="en-US" dirty="0" smtClean="0">
                <a:effectLst>
                  <a:outerShdw blurRad="38100" dist="38100" dir="2700000" algn="tl">
                    <a:srgbClr val="000000">
                      <a:alpha val="43137"/>
                    </a:srgbClr>
                  </a:outerShdw>
                </a:effectLst>
              </a:rPr>
              <a:t>Trapping</a:t>
            </a:r>
            <a:endParaRPr lang="en-US"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6179853" y="1652806"/>
            <a:ext cx="2619089" cy="3928635"/>
          </a:xfrm>
          <a:prstGeom prst="rect">
            <a:avLst/>
          </a:prstGeom>
        </p:spPr>
      </p:pic>
      <p:pic>
        <p:nvPicPr>
          <p:cNvPr id="3" name="Picture 2"/>
          <p:cNvPicPr>
            <a:picLocks noChangeAspect="1"/>
          </p:cNvPicPr>
          <p:nvPr/>
        </p:nvPicPr>
        <p:blipFill>
          <a:blip r:embed="rId4"/>
          <a:stretch>
            <a:fillRect/>
          </a:stretch>
        </p:blipFill>
        <p:spPr>
          <a:xfrm>
            <a:off x="2111881" y="3214652"/>
            <a:ext cx="3641934" cy="2402665"/>
          </a:xfrm>
          <a:prstGeom prst="rect">
            <a:avLst/>
          </a:prstGeom>
        </p:spPr>
      </p:pic>
    </p:spTree>
    <p:extLst>
      <p:ext uri="{BB962C8B-B14F-4D97-AF65-F5344CB8AC3E}">
        <p14:creationId xmlns:p14="http://schemas.microsoft.com/office/powerpoint/2010/main" val="99168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500"/>
                                        <p:tgtEl>
                                          <p:spTgt spid="8">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500"/>
                                        <p:tgtEl>
                                          <p:spTgt spid="8">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www.watersupplyforum.org/assets/info-resource/planningareamap_lar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3446" y="609600"/>
            <a:ext cx="4058680" cy="5089585"/>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0" y="707366"/>
            <a:ext cx="4903445" cy="1354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Pierce, King, and Snohomish Counties</a:t>
            </a:r>
            <a:endParaRPr lang="en-US" dirty="0"/>
          </a:p>
        </p:txBody>
      </p:sp>
      <p:sp>
        <p:nvSpPr>
          <p:cNvPr id="15" name="Subtitle 2"/>
          <p:cNvSpPr txBox="1">
            <a:spLocks/>
          </p:cNvSpPr>
          <p:nvPr/>
        </p:nvSpPr>
        <p:spPr>
          <a:xfrm>
            <a:off x="152400" y="2286000"/>
            <a:ext cx="4678392" cy="3640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t>USDA-Wildlife Services – Bremerton District</a:t>
            </a:r>
          </a:p>
          <a:p>
            <a:pPr marL="0" indent="0" algn="ctr">
              <a:buNone/>
            </a:pPr>
            <a:r>
              <a:rPr lang="en-US" sz="2000" dirty="0" smtClean="0"/>
              <a:t>2011 to </a:t>
            </a:r>
            <a:r>
              <a:rPr lang="en-US" sz="2000" dirty="0" smtClean="0"/>
              <a:t>2019</a:t>
            </a:r>
            <a:endParaRPr lang="en-US" sz="2000" dirty="0" smtClean="0"/>
          </a:p>
          <a:p>
            <a:pPr marL="0" indent="0" algn="ctr">
              <a:buNone/>
            </a:pPr>
            <a:r>
              <a:rPr lang="en-US" b="1" u="sng" dirty="0" smtClean="0"/>
              <a:t>Work </a:t>
            </a:r>
            <a:r>
              <a:rPr lang="en-US" b="1" u="sng" dirty="0" smtClean="0"/>
              <a:t>Tasks for coyotes</a:t>
            </a:r>
            <a:r>
              <a:rPr lang="en-US" b="1" dirty="0" smtClean="0"/>
              <a:t>:</a:t>
            </a:r>
          </a:p>
          <a:p>
            <a:pPr algn="ctr"/>
            <a:endParaRPr lang="en-US" b="1" dirty="0" smtClean="0"/>
          </a:p>
          <a:p>
            <a:pPr algn="ctr"/>
            <a:endParaRPr lang="en-US" b="1" dirty="0" smtClean="0"/>
          </a:p>
          <a:p>
            <a:pPr algn="ctr"/>
            <a:endParaRPr lang="en-US" sz="3900" b="1" dirty="0" smtClean="0"/>
          </a:p>
          <a:p>
            <a:pPr algn="ctr"/>
            <a:endParaRPr lang="en-US" dirty="0"/>
          </a:p>
        </p:txBody>
      </p:sp>
      <p:sp>
        <p:nvSpPr>
          <p:cNvPr id="16" name="TextBox 15"/>
          <p:cNvSpPr txBox="1"/>
          <p:nvPr/>
        </p:nvSpPr>
        <p:spPr>
          <a:xfrm>
            <a:off x="1" y="3802364"/>
            <a:ext cx="4903444" cy="1631216"/>
          </a:xfrm>
          <a:prstGeom prst="rect">
            <a:avLst/>
          </a:prstGeom>
          <a:noFill/>
        </p:spPr>
        <p:txBody>
          <a:bodyPr wrap="square" rtlCol="0">
            <a:spAutoFit/>
          </a:bodyPr>
          <a:lstStyle/>
          <a:p>
            <a:pPr algn="ctr"/>
            <a:r>
              <a:rPr lang="en-US" sz="3600" b="1" dirty="0" smtClean="0">
                <a:solidFill>
                  <a:srgbClr val="FF0000"/>
                </a:solidFill>
                <a:effectLst>
                  <a:outerShdw blurRad="38100" dist="38100" dir="2700000" algn="tl">
                    <a:srgbClr val="000000">
                      <a:alpha val="43137"/>
                    </a:srgbClr>
                  </a:outerShdw>
                </a:effectLst>
              </a:rPr>
              <a:t>6,260</a:t>
            </a:r>
          </a:p>
          <a:p>
            <a:pPr algn="ctr"/>
            <a:r>
              <a:rPr lang="en-US" sz="2800" b="1" u="sng" dirty="0" smtClean="0">
                <a:solidFill>
                  <a:schemeClr val="tx2">
                    <a:lumMod val="10000"/>
                  </a:schemeClr>
                </a:solidFill>
              </a:rPr>
              <a:t>Coyotes Taken</a:t>
            </a:r>
          </a:p>
          <a:p>
            <a:pPr algn="ctr"/>
            <a:r>
              <a:rPr lang="en-US" sz="3600" b="1" dirty="0" smtClean="0">
                <a:solidFill>
                  <a:srgbClr val="FF0000"/>
                </a:solidFill>
                <a:effectLst>
                  <a:outerShdw blurRad="38100" dist="38100" dir="2700000" algn="tl">
                    <a:srgbClr val="000000">
                      <a:alpha val="43137"/>
                    </a:srgbClr>
                  </a:outerShdw>
                </a:effectLst>
              </a:rPr>
              <a:t>597</a:t>
            </a:r>
            <a:endParaRPr lang="en-US"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555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52400" y="76200"/>
            <a:ext cx="8763000" cy="1979466"/>
          </a:xfrm>
        </p:spPr>
        <p:txBody>
          <a:bodyPr/>
          <a:lstStyle/>
          <a:p>
            <a:pPr algn="ctr"/>
            <a:r>
              <a:rPr lang="en-US" dirty="0" smtClean="0"/>
              <a:t>Forward Looking Infra-Red</a:t>
            </a:r>
            <a:br>
              <a:rPr lang="en-US" dirty="0" smtClean="0"/>
            </a:br>
            <a:r>
              <a:rPr lang="en-US" dirty="0" smtClean="0"/>
              <a:t>(FLIR)</a:t>
            </a:r>
            <a:endParaRPr lang="en-US" dirty="0"/>
          </a:p>
        </p:txBody>
      </p:sp>
      <p:sp>
        <p:nvSpPr>
          <p:cNvPr id="10" name="TextBox 9"/>
          <p:cNvSpPr txBox="1"/>
          <p:nvPr/>
        </p:nvSpPr>
        <p:spPr>
          <a:xfrm>
            <a:off x="1143000" y="914400"/>
            <a:ext cx="7162800" cy="2215991"/>
          </a:xfrm>
          <a:prstGeom prst="rect">
            <a:avLst/>
          </a:prstGeom>
          <a:noFill/>
        </p:spPr>
        <p:txBody>
          <a:bodyPr wrap="square" rtlCol="0">
            <a:spAutoFit/>
          </a:bodyPr>
          <a:lstStyle/>
          <a:p>
            <a:pPr algn="ctr"/>
            <a:r>
              <a:rPr lang="en-US" sz="2800" dirty="0" smtClean="0">
                <a:solidFill>
                  <a:srgbClr val="FFFFFF"/>
                </a:solidFill>
              </a:rPr>
              <a:t>Using the FLIR enables WS to work during the hours of darkness, which brings several advantages:</a:t>
            </a:r>
          </a:p>
          <a:p>
            <a:endParaRPr lang="en-US" dirty="0">
              <a:solidFill>
                <a:srgbClr val="FFFFFF"/>
              </a:solidFill>
            </a:endParaRPr>
          </a:p>
          <a:p>
            <a:pPr marL="285750" indent="-285750">
              <a:buFont typeface="Arial" panose="020B0604020202020204" pitchFamily="34" charset="0"/>
              <a:buChar char="•"/>
            </a:pPr>
            <a:endParaRPr lang="en-US" dirty="0" smtClean="0">
              <a:solidFill>
                <a:srgbClr val="FFFFFF"/>
              </a:solidFill>
            </a:endParaRPr>
          </a:p>
          <a:p>
            <a:pPr marL="285750" indent="-285750">
              <a:buFont typeface="Arial" panose="020B0604020202020204" pitchFamily="34" charset="0"/>
              <a:buChar char="•"/>
            </a:pPr>
            <a:endParaRPr lang="en-US" dirty="0" smtClean="0">
              <a:solidFill>
                <a:srgbClr val="FFFFFF"/>
              </a:solidFill>
            </a:endParaRPr>
          </a:p>
        </p:txBody>
      </p:sp>
      <p:sp>
        <p:nvSpPr>
          <p:cNvPr id="11" name="TextBox 10"/>
          <p:cNvSpPr txBox="1"/>
          <p:nvPr/>
        </p:nvSpPr>
        <p:spPr>
          <a:xfrm>
            <a:off x="1143000" y="2590799"/>
            <a:ext cx="769620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FFFFFF"/>
                </a:solidFill>
              </a:rPr>
              <a:t>Fewer people=increased safety and decreased risk of interruption (intentional and unintentional)</a:t>
            </a:r>
          </a:p>
        </p:txBody>
      </p:sp>
      <p:sp>
        <p:nvSpPr>
          <p:cNvPr id="12" name="TextBox 11"/>
          <p:cNvSpPr txBox="1"/>
          <p:nvPr/>
        </p:nvSpPr>
        <p:spPr>
          <a:xfrm>
            <a:off x="1143000" y="3652629"/>
            <a:ext cx="662940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FFFFFF"/>
                </a:solidFill>
              </a:rPr>
              <a:t>Less wary and more active coyotes</a:t>
            </a:r>
          </a:p>
          <a:p>
            <a:endParaRPr lang="en-US" sz="2400" dirty="0">
              <a:solidFill>
                <a:srgbClr val="FFFFFF"/>
              </a:solidFill>
            </a:endParaRPr>
          </a:p>
        </p:txBody>
      </p:sp>
      <p:sp>
        <p:nvSpPr>
          <p:cNvPr id="13" name="TextBox 12"/>
          <p:cNvSpPr txBox="1"/>
          <p:nvPr/>
        </p:nvSpPr>
        <p:spPr>
          <a:xfrm>
            <a:off x="1137248" y="4480086"/>
            <a:ext cx="7168551"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FFFFFF"/>
                </a:solidFill>
              </a:rPr>
              <a:t>Combined with Night Vision equipped, suppressed rifles and IR Spotlights = GREATLY DECREASED chance of detection by bystanders. </a:t>
            </a:r>
          </a:p>
          <a:p>
            <a:endParaRPr lang="en-US" sz="2400" dirty="0">
              <a:solidFill>
                <a:srgbClr val="FFFFFF"/>
              </a:solidFill>
            </a:endParaRPr>
          </a:p>
        </p:txBody>
      </p:sp>
    </p:spTree>
    <p:extLst>
      <p:ext uri="{BB962C8B-B14F-4D97-AF65-F5344CB8AC3E}">
        <p14:creationId xmlns:p14="http://schemas.microsoft.com/office/powerpoint/2010/main" val="10836740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2" y="381000"/>
            <a:ext cx="9144000" cy="6096000"/>
          </a:xfrm>
          <a:prstGeom prst="rect">
            <a:avLst/>
          </a:prstGeom>
        </p:spPr>
      </p:pic>
    </p:spTree>
    <p:extLst>
      <p:ext uri="{BB962C8B-B14F-4D97-AF65-F5344CB8AC3E}">
        <p14:creationId xmlns:p14="http://schemas.microsoft.com/office/powerpoint/2010/main" val="14241814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152400"/>
            <a:ext cx="8788400" cy="6591300"/>
          </a:xfrm>
          <a:prstGeom prst="rect">
            <a:avLst/>
          </a:prstGeom>
        </p:spPr>
      </p:pic>
    </p:spTree>
    <p:extLst>
      <p:ext uri="{BB962C8B-B14F-4D97-AF65-F5344CB8AC3E}">
        <p14:creationId xmlns:p14="http://schemas.microsoft.com/office/powerpoint/2010/main" val="1733813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moved coyot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943" y="0"/>
            <a:ext cx="9179943" cy="6884957"/>
          </a:xfrm>
          <a:prstGeom prst="rect">
            <a:avLst/>
          </a:prstGeom>
        </p:spPr>
      </p:pic>
    </p:spTree>
    <p:extLst>
      <p:ext uri="{BB962C8B-B14F-4D97-AF65-F5344CB8AC3E}">
        <p14:creationId xmlns:p14="http://schemas.microsoft.com/office/powerpoint/2010/main" val="15191049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2"/>
          <p:cNvSpPr>
            <a:spLocks noGrp="1"/>
          </p:cNvSpPr>
          <p:nvPr>
            <p:ph type="title"/>
          </p:nvPr>
        </p:nvSpPr>
        <p:spPr>
          <a:xfrm>
            <a:off x="0" y="-1434"/>
            <a:ext cx="9144000" cy="664797"/>
          </a:xfrm>
        </p:spPr>
        <p:txBody>
          <a:bodyPr>
            <a:noAutofit/>
          </a:bodyPr>
          <a:lstStyle/>
          <a:p>
            <a:pPr algn="ctr"/>
            <a:r>
              <a:rPr lang="en-US" sz="3600" b="1" dirty="0" smtClean="0">
                <a:solidFill>
                  <a:srgbClr val="FFFF00"/>
                </a:solidFill>
                <a:effectLst>
                  <a:outerShdw blurRad="38100" dist="38100" dir="2700000" algn="tl">
                    <a:srgbClr val="000000">
                      <a:alpha val="43137"/>
                    </a:srgbClr>
                  </a:outerShdw>
                </a:effectLst>
                <a:latin typeface="+mn-lt"/>
              </a:rPr>
              <a:t>Trapping</a:t>
            </a:r>
            <a:endParaRPr lang="en-US" sz="3600" b="1" dirty="0">
              <a:solidFill>
                <a:srgbClr val="FFFF00"/>
              </a:solidFill>
              <a:effectLst>
                <a:outerShdw blurRad="38100" dist="38100" dir="2700000" algn="tl">
                  <a:srgbClr val="000000">
                    <a:alpha val="43137"/>
                  </a:srgbClr>
                </a:outerShdw>
              </a:effectLst>
              <a:latin typeface="+mn-lt"/>
            </a:endParaRPr>
          </a:p>
        </p:txBody>
      </p:sp>
      <p:sp>
        <p:nvSpPr>
          <p:cNvPr id="3" name="Rectangle 2"/>
          <p:cNvSpPr/>
          <p:nvPr/>
        </p:nvSpPr>
        <p:spPr>
          <a:xfrm>
            <a:off x="227013" y="838200"/>
            <a:ext cx="4572000" cy="2308324"/>
          </a:xfrm>
          <a:prstGeom prst="rect">
            <a:avLst/>
          </a:prstGeom>
        </p:spPr>
        <p:txBody>
          <a:bodyPr>
            <a:spAutoFit/>
          </a:bodyPr>
          <a:lstStyle/>
          <a:p>
            <a:pPr marL="285750" indent="-285750">
              <a:buFont typeface="Arial" panose="020B0604020202020204" pitchFamily="34" charset="0"/>
              <a:buChar char="•"/>
            </a:pPr>
            <a:r>
              <a:rPr lang="en-US" dirty="0"/>
              <a:t>Only appropriate in some situations</a:t>
            </a:r>
          </a:p>
          <a:p>
            <a:pPr marL="285750" indent="-285750">
              <a:buFont typeface="Arial" panose="020B0604020202020204" pitchFamily="34" charset="0"/>
              <a:buChar char="•"/>
            </a:pPr>
            <a:r>
              <a:rPr lang="en-US" dirty="0"/>
              <a:t>Requires more experience than most think to do safely and effectively</a:t>
            </a:r>
          </a:p>
          <a:p>
            <a:pPr marL="285750" indent="-285750">
              <a:buFont typeface="Arial" panose="020B0604020202020204" pitchFamily="34" charset="0"/>
              <a:buChar char="•"/>
            </a:pPr>
            <a:r>
              <a:rPr lang="en-US" dirty="0"/>
              <a:t>Requires permit from WDFW, as coyotes are almost impossible to capture in unregulated cage type traps</a:t>
            </a:r>
          </a:p>
          <a:p>
            <a:pPr marL="285750" indent="-285750">
              <a:buFont typeface="Arial" panose="020B0604020202020204" pitchFamily="34" charset="0"/>
              <a:buChar char="•"/>
            </a:pPr>
            <a:r>
              <a:rPr lang="en-US" dirty="0"/>
              <a:t>Mandatory padded jaws and 24 hour trap checks in WA state</a:t>
            </a:r>
            <a:endParaRPr lang="en-US" dirty="0"/>
          </a:p>
        </p:txBody>
      </p:sp>
      <p:pic>
        <p:nvPicPr>
          <p:cNvPr id="10" name="Picture 10" descr="http://www.cooncannon.com/wp-content/uploads/2014/08/3-Victor-Soft-Catch-Coil-Spring-Trap.jpg"/>
          <p:cNvPicPr>
            <a:picLocks noChangeAspect="1" noChangeArrowheads="1"/>
          </p:cNvPicPr>
          <p:nvPr/>
        </p:nvPicPr>
        <p:blipFill rotWithShape="1">
          <a:blip r:embed="rId3">
            <a:extLst>
              <a:ext uri="{28A0092B-C50C-407E-A947-70E740481C1C}">
                <a14:useLocalDpi xmlns:a14="http://schemas.microsoft.com/office/drawing/2010/main" val="0"/>
              </a:ext>
            </a:extLst>
          </a:blip>
          <a:srcRect t="15563" b="15698"/>
          <a:stretch/>
        </p:blipFill>
        <p:spPr bwMode="auto">
          <a:xfrm>
            <a:off x="5186653" y="680276"/>
            <a:ext cx="3587849" cy="24662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i117.photobucket.com/albums/o56/deerhunter65347/Eggdirts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299" y="3146524"/>
            <a:ext cx="3383832" cy="25378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olfernation.com/free-videos/wp-content/uploads/2013/01/TX2010-16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5285" y="3146525"/>
            <a:ext cx="3382464" cy="253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0724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a:spLocks noGrp="1"/>
          </p:cNvSpPr>
          <p:nvPr>
            <p:ph type="title"/>
          </p:nvPr>
        </p:nvSpPr>
        <p:spPr>
          <a:xfrm>
            <a:off x="0" y="-1434"/>
            <a:ext cx="9144000" cy="664797"/>
          </a:xfrm>
        </p:spPr>
        <p:txBody>
          <a:bodyPr>
            <a:noAutofit/>
          </a:bodyPr>
          <a:lstStyle/>
          <a:p>
            <a:pPr algn="ctr"/>
            <a:r>
              <a:rPr lang="en-US" sz="3600" b="1" dirty="0" smtClean="0">
                <a:solidFill>
                  <a:srgbClr val="FFFF00"/>
                </a:solidFill>
                <a:effectLst>
                  <a:outerShdw blurRad="38100" dist="38100" dir="2700000" algn="tl">
                    <a:srgbClr val="000000">
                      <a:alpha val="43137"/>
                    </a:srgbClr>
                  </a:outerShdw>
                </a:effectLst>
                <a:latin typeface="+mn-lt"/>
              </a:rPr>
              <a:t>Coyote Conflicts and the Media</a:t>
            </a:r>
            <a:endParaRPr lang="en-US" sz="3600" b="1" dirty="0">
              <a:solidFill>
                <a:srgbClr val="FFFF00"/>
              </a:solidFill>
              <a:effectLst>
                <a:outerShdw blurRad="38100" dist="38100" dir="2700000" algn="tl">
                  <a:srgbClr val="000000">
                    <a:alpha val="43137"/>
                  </a:srgbClr>
                </a:outerShdw>
              </a:effectLst>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996" y="706359"/>
            <a:ext cx="4116215" cy="158795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4821"/>
          <a:stretch/>
        </p:blipFill>
        <p:spPr>
          <a:xfrm rot="21323826">
            <a:off x="5061207" y="4794886"/>
            <a:ext cx="4000086" cy="55248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09944"/>
            <a:ext cx="4824908" cy="95662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7152" y="4163286"/>
            <a:ext cx="3927902" cy="52794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33154">
            <a:off x="163619" y="1082356"/>
            <a:ext cx="3928789" cy="1328626"/>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3503" y="2408609"/>
            <a:ext cx="6860345" cy="718645"/>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r="5803"/>
          <a:stretch/>
        </p:blipFill>
        <p:spPr>
          <a:xfrm rot="335352">
            <a:off x="5073111" y="3178731"/>
            <a:ext cx="3296172" cy="728104"/>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52405">
            <a:off x="228120" y="3684820"/>
            <a:ext cx="4084320" cy="228600"/>
          </a:xfrm>
          <a:prstGeom prst="rect">
            <a:avLst/>
          </a:prstGeom>
          <a:ln w="38100">
            <a:solidFill>
              <a:srgbClr val="FF0000"/>
            </a:solidFill>
          </a:ln>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259138">
            <a:off x="28098" y="3024574"/>
            <a:ext cx="2734054" cy="703345"/>
          </a:xfrm>
          <a:prstGeom prst="rect">
            <a:avLst/>
          </a:prstGeom>
        </p:spPr>
      </p:pic>
    </p:spTree>
    <p:extLst>
      <p:ext uri="{BB962C8B-B14F-4D97-AF65-F5344CB8AC3E}">
        <p14:creationId xmlns:p14="http://schemas.microsoft.com/office/powerpoint/2010/main" val="121901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randombar(horizont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a:spLocks noGrp="1"/>
          </p:cNvSpPr>
          <p:nvPr>
            <p:ph type="title"/>
          </p:nvPr>
        </p:nvSpPr>
        <p:spPr>
          <a:xfrm>
            <a:off x="0" y="-1434"/>
            <a:ext cx="9144000" cy="664797"/>
          </a:xfrm>
        </p:spPr>
        <p:txBody>
          <a:bodyPr>
            <a:noAutofit/>
          </a:bodyPr>
          <a:lstStyle/>
          <a:p>
            <a:pPr algn="ctr"/>
            <a:r>
              <a:rPr lang="en-US" sz="3600" b="1" dirty="0" smtClean="0">
                <a:solidFill>
                  <a:srgbClr val="FFFF00"/>
                </a:solidFill>
                <a:effectLst>
                  <a:outerShdw blurRad="38100" dist="38100" dir="2700000" algn="tl">
                    <a:srgbClr val="000000">
                      <a:alpha val="43137"/>
                    </a:srgbClr>
                  </a:outerShdw>
                </a:effectLst>
                <a:latin typeface="+mn-lt"/>
              </a:rPr>
              <a:t>Coyote Conflicts and the Media</a:t>
            </a:r>
            <a:endParaRPr lang="en-US" sz="3600" b="1" dirty="0">
              <a:solidFill>
                <a:srgbClr val="FFFF00"/>
              </a:solidFill>
              <a:effectLst>
                <a:outerShdw blurRad="38100" dist="38100" dir="2700000" algn="tl">
                  <a:srgbClr val="000000">
                    <a:alpha val="43137"/>
                  </a:srgbClr>
                </a:outerShdw>
              </a:effectLst>
              <a:latin typeface="+mn-lt"/>
            </a:endParaRPr>
          </a:p>
        </p:txBody>
      </p:sp>
      <p:sp>
        <p:nvSpPr>
          <p:cNvPr id="2" name="Rectangle 1"/>
          <p:cNvSpPr/>
          <p:nvPr/>
        </p:nvSpPr>
        <p:spPr>
          <a:xfrm>
            <a:off x="0" y="1019356"/>
            <a:ext cx="6830956" cy="4339650"/>
          </a:xfrm>
          <a:prstGeom prst="rect">
            <a:avLst/>
          </a:prstGeom>
        </p:spPr>
        <p:txBody>
          <a:bodyPr wrap="square">
            <a:spAutoFit/>
          </a:bodyPr>
          <a:lstStyle/>
          <a:p>
            <a:pPr marL="285750" indent="-285750">
              <a:buFont typeface="Arial" panose="020B0604020202020204" pitchFamily="34" charset="0"/>
              <a:buChar char="•"/>
            </a:pPr>
            <a:r>
              <a:rPr lang="en-US" sz="2800" dirty="0">
                <a:effectLst>
                  <a:outerShdw blurRad="38100" dist="38100" dir="2700000" algn="tl">
                    <a:srgbClr val="000000">
                      <a:alpha val="43137"/>
                    </a:srgbClr>
                  </a:outerShdw>
                </a:effectLst>
              </a:rPr>
              <a:t>Best medium for mass </a:t>
            </a:r>
            <a:r>
              <a:rPr lang="en-US" sz="2800" dirty="0" smtClean="0">
                <a:effectLst>
                  <a:outerShdw blurRad="38100" dist="38100" dir="2700000" algn="tl">
                    <a:srgbClr val="000000">
                      <a:alpha val="43137"/>
                    </a:srgbClr>
                  </a:outerShdw>
                </a:effectLst>
              </a:rPr>
              <a:t>education</a:t>
            </a:r>
            <a:endParaRPr lang="en-US" sz="2800" dirty="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800" dirty="0" smtClean="0">
                <a:effectLst>
                  <a:outerShdw blurRad="38100" dist="38100" dir="2700000" algn="tl">
                    <a:srgbClr val="000000">
                      <a:alpha val="43137"/>
                    </a:srgbClr>
                  </a:outerShdw>
                </a:effectLst>
              </a:rPr>
              <a:t>Message </a:t>
            </a:r>
            <a:r>
              <a:rPr lang="en-US" sz="2800" dirty="0">
                <a:effectLst>
                  <a:outerShdw blurRad="38100" dist="38100" dir="2700000" algn="tl">
                    <a:srgbClr val="000000">
                      <a:alpha val="43137"/>
                    </a:srgbClr>
                  </a:outerShdw>
                </a:effectLst>
              </a:rPr>
              <a:t>should be consistent from all </a:t>
            </a:r>
            <a:r>
              <a:rPr lang="en-US" sz="2800" dirty="0" smtClean="0">
                <a:effectLst>
                  <a:outerShdw blurRad="38100" dist="38100" dir="2700000" algn="tl">
                    <a:srgbClr val="000000">
                      <a:alpha val="43137"/>
                    </a:srgbClr>
                  </a:outerShdw>
                </a:effectLst>
              </a:rPr>
              <a:t>agencies</a:t>
            </a:r>
            <a:endParaRPr lang="en-US" sz="2800" dirty="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800" dirty="0">
                <a:effectLst>
                  <a:outerShdw blurRad="38100" dist="38100" dir="2700000" algn="tl">
                    <a:srgbClr val="000000">
                      <a:alpha val="43137"/>
                    </a:srgbClr>
                  </a:outerShdw>
                </a:effectLst>
              </a:rPr>
              <a:t>Important to be up front about reasons for control work, but not about control work </a:t>
            </a:r>
            <a:r>
              <a:rPr lang="en-US" sz="2800" dirty="0" smtClean="0">
                <a:effectLst>
                  <a:outerShdw blurRad="38100" dist="38100" dir="2700000" algn="tl">
                    <a:srgbClr val="000000">
                      <a:alpha val="43137"/>
                    </a:srgbClr>
                  </a:outerShdw>
                </a:effectLst>
              </a:rPr>
              <a:t>specifics</a:t>
            </a:r>
          </a:p>
          <a:p>
            <a:pPr marL="1714500" lvl="3" indent="-342900">
              <a:buFont typeface="Arial" panose="020B0604020202020204" pitchFamily="34" charset="0"/>
              <a:buChar char="•"/>
            </a:pPr>
            <a:r>
              <a:rPr lang="en-US" sz="2000" b="1" dirty="0">
                <a:effectLst>
                  <a:outerShdw blurRad="38100" dist="38100" dir="2700000" algn="tl">
                    <a:srgbClr val="000000">
                      <a:alpha val="43137"/>
                    </a:srgbClr>
                  </a:outerShdw>
                </a:effectLst>
              </a:rPr>
              <a:t>Time</a:t>
            </a:r>
          </a:p>
          <a:p>
            <a:pPr marL="1714500" lvl="3" indent="-342900">
              <a:buFont typeface="Arial" panose="020B0604020202020204" pitchFamily="34" charset="0"/>
              <a:buChar char="•"/>
            </a:pPr>
            <a:r>
              <a:rPr lang="en-US" sz="2000" b="1" dirty="0">
                <a:effectLst>
                  <a:outerShdw blurRad="38100" dist="38100" dir="2700000" algn="tl">
                    <a:srgbClr val="000000">
                      <a:alpha val="43137"/>
                    </a:srgbClr>
                  </a:outerShdw>
                </a:effectLst>
              </a:rPr>
              <a:t>Location</a:t>
            </a:r>
          </a:p>
          <a:p>
            <a:pPr marL="1714500" lvl="3" indent="-342900">
              <a:buFont typeface="Arial" panose="020B0604020202020204" pitchFamily="34" charset="0"/>
              <a:buChar char="•"/>
            </a:pPr>
            <a:r>
              <a:rPr lang="en-US" sz="2000" b="1" dirty="0">
                <a:effectLst>
                  <a:outerShdw blurRad="38100" dist="38100" dir="2700000" algn="tl">
                    <a:srgbClr val="000000">
                      <a:alpha val="43137"/>
                    </a:srgbClr>
                  </a:outerShdw>
                </a:effectLst>
              </a:rPr>
              <a:t>Personnel involved</a:t>
            </a:r>
          </a:p>
          <a:p>
            <a:pPr marL="342900" indent="-342900">
              <a:buFont typeface="Arial" panose="020B0604020202020204" pitchFamily="34" charset="0"/>
              <a:buChar char="•"/>
            </a:pPr>
            <a:r>
              <a:rPr lang="en-US" sz="2800" dirty="0" smtClean="0">
                <a:effectLst>
                  <a:outerShdw blurRad="38100" dist="38100" dir="2700000" algn="tl">
                    <a:srgbClr val="000000">
                      <a:alpha val="43137"/>
                    </a:srgbClr>
                  </a:outerShdw>
                </a:effectLst>
              </a:rPr>
              <a:t>Expect </a:t>
            </a:r>
            <a:r>
              <a:rPr lang="en-US" sz="2800" dirty="0">
                <a:effectLst>
                  <a:outerShdw blurRad="38100" dist="38100" dir="2700000" algn="tl">
                    <a:srgbClr val="000000">
                      <a:alpha val="43137"/>
                    </a:srgbClr>
                  </a:outerShdw>
                </a:effectLst>
              </a:rPr>
              <a:t>Controversy</a:t>
            </a:r>
          </a:p>
          <a:p>
            <a:pPr lvl="3"/>
            <a:endParaRPr lang="en-US" sz="2000" b="1" dirty="0">
              <a:effectLst>
                <a:outerShdw blurRad="38100" dist="38100" dir="2700000" algn="tl">
                  <a:srgbClr val="000000">
                    <a:alpha val="43137"/>
                  </a:srgbClr>
                </a:outerShdw>
              </a:effectLst>
            </a:endParaRPr>
          </a:p>
        </p:txBody>
      </p:sp>
      <p:pic>
        <p:nvPicPr>
          <p:cNvPr id="8" name="Picture 2" descr="http://www.raymondstevenson.com/wp-content/uploads/2011/06/reporter-with-mi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0956" y="766314"/>
            <a:ext cx="2038437" cy="30551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2132" y="3970447"/>
            <a:ext cx="1681945" cy="169078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784" y="3970448"/>
            <a:ext cx="2254385" cy="1690789"/>
          </a:xfrm>
          <a:prstGeom prst="rect">
            <a:avLst/>
          </a:prstGeom>
        </p:spPr>
      </p:pic>
    </p:spTree>
    <p:extLst>
      <p:ext uri="{BB962C8B-B14F-4D97-AF65-F5344CB8AC3E}">
        <p14:creationId xmlns:p14="http://schemas.microsoft.com/office/powerpoint/2010/main" val="75915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500"/>
                                        <p:tgtEl>
                                          <p:spTgt spid="2">
                                            <p:txEl>
                                              <p:pRg st="4" end="4"/>
                                            </p:txEl>
                                          </p:spTgt>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a:spLocks noGrp="1"/>
          </p:cNvSpPr>
          <p:nvPr>
            <p:ph type="title"/>
          </p:nvPr>
        </p:nvSpPr>
        <p:spPr>
          <a:xfrm>
            <a:off x="0" y="-1434"/>
            <a:ext cx="9144000" cy="664797"/>
          </a:xfrm>
        </p:spPr>
        <p:txBody>
          <a:bodyPr>
            <a:noAutofit/>
          </a:bodyPr>
          <a:lstStyle/>
          <a:p>
            <a:pPr algn="ctr"/>
            <a:r>
              <a:rPr lang="en-US" sz="3600" b="1" dirty="0">
                <a:solidFill>
                  <a:srgbClr val="FFFF00"/>
                </a:solidFill>
                <a:effectLst>
                  <a:outerShdw blurRad="38100" dist="38100" dir="2700000" algn="tl">
                    <a:srgbClr val="000000">
                      <a:alpha val="43137"/>
                    </a:srgbClr>
                  </a:outerShdw>
                </a:effectLst>
                <a:latin typeface="+mn-lt"/>
              </a:rPr>
              <a:t>Identifying Coyote Damage</a:t>
            </a:r>
            <a:endParaRPr lang="en-US" sz="3600" b="1" dirty="0">
              <a:solidFill>
                <a:srgbClr val="FFFF00"/>
              </a:solidFill>
              <a:effectLst>
                <a:outerShdw blurRad="38100" dist="38100" dir="2700000" algn="tl">
                  <a:srgbClr val="000000">
                    <a:alpha val="43137"/>
                  </a:srgbClr>
                </a:outerShdw>
              </a:effectLst>
              <a:latin typeface="+mn-lt"/>
            </a:endParaRPr>
          </a:p>
        </p:txBody>
      </p:sp>
      <p:sp>
        <p:nvSpPr>
          <p:cNvPr id="3" name="Rectangle 2"/>
          <p:cNvSpPr/>
          <p:nvPr/>
        </p:nvSpPr>
        <p:spPr>
          <a:xfrm>
            <a:off x="227014" y="1014905"/>
            <a:ext cx="8770338" cy="3970318"/>
          </a:xfrm>
          <a:prstGeom prst="rect">
            <a:avLst/>
          </a:prstGeom>
        </p:spPr>
        <p:txBody>
          <a:bodyPr wrap="square">
            <a:spAutoFit/>
          </a:bodyPr>
          <a:lstStyle/>
          <a:p>
            <a:pPr marL="457200" indent="-457200">
              <a:buFont typeface="Arial" panose="020B0604020202020204" pitchFamily="34" charset="0"/>
              <a:buChar char="•"/>
            </a:pPr>
            <a:r>
              <a:rPr lang="en-US" sz="2800" dirty="0">
                <a:effectLst>
                  <a:outerShdw blurRad="38100" dist="38100" dir="2700000" algn="tl">
                    <a:srgbClr val="000000">
                      <a:alpha val="43137"/>
                    </a:srgbClr>
                  </a:outerShdw>
                </a:effectLst>
              </a:rPr>
              <a:t>Most common sign in urban areas that a coyote was responsible is an absence of any evidence</a:t>
            </a:r>
          </a:p>
          <a:p>
            <a:pPr marL="457200" indent="-457200">
              <a:buFont typeface="Arial" panose="020B0604020202020204" pitchFamily="34" charset="0"/>
              <a:buChar char="•"/>
            </a:pPr>
            <a:r>
              <a:rPr lang="en-US" sz="2800" dirty="0">
                <a:effectLst>
                  <a:outerShdw blurRad="38100" dist="38100" dir="2700000" algn="tl">
                    <a:srgbClr val="000000">
                      <a:alpha val="43137"/>
                    </a:srgbClr>
                  </a:outerShdw>
                </a:effectLst>
              </a:rPr>
              <a:t>Domestic Dogs play with their food, and aren’t very good killers</a:t>
            </a:r>
          </a:p>
          <a:p>
            <a:pPr marL="457200" indent="-457200">
              <a:buFont typeface="Arial" panose="020B0604020202020204" pitchFamily="34" charset="0"/>
              <a:buChar char="•"/>
            </a:pPr>
            <a:r>
              <a:rPr lang="en-US" sz="2800" dirty="0">
                <a:effectLst>
                  <a:outerShdw blurRad="38100" dist="38100" dir="2700000" algn="tl">
                    <a:srgbClr val="000000">
                      <a:alpha val="43137"/>
                    </a:srgbClr>
                  </a:outerShdw>
                </a:effectLst>
              </a:rPr>
              <a:t>Abundant missing pet signs are often the first indicators of a </a:t>
            </a:r>
            <a:r>
              <a:rPr lang="en-US" sz="2800" dirty="0" smtClean="0">
                <a:effectLst>
                  <a:outerShdw blurRad="38100" dist="38100" dir="2700000" algn="tl">
                    <a:srgbClr val="000000">
                      <a:alpha val="43137"/>
                    </a:srgbClr>
                  </a:outerShdw>
                </a:effectLst>
              </a:rPr>
              <a:t>problem</a:t>
            </a:r>
          </a:p>
          <a:p>
            <a:endParaRPr lang="en-US" sz="2800" dirty="0">
              <a:effectLst>
                <a:outerShdw blurRad="38100" dist="38100" dir="2700000" algn="tl">
                  <a:srgbClr val="000000">
                    <a:alpha val="43137"/>
                  </a:srgbClr>
                </a:outerShdw>
              </a:effectLst>
            </a:endParaRPr>
          </a:p>
          <a:p>
            <a:r>
              <a:rPr lang="en-US" sz="2800" i="1" dirty="0" smtClean="0">
                <a:solidFill>
                  <a:srgbClr val="C00000"/>
                </a:solidFill>
                <a:effectLst>
                  <a:outerShdw blurRad="38100" dist="38100" dir="2700000" algn="tl">
                    <a:srgbClr val="000000">
                      <a:alpha val="43137"/>
                    </a:srgbClr>
                  </a:outerShdw>
                </a:effectLst>
              </a:rPr>
              <a:t>* If </a:t>
            </a:r>
            <a:r>
              <a:rPr lang="en-US" sz="2800" i="1" dirty="0">
                <a:solidFill>
                  <a:srgbClr val="C00000"/>
                </a:solidFill>
                <a:effectLst>
                  <a:outerShdw blurRad="38100" dist="38100" dir="2700000" algn="tl">
                    <a:srgbClr val="000000">
                      <a:alpha val="43137"/>
                    </a:srgbClr>
                  </a:outerShdw>
                </a:effectLst>
              </a:rPr>
              <a:t>in doubt, call WS sooner rather than later, don’t disturb the </a:t>
            </a:r>
            <a:r>
              <a:rPr lang="en-US" sz="2800" i="1" dirty="0" smtClean="0">
                <a:solidFill>
                  <a:srgbClr val="C00000"/>
                </a:solidFill>
                <a:effectLst>
                  <a:outerShdw blurRad="38100" dist="38100" dir="2700000" algn="tl">
                    <a:srgbClr val="000000">
                      <a:alpha val="43137"/>
                    </a:srgbClr>
                  </a:outerShdw>
                </a:effectLst>
              </a:rPr>
              <a:t>scene</a:t>
            </a:r>
            <a:endParaRPr lang="en-US" sz="2800"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576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a:spLocks noGrp="1"/>
          </p:cNvSpPr>
          <p:nvPr>
            <p:ph type="title"/>
          </p:nvPr>
        </p:nvSpPr>
        <p:spPr>
          <a:xfrm>
            <a:off x="0" y="-1434"/>
            <a:ext cx="9144000" cy="664797"/>
          </a:xfrm>
        </p:spPr>
        <p:txBody>
          <a:bodyPr>
            <a:noAutofit/>
          </a:bodyPr>
          <a:lstStyle/>
          <a:p>
            <a:pPr algn="ctr"/>
            <a:r>
              <a:rPr lang="en-US" sz="3600" b="1" dirty="0" smtClean="0">
                <a:solidFill>
                  <a:srgbClr val="FFFF00"/>
                </a:solidFill>
                <a:effectLst>
                  <a:outerShdw blurRad="38100" dist="38100" dir="2700000" algn="tl">
                    <a:srgbClr val="000000">
                      <a:alpha val="43137"/>
                    </a:srgbClr>
                  </a:outerShdw>
                </a:effectLst>
                <a:latin typeface="+mn-lt"/>
              </a:rPr>
              <a:t>Coyote Sign - Tracks</a:t>
            </a:r>
            <a:endParaRPr lang="en-US" sz="3600" b="1" dirty="0">
              <a:solidFill>
                <a:srgbClr val="FFFF00"/>
              </a:solidFill>
              <a:effectLst>
                <a:outerShdw blurRad="38100" dist="38100" dir="2700000" algn="tl">
                  <a:srgbClr val="000000">
                    <a:alpha val="43137"/>
                  </a:srgbClr>
                </a:outerShdw>
              </a:effectLst>
              <a:latin typeface="+mn-lt"/>
            </a:endParaRPr>
          </a:p>
        </p:txBody>
      </p:sp>
      <p:pic>
        <p:nvPicPr>
          <p:cNvPr id="7" name="Picture 4" descr="Notice the size and shape of the coyote (&lt;i&gt;Canis latrans&lt;/i&gt;) track on the right compared to the dog track on the left. &#10;Photo courtesy of Bob Bluett, Illinois Department of Natural Resour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8867" y="747625"/>
            <a:ext cx="3956648" cy="29674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survivalmagazine.org/survival-blog/wp-content/uploads/2012/03/coyote-vs-dog-tra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30" y="891962"/>
            <a:ext cx="3485131" cy="44022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backyardchickens.com/content/type/61/id/57486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0573" y="3833060"/>
            <a:ext cx="2964609" cy="1828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2197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a:spLocks noGrp="1"/>
          </p:cNvSpPr>
          <p:nvPr>
            <p:ph type="title"/>
          </p:nvPr>
        </p:nvSpPr>
        <p:spPr>
          <a:xfrm>
            <a:off x="0" y="-1434"/>
            <a:ext cx="9144000" cy="664797"/>
          </a:xfrm>
        </p:spPr>
        <p:txBody>
          <a:bodyPr>
            <a:noAutofit/>
          </a:bodyPr>
          <a:lstStyle/>
          <a:p>
            <a:pPr algn="ctr"/>
            <a:r>
              <a:rPr lang="en-US" sz="3600" b="1" dirty="0" smtClean="0">
                <a:solidFill>
                  <a:srgbClr val="FFFF00"/>
                </a:solidFill>
                <a:effectLst>
                  <a:outerShdw blurRad="38100" dist="38100" dir="2700000" algn="tl">
                    <a:srgbClr val="000000">
                      <a:alpha val="43137"/>
                    </a:srgbClr>
                  </a:outerShdw>
                </a:effectLst>
                <a:latin typeface="+mn-lt"/>
              </a:rPr>
              <a:t>Coyote Sign - Scat</a:t>
            </a:r>
            <a:endParaRPr lang="en-US" sz="3600" b="1" dirty="0">
              <a:solidFill>
                <a:srgbClr val="FFFF00"/>
              </a:solidFill>
              <a:effectLst>
                <a:outerShdw blurRad="38100" dist="38100" dir="2700000" algn="tl">
                  <a:srgbClr val="000000">
                    <a:alpha val="43137"/>
                  </a:srgbClr>
                </a:outerShdw>
              </a:effectLst>
              <a:latin typeface="+mn-lt"/>
            </a:endParaRPr>
          </a:p>
        </p:txBody>
      </p:sp>
      <p:pic>
        <p:nvPicPr>
          <p:cNvPr id="7" name="Picture 2" descr="http://www.atlanimalcontrol.com/yahoo_site_admin/assets/images/DSC03313.3311716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031"/>
          <a:stretch/>
        </p:blipFill>
        <p:spPr bwMode="auto">
          <a:xfrm>
            <a:off x="101360" y="2976833"/>
            <a:ext cx="3975340" cy="26238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coyote sc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6032" y="3364840"/>
            <a:ext cx="2476500" cy="18478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pet-informed-veterinary-advice-online.com/images/normal-po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1864" y="2886074"/>
            <a:ext cx="2209800" cy="27146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5186" y="742093"/>
            <a:ext cx="8973628" cy="2246769"/>
          </a:xfrm>
          <a:prstGeom prst="rect">
            <a:avLst/>
          </a:prstGeom>
        </p:spPr>
        <p:txBody>
          <a:bodyPr wrap="square">
            <a:spAutoFit/>
          </a:bodyPr>
          <a:lstStyle/>
          <a:p>
            <a:pPr marL="457200" indent="-457200">
              <a:buFont typeface="Arial" panose="020B0604020202020204" pitchFamily="34" charset="0"/>
              <a:buChar char="•"/>
            </a:pPr>
            <a:r>
              <a:rPr lang="en-US" sz="2800" dirty="0">
                <a:effectLst>
                  <a:outerShdw blurRad="38100" dist="38100" dir="2700000" algn="tl">
                    <a:srgbClr val="000000">
                      <a:alpha val="43137"/>
                    </a:srgbClr>
                  </a:outerShdw>
                </a:effectLst>
              </a:rPr>
              <a:t>Look for hair and bone chips in scat</a:t>
            </a:r>
          </a:p>
          <a:p>
            <a:pPr marL="457200" indent="-457200">
              <a:buFont typeface="Arial" panose="020B0604020202020204" pitchFamily="34" charset="0"/>
              <a:buChar char="•"/>
            </a:pPr>
            <a:r>
              <a:rPr lang="en-US" sz="2800" dirty="0">
                <a:effectLst>
                  <a:outerShdw blurRad="38100" dist="38100" dir="2700000" algn="tl">
                    <a:srgbClr val="000000">
                      <a:alpha val="43137"/>
                    </a:srgbClr>
                  </a:outerShdw>
                </a:effectLst>
              </a:rPr>
              <a:t>Domestic dog scat will look like the processed food they eat</a:t>
            </a:r>
          </a:p>
          <a:p>
            <a:pPr marL="457200" indent="-457200">
              <a:buFont typeface="Arial" panose="020B0604020202020204" pitchFamily="34" charset="0"/>
              <a:buChar char="•"/>
            </a:pPr>
            <a:r>
              <a:rPr lang="en-US" sz="2800" dirty="0">
                <a:effectLst>
                  <a:outerShdw blurRad="38100" dist="38100" dir="2700000" algn="tl">
                    <a:srgbClr val="000000">
                      <a:alpha val="43137"/>
                    </a:srgbClr>
                  </a:outerShdw>
                </a:effectLst>
              </a:rPr>
              <a:t>Coyote scat will usually be more segmented and tapered at one end</a:t>
            </a:r>
          </a:p>
        </p:txBody>
      </p:sp>
    </p:spTree>
    <p:extLst>
      <p:ext uri="{BB962C8B-B14F-4D97-AF65-F5344CB8AC3E}">
        <p14:creationId xmlns:p14="http://schemas.microsoft.com/office/powerpoint/2010/main" val="389625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7013" y="1020612"/>
            <a:ext cx="7504981" cy="5786199"/>
          </a:xfrm>
          <a:prstGeom prst="rect">
            <a:avLst/>
          </a:prstGeom>
          <a:noFill/>
        </p:spPr>
        <p:txBody>
          <a:bodyPr wrap="square">
            <a:spAutoFit/>
          </a:bodyPr>
          <a:lstStyle/>
          <a:p>
            <a:pPr>
              <a:defRPr/>
            </a:pPr>
            <a:r>
              <a:rPr lang="en-US" sz="2800" b="1" i="1" dirty="0" smtClean="0">
                <a:effectLst>
                  <a:outerShdw blurRad="38100" dist="38100" dir="2700000" algn="tl">
                    <a:srgbClr val="000000">
                      <a:alpha val="43137"/>
                    </a:srgbClr>
                  </a:outerShdw>
                </a:effectLst>
              </a:rPr>
              <a:t>Who is </a:t>
            </a:r>
            <a:r>
              <a:rPr lang="en-US" sz="2800" b="1" i="1" dirty="0" err="1" smtClean="0">
                <a:effectLst>
                  <a:outerShdw blurRad="38100" dist="38100" dir="2700000" algn="tl">
                    <a:srgbClr val="000000">
                      <a:alpha val="43137"/>
                    </a:srgbClr>
                  </a:outerShdw>
                </a:effectLst>
              </a:rPr>
              <a:t>Canis</a:t>
            </a:r>
            <a:r>
              <a:rPr lang="en-US" sz="2800" b="1" i="1" dirty="0" smtClean="0">
                <a:effectLst>
                  <a:outerShdw blurRad="38100" dist="38100" dir="2700000" algn="tl">
                    <a:srgbClr val="000000">
                      <a:alpha val="43137"/>
                    </a:srgbClr>
                  </a:outerShdw>
                </a:effectLst>
              </a:rPr>
              <a:t> </a:t>
            </a:r>
            <a:r>
              <a:rPr lang="en-US" sz="2800" b="1" i="1" dirty="0" err="1" smtClean="0">
                <a:effectLst>
                  <a:outerShdw blurRad="38100" dist="38100" dir="2700000" algn="tl">
                    <a:srgbClr val="000000">
                      <a:alpha val="43137"/>
                    </a:srgbClr>
                  </a:outerShdw>
                </a:effectLst>
              </a:rPr>
              <a:t>latrans</a:t>
            </a:r>
            <a:r>
              <a:rPr lang="en-US" sz="2800" b="1" i="1" dirty="0" smtClean="0">
                <a:effectLst>
                  <a:outerShdw blurRad="38100" dist="38100" dir="2700000" algn="tl">
                    <a:srgbClr val="000000">
                      <a:alpha val="43137"/>
                    </a:srgbClr>
                  </a:outerShdw>
                </a:effectLst>
              </a:rPr>
              <a:t>?</a:t>
            </a:r>
          </a:p>
          <a:p>
            <a:pPr>
              <a:defRPr/>
            </a:pPr>
            <a:endParaRPr lang="en-US" dirty="0">
              <a:effectLst>
                <a:outerShdw blurRad="38100" dist="38100" dir="2700000" algn="tl">
                  <a:srgbClr val="000000">
                    <a:alpha val="43137"/>
                  </a:srgbClr>
                </a:outerShdw>
              </a:effectLst>
            </a:endParaRPr>
          </a:p>
          <a:p>
            <a:pPr marL="285750" indent="-285750">
              <a:lnSpc>
                <a:spcPct val="150000"/>
              </a:lnSpc>
              <a:buFont typeface="Arial" panose="020B0604020202020204" pitchFamily="34" charset="0"/>
              <a:buChar char="•"/>
            </a:pPr>
            <a:r>
              <a:rPr lang="en-US" sz="2400" dirty="0" smtClean="0">
                <a:effectLst>
                  <a:outerShdw blurRad="38100" dist="38100" dir="2700000" algn="tl">
                    <a:srgbClr val="000000">
                      <a:alpha val="43137"/>
                    </a:srgbClr>
                  </a:outerShdw>
                </a:effectLst>
              </a:rPr>
              <a:t>Member of dog family</a:t>
            </a:r>
          </a:p>
          <a:p>
            <a:pPr marL="285750" indent="-285750">
              <a:lnSpc>
                <a:spcPct val="150000"/>
              </a:lnSpc>
              <a:buFont typeface="Arial" panose="020B0604020202020204" pitchFamily="34" charset="0"/>
              <a:buChar char="•"/>
            </a:pPr>
            <a:r>
              <a:rPr lang="en-US" sz="2400" dirty="0" smtClean="0">
                <a:effectLst>
                  <a:outerShdw blurRad="38100" dist="38100" dir="2700000" algn="tl">
                    <a:srgbClr val="000000">
                      <a:alpha val="43137"/>
                    </a:srgbClr>
                  </a:outerShdw>
                </a:effectLst>
              </a:rPr>
              <a:t>Pointy ears, slender nose</a:t>
            </a:r>
          </a:p>
          <a:p>
            <a:pPr marL="285750" indent="-285750">
              <a:lnSpc>
                <a:spcPct val="150000"/>
              </a:lnSpc>
              <a:buFont typeface="Arial" panose="020B0604020202020204" pitchFamily="34" charset="0"/>
              <a:buChar char="•"/>
            </a:pPr>
            <a:r>
              <a:rPr lang="en-US" sz="2400" dirty="0" smtClean="0">
                <a:effectLst>
                  <a:outerShdw blurRad="38100" dist="38100" dir="2700000" algn="tl">
                    <a:srgbClr val="000000">
                      <a:alpha val="43137"/>
                    </a:srgbClr>
                  </a:outerShdw>
                </a:effectLst>
              </a:rPr>
              <a:t>Gray, silver, brown, black</a:t>
            </a:r>
          </a:p>
          <a:p>
            <a:pPr marL="285750" indent="-285750">
              <a:lnSpc>
                <a:spcPct val="150000"/>
              </a:lnSpc>
              <a:buFont typeface="Arial" panose="020B0604020202020204" pitchFamily="34" charset="0"/>
              <a:buChar char="•"/>
            </a:pPr>
            <a:r>
              <a:rPr lang="en-US" sz="2400" dirty="0" smtClean="0">
                <a:effectLst>
                  <a:outerShdw blurRad="38100" dist="38100" dir="2700000" algn="tl">
                    <a:srgbClr val="000000">
                      <a:alpha val="43137"/>
                    </a:srgbClr>
                  </a:outerShdw>
                </a:effectLst>
              </a:rPr>
              <a:t>Both Predator and Scavenger</a:t>
            </a:r>
          </a:p>
          <a:p>
            <a:pPr marL="285750" indent="-285750">
              <a:lnSpc>
                <a:spcPct val="150000"/>
              </a:lnSpc>
              <a:buFont typeface="Arial" panose="020B0604020202020204" pitchFamily="34" charset="0"/>
              <a:buChar char="•"/>
            </a:pPr>
            <a:r>
              <a:rPr lang="en-US" sz="2400" dirty="0">
                <a:effectLst>
                  <a:outerShdw blurRad="38100" dist="38100" dir="2700000" algn="tl">
                    <a:srgbClr val="000000">
                      <a:alpha val="43137"/>
                    </a:srgbClr>
                  </a:outerShdw>
                </a:effectLst>
              </a:rPr>
              <a:t>Average adult = </a:t>
            </a:r>
            <a:r>
              <a:rPr lang="en-US" sz="2400" dirty="0" smtClean="0">
                <a:effectLst>
                  <a:outerShdw blurRad="38100" dist="38100" dir="2700000" algn="tl">
                    <a:srgbClr val="000000">
                      <a:alpha val="43137"/>
                    </a:srgbClr>
                  </a:outerShdw>
                </a:effectLst>
              </a:rPr>
              <a:t>20-35 </a:t>
            </a:r>
            <a:r>
              <a:rPr lang="en-US" sz="2400" dirty="0">
                <a:effectLst>
                  <a:outerShdw blurRad="38100" dist="38100" dir="2700000" algn="tl">
                    <a:srgbClr val="000000">
                      <a:alpha val="43137"/>
                    </a:srgbClr>
                  </a:outerShdw>
                </a:effectLst>
              </a:rPr>
              <a:t>lbs</a:t>
            </a:r>
            <a:r>
              <a:rPr lang="en-US" sz="2400" dirty="0" smtClean="0">
                <a:effectLst>
                  <a:outerShdw blurRad="38100" dist="38100" dir="2700000" algn="tl">
                    <a:srgbClr val="000000">
                      <a:alpha val="43137"/>
                    </a:srgbClr>
                  </a:outerShdw>
                </a:effectLst>
              </a:rPr>
              <a:t>. in Western Washington</a:t>
            </a:r>
          </a:p>
          <a:p>
            <a:pPr marL="285750" indent="-285750">
              <a:lnSpc>
                <a:spcPct val="150000"/>
              </a:lnSpc>
              <a:buFont typeface="Arial" panose="020B0604020202020204" pitchFamily="34" charset="0"/>
              <a:buChar char="•"/>
            </a:pPr>
            <a:r>
              <a:rPr lang="en-US" sz="2400" dirty="0" smtClean="0">
                <a:effectLst>
                  <a:outerShdw blurRad="38100" dist="38100" dir="2700000" algn="tl">
                    <a:srgbClr val="000000">
                      <a:alpha val="43137"/>
                    </a:srgbClr>
                  </a:outerShdw>
                </a:effectLst>
              </a:rPr>
              <a:t>Lifespan: 6-8 years in the wild, up to 20 years in captivity</a:t>
            </a:r>
            <a:endParaRPr lang="en-US" sz="2400" dirty="0">
              <a:effectLst>
                <a:outerShdw blurRad="38100" dist="38100" dir="2700000" algn="tl">
                  <a:srgbClr val="000000">
                    <a:alpha val="43137"/>
                  </a:srgbClr>
                </a:outerShdw>
              </a:effectLst>
            </a:endParaRPr>
          </a:p>
          <a:p>
            <a:pPr marL="285750" indent="-285750">
              <a:lnSpc>
                <a:spcPct val="150000"/>
              </a:lnSpc>
              <a:buFont typeface="Arial" panose="020B0604020202020204" pitchFamily="34" charset="0"/>
              <a:buChar char="•"/>
            </a:pPr>
            <a:endParaRPr lang="en-US" sz="2400" dirty="0" smtClean="0"/>
          </a:p>
          <a:p>
            <a:pPr>
              <a:defRPr/>
            </a:pPr>
            <a:endParaRPr lang="en-US" dirty="0"/>
          </a:p>
          <a:p>
            <a:pPr>
              <a:defRPr/>
            </a:pPr>
            <a:r>
              <a:rPr lang="en-US" dirty="0"/>
              <a:t>	</a:t>
            </a:r>
          </a:p>
          <a:p>
            <a:pPr>
              <a:defRPr/>
            </a:pPr>
            <a:endParaRPr lang="en-US" dirty="0"/>
          </a:p>
          <a:p>
            <a:pPr>
              <a:defRPr/>
            </a:pP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726206"/>
            <a:ext cx="4332393" cy="2888262"/>
          </a:xfrm>
          <a:prstGeom prst="rect">
            <a:avLst/>
          </a:prstGeom>
        </p:spPr>
      </p:pic>
    </p:spTree>
    <p:extLst>
      <p:ext uri="{BB962C8B-B14F-4D97-AF65-F5344CB8AC3E}">
        <p14:creationId xmlns:p14="http://schemas.microsoft.com/office/powerpoint/2010/main" val="33819940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a:spLocks noGrp="1"/>
          </p:cNvSpPr>
          <p:nvPr>
            <p:ph type="title"/>
          </p:nvPr>
        </p:nvSpPr>
        <p:spPr>
          <a:xfrm>
            <a:off x="0" y="-1434"/>
            <a:ext cx="9144000" cy="664797"/>
          </a:xfrm>
        </p:spPr>
        <p:txBody>
          <a:bodyPr>
            <a:noAutofit/>
          </a:bodyPr>
          <a:lstStyle/>
          <a:p>
            <a:pPr algn="ctr"/>
            <a:r>
              <a:rPr lang="en-US" sz="3600" b="1" dirty="0" smtClean="0">
                <a:solidFill>
                  <a:srgbClr val="FFFF00"/>
                </a:solidFill>
                <a:effectLst>
                  <a:outerShdw blurRad="38100" dist="38100" dir="2700000" algn="tl">
                    <a:srgbClr val="000000">
                      <a:alpha val="43137"/>
                    </a:srgbClr>
                  </a:outerShdw>
                </a:effectLst>
                <a:latin typeface="+mn-lt"/>
              </a:rPr>
              <a:t>*Wildlife Services and Law Enforcement*</a:t>
            </a:r>
            <a:endParaRPr lang="en-US" sz="3600" b="1" dirty="0">
              <a:solidFill>
                <a:srgbClr val="FFFF00"/>
              </a:solidFill>
              <a:effectLst>
                <a:outerShdw blurRad="38100" dist="38100" dir="2700000" algn="tl">
                  <a:srgbClr val="000000">
                    <a:alpha val="43137"/>
                  </a:srgbClr>
                </a:outerShdw>
              </a:effectLst>
              <a:latin typeface="+mn-lt"/>
            </a:endParaRPr>
          </a:p>
        </p:txBody>
      </p:sp>
      <p:sp>
        <p:nvSpPr>
          <p:cNvPr id="2" name="Rectangle 1"/>
          <p:cNvSpPr/>
          <p:nvPr/>
        </p:nvSpPr>
        <p:spPr>
          <a:xfrm>
            <a:off x="0" y="838200"/>
            <a:ext cx="9144000" cy="4154984"/>
          </a:xfrm>
          <a:prstGeom prst="rect">
            <a:avLst/>
          </a:prstGeom>
        </p:spPr>
        <p:txBody>
          <a:bodyPr wrap="square">
            <a:spAutoFit/>
          </a:bodyPr>
          <a:lstStyle/>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rPr>
              <a:t>WS will contact local 911 dispatch when appropriate to provide contact information, location, and </a:t>
            </a:r>
            <a:r>
              <a:rPr lang="en-US" sz="2400" dirty="0" smtClean="0">
                <a:effectLst>
                  <a:outerShdw blurRad="38100" dist="38100" dir="2700000" algn="tl">
                    <a:srgbClr val="000000">
                      <a:alpha val="43137"/>
                    </a:srgbClr>
                  </a:outerShdw>
                </a:effectLst>
              </a:rPr>
              <a:t>activity.</a:t>
            </a:r>
          </a:p>
          <a:p>
            <a:endParaRPr lang="en-US" sz="2400" dirty="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rPr>
              <a:t>Approaching WS during a calling or shooting stand can be detrimental to control efforts, call ahead and make arrangements if contact is required.</a:t>
            </a:r>
          </a:p>
          <a:p>
            <a:pPr marL="342900" indent="-342900">
              <a:buFont typeface="Arial" panose="020B0604020202020204" pitchFamily="34" charset="0"/>
              <a:buChar char="•"/>
            </a:pPr>
            <a:endParaRPr lang="en-US" sz="2400" dirty="0" smtClean="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dirty="0" smtClean="0">
                <a:effectLst>
                  <a:outerShdw blurRad="38100" dist="38100" dir="2700000" algn="tl">
                    <a:srgbClr val="000000">
                      <a:alpha val="43137"/>
                    </a:srgbClr>
                  </a:outerShdw>
                </a:effectLst>
              </a:rPr>
              <a:t>Usual </a:t>
            </a:r>
            <a:r>
              <a:rPr lang="en-US" sz="2400" dirty="0">
                <a:effectLst>
                  <a:outerShdw blurRad="38100" dist="38100" dir="2700000" algn="tl">
                    <a:srgbClr val="000000">
                      <a:alpha val="43137"/>
                    </a:srgbClr>
                  </a:outerShdw>
                </a:effectLst>
              </a:rPr>
              <a:t>citizen call in is for suspicious vehicle, not man with a gun.  USDA vehicles all have Government License Plates, roof mounted </a:t>
            </a:r>
            <a:r>
              <a:rPr lang="en-US" sz="2400" dirty="0" smtClean="0">
                <a:effectLst>
                  <a:outerShdw blurRad="38100" dist="38100" dir="2700000" algn="tl">
                    <a:srgbClr val="000000">
                      <a:alpha val="43137"/>
                    </a:srgbClr>
                  </a:outerShdw>
                </a:effectLst>
              </a:rPr>
              <a:t>“</a:t>
            </a:r>
            <a:r>
              <a:rPr lang="en-US" sz="2400" dirty="0" err="1" smtClean="0">
                <a:effectLst>
                  <a:outerShdw blurRad="38100" dist="38100" dir="2700000" algn="tl">
                    <a:srgbClr val="000000">
                      <a:alpha val="43137"/>
                    </a:srgbClr>
                  </a:outerShdw>
                </a:effectLst>
              </a:rPr>
              <a:t>whooptie</a:t>
            </a:r>
            <a:r>
              <a:rPr lang="en-US" sz="2400" dirty="0" smtClean="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lights, and may or may not be marked with magnetic placards.</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2189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a:spLocks noGrp="1"/>
          </p:cNvSpPr>
          <p:nvPr>
            <p:ph type="title"/>
          </p:nvPr>
        </p:nvSpPr>
        <p:spPr>
          <a:xfrm>
            <a:off x="0" y="-1434"/>
            <a:ext cx="9144000" cy="664797"/>
          </a:xfrm>
        </p:spPr>
        <p:txBody>
          <a:bodyPr>
            <a:noAutofit/>
          </a:bodyPr>
          <a:lstStyle/>
          <a:p>
            <a:pPr algn="ctr"/>
            <a:r>
              <a:rPr lang="en-US" sz="3600" b="1" dirty="0" smtClean="0">
                <a:solidFill>
                  <a:srgbClr val="FFFF00"/>
                </a:solidFill>
                <a:effectLst>
                  <a:outerShdw blurRad="38100" dist="38100" dir="2700000" algn="tl">
                    <a:srgbClr val="000000">
                      <a:alpha val="43137"/>
                    </a:srgbClr>
                  </a:outerShdw>
                </a:effectLst>
                <a:latin typeface="+mn-lt"/>
              </a:rPr>
              <a:t>Contact Information</a:t>
            </a:r>
            <a:endParaRPr lang="en-US" sz="3600" b="1" dirty="0">
              <a:solidFill>
                <a:srgbClr val="FFFF00"/>
              </a:solidFill>
              <a:effectLst>
                <a:outerShdw blurRad="38100" dist="38100" dir="2700000" algn="tl">
                  <a:srgbClr val="000000">
                    <a:alpha val="43137"/>
                  </a:srgbClr>
                </a:outerShdw>
              </a:effectLst>
              <a:latin typeface="+mn-lt"/>
            </a:endParaRPr>
          </a:p>
        </p:txBody>
      </p:sp>
      <p:sp>
        <p:nvSpPr>
          <p:cNvPr id="2" name="Rectangle 1"/>
          <p:cNvSpPr/>
          <p:nvPr/>
        </p:nvSpPr>
        <p:spPr>
          <a:xfrm>
            <a:off x="2730260" y="657725"/>
            <a:ext cx="3683479" cy="1384995"/>
          </a:xfrm>
          <a:prstGeom prst="rect">
            <a:avLst/>
          </a:prstGeom>
        </p:spPr>
        <p:txBody>
          <a:bodyPr wrap="square">
            <a:spAutoFit/>
          </a:bodyPr>
          <a:lstStyle/>
          <a:p>
            <a:pPr algn="ctr"/>
            <a:r>
              <a:rPr lang="en-US" sz="2400" dirty="0" smtClean="0">
                <a:effectLst>
                  <a:outerShdw blurRad="38100" dist="38100" dir="2700000" algn="tl">
                    <a:srgbClr val="000000">
                      <a:alpha val="43137"/>
                    </a:srgbClr>
                  </a:outerShdw>
                </a:effectLst>
              </a:rPr>
              <a:t>Scott Gilbert</a:t>
            </a:r>
            <a:endParaRPr lang="en-US" sz="2400" dirty="0">
              <a:effectLst>
                <a:outerShdw blurRad="38100" dist="38100" dir="2700000" algn="tl">
                  <a:srgbClr val="000000">
                    <a:alpha val="43137"/>
                  </a:srgbClr>
                </a:outerShdw>
              </a:effectLst>
            </a:endParaRPr>
          </a:p>
          <a:p>
            <a:pPr algn="ctr"/>
            <a:r>
              <a:rPr lang="en-US" dirty="0">
                <a:effectLst>
                  <a:outerShdw blurRad="38100" dist="38100" dir="2700000" algn="tl">
                    <a:srgbClr val="000000">
                      <a:alpha val="43137"/>
                    </a:srgbClr>
                  </a:outerShdw>
                </a:effectLst>
              </a:rPr>
              <a:t>Urban Coyote Program Coordinator</a:t>
            </a:r>
          </a:p>
          <a:p>
            <a:pPr algn="ctr"/>
            <a:r>
              <a:rPr lang="en-US" sz="2400" dirty="0">
                <a:effectLst>
                  <a:outerShdw blurRad="38100" dist="38100" dir="2700000" algn="tl">
                    <a:srgbClr val="000000">
                      <a:alpha val="43137"/>
                    </a:srgbClr>
                  </a:outerShdw>
                </a:effectLst>
              </a:rPr>
              <a:t>(</a:t>
            </a:r>
            <a:r>
              <a:rPr lang="en-US" sz="2400" dirty="0" smtClean="0">
                <a:effectLst>
                  <a:outerShdw blurRad="38100" dist="38100" dir="2700000" algn="tl">
                    <a:srgbClr val="000000">
                      <a:alpha val="43137"/>
                    </a:srgbClr>
                  </a:outerShdw>
                </a:effectLst>
              </a:rPr>
              <a:t>253) 285-6165</a:t>
            </a:r>
            <a:endParaRPr lang="en-US" sz="2400" dirty="0">
              <a:effectLst>
                <a:outerShdw blurRad="38100" dist="38100" dir="2700000" algn="tl">
                  <a:srgbClr val="000000">
                    <a:alpha val="43137"/>
                  </a:srgbClr>
                </a:outerShdw>
              </a:effectLst>
            </a:endParaRPr>
          </a:p>
          <a:p>
            <a:pPr algn="ctr"/>
            <a:r>
              <a:rPr lang="en-US" dirty="0" smtClean="0">
                <a:hlinkClick r:id="rId3"/>
              </a:rPr>
              <a:t>Scott.m.gilbert@usda.gov</a:t>
            </a:r>
            <a:endParaRPr lang="en-US" dirty="0"/>
          </a:p>
        </p:txBody>
      </p:sp>
      <p:sp>
        <p:nvSpPr>
          <p:cNvPr id="8" name="Rectangle 7"/>
          <p:cNvSpPr/>
          <p:nvPr/>
        </p:nvSpPr>
        <p:spPr>
          <a:xfrm>
            <a:off x="105678" y="2090845"/>
            <a:ext cx="3010619" cy="1292662"/>
          </a:xfrm>
          <a:prstGeom prst="rect">
            <a:avLst/>
          </a:prstGeom>
        </p:spPr>
        <p:txBody>
          <a:bodyPr wrap="square">
            <a:spAutoFit/>
          </a:bodyPr>
          <a:lstStyle/>
          <a:p>
            <a:pPr algn="ctr"/>
            <a:r>
              <a:rPr lang="en-US" sz="2400" dirty="0" smtClean="0">
                <a:effectLst>
                  <a:outerShdw blurRad="38100" dist="38100" dir="2700000" algn="tl">
                    <a:srgbClr val="000000">
                      <a:alpha val="43137"/>
                    </a:srgbClr>
                  </a:outerShdw>
                </a:effectLst>
              </a:rPr>
              <a:t>Matt Stevens</a:t>
            </a:r>
            <a:endParaRPr lang="en-US" sz="2400" dirty="0">
              <a:effectLst>
                <a:outerShdw blurRad="38100" dist="38100" dir="2700000" algn="tl">
                  <a:srgbClr val="000000">
                    <a:alpha val="43137"/>
                  </a:srgbClr>
                </a:outerShdw>
              </a:effectLst>
            </a:endParaRPr>
          </a:p>
          <a:p>
            <a:pPr algn="ctr"/>
            <a:r>
              <a:rPr lang="en-US" dirty="0" smtClean="0">
                <a:effectLst>
                  <a:outerShdw blurRad="38100" dist="38100" dir="2700000" algn="tl">
                    <a:srgbClr val="000000">
                      <a:alpha val="43137"/>
                    </a:srgbClr>
                  </a:outerShdw>
                </a:effectLst>
              </a:rPr>
              <a:t>Assistant District Supervisor</a:t>
            </a:r>
            <a:endParaRPr lang="en-US" sz="2400" dirty="0">
              <a:effectLst>
                <a:outerShdw blurRad="38100" dist="38100" dir="2700000" algn="tl">
                  <a:srgbClr val="000000">
                    <a:alpha val="43137"/>
                  </a:srgbClr>
                </a:outerShdw>
              </a:effectLst>
            </a:endParaRPr>
          </a:p>
          <a:p>
            <a:pPr algn="ctr"/>
            <a:r>
              <a:rPr lang="en-US" dirty="0" smtClean="0">
                <a:hlinkClick r:id="rId4"/>
              </a:rPr>
              <a:t>Matthew.r.stevens@usda.gov</a:t>
            </a:r>
            <a:endParaRPr lang="en-US" dirty="0"/>
          </a:p>
          <a:p>
            <a:pPr algn="ctr"/>
            <a:endParaRPr lang="en-US" dirty="0"/>
          </a:p>
        </p:txBody>
      </p:sp>
      <p:sp>
        <p:nvSpPr>
          <p:cNvPr id="9" name="Rectangle 8"/>
          <p:cNvSpPr/>
          <p:nvPr/>
        </p:nvSpPr>
        <p:spPr>
          <a:xfrm>
            <a:off x="5909243" y="2049490"/>
            <a:ext cx="3234756" cy="1292662"/>
          </a:xfrm>
          <a:prstGeom prst="rect">
            <a:avLst/>
          </a:prstGeom>
        </p:spPr>
        <p:txBody>
          <a:bodyPr wrap="square">
            <a:spAutoFit/>
          </a:bodyPr>
          <a:lstStyle/>
          <a:p>
            <a:pPr algn="ctr"/>
            <a:r>
              <a:rPr lang="en-US" sz="2400" dirty="0" smtClean="0">
                <a:effectLst>
                  <a:outerShdw blurRad="38100" dist="38100" dir="2700000" algn="tl">
                    <a:srgbClr val="000000">
                      <a:alpha val="43137"/>
                    </a:srgbClr>
                  </a:outerShdw>
                </a:effectLst>
              </a:rPr>
              <a:t>Brook Zscheile</a:t>
            </a:r>
            <a:endParaRPr lang="en-US" sz="2400" dirty="0">
              <a:effectLst>
                <a:outerShdw blurRad="38100" dist="38100" dir="2700000" algn="tl">
                  <a:srgbClr val="000000">
                    <a:alpha val="43137"/>
                  </a:srgbClr>
                </a:outerShdw>
              </a:effectLst>
            </a:endParaRPr>
          </a:p>
          <a:p>
            <a:pPr algn="ctr"/>
            <a:r>
              <a:rPr lang="en-US" dirty="0" smtClean="0">
                <a:effectLst>
                  <a:outerShdw blurRad="38100" dist="38100" dir="2700000" algn="tl">
                    <a:srgbClr val="000000">
                      <a:alpha val="43137"/>
                    </a:srgbClr>
                  </a:outerShdw>
                </a:effectLst>
              </a:rPr>
              <a:t>District Supervisor</a:t>
            </a:r>
            <a:endParaRPr lang="en-US" dirty="0">
              <a:effectLst>
                <a:outerShdw blurRad="38100" dist="38100" dir="2700000" algn="tl">
                  <a:srgbClr val="000000">
                    <a:alpha val="43137"/>
                  </a:srgbClr>
                </a:outerShdw>
              </a:effectLst>
            </a:endParaRPr>
          </a:p>
          <a:p>
            <a:pPr algn="ctr"/>
            <a:r>
              <a:rPr lang="en-US" dirty="0" smtClean="0">
                <a:hlinkClick r:id="rId4"/>
              </a:rPr>
              <a:t>Brook.zscheile@usda.gov</a:t>
            </a:r>
            <a:endParaRPr lang="en-US" dirty="0"/>
          </a:p>
          <a:p>
            <a:pPr algn="ctr"/>
            <a:endParaRPr lang="en-US" dirty="0"/>
          </a:p>
        </p:txBody>
      </p:sp>
      <p:sp>
        <p:nvSpPr>
          <p:cNvPr id="3" name="TextBox 2"/>
          <p:cNvSpPr txBox="1"/>
          <p:nvPr/>
        </p:nvSpPr>
        <p:spPr>
          <a:xfrm>
            <a:off x="6299514" y="3124636"/>
            <a:ext cx="2454214" cy="1323439"/>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rPr>
              <a:t>District Office:</a:t>
            </a:r>
          </a:p>
          <a:p>
            <a:pPr algn="ctr"/>
            <a:r>
              <a:rPr lang="en-US" sz="2000" dirty="0">
                <a:effectLst>
                  <a:outerShdw blurRad="38100" dist="38100" dir="2700000" algn="tl">
                    <a:srgbClr val="000000">
                      <a:alpha val="43137"/>
                    </a:srgbClr>
                  </a:outerShdw>
                </a:effectLst>
              </a:rPr>
              <a:t>100 NW Tupelo Way</a:t>
            </a:r>
          </a:p>
          <a:p>
            <a:pPr algn="ctr"/>
            <a:r>
              <a:rPr lang="en-US" sz="2000" dirty="0">
                <a:effectLst>
                  <a:outerShdw blurRad="38100" dist="38100" dir="2700000" algn="tl">
                    <a:srgbClr val="000000">
                      <a:alpha val="43137"/>
                    </a:srgbClr>
                  </a:outerShdw>
                </a:effectLst>
              </a:rPr>
              <a:t>Poulsbo, WA 98370</a:t>
            </a:r>
          </a:p>
          <a:p>
            <a:pPr algn="ctr"/>
            <a:r>
              <a:rPr lang="en-US" sz="2000" dirty="0">
                <a:effectLst>
                  <a:outerShdw blurRad="38100" dist="38100" dir="2700000" algn="tl">
                    <a:srgbClr val="000000">
                      <a:alpha val="43137"/>
                    </a:srgbClr>
                  </a:outerShdw>
                </a:effectLst>
              </a:rPr>
              <a:t>(</a:t>
            </a:r>
            <a:r>
              <a:rPr lang="en-US" sz="2000" dirty="0" smtClean="0">
                <a:effectLst>
                  <a:outerShdw blurRad="38100" dist="38100" dir="2700000" algn="tl">
                    <a:srgbClr val="000000">
                      <a:alpha val="43137"/>
                    </a:srgbClr>
                  </a:outerShdw>
                </a:effectLst>
              </a:rPr>
              <a:t>360) 337-2778</a:t>
            </a:r>
            <a:endParaRPr lang="en-US" sz="2000" dirty="0">
              <a:effectLst>
                <a:outerShdw blurRad="38100" dist="38100" dir="2700000" algn="tl">
                  <a:srgbClr val="000000">
                    <a:alpha val="43137"/>
                  </a:srgbClr>
                </a:outerShdw>
              </a:effectLst>
            </a:endParaRPr>
          </a:p>
        </p:txBody>
      </p:sp>
      <p:sp>
        <p:nvSpPr>
          <p:cNvPr id="11" name="TextBox 10"/>
          <p:cNvSpPr txBox="1"/>
          <p:nvPr/>
        </p:nvSpPr>
        <p:spPr>
          <a:xfrm>
            <a:off x="480927" y="3124636"/>
            <a:ext cx="2260120" cy="1323439"/>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rPr>
              <a:t>Satellite Office</a:t>
            </a:r>
            <a:r>
              <a:rPr lang="en-US" sz="2000" dirty="0">
                <a:effectLst>
                  <a:outerShdw blurRad="38100" dist="38100" dir="2700000" algn="tl">
                    <a:srgbClr val="000000">
                      <a:alpha val="43137"/>
                    </a:srgbClr>
                  </a:outerShdw>
                </a:effectLst>
              </a:rPr>
              <a:t>:</a:t>
            </a:r>
          </a:p>
          <a:p>
            <a:pPr algn="ctr"/>
            <a:r>
              <a:rPr lang="en-US" sz="2000" dirty="0" smtClean="0">
                <a:effectLst>
                  <a:outerShdw blurRad="38100" dist="38100" dir="2700000" algn="tl">
                    <a:srgbClr val="000000">
                      <a:alpha val="43137"/>
                    </a:srgbClr>
                  </a:outerShdw>
                </a:effectLst>
              </a:rPr>
              <a:t>3601 109</a:t>
            </a:r>
            <a:r>
              <a:rPr lang="en-US" sz="2000" baseline="30000" dirty="0" smtClean="0">
                <a:effectLst>
                  <a:outerShdw blurRad="38100" dist="38100" dir="2700000" algn="tl">
                    <a:srgbClr val="000000">
                      <a:alpha val="43137"/>
                    </a:srgbClr>
                  </a:outerShdw>
                </a:effectLst>
              </a:rPr>
              <a:t>th</a:t>
            </a:r>
            <a:r>
              <a:rPr lang="en-US" sz="2000" dirty="0" smtClean="0">
                <a:effectLst>
                  <a:outerShdw blurRad="38100" dist="38100" dir="2700000" algn="tl">
                    <a:srgbClr val="000000">
                      <a:alpha val="43137"/>
                    </a:srgbClr>
                  </a:outerShdw>
                </a:effectLst>
              </a:rPr>
              <a:t> St. SW</a:t>
            </a:r>
          </a:p>
          <a:p>
            <a:pPr algn="ctr"/>
            <a:r>
              <a:rPr lang="en-US" sz="2000" dirty="0" smtClean="0">
                <a:effectLst>
                  <a:outerShdw blurRad="38100" dist="38100" dir="2700000" algn="tl">
                    <a:srgbClr val="000000">
                      <a:alpha val="43137"/>
                    </a:srgbClr>
                  </a:outerShdw>
                </a:effectLst>
              </a:rPr>
              <a:t>Everett, WA 98204</a:t>
            </a:r>
          </a:p>
          <a:p>
            <a:pPr algn="ctr"/>
            <a:r>
              <a:rPr lang="en-US" sz="2000" dirty="0">
                <a:effectLst>
                  <a:outerShdw blurRad="38100" dist="38100" dir="2700000" algn="tl">
                    <a:srgbClr val="000000">
                      <a:alpha val="43137"/>
                    </a:srgbClr>
                  </a:outerShdw>
                </a:effectLst>
              </a:rPr>
              <a:t>(425) </a:t>
            </a:r>
            <a:r>
              <a:rPr lang="en-US" sz="2000" dirty="0" smtClean="0">
                <a:effectLst>
                  <a:outerShdw blurRad="38100" dist="38100" dir="2700000" algn="tl">
                    <a:srgbClr val="000000">
                      <a:alpha val="43137"/>
                    </a:srgbClr>
                  </a:outerShdw>
                </a:effectLst>
              </a:rPr>
              <a:t>954-6766</a:t>
            </a:r>
            <a:endParaRPr lang="en-US" sz="2000" dirty="0">
              <a:effectLst>
                <a:outerShdw blurRad="38100" dist="38100" dir="2700000" algn="tl">
                  <a:srgbClr val="000000">
                    <a:alpha val="43137"/>
                  </a:srgbClr>
                </a:outerShdw>
              </a:effectLst>
            </a:endParaRPr>
          </a:p>
        </p:txBody>
      </p:sp>
      <p:sp>
        <p:nvSpPr>
          <p:cNvPr id="12" name="TextBox 11"/>
          <p:cNvSpPr txBox="1"/>
          <p:nvPr/>
        </p:nvSpPr>
        <p:spPr>
          <a:xfrm>
            <a:off x="-1" y="5327978"/>
            <a:ext cx="9143999" cy="307777"/>
          </a:xfrm>
          <a:prstGeom prst="rect">
            <a:avLst/>
          </a:prstGeom>
          <a:noFill/>
        </p:spPr>
        <p:txBody>
          <a:bodyPr wrap="square" rtlCol="0">
            <a:spAutoFit/>
          </a:bodyPr>
          <a:lstStyle/>
          <a:p>
            <a:pPr algn="ctr"/>
            <a:r>
              <a:rPr lang="en-US" sz="1400" dirty="0" smtClean="0">
                <a:effectLst>
                  <a:outerShdw blurRad="38100" dist="38100" dir="2700000" algn="tl">
                    <a:srgbClr val="000000">
                      <a:alpha val="43137"/>
                    </a:srgbClr>
                  </a:outerShdw>
                </a:effectLst>
              </a:rPr>
              <a:t>USDA – APHIS – Wildlife Services State Office 720 O’Leary St NW, Olympia, WA 98502</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4159" y="2271320"/>
            <a:ext cx="2795677" cy="2813260"/>
          </a:xfrm>
          <a:prstGeom prst="rect">
            <a:avLst/>
          </a:prstGeom>
        </p:spPr>
      </p:pic>
    </p:spTree>
    <p:extLst>
      <p:ext uri="{BB962C8B-B14F-4D97-AF65-F5344CB8AC3E}">
        <p14:creationId xmlns:p14="http://schemas.microsoft.com/office/powerpoint/2010/main" val="28268746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674306"/>
            <a:ext cx="9144000" cy="576532"/>
          </a:xfrm>
        </p:spPr>
        <p:txBody>
          <a:bodyPr>
            <a:normAutofit fontScale="90000"/>
          </a:bodyPr>
          <a:lstStyle/>
          <a:p>
            <a:pPr algn="ctr"/>
            <a:r>
              <a:rPr lang="en-US" sz="3600" dirty="0" smtClean="0">
                <a:effectLst>
                  <a:outerShdw blurRad="38100" dist="38100" dir="2700000" algn="tl">
                    <a:srgbClr val="000000">
                      <a:alpha val="43137"/>
                    </a:srgbClr>
                  </a:outerShdw>
                </a:effectLst>
                <a:latin typeface="+mn-lt"/>
              </a:rPr>
              <a:t>Seasonal Variation in Appearance</a:t>
            </a:r>
            <a:endParaRPr lang="en-US" sz="3600" dirty="0">
              <a:effectLst>
                <a:outerShdw blurRad="38100" dist="38100" dir="2700000" algn="tl">
                  <a:srgbClr val="000000">
                    <a:alpha val="43137"/>
                  </a:srgbClr>
                </a:outerShdw>
              </a:effectLst>
              <a:latin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49" y="1598542"/>
            <a:ext cx="4349845" cy="3361645"/>
          </a:xfrm>
          <a:prstGeom prst="rect">
            <a:avLst/>
          </a:prstGeom>
        </p:spPr>
      </p:pic>
      <p:sp>
        <p:nvSpPr>
          <p:cNvPr id="10" name="Title 1"/>
          <p:cNvSpPr txBox="1">
            <a:spLocks/>
          </p:cNvSpPr>
          <p:nvPr/>
        </p:nvSpPr>
        <p:spPr>
          <a:xfrm>
            <a:off x="5374841" y="1342245"/>
            <a:ext cx="3338422" cy="1163395"/>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r>
              <a:rPr lang="en-US" sz="2800" b="1" u="sng" dirty="0" smtClean="0">
                <a:solidFill>
                  <a:schemeClr val="tx1"/>
                </a:solidFill>
                <a:latin typeface="+mn-lt"/>
              </a:rPr>
              <a:t>Summer:</a:t>
            </a:r>
            <a:r>
              <a:rPr lang="en-US" sz="2800" dirty="0" smtClean="0">
                <a:solidFill>
                  <a:schemeClr val="tx1"/>
                </a:solidFill>
                <a:latin typeface="+mn-lt"/>
              </a:rPr>
              <a:t/>
            </a:r>
            <a:br>
              <a:rPr lang="en-US" sz="2800" dirty="0" smtClean="0">
                <a:solidFill>
                  <a:schemeClr val="tx1"/>
                </a:solidFill>
                <a:latin typeface="+mn-lt"/>
              </a:rPr>
            </a:br>
            <a:r>
              <a:rPr lang="en-US" sz="2800" i="1" dirty="0" smtClean="0">
                <a:solidFill>
                  <a:schemeClr val="tx1"/>
                </a:solidFill>
                <a:latin typeface="+mn-lt"/>
              </a:rPr>
              <a:t>“It looks really sick” </a:t>
            </a:r>
            <a:r>
              <a:rPr lang="en-US" sz="2800" dirty="0" smtClean="0">
                <a:solidFill>
                  <a:schemeClr val="tx1"/>
                </a:solidFill>
                <a:latin typeface="+mn-lt"/>
              </a:rPr>
              <a:t>season</a:t>
            </a:r>
            <a:endParaRPr lang="en-US" sz="2800" dirty="0">
              <a:solidFill>
                <a:schemeClr val="tx1"/>
              </a:solidFill>
              <a:latin typeface="+mn-lt"/>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4988" y="2597047"/>
            <a:ext cx="3698128" cy="2777616"/>
          </a:xfrm>
          <a:prstGeom prst="rect">
            <a:avLst/>
          </a:prstGeom>
        </p:spPr>
      </p:pic>
    </p:spTree>
    <p:extLst>
      <p:ext uri="{BB962C8B-B14F-4D97-AF65-F5344CB8AC3E}">
        <p14:creationId xmlns:p14="http://schemas.microsoft.com/office/powerpoint/2010/main" val="38683318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674306"/>
            <a:ext cx="9144000" cy="576532"/>
          </a:xfrm>
        </p:spPr>
        <p:txBody>
          <a:bodyPr>
            <a:normAutofit fontScale="90000"/>
          </a:bodyPr>
          <a:lstStyle/>
          <a:p>
            <a:pPr algn="ctr"/>
            <a:r>
              <a:rPr lang="en-US" sz="3600" dirty="0" smtClean="0">
                <a:effectLst>
                  <a:outerShdw blurRad="38100" dist="38100" dir="2700000" algn="tl">
                    <a:srgbClr val="000000">
                      <a:alpha val="43137"/>
                    </a:srgbClr>
                  </a:outerShdw>
                </a:effectLst>
                <a:latin typeface="+mn-lt"/>
              </a:rPr>
              <a:t>Seasonal Variation in Appearance</a:t>
            </a:r>
            <a:endParaRPr lang="en-US" sz="3600" dirty="0">
              <a:effectLst>
                <a:outerShdw blurRad="38100" dist="38100" dir="2700000" algn="tl">
                  <a:srgbClr val="000000">
                    <a:alpha val="43137"/>
                  </a:srgbClr>
                </a:outerShdw>
              </a:effectLst>
              <a:latin typeface="+mn-lt"/>
            </a:endParaRPr>
          </a:p>
        </p:txBody>
      </p:sp>
      <p:sp>
        <p:nvSpPr>
          <p:cNvPr id="10" name="Title 1"/>
          <p:cNvSpPr txBox="1">
            <a:spLocks/>
          </p:cNvSpPr>
          <p:nvPr/>
        </p:nvSpPr>
        <p:spPr>
          <a:xfrm>
            <a:off x="4908430" y="1433652"/>
            <a:ext cx="3338422" cy="1163395"/>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r>
              <a:rPr lang="en-US" sz="2800" b="1" u="sng" dirty="0" smtClean="0">
                <a:solidFill>
                  <a:schemeClr val="tx1"/>
                </a:solidFill>
                <a:latin typeface="+mn-lt"/>
              </a:rPr>
              <a:t>Winter:</a:t>
            </a:r>
            <a:r>
              <a:rPr lang="en-US" sz="2800" dirty="0" smtClean="0">
                <a:solidFill>
                  <a:schemeClr val="tx1"/>
                </a:solidFill>
              </a:rPr>
              <a:t/>
            </a:r>
            <a:br>
              <a:rPr lang="en-US" sz="2800" dirty="0" smtClean="0">
                <a:solidFill>
                  <a:schemeClr val="tx1"/>
                </a:solidFill>
              </a:rPr>
            </a:br>
            <a:r>
              <a:rPr lang="en-US" sz="2800" i="1" dirty="0" smtClean="0">
                <a:solidFill>
                  <a:schemeClr val="tx1"/>
                </a:solidFill>
                <a:latin typeface="+mn-lt"/>
              </a:rPr>
              <a:t>“German Shepherd” </a:t>
            </a:r>
            <a:r>
              <a:rPr lang="en-US" sz="2800" dirty="0" smtClean="0">
                <a:solidFill>
                  <a:schemeClr val="tx1"/>
                </a:solidFill>
                <a:latin typeface="+mn-lt"/>
              </a:rPr>
              <a:t>season</a:t>
            </a:r>
            <a:endParaRPr lang="en-US" sz="2800" dirty="0">
              <a:solidFill>
                <a:schemeClr val="tx1"/>
              </a:solidFill>
              <a:latin typeface="+mn-lt"/>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39404"/>
          <a:stretch/>
        </p:blipFill>
        <p:spPr>
          <a:xfrm>
            <a:off x="149524" y="1479438"/>
            <a:ext cx="4628378" cy="1534431"/>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19252"/>
          <a:stretch/>
        </p:blipFill>
        <p:spPr>
          <a:xfrm>
            <a:off x="5022011" y="2657423"/>
            <a:ext cx="3630283" cy="2997200"/>
          </a:xfrm>
          <a:prstGeom prst="rect">
            <a:avLst/>
          </a:prstGeom>
        </p:spPr>
      </p:pic>
      <p:pic>
        <p:nvPicPr>
          <p:cNvPr id="13" name="Picture 2" descr="http://cdn3.pix.avaxnews.com/avaxnews/de/40/000040de_medium.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093" y="3242469"/>
            <a:ext cx="3296189" cy="224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0344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517584" y="609600"/>
            <a:ext cx="8626415" cy="649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1" dirty="0" smtClean="0">
                <a:effectLst>
                  <a:outerShdw blurRad="38100" dist="38100" dir="2700000" algn="tl">
                    <a:srgbClr val="000000">
                      <a:alpha val="43137"/>
                    </a:srgbClr>
                  </a:outerShdw>
                </a:effectLst>
                <a:latin typeface="+mn-lt"/>
              </a:rPr>
              <a:t>TERRITORY:</a:t>
            </a:r>
            <a:endParaRPr lang="en-US" sz="2800" b="1" i="1" dirty="0">
              <a:effectLst>
                <a:outerShdw blurRad="38100" dist="38100" dir="2700000" algn="tl">
                  <a:srgbClr val="000000">
                    <a:alpha val="43137"/>
                  </a:srgbClr>
                </a:outerShdw>
              </a:effectLst>
              <a:latin typeface="+mn-lt"/>
            </a:endParaRPr>
          </a:p>
        </p:txBody>
      </p:sp>
      <p:sp>
        <p:nvSpPr>
          <p:cNvPr id="7" name="Text Placeholder 2"/>
          <p:cNvSpPr txBox="1">
            <a:spLocks/>
          </p:cNvSpPr>
          <p:nvPr/>
        </p:nvSpPr>
        <p:spPr>
          <a:xfrm>
            <a:off x="-322053" y="1259456"/>
            <a:ext cx="8763000" cy="143629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0100" lvl="1" indent="-342900">
              <a:buFont typeface="Arial" panose="020B0604020202020204" pitchFamily="34" charset="0"/>
              <a:buChar char="•"/>
            </a:pPr>
            <a:r>
              <a:rPr lang="en-US" sz="2000" dirty="0" smtClean="0">
                <a:effectLst>
                  <a:outerShdw blurRad="38100" dist="38100" dir="2700000" algn="tl">
                    <a:srgbClr val="000000">
                      <a:alpha val="43137"/>
                    </a:srgbClr>
                  </a:outerShdw>
                </a:effectLst>
              </a:rPr>
              <a:t>Size varies, usually in W-WA between 1.5 to 3 square miles</a:t>
            </a:r>
          </a:p>
          <a:p>
            <a:pPr marL="800100" lvl="1" indent="-342900">
              <a:buFont typeface="Arial" panose="020B0604020202020204" pitchFamily="34" charset="0"/>
              <a:buChar char="•"/>
            </a:pPr>
            <a:r>
              <a:rPr lang="en-US" sz="2000" dirty="0" smtClean="0">
                <a:effectLst>
                  <a:outerShdw blurRad="38100" dist="38100" dir="2700000" algn="tl">
                    <a:srgbClr val="000000">
                      <a:alpha val="43137"/>
                    </a:srgbClr>
                  </a:outerShdw>
                </a:effectLst>
              </a:rPr>
              <a:t>Size depends on available resources</a:t>
            </a:r>
          </a:p>
          <a:p>
            <a:pPr marL="800100" lvl="1" indent="-342900">
              <a:buFont typeface="Arial" panose="020B0604020202020204" pitchFamily="34" charset="0"/>
              <a:buChar char="•"/>
            </a:pPr>
            <a:r>
              <a:rPr lang="en-US" sz="2000" dirty="0" smtClean="0">
                <a:effectLst>
                  <a:outerShdw blurRad="38100" dist="38100" dir="2700000" algn="tl">
                    <a:srgbClr val="000000">
                      <a:alpha val="43137"/>
                    </a:srgbClr>
                  </a:outerShdw>
                </a:effectLst>
              </a:rPr>
              <a:t>Boundaries marked by scent posts (Urine, Droppings, Glandular Secretions)</a:t>
            </a:r>
          </a:p>
          <a:p>
            <a:pPr marL="800100" lvl="1" indent="-342900">
              <a:buFont typeface="Arial" panose="020B0604020202020204" pitchFamily="34" charset="0"/>
              <a:buChar char="•"/>
            </a:pPr>
            <a:r>
              <a:rPr lang="en-US" sz="2000" b="1" i="1" u="sng" dirty="0" smtClean="0">
                <a:effectLst>
                  <a:outerShdw blurRad="38100" dist="38100" dir="2700000" algn="tl">
                    <a:srgbClr val="000000">
                      <a:alpha val="43137"/>
                    </a:srgbClr>
                  </a:outerShdw>
                </a:effectLst>
              </a:rPr>
              <a:t>Defended </a:t>
            </a:r>
            <a:r>
              <a:rPr lang="en-US" sz="2000" b="1" i="1" u="sng" dirty="0">
                <a:effectLst>
                  <a:outerShdw blurRad="38100" dist="38100" dir="2700000" algn="tl">
                    <a:srgbClr val="000000">
                      <a:alpha val="43137"/>
                    </a:srgbClr>
                  </a:outerShdw>
                </a:effectLst>
              </a:rPr>
              <a:t>against other </a:t>
            </a:r>
            <a:r>
              <a:rPr lang="en-US" sz="2000" b="1" i="1" u="sng" dirty="0" smtClean="0">
                <a:effectLst>
                  <a:outerShdw blurRad="38100" dist="38100" dir="2700000" algn="tl">
                    <a:srgbClr val="000000">
                      <a:alpha val="43137"/>
                    </a:srgbClr>
                  </a:outerShdw>
                </a:effectLst>
              </a:rPr>
              <a:t>coyotes</a:t>
            </a:r>
            <a:endParaRPr lang="en-US" sz="2000" b="1" i="1" u="sng" dirty="0">
              <a:effectLst>
                <a:outerShdw blurRad="38100" dist="38100" dir="2700000" algn="tl">
                  <a:srgbClr val="000000">
                    <a:alpha val="43137"/>
                  </a:srgbClr>
                </a:outerShdw>
              </a:effectLst>
            </a:endParaRPr>
          </a:p>
          <a:p>
            <a:pPr lvl="1"/>
            <a:endParaRPr lang="en-US" sz="2000" dirty="0" smtClean="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29445" y="1616917"/>
            <a:ext cx="2914109" cy="4684141"/>
          </a:xfrm>
          <a:prstGeom prst="rect">
            <a:avLst/>
          </a:prstGeom>
        </p:spPr>
      </p:pic>
      <p:pic>
        <p:nvPicPr>
          <p:cNvPr id="9" name="Picture 6" descr="https://tse4.mm.bing.net/th?id=OIP.M674a33ee39b881a19343e41e786c6e5do0&amp;w=283&amp;h=188&amp;c=7&amp;rs=1&amp;qlt=90&amp;o=4&amp;pid=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08" y="2734466"/>
            <a:ext cx="3512687" cy="2333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9830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1500"/>
                                </p:stCondLst>
                                <p:childTnLst>
                                  <p:par>
                                    <p:cTn id="27" presetID="2" presetClass="entr" presetSubtype="2" fill="hold" nodeType="afterEffect" p14:presetBounceEnd="52000">
                                      <p:stCondLst>
                                        <p:cond delay="150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14:bounceEnd="52000">
                                          <p:cBhvr additive="base">
                                            <p:cTn id="29" dur="1000" fill="hold"/>
                                            <p:tgtEl>
                                              <p:spTgt spid="7">
                                                <p:txEl>
                                                  <p:pRg st="3" end="3"/>
                                                </p:txEl>
                                              </p:spTgt>
                                            </p:tgtEl>
                                            <p:attrNameLst>
                                              <p:attrName>ppt_x</p:attrName>
                                            </p:attrNameLst>
                                          </p:cBhvr>
                                          <p:tavLst>
                                            <p:tav tm="0">
                                              <p:val>
                                                <p:strVal val="1+#ppt_w/2"/>
                                              </p:val>
                                            </p:tav>
                                            <p:tav tm="100000">
                                              <p:val>
                                                <p:strVal val="#ppt_x"/>
                                              </p:val>
                                            </p:tav>
                                          </p:tavLst>
                                        </p:anim>
                                        <p:anim calcmode="lin" valueType="num" p14:bounceEnd="52000">
                                          <p:cBhvr additive="base">
                                            <p:cTn id="30" dur="10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1500"/>
                                </p:stCondLst>
                                <p:childTnLst>
                                  <p:par>
                                    <p:cTn id="27" presetID="2" presetClass="entr" presetSubtype="2" fill="hold" nodeType="afterEffect">
                                      <p:stCondLst>
                                        <p:cond delay="150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10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30" dur="10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621102" y="707366"/>
            <a:ext cx="8522898" cy="5113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i="1" dirty="0" smtClean="0">
                <a:effectLst>
                  <a:outerShdw blurRad="38100" dist="38100" dir="2700000" algn="tl">
                    <a:srgbClr val="000000">
                      <a:alpha val="43137"/>
                    </a:srgbClr>
                  </a:outerShdw>
                </a:effectLst>
                <a:latin typeface="+mn-lt"/>
              </a:rPr>
              <a:t>Life Cycle - Family Group Structure </a:t>
            </a:r>
            <a:endParaRPr lang="en-US" sz="3200" b="1" i="1" dirty="0">
              <a:effectLst>
                <a:outerShdw blurRad="38100" dist="38100" dir="2700000" algn="tl">
                  <a:srgbClr val="000000">
                    <a:alpha val="43137"/>
                  </a:srgbClr>
                </a:outerShdw>
              </a:effectLst>
              <a:latin typeface="+mn-lt"/>
            </a:endParaRPr>
          </a:p>
        </p:txBody>
      </p:sp>
      <p:sp>
        <p:nvSpPr>
          <p:cNvPr id="7" name="Text Placeholder 2"/>
          <p:cNvSpPr txBox="1">
            <a:spLocks/>
          </p:cNvSpPr>
          <p:nvPr/>
        </p:nvSpPr>
        <p:spPr>
          <a:xfrm>
            <a:off x="-356557" y="1218694"/>
            <a:ext cx="5135591" cy="217385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0100" lvl="1" indent="-342900">
              <a:buFont typeface="+mj-lt"/>
              <a:buAutoNum type="arabicPeriod"/>
            </a:pPr>
            <a:r>
              <a:rPr lang="en-US" sz="2400" b="1" dirty="0" smtClean="0">
                <a:effectLst>
                  <a:outerShdw blurRad="38100" dist="38100" dir="2700000" algn="tl">
                    <a:srgbClr val="000000">
                      <a:alpha val="43137"/>
                    </a:srgbClr>
                  </a:outerShdw>
                </a:effectLst>
              </a:rPr>
              <a:t>Dominant Pair Occupies Territory:</a:t>
            </a:r>
          </a:p>
          <a:p>
            <a:pPr lvl="2"/>
            <a:r>
              <a:rPr lang="en-US" sz="2000" dirty="0" smtClean="0">
                <a:effectLst>
                  <a:outerShdw blurRad="38100" dist="38100" dir="2700000" algn="tl">
                    <a:srgbClr val="000000">
                      <a:alpha val="43137"/>
                    </a:srgbClr>
                  </a:outerShdw>
                </a:effectLst>
              </a:rPr>
              <a:t>Timing Varies</a:t>
            </a:r>
          </a:p>
          <a:p>
            <a:pPr marL="1257300" lvl="2" indent="-342900">
              <a:buFont typeface="Arial" panose="020B0604020202020204" pitchFamily="34" charset="0"/>
              <a:buChar char="•"/>
            </a:pPr>
            <a:r>
              <a:rPr lang="en-US" sz="2000" dirty="0" smtClean="0">
                <a:effectLst>
                  <a:outerShdw blurRad="38100" dist="38100" dir="2700000" algn="tl">
                    <a:srgbClr val="000000">
                      <a:alpha val="43137"/>
                    </a:srgbClr>
                  </a:outerShdw>
                </a:effectLst>
              </a:rPr>
              <a:t>Causes few conflicts</a:t>
            </a:r>
          </a:p>
        </p:txBody>
      </p:sp>
      <p:pic>
        <p:nvPicPr>
          <p:cNvPr id="9" name="Picture 4" descr="http://ts3.mm.bing.net/th?id=HN.607989669482660114&amp;w=247&amp;h=164&amp;c=7&amp;rs=1&amp;pid=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9511" y="1918987"/>
            <a:ext cx="4438661" cy="2947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87284"/>
            <a:ext cx="2691442"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HUMAN CONFLICT LEVEL - </a:t>
            </a:r>
            <a:endParaRPr lang="en-US"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2576644" y="0"/>
            <a:ext cx="1114961" cy="523220"/>
          </a:xfrm>
          <a:prstGeom prst="rect">
            <a:avLst/>
          </a:prstGeom>
          <a:noFill/>
        </p:spPr>
        <p:txBody>
          <a:bodyPr wrap="square" rtlCol="0">
            <a:spAutoFit/>
          </a:bodyPr>
          <a:lstStyle/>
          <a:p>
            <a:r>
              <a:rPr lang="en-US" sz="2800" dirty="0" smtClean="0">
                <a:solidFill>
                  <a:srgbClr val="FFFF00"/>
                </a:solidFill>
                <a:latin typeface="Baskerville Old Face" panose="02020602080505020303" pitchFamily="18" charset="0"/>
              </a:rPr>
              <a:t>LOW</a:t>
            </a:r>
            <a:endParaRPr lang="en-US" sz="2800" dirty="0">
              <a:solidFill>
                <a:srgbClr val="FFFF00"/>
              </a:solidFill>
              <a:latin typeface="Baskerville Old Face" panose="02020602080505020303" pitchFamily="18" charset="0"/>
            </a:endParaRPr>
          </a:p>
        </p:txBody>
      </p:sp>
      <p:sp>
        <p:nvSpPr>
          <p:cNvPr id="11" name="TextBox 10"/>
          <p:cNvSpPr txBox="1"/>
          <p:nvPr/>
        </p:nvSpPr>
        <p:spPr>
          <a:xfrm>
            <a:off x="3639852" y="18556"/>
            <a:ext cx="5383383" cy="461665"/>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 </a:t>
            </a:r>
            <a:r>
              <a:rPr lang="en-US" sz="2400" i="1" dirty="0" smtClean="0">
                <a:solidFill>
                  <a:schemeClr val="bg1"/>
                </a:solidFill>
                <a:effectLst>
                  <a:outerShdw blurRad="38100" dist="38100" dir="2700000" algn="tl">
                    <a:srgbClr val="000000">
                      <a:alpha val="43137"/>
                    </a:srgbClr>
                  </a:outerShdw>
                </a:effectLst>
              </a:rPr>
              <a:t>Coyotes pair focused on each other </a:t>
            </a:r>
            <a:endParaRPr lang="en-US" sz="2400" i="1"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013" y="3054042"/>
            <a:ext cx="3577236" cy="2384824"/>
          </a:xfrm>
          <a:prstGeom prst="rect">
            <a:avLst/>
          </a:prstGeom>
        </p:spPr>
      </p:pic>
    </p:spTree>
    <p:extLst>
      <p:ext uri="{BB962C8B-B14F-4D97-AF65-F5344CB8AC3E}">
        <p14:creationId xmlns:p14="http://schemas.microsoft.com/office/powerpoint/2010/main" val="419591625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fade">
                                          <p:cBhvr>
                                            <p:cTn id="28" dur="500"/>
                                            <p:tgtEl>
                                              <p:spTgt spid="2">
                                                <p:txEl>
                                                  <p:pRg st="0" end="0"/>
                                                </p:txEl>
                                              </p:spTgt>
                                            </p:tgtEl>
                                          </p:cBhvr>
                                        </p:animEffect>
                                      </p:childTnLst>
                                    </p:cTn>
                                  </p:par>
                                </p:childTnLst>
                              </p:cTn>
                            </p:par>
                            <p:par>
                              <p:cTn id="29" fill="hold">
                                <p:stCondLst>
                                  <p:cond delay="500"/>
                                </p:stCondLst>
                                <p:childTnLst>
                                  <p:par>
                                    <p:cTn id="30" presetID="14" presetClass="entr" presetSubtype="10" fill="hold" grpId="0" nodeType="afterEffect">
                                      <p:stCondLst>
                                        <p:cond delay="100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par>
                              <p:cTn id="33" fill="hold">
                                <p:stCondLst>
                                  <p:cond delay="2000"/>
                                </p:stCondLst>
                                <p:childTnLst>
                                  <p:par>
                                    <p:cTn id="34" presetID="2" presetClass="entr" presetSubtype="2" fill="hold" nodeType="afterEffect" p14:presetBounceEnd="26000">
                                      <p:stCondLst>
                                        <p:cond delay="1000"/>
                                      </p:stCondLst>
                                      <p:childTnLst>
                                        <p:set>
                                          <p:cBhvr>
                                            <p:cTn id="35" dur="1" fill="hold">
                                              <p:stCondLst>
                                                <p:cond delay="0"/>
                                              </p:stCondLst>
                                            </p:cTn>
                                            <p:tgtEl>
                                              <p:spTgt spid="11">
                                                <p:txEl>
                                                  <p:pRg st="0" end="0"/>
                                                </p:txEl>
                                              </p:spTgt>
                                            </p:tgtEl>
                                            <p:attrNameLst>
                                              <p:attrName>style.visibility</p:attrName>
                                            </p:attrNameLst>
                                          </p:cBhvr>
                                          <p:to>
                                            <p:strVal val="visible"/>
                                          </p:to>
                                        </p:set>
                                        <p:anim calcmode="lin" valueType="num" p14:bounceEnd="26000">
                                          <p:cBhvr additive="base">
                                            <p:cTn id="36" dur="1000" fill="hold"/>
                                            <p:tgtEl>
                                              <p:spTgt spid="11">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37" dur="10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fade">
                                          <p:cBhvr>
                                            <p:cTn id="28" dur="500"/>
                                            <p:tgtEl>
                                              <p:spTgt spid="2">
                                                <p:txEl>
                                                  <p:pRg st="0" end="0"/>
                                                </p:txEl>
                                              </p:spTgt>
                                            </p:tgtEl>
                                          </p:cBhvr>
                                        </p:animEffect>
                                      </p:childTnLst>
                                    </p:cTn>
                                  </p:par>
                                </p:childTnLst>
                              </p:cTn>
                            </p:par>
                            <p:par>
                              <p:cTn id="29" fill="hold">
                                <p:stCondLst>
                                  <p:cond delay="500"/>
                                </p:stCondLst>
                                <p:childTnLst>
                                  <p:par>
                                    <p:cTn id="30" presetID="14" presetClass="entr" presetSubtype="10" fill="hold" grpId="0" nodeType="afterEffect">
                                      <p:stCondLst>
                                        <p:cond delay="100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par>
                              <p:cTn id="33" fill="hold">
                                <p:stCondLst>
                                  <p:cond delay="2000"/>
                                </p:stCondLst>
                                <p:childTnLst>
                                  <p:par>
                                    <p:cTn id="34" presetID="2" presetClass="entr" presetSubtype="2" fill="hold" nodeType="afterEffect">
                                      <p:stCondLst>
                                        <p:cond delay="1000"/>
                                      </p:stCondLst>
                                      <p:childTnLst>
                                        <p:set>
                                          <p:cBhvr>
                                            <p:cTn id="35" dur="1" fill="hold">
                                              <p:stCondLst>
                                                <p:cond delay="0"/>
                                              </p:stCondLst>
                                            </p:cTn>
                                            <p:tgtEl>
                                              <p:spTgt spid="11">
                                                <p:txEl>
                                                  <p:pRg st="0" end="0"/>
                                                </p:txEl>
                                              </p:spTgt>
                                            </p:tgtEl>
                                            <p:attrNameLst>
                                              <p:attrName>style.visibility</p:attrName>
                                            </p:attrNameLst>
                                          </p:cBhvr>
                                          <p:to>
                                            <p:strVal val="visible"/>
                                          </p:to>
                                        </p:set>
                                        <p:anim calcmode="lin" valueType="num">
                                          <p:cBhvr additive="base">
                                            <p:cTn id="36" dur="10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7" dur="10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3429000" y="5715000"/>
            <a:ext cx="5715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7" name="Rectangle 10"/>
          <p:cNvSpPr>
            <a:spLocks noChangeArrowheads="1"/>
          </p:cNvSpPr>
          <p:nvPr/>
        </p:nvSpPr>
        <p:spPr bwMode="auto">
          <a:xfrm>
            <a:off x="0" y="0"/>
            <a:ext cx="9144000" cy="6096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8" name="Rectangle 11"/>
          <p:cNvSpPr>
            <a:spLocks noChangeArrowheads="1"/>
          </p:cNvSpPr>
          <p:nvPr/>
        </p:nvSpPr>
        <p:spPr bwMode="auto">
          <a:xfrm>
            <a:off x="0" y="5715000"/>
            <a:ext cx="3429000" cy="11430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5943600"/>
            <a:ext cx="3200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1061048" y="707366"/>
            <a:ext cx="8082951" cy="5113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i="1" dirty="0" smtClean="0">
                <a:effectLst>
                  <a:outerShdw blurRad="38100" dist="38100" dir="2700000" algn="tl">
                    <a:srgbClr val="000000">
                      <a:alpha val="43137"/>
                    </a:srgbClr>
                  </a:outerShdw>
                </a:effectLst>
                <a:latin typeface="+mn-lt"/>
              </a:rPr>
              <a:t>Life Cycle/Family Group Structure </a:t>
            </a:r>
            <a:endParaRPr lang="en-US" sz="3200" b="1" i="1" dirty="0">
              <a:effectLst>
                <a:outerShdw blurRad="38100" dist="38100" dir="2700000" algn="tl">
                  <a:srgbClr val="000000">
                    <a:alpha val="43137"/>
                  </a:srgbClr>
                </a:outerShdw>
              </a:effectLst>
              <a:latin typeface="+mn-lt"/>
            </a:endParaRPr>
          </a:p>
        </p:txBody>
      </p:sp>
      <p:sp>
        <p:nvSpPr>
          <p:cNvPr id="2" name="Rectangle 1"/>
          <p:cNvSpPr/>
          <p:nvPr/>
        </p:nvSpPr>
        <p:spPr>
          <a:xfrm>
            <a:off x="-182480" y="1453579"/>
            <a:ext cx="7479102" cy="769441"/>
          </a:xfrm>
          <a:prstGeom prst="rect">
            <a:avLst/>
          </a:prstGeom>
        </p:spPr>
        <p:txBody>
          <a:bodyPr wrap="square">
            <a:spAutoFit/>
          </a:bodyPr>
          <a:lstStyle/>
          <a:p>
            <a:pPr marL="914400" lvl="1" indent="-457200">
              <a:buFont typeface="+mj-lt"/>
              <a:buAutoNum type="arabicPeriod" startAt="2"/>
            </a:pPr>
            <a:r>
              <a:rPr lang="en-US" sz="2400" b="1" dirty="0">
                <a:effectLst>
                  <a:outerShdw blurRad="38100" dist="38100" dir="2700000" algn="tl">
                    <a:srgbClr val="000000">
                      <a:alpha val="43137"/>
                    </a:srgbClr>
                  </a:outerShdw>
                </a:effectLst>
              </a:rPr>
              <a:t>Breeding </a:t>
            </a:r>
          </a:p>
          <a:p>
            <a:pPr lvl="2"/>
            <a:r>
              <a:rPr lang="en-US" sz="2000" dirty="0">
                <a:effectLst>
                  <a:outerShdw blurRad="38100" dist="38100" dir="2700000" algn="tl">
                    <a:srgbClr val="000000">
                      <a:alpha val="43137"/>
                    </a:srgbClr>
                  </a:outerShdw>
                </a:effectLst>
              </a:rPr>
              <a:t>Usually happens in </a:t>
            </a:r>
            <a:r>
              <a:rPr lang="en-US" sz="2000" dirty="0" smtClean="0">
                <a:effectLst>
                  <a:outerShdw blurRad="38100" dist="38100" dir="2700000" algn="tl">
                    <a:srgbClr val="000000">
                      <a:alpha val="43137"/>
                    </a:srgbClr>
                  </a:outerShdw>
                </a:effectLst>
              </a:rPr>
              <a:t>February</a:t>
            </a:r>
            <a:endParaRPr lang="en-US" sz="2000" dirty="0">
              <a:effectLst>
                <a:outerShdw blurRad="38100" dist="38100" dir="2700000" algn="tl">
                  <a:srgbClr val="000000">
                    <a:alpha val="43137"/>
                  </a:srgbClr>
                </a:outerShdw>
              </a:effectLst>
            </a:endParaRPr>
          </a:p>
        </p:txBody>
      </p:sp>
      <p:sp>
        <p:nvSpPr>
          <p:cNvPr id="10" name="TextBox 9"/>
          <p:cNvSpPr txBox="1"/>
          <p:nvPr/>
        </p:nvSpPr>
        <p:spPr>
          <a:xfrm>
            <a:off x="0" y="87284"/>
            <a:ext cx="2691442"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HUMAN CONFLICT LEVEL - </a:t>
            </a:r>
            <a:endParaRPr lang="en-US"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2524888" y="34504"/>
            <a:ext cx="2064367" cy="461665"/>
          </a:xfrm>
          <a:prstGeom prst="rect">
            <a:avLst/>
          </a:prstGeom>
          <a:noFill/>
        </p:spPr>
        <p:txBody>
          <a:bodyPr wrap="square" rtlCol="0">
            <a:spAutoFit/>
          </a:bodyPr>
          <a:lstStyle/>
          <a:p>
            <a:r>
              <a:rPr lang="en-US" sz="2400" dirty="0" smtClean="0">
                <a:solidFill>
                  <a:srgbClr val="FFFF00"/>
                </a:solidFill>
                <a:latin typeface="Baskerville Old Face" panose="02020602080505020303" pitchFamily="18" charset="0"/>
              </a:rPr>
              <a:t>MODERATE</a:t>
            </a:r>
            <a:endParaRPr lang="en-US" sz="2400" dirty="0">
              <a:solidFill>
                <a:srgbClr val="FFFF00"/>
              </a:solidFill>
              <a:latin typeface="Baskerville Old Face" panose="02020602080505020303" pitchFamily="18" charset="0"/>
            </a:endParaRPr>
          </a:p>
        </p:txBody>
      </p:sp>
      <p:sp>
        <p:nvSpPr>
          <p:cNvPr id="12" name="TextBox 11"/>
          <p:cNvSpPr txBox="1"/>
          <p:nvPr/>
        </p:nvSpPr>
        <p:spPr>
          <a:xfrm>
            <a:off x="4338591" y="29455"/>
            <a:ext cx="5383383" cy="461665"/>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 </a:t>
            </a:r>
            <a:r>
              <a:rPr lang="en-US" sz="2400" i="1" dirty="0" smtClean="0">
                <a:solidFill>
                  <a:schemeClr val="bg1"/>
                </a:solidFill>
                <a:effectLst>
                  <a:outerShdw blurRad="38100" dist="38100" dir="2700000" algn="tl">
                    <a:srgbClr val="000000">
                      <a:alpha val="43137"/>
                    </a:srgbClr>
                  </a:outerShdw>
                </a:effectLst>
              </a:rPr>
              <a:t>Slight increase in territorial behavior </a:t>
            </a:r>
            <a:endParaRPr lang="en-US" sz="2400" i="1" dirty="0">
              <a:solidFill>
                <a:schemeClr val="bg1"/>
              </a:solidFill>
              <a:effectLst>
                <a:outerShdw blurRad="38100" dist="38100" dir="2700000" algn="tl">
                  <a:srgbClr val="000000">
                    <a:alpha val="43137"/>
                  </a:srgbClr>
                </a:outerShdw>
              </a:effectLst>
            </a:endParaRPr>
          </a:p>
        </p:txBody>
      </p:sp>
      <p:pic>
        <p:nvPicPr>
          <p:cNvPr id="13" name="Picture 2" descr="http://4.bp.blogspot.com/-SFUSR6eSPi8/UGPGh7iLp6I/AAAAAAAAA2Y/-PEo0hVVrm0/s1600/coyote+pa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1319" y="3385135"/>
            <a:ext cx="3190590" cy="21249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1.bp.blogspot.com/-X9I0jxvq3Bw/T2FBKlLoMEI/AAAAAAAABAQ/8sirR-GKkNY/s1600/Coyote-pair-Yellowstone-WY-IMG-0005412.jpg"/>
          <p:cNvPicPr>
            <a:picLocks noChangeAspect="1" noChangeArrowheads="1"/>
          </p:cNvPicPr>
          <p:nvPr/>
        </p:nvPicPr>
        <p:blipFill rotWithShape="1">
          <a:blip r:embed="rId4">
            <a:extLst>
              <a:ext uri="{28A0092B-C50C-407E-A947-70E740481C1C}">
                <a14:useLocalDpi xmlns:a14="http://schemas.microsoft.com/office/drawing/2010/main" val="0"/>
              </a:ext>
            </a:extLst>
          </a:blip>
          <a:srcRect b="10404"/>
          <a:stretch/>
        </p:blipFill>
        <p:spPr bwMode="auto">
          <a:xfrm>
            <a:off x="5856079" y="1334258"/>
            <a:ext cx="3105492" cy="17507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302" y="2704416"/>
            <a:ext cx="4231475" cy="2805652"/>
          </a:xfrm>
          <a:prstGeom prst="rect">
            <a:avLst/>
          </a:prstGeom>
        </p:spPr>
      </p:pic>
    </p:spTree>
    <p:extLst>
      <p:ext uri="{BB962C8B-B14F-4D97-AF65-F5344CB8AC3E}">
        <p14:creationId xmlns:p14="http://schemas.microsoft.com/office/powerpoint/2010/main" val="27680901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par>
                              <p:cTn id="28" fill="hold">
                                <p:stCondLst>
                                  <p:cond delay="500"/>
                                </p:stCondLst>
                                <p:childTnLst>
                                  <p:par>
                                    <p:cTn id="29" presetID="14" presetClass="entr" presetSubtype="10" fill="hold" nodeType="afterEffect">
                                      <p:stCondLst>
                                        <p:cond delay="150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1" dur="500"/>
                                            <p:tgtEl>
                                              <p:spTgt spid="11">
                                                <p:txEl>
                                                  <p:pRg st="0" end="0"/>
                                                </p:txEl>
                                              </p:spTgt>
                                            </p:tgtEl>
                                          </p:cBhvr>
                                        </p:animEffect>
                                      </p:childTnLst>
                                    </p:cTn>
                                  </p:par>
                                </p:childTnLst>
                              </p:cTn>
                            </p:par>
                            <p:par>
                              <p:cTn id="32" fill="hold">
                                <p:stCondLst>
                                  <p:cond delay="2500"/>
                                </p:stCondLst>
                                <p:childTnLst>
                                  <p:par>
                                    <p:cTn id="33" presetID="2" presetClass="entr" presetSubtype="2" fill="hold" nodeType="afterEffect" p14:presetBounceEnd="54000">
                                      <p:stCondLst>
                                        <p:cond delay="1000"/>
                                      </p:stCondLst>
                                      <p:childTnLst>
                                        <p:set>
                                          <p:cBhvr>
                                            <p:cTn id="34" dur="1" fill="hold">
                                              <p:stCondLst>
                                                <p:cond delay="0"/>
                                              </p:stCondLst>
                                            </p:cTn>
                                            <p:tgtEl>
                                              <p:spTgt spid="12">
                                                <p:txEl>
                                                  <p:pRg st="0" end="0"/>
                                                </p:txEl>
                                              </p:spTgt>
                                            </p:tgtEl>
                                            <p:attrNameLst>
                                              <p:attrName>style.visibility</p:attrName>
                                            </p:attrNameLst>
                                          </p:cBhvr>
                                          <p:to>
                                            <p:strVal val="visible"/>
                                          </p:to>
                                        </p:set>
                                        <p:anim calcmode="lin" valueType="num" p14:bounceEnd="54000">
                                          <p:cBhvr additive="base">
                                            <p:cTn id="35" dur="1000" fill="hold"/>
                                            <p:tgtEl>
                                              <p:spTgt spid="12">
                                                <p:txEl>
                                                  <p:pRg st="0" end="0"/>
                                                </p:txEl>
                                              </p:spTgt>
                                            </p:tgtEl>
                                            <p:attrNameLst>
                                              <p:attrName>ppt_x</p:attrName>
                                            </p:attrNameLst>
                                          </p:cBhvr>
                                          <p:tavLst>
                                            <p:tav tm="0">
                                              <p:val>
                                                <p:strVal val="1+#ppt_w/2"/>
                                              </p:val>
                                            </p:tav>
                                            <p:tav tm="100000">
                                              <p:val>
                                                <p:strVal val="#ppt_x"/>
                                              </p:val>
                                            </p:tav>
                                          </p:tavLst>
                                        </p:anim>
                                        <p:anim calcmode="lin" valueType="num" p14:bounceEnd="54000">
                                          <p:cBhvr additive="base">
                                            <p:cTn id="36"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par>
                              <p:cTn id="28" fill="hold">
                                <p:stCondLst>
                                  <p:cond delay="500"/>
                                </p:stCondLst>
                                <p:childTnLst>
                                  <p:par>
                                    <p:cTn id="29" presetID="14" presetClass="entr" presetSubtype="10" fill="hold" nodeType="afterEffect">
                                      <p:stCondLst>
                                        <p:cond delay="150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1" dur="500"/>
                                            <p:tgtEl>
                                              <p:spTgt spid="11">
                                                <p:txEl>
                                                  <p:pRg st="0" end="0"/>
                                                </p:txEl>
                                              </p:spTgt>
                                            </p:tgtEl>
                                          </p:cBhvr>
                                        </p:animEffect>
                                      </p:childTnLst>
                                    </p:cTn>
                                  </p:par>
                                </p:childTnLst>
                              </p:cTn>
                            </p:par>
                            <p:par>
                              <p:cTn id="32" fill="hold">
                                <p:stCondLst>
                                  <p:cond delay="2500"/>
                                </p:stCondLst>
                                <p:childTnLst>
                                  <p:par>
                                    <p:cTn id="33" presetID="2" presetClass="entr" presetSubtype="2" fill="hold" nodeType="afterEffect">
                                      <p:stCondLst>
                                        <p:cond delay="1000"/>
                                      </p:stCondLst>
                                      <p:childTnLst>
                                        <p:set>
                                          <p:cBhvr>
                                            <p:cTn id="34" dur="1" fill="hold">
                                              <p:stCondLst>
                                                <p:cond delay="0"/>
                                              </p:stCondLst>
                                            </p:cTn>
                                            <p:tgtEl>
                                              <p:spTgt spid="12">
                                                <p:txEl>
                                                  <p:pRg st="0" end="0"/>
                                                </p:txEl>
                                              </p:spTgt>
                                            </p:tgtEl>
                                            <p:attrNameLst>
                                              <p:attrName>style.visibility</p:attrName>
                                            </p:attrNameLst>
                                          </p:cBhvr>
                                          <p:to>
                                            <p:strVal val="visible"/>
                                          </p:to>
                                        </p:set>
                                        <p:anim calcmode="lin" valueType="num">
                                          <p:cBhvr additive="base">
                                            <p:cTn id="35" dur="1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adeshow">
  <a:themeElements>
    <a:clrScheme name="Tradeshow">
      <a:dk1>
        <a:srgbClr val="3F3F3F"/>
      </a:dk1>
      <a:lt1>
        <a:srgbClr val="FFFFFF"/>
      </a:lt1>
      <a:dk2>
        <a:srgbClr val="7DAFC3"/>
      </a:dk2>
      <a:lt2>
        <a:srgbClr val="E5E4DF"/>
      </a:lt2>
      <a:accent1>
        <a:srgbClr val="7C959A"/>
      </a:accent1>
      <a:accent2>
        <a:srgbClr val="DB8631"/>
      </a:accent2>
      <a:accent3>
        <a:srgbClr val="E3CC5A"/>
      </a:accent3>
      <a:accent4>
        <a:srgbClr val="ACADA8"/>
      </a:accent4>
      <a:accent5>
        <a:srgbClr val="927C61"/>
      </a:accent5>
      <a:accent6>
        <a:srgbClr val="B3B435"/>
      </a:accent6>
      <a:hlink>
        <a:srgbClr val="0079A4"/>
      </a:hlink>
      <a:folHlink>
        <a:srgbClr val="595959"/>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3.xml><?xml version="1.0" encoding="utf-8"?>
<a:theme xmlns:a="http://schemas.openxmlformats.org/drawingml/2006/main" name="1_Teal shimmery Segoe">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24563</TotalTime>
  <Words>1373</Words>
  <Application>Microsoft Office PowerPoint</Application>
  <PresentationFormat>On-screen Show (4:3)</PresentationFormat>
  <Paragraphs>258</Paragraphs>
  <Slides>41</Slides>
  <Notes>0</Notes>
  <HiddenSlides>0</HiddenSlides>
  <MMClips>14</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41</vt:i4>
      </vt:variant>
    </vt:vector>
  </HeadingPairs>
  <TitlesOfParts>
    <vt:vector size="62" baseType="lpstr">
      <vt:lpstr>Agency FB</vt:lpstr>
      <vt:lpstr>Arabic Typesetting</vt:lpstr>
      <vt:lpstr>Arial</vt:lpstr>
      <vt:lpstr>Arial Black</vt:lpstr>
      <vt:lpstr>Baskerville Old Face</vt:lpstr>
      <vt:lpstr>BatangChe</vt:lpstr>
      <vt:lpstr>Calibri</vt:lpstr>
      <vt:lpstr>Calibri Light</vt:lpstr>
      <vt:lpstr>Candara</vt:lpstr>
      <vt:lpstr>FreesiaUPC</vt:lpstr>
      <vt:lpstr>Gabriola</vt:lpstr>
      <vt:lpstr>Harlow Solid Italic</vt:lpstr>
      <vt:lpstr>High Tower Text</vt:lpstr>
      <vt:lpstr>Pristina</vt:lpstr>
      <vt:lpstr>Segoe</vt:lpstr>
      <vt:lpstr>Tahoma</vt:lpstr>
      <vt:lpstr>Tempus Sans ITC</vt:lpstr>
      <vt:lpstr>Wingdings</vt:lpstr>
      <vt:lpstr>Office Theme</vt:lpstr>
      <vt:lpstr>Tradeshow</vt:lpstr>
      <vt:lpstr>1_Teal shimmery Segoe</vt:lpstr>
      <vt:lpstr>PowerPoint Presentation</vt:lpstr>
      <vt:lpstr>PowerPoint Presentation</vt:lpstr>
      <vt:lpstr>PowerPoint Presentation</vt:lpstr>
      <vt:lpstr>PowerPoint Presentation</vt:lpstr>
      <vt:lpstr>Seasonal Variation in Appearance</vt:lpstr>
      <vt:lpstr>Seasonal Variation in Appearance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 coyotes lose fear of humans?</vt:lpstr>
      <vt:lpstr>Attended Pets versus Unattended Pets</vt:lpstr>
      <vt:lpstr>7 Point Scale for coyote behavior</vt:lpstr>
      <vt:lpstr>What happens when they cross the line?</vt:lpstr>
      <vt:lpstr>PowerPoint Presentation</vt:lpstr>
      <vt:lpstr>Who’s job is this anyway?</vt:lpstr>
      <vt:lpstr>Requirements for WS to begin lethal removal:</vt:lpstr>
      <vt:lpstr>Methods of Coyote Removal</vt:lpstr>
      <vt:lpstr>Forward Looking Infra-Red (FLIR)</vt:lpstr>
      <vt:lpstr>PowerPoint Presentation</vt:lpstr>
      <vt:lpstr>PowerPoint Presentation</vt:lpstr>
      <vt:lpstr>PowerPoint Presentation</vt:lpstr>
      <vt:lpstr>Trapping</vt:lpstr>
      <vt:lpstr>Coyote Conflicts and the Media</vt:lpstr>
      <vt:lpstr>Coyote Conflicts and the Media</vt:lpstr>
      <vt:lpstr>Identifying Coyote Damage</vt:lpstr>
      <vt:lpstr>Coyote Sign - Tracks</vt:lpstr>
      <vt:lpstr>Coyote Sign - Scat</vt:lpstr>
      <vt:lpstr>*Wildlife Services and Law Enforcement*</vt:lpstr>
      <vt:lpstr>Contact Information</vt:lpstr>
    </vt:vector>
  </TitlesOfParts>
  <Company>Snohomish County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Stevens, Matt</dc:creator>
  <cp:lastModifiedBy>Stevens, Matthew R - APHIS</cp:lastModifiedBy>
  <cp:revision>124</cp:revision>
  <dcterms:created xsi:type="dcterms:W3CDTF">2016-06-24T23:54:06Z</dcterms:created>
  <dcterms:modified xsi:type="dcterms:W3CDTF">2020-02-20T23:13:56Z</dcterms:modified>
</cp:coreProperties>
</file>