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46"/>
  </p:notesMasterIdLst>
  <p:handoutMasterIdLst>
    <p:handoutMasterId r:id="rId47"/>
  </p:handoutMasterIdLst>
  <p:sldIdLst>
    <p:sldId id="265" r:id="rId5"/>
    <p:sldId id="282" r:id="rId6"/>
    <p:sldId id="266" r:id="rId7"/>
    <p:sldId id="274" r:id="rId8"/>
    <p:sldId id="283" r:id="rId9"/>
    <p:sldId id="275" r:id="rId10"/>
    <p:sldId id="270" r:id="rId11"/>
    <p:sldId id="273" r:id="rId12"/>
    <p:sldId id="284" r:id="rId13"/>
    <p:sldId id="272" r:id="rId14"/>
    <p:sldId id="296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78" r:id="rId23"/>
    <p:sldId id="298" r:id="rId24"/>
    <p:sldId id="299" r:id="rId25"/>
    <p:sldId id="300" r:id="rId26"/>
    <p:sldId id="279" r:id="rId27"/>
    <p:sldId id="294" r:id="rId28"/>
    <p:sldId id="276" r:id="rId29"/>
    <p:sldId id="295" r:id="rId30"/>
    <p:sldId id="280" r:id="rId31"/>
    <p:sldId id="277" r:id="rId32"/>
    <p:sldId id="285" r:id="rId33"/>
    <p:sldId id="271" r:id="rId34"/>
    <p:sldId id="281" r:id="rId35"/>
    <p:sldId id="286" r:id="rId36"/>
    <p:sldId id="287" r:id="rId37"/>
    <p:sldId id="290" r:id="rId38"/>
    <p:sldId id="288" r:id="rId39"/>
    <p:sldId id="289" r:id="rId40"/>
    <p:sldId id="308" r:id="rId41"/>
    <p:sldId id="291" r:id="rId42"/>
    <p:sldId id="292" r:id="rId43"/>
    <p:sldId id="293" r:id="rId44"/>
    <p:sldId id="30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516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475" y="1056459"/>
            <a:ext cx="9144000" cy="2387600"/>
          </a:xfrm>
        </p:spPr>
        <p:txBody>
          <a:bodyPr/>
          <a:lstStyle/>
          <a:p>
            <a:r>
              <a:rPr lang="en-US" dirty="0"/>
              <a:t>ANIMAL CONTROL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i="1"/>
              <a:t>THE LEGAL </a:t>
            </a:r>
            <a:r>
              <a:rPr lang="en-US" sz="4400" b="1" i="1" dirty="0"/>
              <a:t>BASICS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3424237"/>
            <a:ext cx="19050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SEIZURE?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02229"/>
            <a:ext cx="11176000" cy="4674734"/>
          </a:xfrm>
        </p:spPr>
        <p:txBody>
          <a:bodyPr>
            <a:normAutofit/>
          </a:bodyPr>
          <a:lstStyle/>
          <a:p>
            <a:r>
              <a:rPr lang="en-US" sz="3200" dirty="0"/>
              <a:t>Unofficial definition: (1) stopping a person or (2) taking/collecting of property.</a:t>
            </a:r>
          </a:p>
          <a:p>
            <a:r>
              <a:rPr lang="en-US" sz="3200" dirty="0"/>
              <a:t>Official definitions: </a:t>
            </a:r>
          </a:p>
          <a:p>
            <a:pPr lvl="1"/>
            <a:r>
              <a:rPr lang="en-US" sz="3200" dirty="0"/>
              <a:t>When a government employee, by physical force or by show of authority, restrains an individual’s freedom of movement. </a:t>
            </a:r>
          </a:p>
          <a:p>
            <a:r>
              <a:rPr lang="en-US" sz="3200" dirty="0"/>
              <a:t>Standard: would a reasonable person feel free to disregard the officer and go about his/her business?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E510-B272-4626-BFB6-E7368EF1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SEIZURE? </a:t>
            </a:r>
          </a:p>
        </p:txBody>
      </p:sp>
      <p:pic>
        <p:nvPicPr>
          <p:cNvPr id="5" name="Content Placeholder 4" descr="A group of people standing on top of a car&#10;&#10;Description automatically generated">
            <a:extLst>
              <a:ext uri="{FF2B5EF4-FFF2-40B4-BE49-F238E27FC236}">
                <a16:creationId xmlns:a16="http://schemas.microsoft.com/office/drawing/2014/main" id="{72FB0B0A-804F-4AF2-86C4-57DD55F28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012" y="2015331"/>
            <a:ext cx="5095875" cy="3971925"/>
          </a:xfrm>
        </p:spPr>
      </p:pic>
    </p:spTree>
    <p:extLst>
      <p:ext uri="{BB962C8B-B14F-4D97-AF65-F5344CB8AC3E}">
        <p14:creationId xmlns:p14="http://schemas.microsoft.com/office/powerpoint/2010/main" val="801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AE05-E25C-43B3-A8B7-FA9FD840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When am I allowed to Seize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C6CF-7648-40C3-887D-F039BAFA3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warrant …more on this later</a:t>
            </a:r>
          </a:p>
          <a:p>
            <a:r>
              <a:rPr lang="en-US" dirty="0"/>
              <a:t>Consent</a:t>
            </a:r>
          </a:p>
          <a:p>
            <a:r>
              <a:rPr lang="en-US" dirty="0"/>
              <a:t>Abandoned property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A6F7-2E35-48EB-A13E-8BE795F3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I seize property? </a:t>
            </a:r>
            <a:r>
              <a:rPr lang="en-US" u="sng" dirty="0"/>
              <a:t>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5BE7-93AB-4839-A54E-CEFE3CAA1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Make sure that it truly is voluntary.</a:t>
            </a:r>
          </a:p>
          <a:p>
            <a:r>
              <a:rPr lang="en-US" dirty="0"/>
              <a:t>If inside a home = Ferrier Warnings</a:t>
            </a:r>
          </a:p>
          <a:p>
            <a:r>
              <a:rPr lang="en-US" dirty="0"/>
              <a:t>Don’t exceed the scope of consent</a:t>
            </a:r>
          </a:p>
          <a:p>
            <a:endParaRPr lang="en-US" dirty="0"/>
          </a:p>
          <a:p>
            <a:r>
              <a:rPr lang="en-US" b="1" u="sng" dirty="0"/>
              <a:t>Ferrier Warnings:</a:t>
            </a:r>
          </a:p>
          <a:p>
            <a:r>
              <a:rPr lang="en-US" dirty="0"/>
              <a:t>1. You have the right to refuse to consent.</a:t>
            </a:r>
          </a:p>
          <a:p>
            <a:r>
              <a:rPr lang="en-US" dirty="0"/>
              <a:t>2. If you consent to the search, you have the right to withdraw the consent at any time.</a:t>
            </a:r>
          </a:p>
          <a:p>
            <a:r>
              <a:rPr lang="en-US" dirty="0"/>
              <a:t>3. You have the right to limit the scope of the consent to certain areas of the premises or vehicle.</a:t>
            </a:r>
          </a:p>
          <a:p>
            <a:r>
              <a:rPr lang="en-US" dirty="0"/>
              <a:t>4. Evidence found during the search may be used in court against you or any other </a:t>
            </a:r>
            <a:r>
              <a:rPr lang="en-US" dirty="0" err="1"/>
              <a:t>perosn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44B4-23D6-47B4-A7C1-3B94E741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can I seize property? </a:t>
            </a:r>
            <a:r>
              <a:rPr lang="en-US" u="sng" dirty="0"/>
              <a:t>Consent </a:t>
            </a:r>
            <a:r>
              <a:rPr lang="en-US" dirty="0"/>
              <a:t>Hypo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DFC2-DEE7-4BBB-A07B-84A13476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ACO</a:t>
            </a:r>
            <a:r>
              <a:rPr lang="en-US" dirty="0"/>
              <a:t> Bob gets a call from a concerned citizen who claims that his neighbor Ned is engaging in dog fighting and has a whole bunch of dog fighting paraphernalia in his home.</a:t>
            </a:r>
          </a:p>
          <a:p>
            <a:r>
              <a:rPr lang="en-US" dirty="0" err="1"/>
              <a:t>ACO</a:t>
            </a:r>
            <a:r>
              <a:rPr lang="en-US" dirty="0"/>
              <a:t> Bob goes to Ned’s home. How should he proceed?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Ned has a roommate named Ted. Ted’s room is unlocked. Ned says that </a:t>
            </a:r>
            <a:r>
              <a:rPr lang="en-US" dirty="0" err="1"/>
              <a:t>ACO</a:t>
            </a:r>
            <a:r>
              <a:rPr lang="en-US" dirty="0"/>
              <a:t> Bob can take a look. Should </a:t>
            </a:r>
            <a:r>
              <a:rPr lang="en-US" dirty="0" err="1"/>
              <a:t>ACO</a:t>
            </a:r>
            <a:r>
              <a:rPr lang="en-US" dirty="0"/>
              <a:t> Bob proceed?  </a:t>
            </a:r>
          </a:p>
        </p:txBody>
      </p:sp>
    </p:spTree>
    <p:extLst>
      <p:ext uri="{BB962C8B-B14F-4D97-AF65-F5344CB8AC3E}">
        <p14:creationId xmlns:p14="http://schemas.microsoft.com/office/powerpoint/2010/main" val="11007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2D2D-E7B9-4A57-9C5C-86081CBA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can I seize property? </a:t>
            </a:r>
            <a:r>
              <a:rPr lang="en-US" u="sng" dirty="0"/>
              <a:t>Consent -- </a:t>
            </a:r>
            <a:r>
              <a:rPr lang="en-US" dirty="0"/>
              <a:t>Tricky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9A11-B05E-4D55-9EE6-F433E1FD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</a:t>
            </a:r>
          </a:p>
          <a:p>
            <a:r>
              <a:rPr lang="en-US" dirty="0"/>
              <a:t>Landlord</a:t>
            </a:r>
          </a:p>
          <a:p>
            <a:r>
              <a:rPr lang="en-US" dirty="0"/>
              <a:t>Roommates</a:t>
            </a:r>
          </a:p>
          <a:p>
            <a:r>
              <a:rPr lang="en-US" dirty="0"/>
              <a:t>Houseguest</a:t>
            </a:r>
          </a:p>
          <a:p>
            <a:r>
              <a:rPr lang="en-US" dirty="0"/>
              <a:t>Hotel Management</a:t>
            </a:r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013056BA-AA09-4FB4-83CE-CC13A021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92" y="1690688"/>
            <a:ext cx="4495166" cy="49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95F1-470A-434D-B1DD-59D943BB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can I seize property? </a:t>
            </a:r>
            <a:r>
              <a:rPr lang="en-US" u="sng" dirty="0"/>
              <a:t>Abandoned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2903-8955-4E0D-9BEE-0580C44F0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Hypo: Criminal is being arrested outside. He takes off jacket and puts on the roof of the patrol car. Can officers search?</a:t>
            </a:r>
          </a:p>
          <a:p>
            <a:endParaRPr lang="en-US" dirty="0"/>
          </a:p>
          <a:p>
            <a:r>
              <a:rPr lang="en-US" dirty="0"/>
              <a:t>Abandoned ≠ lost/mislaid</a:t>
            </a:r>
          </a:p>
        </p:txBody>
      </p:sp>
      <p:pic>
        <p:nvPicPr>
          <p:cNvPr id="5" name="Picture 4" descr="A person in a red shirt&#10;&#10;Description automatically generated">
            <a:extLst>
              <a:ext uri="{FF2B5EF4-FFF2-40B4-BE49-F238E27FC236}">
                <a16:creationId xmlns:a16="http://schemas.microsoft.com/office/drawing/2014/main" id="{878F6D15-9096-44CD-A6B6-E6BCBAB9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400" y="3010580"/>
            <a:ext cx="3886298" cy="38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E19-07BF-4021-83B2-302D1B5D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can I seize property? </a:t>
            </a:r>
            <a:r>
              <a:rPr lang="en-US" u="sng" dirty="0"/>
              <a:t>Consent</a:t>
            </a:r>
            <a:br>
              <a:rPr lang="en-US" u="sng" dirty="0"/>
            </a:br>
            <a:r>
              <a:rPr lang="en-US" u="sng" dirty="0"/>
              <a:t>Property=Public v. Private*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BF9A-9C46-48F3-B57D-DF87FE996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public? </a:t>
            </a:r>
          </a:p>
          <a:p>
            <a:pPr lvl="1"/>
            <a:r>
              <a:rPr lang="en-US" dirty="0"/>
              <a:t>Factors</a:t>
            </a:r>
          </a:p>
          <a:p>
            <a:pPr lvl="2"/>
            <a:r>
              <a:rPr lang="en-US" dirty="0"/>
              <a:t>Location</a:t>
            </a:r>
          </a:p>
          <a:p>
            <a:pPr lvl="2"/>
            <a:r>
              <a:rPr lang="en-US" dirty="0"/>
              <a:t>Duration</a:t>
            </a:r>
          </a:p>
          <a:p>
            <a:pPr lvl="2"/>
            <a:r>
              <a:rPr lang="en-US" dirty="0"/>
              <a:t>Item type</a:t>
            </a:r>
          </a:p>
          <a:p>
            <a:pPr lvl="1"/>
            <a:r>
              <a:rPr lang="en-US" dirty="0"/>
              <a:t>Hypos---</a:t>
            </a:r>
          </a:p>
          <a:p>
            <a:pPr lvl="2"/>
            <a:r>
              <a:rPr lang="en-US" dirty="0"/>
              <a:t>Suspect carrying a purse or backpack?</a:t>
            </a:r>
          </a:p>
          <a:p>
            <a:pPr lvl="2"/>
            <a:r>
              <a:rPr lang="en-US" dirty="0"/>
              <a:t>Suspect’s jacket pocket?</a:t>
            </a:r>
          </a:p>
          <a:p>
            <a:pPr lvl="2"/>
            <a:r>
              <a:rPr lang="en-US" dirty="0"/>
              <a:t>Item in vehicle</a:t>
            </a:r>
          </a:p>
          <a:p>
            <a:pPr lvl="2"/>
            <a:r>
              <a:rPr lang="en-US" dirty="0"/>
              <a:t>Item on porch </a:t>
            </a:r>
          </a:p>
          <a:p>
            <a:pPr lvl="2"/>
            <a:r>
              <a:rPr lang="en-US" dirty="0"/>
              <a:t>Item in trash for pickup</a:t>
            </a:r>
          </a:p>
        </p:txBody>
      </p:sp>
      <p:pic>
        <p:nvPicPr>
          <p:cNvPr id="5" name="Picture 4" descr="A picture containing indoor, table, sitting, cup&#10;&#10;Description automatically generated">
            <a:extLst>
              <a:ext uri="{FF2B5EF4-FFF2-40B4-BE49-F238E27FC236}">
                <a16:creationId xmlns:a16="http://schemas.microsoft.com/office/drawing/2014/main" id="{73B0D3E3-FD2A-4BEC-85D8-142A69CF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2095111"/>
            <a:ext cx="4198486" cy="30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7C89-4021-40A6-B0F8-25B213B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can I seize property? </a:t>
            </a:r>
            <a:r>
              <a:rPr lang="en-US" u="sng" dirty="0"/>
              <a:t>Property in Private*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5943-21CC-43EB-A92F-773D3AE4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Officer may seize property located on private property if</a:t>
            </a:r>
          </a:p>
          <a:p>
            <a:pPr lvl="1"/>
            <a:r>
              <a:rPr lang="en-US" dirty="0"/>
              <a:t>Officer is allowed to be where the property is; and</a:t>
            </a:r>
          </a:p>
          <a:p>
            <a:pPr lvl="1"/>
            <a:r>
              <a:rPr lang="en-US" dirty="0"/>
              <a:t>Item is immediately recognized as contraband or as having some evidentiary value</a:t>
            </a:r>
          </a:p>
          <a:p>
            <a:r>
              <a:rPr lang="en-US" dirty="0"/>
              <a:t>Hypo:</a:t>
            </a:r>
          </a:p>
          <a:p>
            <a:pPr lvl="1"/>
            <a:r>
              <a:rPr lang="en-US" dirty="0"/>
              <a:t>Walk up on porch = mail man rule</a:t>
            </a:r>
          </a:p>
          <a:p>
            <a:pPr lvl="1"/>
            <a:r>
              <a:rPr lang="en-US" dirty="0"/>
              <a:t>Walk into backyard </a:t>
            </a:r>
          </a:p>
          <a:p>
            <a:pPr lvl="1"/>
            <a:r>
              <a:rPr lang="en-US" dirty="0"/>
              <a:t>Item in the back seat of vehicle during a traffic or criminal stop</a:t>
            </a:r>
          </a:p>
        </p:txBody>
      </p:sp>
    </p:spTree>
    <p:extLst>
      <p:ext uri="{BB962C8B-B14F-4D97-AF65-F5344CB8AC3E}">
        <p14:creationId xmlns:p14="http://schemas.microsoft.com/office/powerpoint/2010/main" val="23795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6222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WHEN AM I ALLOWED TO SEIZE A PERSON?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40" y="2412525"/>
            <a:ext cx="10398760" cy="2981506"/>
          </a:xfrm>
        </p:spPr>
        <p:txBody>
          <a:bodyPr>
            <a:normAutofit fontScale="92500"/>
          </a:bodyPr>
          <a:lstStyle/>
          <a:p>
            <a:r>
              <a:rPr lang="en-US" dirty="0"/>
              <a:t>Standard: based on the totality of the circumstances, the officer has sufficient facts to lead a reasonable and cautious person to conclude that there is a probability that the defendant is involved in criminal activity. Takes into consideration an officer’s expertise and experience.</a:t>
            </a:r>
          </a:p>
          <a:p>
            <a:r>
              <a:rPr lang="en-US" dirty="0"/>
              <a:t>To arrest=crime must occur in front of you, unless felony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b="1" u="sng" dirty="0"/>
              <a:t>3) Exception Applies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58418"/>
            <a:ext cx="47548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u="sng" dirty="0"/>
              <a:t>1) Arrest Warrant</a:t>
            </a:r>
          </a:p>
          <a:p>
            <a:r>
              <a:rPr lang="en-US" sz="2800" b="1" u="sng" dirty="0"/>
              <a:t>2)Probable Cause </a:t>
            </a:r>
            <a:endParaRPr lang="en-US" sz="2800" b="1" dirty="0"/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86E3115D-118B-4940-A30B-78877563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992" y="4022356"/>
            <a:ext cx="2656509" cy="26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20" y="2132965"/>
            <a:ext cx="9029700" cy="1325563"/>
          </a:xfrm>
        </p:spPr>
        <p:txBody>
          <a:bodyPr>
            <a:normAutofit/>
          </a:bodyPr>
          <a:lstStyle/>
          <a:p>
            <a:r>
              <a:rPr lang="en-US" b="1" u="sng"/>
              <a:t>CHAPTER 1: THE LEGAL SYSTEM</a:t>
            </a:r>
          </a:p>
        </p:txBody>
      </p:sp>
    </p:spTree>
    <p:extLst>
      <p:ext uri="{BB962C8B-B14F-4D97-AF65-F5344CB8AC3E}">
        <p14:creationId xmlns:p14="http://schemas.microsoft.com/office/powerpoint/2010/main" val="8580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1871-59C1-4B95-AE4D-7A9FF00A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Seize a Person: Arrest Warrant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1F16-81D8-4064-8250-023207DC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they have one?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I get one?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3AC8967-B686-45E5-9D44-9A1BF1DB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49" y="1825625"/>
            <a:ext cx="3824385" cy="4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8250-A57C-4B0B-9278-B332CB98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Seize a Person: Probable cause for crime*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D5928-E6C9-42CA-8AAD-3B77DA6E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Felony = rely on other people / physical evidence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Misdemeanor = rely on just yourself. Must have seen it!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ACO’s</a:t>
            </a:r>
            <a:r>
              <a:rPr lang="en-US" dirty="0"/>
              <a:t> can’t directly arrest.</a:t>
            </a:r>
          </a:p>
        </p:txBody>
      </p:sp>
    </p:spTree>
    <p:extLst>
      <p:ext uri="{BB962C8B-B14F-4D97-AF65-F5344CB8AC3E}">
        <p14:creationId xmlns:p14="http://schemas.microsoft.com/office/powerpoint/2010/main" val="26406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B011-34A7-4571-A7C0-57CC9C7A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245B7-2976-40FE-9C4C-26A257B71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contact</a:t>
            </a:r>
          </a:p>
          <a:p>
            <a:r>
              <a:rPr lang="en-US" dirty="0"/>
              <a:t>Terry stop </a:t>
            </a:r>
          </a:p>
          <a:p>
            <a:r>
              <a:rPr lang="en-US" dirty="0"/>
              <a:t>Community caretaking</a:t>
            </a:r>
          </a:p>
        </p:txBody>
      </p:sp>
    </p:spTree>
    <p:extLst>
      <p:ext uri="{BB962C8B-B14F-4D97-AF65-F5344CB8AC3E}">
        <p14:creationId xmlns:p14="http://schemas.microsoft.com/office/powerpoint/2010/main" val="41005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76517"/>
            <a:ext cx="1096772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SOCIAL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54481"/>
            <a:ext cx="11521440" cy="530351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Law enforcement allowed to converse with citizens, just like everyone else.</a:t>
            </a:r>
          </a:p>
          <a:p>
            <a:pPr lvl="1"/>
            <a:r>
              <a:rPr lang="en-US" dirty="0"/>
              <a:t>Can approach people in cars, knock on people’s doors, visit person at work.</a:t>
            </a:r>
          </a:p>
          <a:p>
            <a:pPr lvl="1"/>
            <a:r>
              <a:rPr lang="en-US" dirty="0"/>
              <a:t>No seizure if citizen freely and voluntarily participates in the conversation.</a:t>
            </a:r>
          </a:p>
          <a:p>
            <a:pPr lvl="1"/>
            <a:r>
              <a:rPr lang="en-US" dirty="0"/>
              <a:t>Can contain an investigative component.</a:t>
            </a:r>
          </a:p>
          <a:p>
            <a:pPr lvl="1"/>
            <a:r>
              <a:rPr lang="en-US" b="1" dirty="0"/>
              <a:t>Test:</a:t>
            </a:r>
            <a:r>
              <a:rPr lang="en-US" dirty="0"/>
              <a:t> would a reasonable person feel free to terminate the encounter and walk away.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3DDA-CFB7-4D4D-8CA9-E9B0E642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800D-E6DB-40AC-9E84-267A840D0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ACO</a:t>
            </a:r>
            <a:r>
              <a:rPr lang="en-US" dirty="0"/>
              <a:t> Boucher is on patrol at the local park. She sees a woman with a dog who looks emaciated and unwashed. </a:t>
            </a:r>
            <a:r>
              <a:rPr lang="en-US" dirty="0" err="1"/>
              <a:t>ACO</a:t>
            </a:r>
            <a:r>
              <a:rPr lang="en-US" dirty="0"/>
              <a:t> Boucher subjectively wants to speak to the person to investigate for animal cruelty in the second degree. She goes up to the woman and does the following:</a:t>
            </a:r>
          </a:p>
          <a:p>
            <a:pPr lvl="1"/>
            <a:r>
              <a:rPr lang="en-US" dirty="0"/>
              <a:t>Picks up the dog, but </a:t>
            </a:r>
            <a:r>
              <a:rPr lang="en-US" dirty="0" err="1"/>
              <a:t>ACO</a:t>
            </a:r>
            <a:r>
              <a:rPr lang="en-US" dirty="0"/>
              <a:t> Boucher does not take the leash away from the owner.  Social contact?</a:t>
            </a:r>
          </a:p>
          <a:p>
            <a:pPr lvl="1"/>
            <a:r>
              <a:rPr lang="en-US" dirty="0"/>
              <a:t>Asks the woman for ID and takes ID to patrol car to run name. Social contact?</a:t>
            </a:r>
          </a:p>
          <a:p>
            <a:pPr lvl="1"/>
            <a:r>
              <a:rPr lang="en-US" dirty="0"/>
              <a:t>Tells woman to wait for a responding officer. Social Contact?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8CA46E3-BA78-47CC-A265-A3E3D3D5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95087" y="56599"/>
            <a:ext cx="2358713" cy="19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62" y="1"/>
            <a:ext cx="10142838" cy="9361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Terry Stop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936172"/>
            <a:ext cx="11800114" cy="59218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Have </a:t>
            </a:r>
            <a:r>
              <a:rPr lang="en-US" u="sng" dirty="0"/>
              <a:t>reasonable and articulable suspicion </a:t>
            </a:r>
            <a:r>
              <a:rPr lang="en-US" dirty="0"/>
              <a:t>that the person has engaged in or is engaging in criminal conduct</a:t>
            </a:r>
          </a:p>
          <a:p>
            <a:pPr lvl="1"/>
            <a:r>
              <a:rPr lang="en-US" dirty="0"/>
              <a:t> Purpose is to investigate possible criminal activity</a:t>
            </a:r>
          </a:p>
          <a:p>
            <a:pPr lvl="1"/>
            <a:r>
              <a:rPr lang="en-US" dirty="0"/>
              <a:t>Must be brief and minimally intrusive, but if you are gathering more evidence of a crime, then you can prolong the intrusion.</a:t>
            </a:r>
          </a:p>
          <a:p>
            <a:pPr lvl="1"/>
            <a:r>
              <a:rPr lang="en-US" dirty="0"/>
              <a:t>Report writing matters! 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1E3B420-BDDD-481A-874A-365A3F7A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559" y="3299829"/>
            <a:ext cx="3466421" cy="34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C89A-1B13-44A0-BF24-EFD8FA4E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6D58-5BC7-4FF8-B581-8BB94909F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ACO</a:t>
            </a:r>
            <a:r>
              <a:rPr lang="en-US" dirty="0"/>
              <a:t> Boucher receives a call from a concerned citizen, Eric. Eric was visiting his friend, Joe, and saw some items that concerned him. He saw that his friend’s basement had a bunch of benches surrounding a large pen. Inside the large pen were empty cages with feathers. </a:t>
            </a:r>
            <a:r>
              <a:rPr lang="en-US" dirty="0" err="1"/>
              <a:t>ACO</a:t>
            </a:r>
            <a:r>
              <a:rPr lang="en-US" dirty="0"/>
              <a:t> Boucher responds to the home and sees Joe walking on the sidewalk away from her vehicle. </a:t>
            </a:r>
            <a:r>
              <a:rPr lang="en-US" dirty="0" err="1"/>
              <a:t>ACO</a:t>
            </a:r>
            <a:r>
              <a:rPr lang="en-US" dirty="0"/>
              <a:t> Boucher asks Joe to stop but he ignores her. Can </a:t>
            </a:r>
            <a:r>
              <a:rPr lang="en-US" dirty="0" err="1"/>
              <a:t>ACO</a:t>
            </a:r>
            <a:r>
              <a:rPr lang="en-US" dirty="0"/>
              <a:t> Boucher stop Joe? </a:t>
            </a:r>
          </a:p>
        </p:txBody>
      </p:sp>
    </p:spTree>
    <p:extLst>
      <p:ext uri="{BB962C8B-B14F-4D97-AF65-F5344CB8AC3E}">
        <p14:creationId xmlns:p14="http://schemas.microsoft.com/office/powerpoint/2010/main" val="31100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76517"/>
            <a:ext cx="10967720" cy="1325563"/>
          </a:xfrm>
        </p:spPr>
        <p:txBody>
          <a:bodyPr>
            <a:normAutofit/>
          </a:bodyPr>
          <a:lstStyle/>
          <a:p>
            <a:r>
              <a:rPr lang="en-US" dirty="0"/>
              <a:t>Community Caretaking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402080"/>
            <a:ext cx="11521440" cy="545592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Law enforcement allowed to respond to individuals requesting assistance. (Example 911 calls and individuals flagging down police).</a:t>
            </a:r>
          </a:p>
          <a:p>
            <a:pPr lvl="1"/>
            <a:r>
              <a:rPr lang="en-US" sz="2800" dirty="0"/>
              <a:t>Law enforcement allows to assist vulnerable populations.</a:t>
            </a:r>
          </a:p>
          <a:p>
            <a:pPr lvl="2"/>
            <a:r>
              <a:rPr lang="en-US" sz="2800" dirty="0"/>
              <a:t>Potential victim of violent crime </a:t>
            </a:r>
            <a:r>
              <a:rPr lang="en-US" sz="2800" dirty="0">
                <a:sym typeface="Wingdings" panose="05000000000000000000" pitchFamily="2" charset="2"/>
              </a:rPr>
              <a:t> may enter and remain to eliminate the concern that a victim is in danger</a:t>
            </a:r>
            <a:endParaRPr lang="en-US" sz="2800" dirty="0"/>
          </a:p>
          <a:p>
            <a:pPr lvl="2"/>
            <a:r>
              <a:rPr lang="en-US" sz="2800" dirty="0"/>
              <a:t>Intoxicated pedestrians </a:t>
            </a:r>
            <a:r>
              <a:rPr lang="en-US" sz="2800" dirty="0">
                <a:sym typeface="Wingdings" panose="05000000000000000000" pitchFamily="2" charset="2"/>
              </a:rPr>
              <a:t> may</a:t>
            </a:r>
            <a:r>
              <a:rPr lang="en-US" sz="2800" dirty="0"/>
              <a:t> transport to safety if moving along public roadway.</a:t>
            </a:r>
          </a:p>
          <a:p>
            <a:pPr lvl="2"/>
            <a:r>
              <a:rPr lang="en-US" sz="2800" dirty="0"/>
              <a:t>Children</a:t>
            </a:r>
            <a:r>
              <a:rPr lang="en-US" sz="2800" dirty="0">
                <a:sym typeface="Wingdings" panose="05000000000000000000" pitchFamily="2" charset="2"/>
              </a:rPr>
              <a:t> may</a:t>
            </a:r>
            <a:r>
              <a:rPr lang="en-US" sz="2800" dirty="0"/>
              <a:t> transport and call CPS if child is in danger</a:t>
            </a:r>
          </a:p>
          <a:p>
            <a:pPr lvl="2"/>
            <a:r>
              <a:rPr lang="en-US" sz="2800" dirty="0"/>
              <a:t>Mentally ill </a:t>
            </a:r>
            <a:r>
              <a:rPr lang="en-US" sz="2800" dirty="0">
                <a:sym typeface="Wingdings" panose="05000000000000000000" pitchFamily="2" charset="2"/>
              </a:rPr>
              <a:t> may</a:t>
            </a:r>
            <a:r>
              <a:rPr lang="en-US" sz="2800" dirty="0"/>
              <a:t> transport to hospital if reasonably believe that the person presents an imminent likelihood of serious harm or is in </a:t>
            </a:r>
            <a:r>
              <a:rPr lang="en-US" sz="2800" dirty="0" err="1"/>
              <a:t>immiment</a:t>
            </a:r>
            <a:r>
              <a:rPr lang="en-US" sz="2800" dirty="0"/>
              <a:t> danger.</a:t>
            </a:r>
          </a:p>
          <a:p>
            <a:pPr lvl="2"/>
            <a:r>
              <a:rPr lang="en-US" sz="2800" dirty="0"/>
              <a:t>Welfare checks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go to person’s residence to check on them (typically DV related or at request of friend or family member).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274638"/>
            <a:ext cx="10628993" cy="114300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343"/>
            <a:ext cx="5859780" cy="566057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Seizure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806" y="1676400"/>
            <a:ext cx="6369111" cy="5181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Pulling over a vehicle</a:t>
            </a:r>
          </a:p>
          <a:p>
            <a:r>
              <a:rPr lang="en-US" sz="2800" dirty="0"/>
              <a:t>Blocking a vehicle or person’s exit</a:t>
            </a:r>
          </a:p>
          <a:p>
            <a:r>
              <a:rPr lang="en-US" sz="2800" dirty="0"/>
              <a:t>Activating sirens or lights</a:t>
            </a:r>
          </a:p>
          <a:p>
            <a:r>
              <a:rPr lang="en-US" sz="2800" dirty="0"/>
              <a:t>Giving commands (ex. Stop, don’t move, come talk to me).</a:t>
            </a:r>
          </a:p>
          <a:p>
            <a:r>
              <a:rPr lang="en-US" sz="2800" dirty="0"/>
              <a:t>Use of weapons and/or handcuffs</a:t>
            </a:r>
          </a:p>
          <a:p>
            <a:r>
              <a:rPr lang="en-US" sz="2800" dirty="0"/>
              <a:t>Taking someone’s property, including ID</a:t>
            </a:r>
          </a:p>
          <a:p>
            <a:r>
              <a:rPr lang="en-US" sz="2800" dirty="0"/>
              <a:t>Following a person after they say they won’t speak with you</a:t>
            </a:r>
          </a:p>
          <a:p>
            <a:r>
              <a:rPr lang="en-US" sz="2800" dirty="0"/>
              <a:t>Number of law enforcement officers</a:t>
            </a:r>
          </a:p>
          <a:p>
            <a:r>
              <a:rPr lang="en-US" sz="2800" dirty="0"/>
              <a:t>Telling someone that they are under arrest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110343"/>
            <a:ext cx="4754880" cy="566057"/>
          </a:xfrm>
        </p:spPr>
        <p:txBody>
          <a:bodyPr>
            <a:normAutofit/>
          </a:bodyPr>
          <a:lstStyle/>
          <a:p>
            <a:r>
              <a:rPr lang="en-US" sz="2800" b="1" u="sng"/>
              <a:t>Not A Seizure</a:t>
            </a:r>
            <a:endParaRPr lang="en-US" sz="28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19" y="1676400"/>
            <a:ext cx="5593081" cy="5181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Parking your vehicle away from person’s vehicle</a:t>
            </a:r>
          </a:p>
          <a:p>
            <a:r>
              <a:rPr lang="en-US" sz="2800" dirty="0"/>
              <a:t>Making requests (ex. Can I talk to you? Do you mind coming over here? Can I come inside and speak to you?, </a:t>
            </a:r>
            <a:r>
              <a:rPr lang="en-US" sz="2800" dirty="0" err="1"/>
              <a:t>etc</a:t>
            </a:r>
            <a:r>
              <a:rPr lang="en-US" sz="2800" dirty="0"/>
              <a:t>). </a:t>
            </a:r>
          </a:p>
          <a:p>
            <a:r>
              <a:rPr lang="en-US" sz="2800" dirty="0"/>
              <a:t>Informing the person that they are not under arrest</a:t>
            </a:r>
          </a:p>
          <a:p>
            <a:r>
              <a:rPr lang="en-US" sz="2800" b="1" dirty="0"/>
              <a:t>Terry stop</a:t>
            </a:r>
          </a:p>
          <a:p>
            <a:r>
              <a:rPr lang="en-US" sz="2800" b="1" dirty="0"/>
              <a:t>Social contact</a:t>
            </a:r>
          </a:p>
          <a:p>
            <a:r>
              <a:rPr lang="en-US" sz="2800" b="1" dirty="0"/>
              <a:t>Community caretaking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60" y="2254885"/>
            <a:ext cx="9029700" cy="1325563"/>
          </a:xfrm>
        </p:spPr>
        <p:txBody>
          <a:bodyPr/>
          <a:lstStyle/>
          <a:p>
            <a:r>
              <a:rPr lang="en-US" b="1" u="sng"/>
              <a:t>CHAPTER 4: SEARCHES</a:t>
            </a:r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2ECEFF6-8BEC-4592-A805-1BF4BFF4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05" y="3355262"/>
            <a:ext cx="6512335" cy="34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THE LAW?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825624"/>
            <a:ext cx="9791700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Constitution</a:t>
            </a:r>
          </a:p>
          <a:p>
            <a:pPr lvl="1"/>
            <a:r>
              <a:rPr lang="en-US" dirty="0"/>
              <a:t>United States Constitution</a:t>
            </a:r>
          </a:p>
          <a:p>
            <a:pPr lvl="1"/>
            <a:r>
              <a:rPr lang="en-US" dirty="0"/>
              <a:t>Washington Constitution*</a:t>
            </a:r>
          </a:p>
          <a:p>
            <a:r>
              <a:rPr lang="en-US" dirty="0"/>
              <a:t>Case Law</a:t>
            </a:r>
          </a:p>
          <a:p>
            <a:pPr lvl="1"/>
            <a:r>
              <a:rPr lang="en-US" dirty="0"/>
              <a:t>United States Supreme Court</a:t>
            </a:r>
          </a:p>
          <a:p>
            <a:pPr lvl="1"/>
            <a:r>
              <a:rPr lang="en-US" dirty="0"/>
              <a:t>Washington State Supreme Court &amp; Court of Appeals</a:t>
            </a:r>
          </a:p>
          <a:p>
            <a:r>
              <a:rPr lang="en-US" dirty="0"/>
              <a:t>Revised Code of Washington (RCW)*</a:t>
            </a:r>
          </a:p>
          <a:p>
            <a:r>
              <a:rPr lang="en-US" dirty="0"/>
              <a:t>Washington State Court Rules </a:t>
            </a:r>
          </a:p>
          <a:p>
            <a:pPr lvl="1"/>
            <a:r>
              <a:rPr lang="en-US" dirty="0"/>
              <a:t>Superior Court Criminal Rules (</a:t>
            </a:r>
            <a:r>
              <a:rPr lang="en-US" dirty="0" err="1"/>
              <a:t>CrR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Criminal Rules for Courts of Limited Jurisdiction (</a:t>
            </a:r>
            <a:r>
              <a:rPr lang="en-US" dirty="0" err="1"/>
              <a:t>CrRLJ</a:t>
            </a:r>
            <a:r>
              <a:rPr lang="en-US" dirty="0"/>
              <a:t>)</a:t>
            </a:r>
          </a:p>
          <a:p>
            <a:r>
              <a:rPr lang="en-US" dirty="0"/>
              <a:t>City Municipal Codes (_MC)*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96" y="1825624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80" y="601662"/>
            <a:ext cx="9029700" cy="1325563"/>
          </a:xfrm>
        </p:spPr>
        <p:txBody>
          <a:bodyPr/>
          <a:lstStyle/>
          <a:p>
            <a:r>
              <a:rPr lang="en-US"/>
              <a:t>WHAT IS A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80" y="1927225"/>
            <a:ext cx="9791700" cy="4351338"/>
          </a:xfrm>
        </p:spPr>
        <p:txBody>
          <a:bodyPr/>
          <a:lstStyle/>
          <a:p>
            <a:r>
              <a:rPr lang="en-US" dirty="0"/>
              <a:t>Official definition: a search occurs when the state intrudes upon an area where a person has a legitimate </a:t>
            </a:r>
            <a:r>
              <a:rPr lang="en-US" u="sng" dirty="0"/>
              <a:t>reasonable</a:t>
            </a:r>
            <a:r>
              <a:rPr lang="en-US" dirty="0"/>
              <a:t> expectation of privacy.</a:t>
            </a:r>
          </a:p>
          <a:p>
            <a:r>
              <a:rPr lang="en-US" dirty="0"/>
              <a:t>What is considered reasonable? </a:t>
            </a:r>
          </a:p>
          <a:p>
            <a:pPr lvl="1"/>
            <a:r>
              <a:rPr lang="en-US" dirty="0"/>
              <a:t>1) person must subjectively believe that thing/place is private; and</a:t>
            </a:r>
          </a:p>
          <a:p>
            <a:pPr lvl="1"/>
            <a:r>
              <a:rPr lang="en-US" dirty="0"/>
              <a:t>2) Society recognizes that thing/place is private</a:t>
            </a:r>
          </a:p>
          <a:p>
            <a:r>
              <a:rPr lang="en-US" dirty="0"/>
              <a:t>Examples—persons, houses, papers, effects, vehicles, property, blood, shed, gardens</a:t>
            </a:r>
          </a:p>
        </p:txBody>
      </p:sp>
    </p:spTree>
    <p:extLst>
      <p:ext uri="{BB962C8B-B14F-4D97-AF65-F5344CB8AC3E}">
        <p14:creationId xmlns:p14="http://schemas.microsoft.com/office/powerpoint/2010/main" val="3442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500062"/>
            <a:ext cx="9029700" cy="1325563"/>
          </a:xfrm>
        </p:spPr>
        <p:txBody>
          <a:bodyPr/>
          <a:lstStyle/>
          <a:p>
            <a:r>
              <a:rPr lang="en-US"/>
              <a:t>WHY SHOULD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Exclusionary rule – illegally obtained evidence is not admissible in court. </a:t>
            </a:r>
          </a:p>
          <a:p>
            <a:r>
              <a:rPr lang="en-US" dirty="0"/>
              <a:t>Fruit of the poisonous tree –everything following is not admissible in court.</a:t>
            </a:r>
          </a:p>
          <a:p>
            <a:r>
              <a:rPr lang="en-US" dirty="0"/>
              <a:t>YOU CAN BE CHARGED – without a warrant or an exception to the warrant requirement, it is unlawful to search a residence.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CAN I 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 A WARRANT </a:t>
            </a:r>
          </a:p>
          <a:p>
            <a:r>
              <a:rPr lang="en-US"/>
              <a:t>IF A WARRANT EXCEPTION APPLIES</a:t>
            </a:r>
          </a:p>
        </p:txBody>
      </p:sp>
    </p:spTree>
    <p:extLst>
      <p:ext uri="{BB962C8B-B14F-4D97-AF65-F5344CB8AC3E}">
        <p14:creationId xmlns:p14="http://schemas.microsoft.com/office/powerpoint/2010/main" val="35811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SEARCH WARRANT?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Beautiful pieces of paper</a:t>
            </a:r>
          </a:p>
          <a:p>
            <a:pPr lvl="1"/>
            <a:r>
              <a:rPr lang="en-US"/>
              <a:t>Affidavit in support of search warrant</a:t>
            </a:r>
          </a:p>
          <a:p>
            <a:pPr lvl="1"/>
            <a:r>
              <a:rPr lang="en-US"/>
              <a:t>Search Warrant</a:t>
            </a:r>
          </a:p>
          <a:p>
            <a:pPr lvl="1"/>
            <a:r>
              <a:rPr lang="en-US"/>
              <a:t>Return of Service</a:t>
            </a:r>
          </a:p>
          <a:p>
            <a:r>
              <a:rPr lang="en-US"/>
              <a:t>Signed by Judge </a:t>
            </a:r>
          </a:p>
          <a:p>
            <a:r>
              <a:rPr lang="en-US"/>
              <a:t>Directs law enforcement to search person, place, or thing</a:t>
            </a:r>
          </a:p>
          <a:p>
            <a:r>
              <a:rPr lang="en-US"/>
              <a:t>Directs law enforcement to seize evidence </a:t>
            </a:r>
          </a:p>
          <a:p>
            <a:r>
              <a:rPr lang="en-US"/>
              <a:t>Directs law enforcement to write out a list what they seized and to file that paperwork with the court within a specific time frame</a:t>
            </a:r>
          </a:p>
        </p:txBody>
      </p:sp>
    </p:spTree>
    <p:extLst>
      <p:ext uri="{BB962C8B-B14F-4D97-AF65-F5344CB8AC3E}">
        <p14:creationId xmlns:p14="http://schemas.microsoft.com/office/powerpoint/2010/main" val="15621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274638"/>
            <a:ext cx="12313920" cy="1143000"/>
          </a:xfrm>
        </p:spPr>
        <p:txBody>
          <a:bodyPr>
            <a:normAutofit/>
          </a:bodyPr>
          <a:lstStyle/>
          <a:p>
            <a:r>
              <a:rPr lang="en-US"/>
              <a:t>WHO CAN REQUEST A SEARCH WARRANT? HOW?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44040" y="1453674"/>
            <a:ext cx="4754880" cy="641350"/>
          </a:xfrm>
        </p:spPr>
        <p:txBody>
          <a:bodyPr>
            <a:normAutofit/>
          </a:bodyPr>
          <a:lstStyle/>
          <a:p>
            <a:r>
              <a:rPr lang="en-US" sz="3600" u="sng"/>
              <a:t>Who can request?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44040" y="2256790"/>
            <a:ext cx="4754880" cy="3978275"/>
          </a:xfrm>
        </p:spPr>
        <p:txBody>
          <a:bodyPr>
            <a:normAutofit/>
          </a:bodyPr>
          <a:lstStyle/>
          <a:p>
            <a:r>
              <a:rPr lang="en-US" sz="2800" dirty="0"/>
              <a:t>Peace officer</a:t>
            </a:r>
          </a:p>
          <a:p>
            <a:r>
              <a:rPr lang="en-US" sz="2800" dirty="0"/>
              <a:t>Prosecuting Attorney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u="sng"/>
              <a:t>How?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/>
              <a:t>Write an affidavit in support of search warrant.</a:t>
            </a:r>
          </a:p>
          <a:p>
            <a:r>
              <a:rPr lang="en-US" sz="2800"/>
              <a:t>Write actual search warrant</a:t>
            </a:r>
          </a:p>
          <a:p>
            <a:r>
              <a:rPr lang="en-US" sz="2800"/>
              <a:t>Write Return of Service</a:t>
            </a:r>
          </a:p>
          <a:p>
            <a:r>
              <a:rPr lang="en-US" sz="2800"/>
              <a:t>Take to Judge (in person or email/telephonic)</a:t>
            </a:r>
          </a:p>
          <a:p>
            <a:r>
              <a:rPr lang="en-US" sz="2800"/>
              <a:t>Submit to oath</a:t>
            </a:r>
          </a:p>
          <a:p>
            <a:r>
              <a:rPr lang="en-US" sz="2800"/>
              <a:t>Get Judge to sign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09" y="365125"/>
            <a:ext cx="10335491" cy="1325563"/>
          </a:xfrm>
        </p:spPr>
        <p:txBody>
          <a:bodyPr>
            <a:normAutofit/>
          </a:bodyPr>
          <a:lstStyle/>
          <a:p>
            <a:r>
              <a:rPr lang="en-US"/>
              <a:t>WHO CAN ISSUE SEARCH WARRANTS?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Justice of the Supreme Court (good luck with that!)</a:t>
            </a:r>
          </a:p>
          <a:p>
            <a:r>
              <a:rPr lang="en-US" sz="3200" dirty="0"/>
              <a:t>Judges of the Court of Appeals (same)</a:t>
            </a:r>
          </a:p>
          <a:p>
            <a:r>
              <a:rPr lang="en-US" sz="3200" dirty="0"/>
              <a:t>Superior Court Judges and Commissioners (felony)</a:t>
            </a:r>
          </a:p>
          <a:p>
            <a:r>
              <a:rPr lang="en-US" sz="3200" dirty="0"/>
              <a:t>District Court Judges and Municipal Court Judges </a:t>
            </a:r>
          </a:p>
          <a:p>
            <a:r>
              <a:rPr lang="en-US" sz="3200" dirty="0"/>
              <a:t>Pro </a:t>
            </a:r>
            <a:r>
              <a:rPr lang="en-US" sz="3200" dirty="0" err="1"/>
              <a:t>Tem</a:t>
            </a:r>
            <a:r>
              <a:rPr lang="en-US" sz="3200" dirty="0"/>
              <a:t> Judges (same powers as who they are substituting for)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WARRANT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5625"/>
            <a:ext cx="551178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Specify the Place/Person/Object that you want to search.</a:t>
            </a:r>
          </a:p>
          <a:p>
            <a:r>
              <a:rPr lang="en-US"/>
              <a:t>List Crime(s)Under Investigation</a:t>
            </a:r>
          </a:p>
          <a:p>
            <a:r>
              <a:rPr lang="en-US"/>
              <a:t>Describe the type of search</a:t>
            </a:r>
          </a:p>
          <a:p>
            <a:pPr lvl="1"/>
            <a:r>
              <a:rPr lang="en-US"/>
              <a:t>Evidence of crime;</a:t>
            </a:r>
          </a:p>
          <a:p>
            <a:pPr lvl="1"/>
            <a:r>
              <a:rPr lang="en-US"/>
              <a:t>Contraband, fruits of crime, things otherwise criminally possessed</a:t>
            </a:r>
          </a:p>
          <a:p>
            <a:pPr lvl="1"/>
            <a:r>
              <a:rPr lang="en-US"/>
              <a:t>Weapons or other things by means of which a crime has been committed or reasonably appears to be committed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80" y="1825625"/>
            <a:ext cx="566422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Summarize your qualifications</a:t>
            </a:r>
          </a:p>
          <a:p>
            <a:r>
              <a:rPr lang="en-US"/>
              <a:t>Summarize your investigation so far (establish PC for crimes)</a:t>
            </a:r>
          </a:p>
          <a:p>
            <a:r>
              <a:rPr lang="en-US"/>
              <a:t>Summarize why you think the place/item to be search has relevant evidence (establish nexus)</a:t>
            </a:r>
          </a:p>
          <a:p>
            <a:r>
              <a:rPr lang="en-US"/>
              <a:t>List the evidence that you want to seize</a:t>
            </a:r>
          </a:p>
          <a:p>
            <a:r>
              <a:rPr lang="en-US"/>
              <a:t>Penalty of Perjury Language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060B-33A8-43F3-905F-5AD5EE20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E2D4D-A170-4FA1-A00E-4AA21FA88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Sexually abused dog inside of a home. Your evidence includes a relative of the defendant who said that she walked in on D anally raping the dog. She also read his diary which is located in his bedroom. The diary describes his sexual acts. She also has a sneaking suspicion that there might be animal porn on his computer.</a:t>
            </a:r>
          </a:p>
          <a:p>
            <a:r>
              <a:rPr lang="en-US" dirty="0"/>
              <a:t>What evidence do you want?</a:t>
            </a:r>
          </a:p>
          <a:p>
            <a:r>
              <a:rPr lang="en-US" dirty="0"/>
              <a:t>How do you get it? </a:t>
            </a:r>
          </a:p>
        </p:txBody>
      </p:sp>
    </p:spTree>
    <p:extLst>
      <p:ext uri="{BB962C8B-B14F-4D97-AF65-F5344CB8AC3E}">
        <p14:creationId xmlns:p14="http://schemas.microsoft.com/office/powerpoint/2010/main" val="3518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TO SERVE A SEARCH WARRANT?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Law enforcement officer must serve (ACO can assist)</a:t>
            </a:r>
          </a:p>
          <a:p>
            <a:r>
              <a:rPr lang="en-US"/>
              <a:t>“Knock and Announce” = required for service of a warrant. May  break open any door, window, or enclosure of a dwelling or building if refused entry after doing the following:</a:t>
            </a:r>
          </a:p>
          <a:p>
            <a:pPr lvl="1"/>
            <a:r>
              <a:rPr lang="en-US"/>
              <a:t>Must have warrant (provide copy to person if present or leave on counter or front door if no one present)</a:t>
            </a:r>
          </a:p>
          <a:p>
            <a:pPr lvl="1"/>
            <a:r>
              <a:rPr lang="en-US"/>
              <a:t>Announce identity</a:t>
            </a:r>
          </a:p>
          <a:p>
            <a:pPr lvl="1"/>
            <a:r>
              <a:rPr lang="en-US"/>
              <a:t>Demand admittance</a:t>
            </a:r>
          </a:p>
          <a:p>
            <a:pPr lvl="1"/>
            <a:r>
              <a:rPr lang="en-US"/>
              <a:t>State purpose of demand</a:t>
            </a:r>
          </a:p>
          <a:p>
            <a:pPr lvl="1"/>
            <a:r>
              <a:rPr lang="en-US"/>
              <a:t>Wait (30 seconds is usually ok, can be sooner if hear furitive activity, signs of danger, or destruction of evidence).</a:t>
            </a:r>
          </a:p>
          <a:p>
            <a:pPr lvl="1"/>
            <a:r>
              <a:rPr lang="en-US"/>
              <a:t>Be explicitly or implicitly denied admittance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TO SERVE A SEARCH WARRANT?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ANIMAL CONTROL SPECIFIC	</a:t>
            </a:r>
          </a:p>
          <a:p>
            <a:pPr lvl="1"/>
            <a:r>
              <a:rPr lang="en-US"/>
              <a:t>PICTURES BEFORE MOVING ANYTHING!!!</a:t>
            </a:r>
          </a:p>
          <a:p>
            <a:pPr lvl="1"/>
            <a:r>
              <a:rPr lang="en-US"/>
              <a:t>System for labelling animals (hoarder example)</a:t>
            </a:r>
          </a:p>
          <a:p>
            <a:pPr lvl="1"/>
            <a:r>
              <a:rPr lang="en-US"/>
              <a:t>Health precautions</a:t>
            </a:r>
          </a:p>
          <a:p>
            <a:pPr lvl="1"/>
            <a:r>
              <a:rPr lang="en-US"/>
              <a:t>Control scene – prevent tampering of crime scene</a:t>
            </a:r>
          </a:p>
          <a:p>
            <a:r>
              <a:rPr lang="en-US"/>
              <a:t>LAW ENFORCEMENT – if person obstructs service of search warrant, officer should arrest for obstruction.</a:t>
            </a:r>
          </a:p>
          <a:p>
            <a:r>
              <a:rPr lang="en-US"/>
              <a:t>Only can search and seize items listed in search warrant</a:t>
            </a:r>
          </a:p>
          <a:p>
            <a:r>
              <a:rPr lang="en-US"/>
              <a:t>If inadvertently find other evidence, back away immediately, control scene, apply for supplemental search warrant.</a:t>
            </a:r>
          </a:p>
          <a:p>
            <a:r>
              <a:rPr lang="en-US"/>
              <a:t>Animals </a:t>
            </a:r>
            <a:r>
              <a:rPr lang="en-US">
                <a:sym typeface="Wingdings" panose="05000000000000000000" pitchFamily="2" charset="2"/>
              </a:rPr>
              <a:t> vet  impound </a:t>
            </a:r>
            <a:endParaRPr lang="en-US"/>
          </a:p>
          <a:p>
            <a:r>
              <a:rPr lang="en-US"/>
              <a:t>Inventory = must be performed in front of another individual (another officer is sufficient)</a:t>
            </a:r>
          </a:p>
          <a:p>
            <a:r>
              <a:rPr lang="en-US"/>
              <a:t>Return inventory within time frame</a:t>
            </a:r>
          </a:p>
        </p:txBody>
      </p:sp>
    </p:spTree>
    <p:extLst>
      <p:ext uri="{BB962C8B-B14F-4D97-AF65-F5344CB8AC3E}">
        <p14:creationId xmlns:p14="http://schemas.microsoft.com/office/powerpoint/2010/main" val="9624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5" y="365125"/>
            <a:ext cx="1087600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ROLES WITHIN THE CRIMINAL JUSTICE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95" y="1825625"/>
            <a:ext cx="10876005" cy="4945878"/>
          </a:xfrm>
        </p:spPr>
        <p:txBody>
          <a:bodyPr>
            <a:normAutofit/>
          </a:bodyPr>
          <a:lstStyle/>
          <a:p>
            <a:r>
              <a:rPr lang="en-US" dirty="0"/>
              <a:t>EVIDENCE GATHERING</a:t>
            </a:r>
          </a:p>
          <a:p>
            <a:pPr lvl="1"/>
            <a:r>
              <a:rPr lang="en-US" dirty="0"/>
              <a:t>Animal Control</a:t>
            </a:r>
          </a:p>
          <a:p>
            <a:pPr lvl="1"/>
            <a:r>
              <a:rPr lang="en-US" dirty="0"/>
              <a:t>Police Officers</a:t>
            </a:r>
          </a:p>
          <a:p>
            <a:pPr marL="0" indent="0">
              <a:buNone/>
            </a:pPr>
            <a:r>
              <a:rPr lang="en-US" dirty="0"/>
              <a:t>REVIEWING + LITIGATING</a:t>
            </a:r>
          </a:p>
          <a:p>
            <a:pPr lvl="1"/>
            <a:r>
              <a:rPr lang="en-US" dirty="0"/>
              <a:t>Prosecutors</a:t>
            </a:r>
          </a:p>
          <a:p>
            <a:pPr lvl="1"/>
            <a:r>
              <a:rPr lang="en-US" dirty="0"/>
              <a:t>Defense Attorneys</a:t>
            </a:r>
          </a:p>
          <a:p>
            <a:r>
              <a:rPr lang="en-US" dirty="0"/>
              <a:t>DECISION MAKING</a:t>
            </a:r>
          </a:p>
          <a:p>
            <a:pPr lvl="1"/>
            <a:r>
              <a:rPr lang="en-US" dirty="0"/>
              <a:t>Judge</a:t>
            </a:r>
          </a:p>
          <a:p>
            <a:pPr lvl="1"/>
            <a:r>
              <a:rPr lang="en-US" dirty="0"/>
              <a:t>Jury</a:t>
            </a:r>
          </a:p>
        </p:txBody>
      </p:sp>
    </p:spTree>
    <p:extLst>
      <p:ext uri="{BB962C8B-B14F-4D97-AF65-F5344CB8AC3E}">
        <p14:creationId xmlns:p14="http://schemas.microsoft.com/office/powerpoint/2010/main" val="21628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" y="365125"/>
            <a:ext cx="10581640" cy="1325563"/>
          </a:xfrm>
        </p:spPr>
        <p:txBody>
          <a:bodyPr>
            <a:normAutofit fontScale="90000"/>
          </a:bodyPr>
          <a:lstStyle/>
          <a:p>
            <a:r>
              <a:rPr lang="en-US"/>
              <a:t>EXCEPTIONS TO THE SEARCH WARRANT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40" y="1825625"/>
            <a:ext cx="10398760" cy="4351338"/>
          </a:xfrm>
        </p:spPr>
        <p:txBody>
          <a:bodyPr/>
          <a:lstStyle/>
          <a:p>
            <a:r>
              <a:rPr lang="en-US" dirty="0"/>
              <a:t>Consent – make sure it’s voluntary and person has authority to consent</a:t>
            </a:r>
          </a:p>
          <a:p>
            <a:r>
              <a:rPr lang="en-US" dirty="0"/>
              <a:t>Plain view – contraband of evidence but that item must be located where </a:t>
            </a:r>
            <a:r>
              <a:rPr lang="en-US" dirty="0" err="1"/>
              <a:t>ACO</a:t>
            </a:r>
            <a:r>
              <a:rPr lang="en-US" dirty="0"/>
              <a:t> is allowed to be.</a:t>
            </a:r>
          </a:p>
          <a:p>
            <a:r>
              <a:rPr lang="en-US" dirty="0"/>
              <a:t>Search incident to arrest – arrest must be lawful.</a:t>
            </a:r>
          </a:p>
          <a:p>
            <a:r>
              <a:rPr lang="en-US" dirty="0"/>
              <a:t>Canine sniff</a:t>
            </a:r>
          </a:p>
          <a:p>
            <a:r>
              <a:rPr lang="en-US" dirty="0"/>
              <a:t>Inventory search – have police do this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8451-34D5-4F5D-AF5A-0EB8D170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41028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580" y="2397125"/>
            <a:ext cx="9029700" cy="1325563"/>
          </a:xfrm>
        </p:spPr>
        <p:txBody>
          <a:bodyPr/>
          <a:lstStyle/>
          <a:p>
            <a:r>
              <a:rPr lang="en-US" b="1" u="sng"/>
              <a:t>CHAPTER 2: EVIDENCE</a:t>
            </a:r>
          </a:p>
        </p:txBody>
      </p:sp>
    </p:spTree>
    <p:extLst>
      <p:ext uri="{BB962C8B-B14F-4D97-AF65-F5344CB8AC3E}">
        <p14:creationId xmlns:p14="http://schemas.microsoft.com/office/powerpoint/2010/main" val="2384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6" y="365125"/>
            <a:ext cx="1035231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TYPES OF EVIDENCE CAN I GATHER?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911 calls</a:t>
            </a:r>
          </a:p>
          <a:p>
            <a:r>
              <a:rPr lang="en-US" dirty="0"/>
              <a:t>Witness + defendant statements</a:t>
            </a:r>
          </a:p>
          <a:p>
            <a:r>
              <a:rPr lang="en-US" dirty="0"/>
              <a:t>Video, audio, and/or photo evidence </a:t>
            </a:r>
          </a:p>
          <a:p>
            <a:r>
              <a:rPr lang="en-US" dirty="0"/>
              <a:t>Veterinary reports</a:t>
            </a:r>
          </a:p>
          <a:p>
            <a:r>
              <a:rPr lang="en-US" dirty="0"/>
              <a:t>Animals themselves – may need a warrant first</a:t>
            </a:r>
          </a:p>
          <a:p>
            <a:r>
              <a:rPr lang="en-US" dirty="0"/>
              <a:t>Literally anything included in a search warrant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LAW PROTECTS AGAINST UNLAWFUL SEARCH AND SEIZURES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442720"/>
            <a:ext cx="10805160" cy="5415279"/>
          </a:xfrm>
        </p:spPr>
        <p:txBody>
          <a:bodyPr>
            <a:normAutofit/>
          </a:bodyPr>
          <a:lstStyle/>
          <a:p>
            <a:r>
              <a:rPr lang="en-US" sz="3200" dirty="0"/>
              <a:t>UNITED STATES CONSTITUTION –FOURTH AMENDMENT</a:t>
            </a:r>
          </a:p>
          <a:p>
            <a:pPr lvl="1"/>
            <a:r>
              <a:rPr lang="en-US" sz="3200" dirty="0"/>
              <a:t>“The right of the people to be secure in their persons, houses, papers, and effects, against unreasonable searches and seizures…</a:t>
            </a:r>
          </a:p>
          <a:p>
            <a:r>
              <a:rPr lang="en-US" sz="3600" dirty="0"/>
              <a:t>WASHINGTON STATE CONSTITUTION –ARTICLE 1</a:t>
            </a:r>
          </a:p>
          <a:p>
            <a:pPr lvl="1"/>
            <a:r>
              <a:rPr lang="en-US" sz="3200" dirty="0"/>
              <a:t>“No person shall be disturbed in his private affairs, or his home invaded, without authority of law”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65125"/>
            <a:ext cx="9791700" cy="1325563"/>
          </a:xfrm>
        </p:spPr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825625"/>
            <a:ext cx="10683240" cy="43513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YOU=the government/state</a:t>
            </a:r>
          </a:p>
          <a:p>
            <a:pPr lvl="1"/>
            <a:r>
              <a:rPr lang="en-US" sz="2800" dirty="0"/>
              <a:t>CITIZENS=have a right to privacy</a:t>
            </a:r>
          </a:p>
          <a:p>
            <a:pPr lvl="1"/>
            <a:r>
              <a:rPr lang="en-US" sz="2800" dirty="0"/>
              <a:t>If you seize a citizen and search them, their stuff, their house, their yard, their animals, </a:t>
            </a:r>
            <a:r>
              <a:rPr lang="en-US" sz="2800" dirty="0" err="1"/>
              <a:t>etc</a:t>
            </a:r>
            <a:r>
              <a:rPr lang="en-US" sz="2800" dirty="0"/>
              <a:t> …you better have a lawful reason.</a:t>
            </a:r>
          </a:p>
          <a:p>
            <a:pPr lvl="1"/>
            <a:r>
              <a:rPr lang="en-US" sz="2800" dirty="0"/>
              <a:t>Consequences</a:t>
            </a:r>
          </a:p>
          <a:p>
            <a:pPr lvl="2"/>
            <a:r>
              <a:rPr lang="en-US" sz="2800" dirty="0"/>
              <a:t>LAWSUITS</a:t>
            </a:r>
          </a:p>
          <a:p>
            <a:pPr lvl="2"/>
            <a:r>
              <a:rPr lang="en-US" sz="2800" dirty="0"/>
              <a:t>Evidence gets suppressed…case dismissed</a:t>
            </a:r>
          </a:p>
          <a:p>
            <a:pPr lvl="2"/>
            <a:r>
              <a:rPr lang="en-US" sz="2800" dirty="0"/>
              <a:t>Criminals go unpunished</a:t>
            </a:r>
          </a:p>
          <a:p>
            <a:pPr lvl="2"/>
            <a:r>
              <a:rPr lang="en-US" sz="2800" dirty="0"/>
              <a:t>Media coverage</a:t>
            </a:r>
          </a:p>
          <a:p>
            <a:pPr lvl="2"/>
            <a:r>
              <a:rPr lang="en-US" sz="2800" dirty="0"/>
              <a:t>Discipline within department</a:t>
            </a:r>
          </a:p>
          <a:p>
            <a:pPr lvl="2"/>
            <a:r>
              <a:rPr lang="en-US" sz="2800" dirty="0"/>
              <a:t>Prosecutors unhappy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41" y="3558744"/>
            <a:ext cx="4399006" cy="32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420" y="1340485"/>
            <a:ext cx="9029700" cy="1325563"/>
          </a:xfrm>
        </p:spPr>
        <p:txBody>
          <a:bodyPr/>
          <a:lstStyle/>
          <a:p>
            <a:r>
              <a:rPr lang="en-US" b="1" u="sng" dirty="0"/>
              <a:t>CHAPTER 3: SEIZURES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7520" y="2831044"/>
            <a:ext cx="8148320" cy="221599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FACTORS TO DETERMINE WHETHER A SEIZURE OCCURRED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SEIZURE EXCEPTIONS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TERRY STOP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CONTACT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 CARETAKING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313AC85D-A993-46B3-864C-C5ED4007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177" y="3675603"/>
            <a:ext cx="3018229" cy="2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27643</TotalTime>
  <Words>2218</Words>
  <Application>Microsoft Office PowerPoint</Application>
  <PresentationFormat>Widescreen</PresentationFormat>
  <Paragraphs>273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</vt:lpstr>
      <vt:lpstr>Cloud skipper design template</vt:lpstr>
      <vt:lpstr>ANIMAL CONTROL ACADEMY</vt:lpstr>
      <vt:lpstr>CHAPTER 1: THE LEGAL SYSTEM</vt:lpstr>
      <vt:lpstr>WHERE CAN I FIND THE LAW?</vt:lpstr>
      <vt:lpstr>ROLES WITHIN THE CRIMINAL JUSTICE SYSTEM</vt:lpstr>
      <vt:lpstr>CHAPTER 2: EVIDENCE</vt:lpstr>
      <vt:lpstr>WHAT TYPES OF EVIDENCE CAN I GATHER? </vt:lpstr>
      <vt:lpstr>LAW PROTECTS AGAINST UNLAWFUL SEARCH AND SEIZURES</vt:lpstr>
      <vt:lpstr>WHY SHOULD WE CARE?</vt:lpstr>
      <vt:lpstr>CHAPTER 3: SEIZURES</vt:lpstr>
      <vt:lpstr>WHAT IS A SEIZURE?</vt:lpstr>
      <vt:lpstr>WHAT IS A SEIZURE? </vt:lpstr>
      <vt:lpstr>When am I allowed to Seize Property</vt:lpstr>
      <vt:lpstr>When can I seize property? Consent</vt:lpstr>
      <vt:lpstr>When can I seize property? Consent Hypo</vt:lpstr>
      <vt:lpstr>When can I seize property? Consent -- Tricky Consent</vt:lpstr>
      <vt:lpstr>When can I seize property? Abandoned</vt:lpstr>
      <vt:lpstr>When can I seize property? Consent Property=Public v. Private*</vt:lpstr>
      <vt:lpstr>When can I seize property? Property in Private*</vt:lpstr>
      <vt:lpstr>WHEN AM I ALLOWED TO SEIZE A PERSON?</vt:lpstr>
      <vt:lpstr>Seize a Person: Arrest Warrant</vt:lpstr>
      <vt:lpstr>Seize a Person: Probable cause for crime*</vt:lpstr>
      <vt:lpstr>Exceptions</vt:lpstr>
      <vt:lpstr>SOCIAL CONTACT</vt:lpstr>
      <vt:lpstr>Hypo </vt:lpstr>
      <vt:lpstr>Terry Stop</vt:lpstr>
      <vt:lpstr>Hypo</vt:lpstr>
      <vt:lpstr>Community Caretaking</vt:lpstr>
      <vt:lpstr>Overview</vt:lpstr>
      <vt:lpstr>CHAPTER 4: SEARCHES</vt:lpstr>
      <vt:lpstr>WHAT IS A SEARCH?</vt:lpstr>
      <vt:lpstr>WHY SHOULD WE CARE?</vt:lpstr>
      <vt:lpstr>WHEN CAN I SEARCH?</vt:lpstr>
      <vt:lpstr>WHAT IS A SEARCH WARRANT?</vt:lpstr>
      <vt:lpstr>WHO CAN REQUEST A SEARCH WARRANT? HOW?</vt:lpstr>
      <vt:lpstr>WHO CAN ISSUE SEARCH WARRANTS? </vt:lpstr>
      <vt:lpstr>WARRANT REQUIREMENTS</vt:lpstr>
      <vt:lpstr>Hypo</vt:lpstr>
      <vt:lpstr>HOW TO SERVE A SEARCH WARRANT?</vt:lpstr>
      <vt:lpstr>HOW TO SERVE A SEARCH WARRANT?</vt:lpstr>
      <vt:lpstr>EXCEPTIONS TO THE SEARCH WARRANT REQUIREMENT</vt:lpstr>
      <vt:lpstr>Questions??</vt:lpstr>
    </vt:vector>
  </TitlesOfParts>
  <Company>City of Bothell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CONTROL ACADEMY</dc:title>
  <dc:creator>Laura Fitzgibbon</dc:creator>
  <cp:lastModifiedBy>Laura Fitzgibbon</cp:lastModifiedBy>
  <cp:revision>38</cp:revision>
  <dcterms:created xsi:type="dcterms:W3CDTF">2019-01-18T18:07:12Z</dcterms:created>
  <dcterms:modified xsi:type="dcterms:W3CDTF">2020-03-06T18:09:57Z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