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1" r:id="rId1"/>
  </p:sldMasterIdLst>
  <p:notesMasterIdLst>
    <p:notesMasterId r:id="rId45"/>
  </p:notesMasterIdLst>
  <p:handoutMasterIdLst>
    <p:handoutMasterId r:id="rId46"/>
  </p:handoutMasterIdLst>
  <p:sldIdLst>
    <p:sldId id="257" r:id="rId2"/>
    <p:sldId id="426" r:id="rId3"/>
    <p:sldId id="433" r:id="rId4"/>
    <p:sldId id="484" r:id="rId5"/>
    <p:sldId id="427" r:id="rId6"/>
    <p:sldId id="428" r:id="rId7"/>
    <p:sldId id="431" r:id="rId8"/>
    <p:sldId id="429" r:id="rId9"/>
    <p:sldId id="430" r:id="rId10"/>
    <p:sldId id="437" r:id="rId11"/>
    <p:sldId id="442" r:id="rId12"/>
    <p:sldId id="447" r:id="rId13"/>
    <p:sldId id="448" r:id="rId14"/>
    <p:sldId id="449" r:id="rId15"/>
    <p:sldId id="408" r:id="rId16"/>
    <p:sldId id="415" r:id="rId17"/>
    <p:sldId id="490" r:id="rId18"/>
    <p:sldId id="495" r:id="rId19"/>
    <p:sldId id="491" r:id="rId20"/>
    <p:sldId id="488" r:id="rId21"/>
    <p:sldId id="489" r:id="rId22"/>
    <p:sldId id="492" r:id="rId23"/>
    <p:sldId id="493" r:id="rId24"/>
    <p:sldId id="494" r:id="rId25"/>
    <p:sldId id="306" r:id="rId26"/>
    <p:sldId id="401" r:id="rId27"/>
    <p:sldId id="311" r:id="rId28"/>
    <p:sldId id="496" r:id="rId29"/>
    <p:sldId id="312" r:id="rId30"/>
    <p:sldId id="310" r:id="rId31"/>
    <p:sldId id="464" r:id="rId32"/>
    <p:sldId id="451" r:id="rId33"/>
    <p:sldId id="452" r:id="rId34"/>
    <p:sldId id="453" r:id="rId35"/>
    <p:sldId id="455" r:id="rId36"/>
    <p:sldId id="487" r:id="rId37"/>
    <p:sldId id="498" r:id="rId38"/>
    <p:sldId id="499" r:id="rId39"/>
    <p:sldId id="500" r:id="rId40"/>
    <p:sldId id="501" r:id="rId41"/>
    <p:sldId id="385" r:id="rId42"/>
    <p:sldId id="389" r:id="rId43"/>
    <p:sldId id="497" r:id="rId44"/>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720">
          <p15:clr>
            <a:srgbClr val="A4A3A4"/>
          </p15:clr>
        </p15:guide>
        <p15:guide id="2" pos="816">
          <p15:clr>
            <a:srgbClr val="A4A3A4"/>
          </p15:clr>
        </p15:guide>
        <p15:guide id="3" orient="horz" pos="225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BC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825" autoAdjust="0"/>
    <p:restoredTop sz="84953" autoAdjust="0"/>
  </p:normalViewPr>
  <p:slideViewPr>
    <p:cSldViewPr>
      <p:cViewPr varScale="1">
        <p:scale>
          <a:sx n="66" d="100"/>
          <a:sy n="66" d="100"/>
        </p:scale>
        <p:origin x="32" y="48"/>
      </p:cViewPr>
      <p:guideLst>
        <p:guide orient="horz" pos="720"/>
        <p:guide pos="816"/>
        <p:guide orient="horz" pos="2256"/>
      </p:guideLst>
    </p:cSldViewPr>
  </p:slideViewPr>
  <p:outlineViewPr>
    <p:cViewPr>
      <p:scale>
        <a:sx n="33" d="100"/>
        <a:sy n="33" d="100"/>
      </p:scale>
      <p:origin x="0" y="-56624"/>
    </p:cViewPr>
  </p:outlineViewPr>
  <p:notesTextViewPr>
    <p:cViewPr>
      <p:scale>
        <a:sx n="1" d="1"/>
        <a:sy n="1" d="1"/>
      </p:scale>
      <p:origin x="0" y="0"/>
    </p:cViewPr>
  </p:notesTextViewPr>
  <p:sorterViewPr>
    <p:cViewPr>
      <p:scale>
        <a:sx n="135" d="100"/>
        <a:sy n="135" d="100"/>
      </p:scale>
      <p:origin x="0" y="-3552"/>
    </p:cViewPr>
  </p:sorterViewPr>
  <p:notesViewPr>
    <p:cSldViewPr>
      <p:cViewPr varScale="1">
        <p:scale>
          <a:sx n="60" d="100"/>
          <a:sy n="60" d="100"/>
        </p:scale>
        <p:origin x="2472"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w="9525" cap="rnd" cmpd="sng" algn="ctr">
          <a:solidFill>
            <a:schemeClr val="tx1">
              <a:tint val="75000"/>
              <a:shade val="90000"/>
            </a:schemeClr>
          </a:solidFill>
          <a:prstDash val="solid"/>
          <a:round/>
        </a:ln>
        <a:effectLst/>
        <a:sp3d contourW="9525">
          <a:contourClr>
            <a:schemeClr val="tx1">
              <a:tint val="75000"/>
              <a:shade val="90000"/>
            </a:schemeClr>
          </a:contourClr>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Series 1</c:v>
                </c:pt>
              </c:strCache>
            </c:strRef>
          </c:tx>
          <c:spPr>
            <a:gradFill rotWithShape="1">
              <a:gsLst>
                <a:gs pos="0">
                  <a:schemeClr val="accent6">
                    <a:tint val="96000"/>
                    <a:lumMod val="104000"/>
                  </a:schemeClr>
                </a:gs>
                <a:gs pos="100000">
                  <a:schemeClr val="accent6">
                    <a:shade val="98000"/>
                    <a:lumMod val="94000"/>
                  </a:schemeClr>
                </a:gs>
              </a:gsLst>
              <a:lin ang="5400000" scaled="0"/>
            </a:gradFill>
            <a:ln>
              <a:noFill/>
            </a:ln>
            <a:effectLst>
              <a:outerShdw blurRad="38100" dist="25400" dir="5400000" rotWithShape="0">
                <a:srgbClr val="000000">
                  <a:alpha val="25000"/>
                </a:srgbClr>
              </a:outerShdw>
            </a:effectLst>
            <a:sp3d/>
          </c:spPr>
          <c:invertIfNegative val="0"/>
          <c:cat>
            <c:strRef>
              <c:f>Sheet1!$A$2:$A$15</c:f>
              <c:strCache>
                <c:ptCount val="14"/>
                <c:pt idx="0">
                  <c:v>1 year</c:v>
                </c:pt>
                <c:pt idx="1">
                  <c:v>2 year</c:v>
                </c:pt>
                <c:pt idx="2">
                  <c:v>3 year</c:v>
                </c:pt>
                <c:pt idx="3">
                  <c:v>4 year</c:v>
                </c:pt>
                <c:pt idx="4">
                  <c:v>5 year</c:v>
                </c:pt>
                <c:pt idx="5">
                  <c:v>6 year</c:v>
                </c:pt>
                <c:pt idx="6">
                  <c:v>7 year</c:v>
                </c:pt>
                <c:pt idx="7">
                  <c:v>8 year</c:v>
                </c:pt>
                <c:pt idx="8">
                  <c:v>9 year</c:v>
                </c:pt>
                <c:pt idx="9">
                  <c:v>10 year</c:v>
                </c:pt>
                <c:pt idx="10">
                  <c:v>Cleanout</c:v>
                </c:pt>
                <c:pt idx="11">
                  <c:v>1 month</c:v>
                </c:pt>
                <c:pt idx="12">
                  <c:v>3 month</c:v>
                </c:pt>
                <c:pt idx="13">
                  <c:v>6 month</c:v>
                </c:pt>
              </c:strCache>
            </c:strRef>
          </c:cat>
          <c:val>
            <c:numRef>
              <c:f>Sheet1!$B$2:$B$15</c:f>
              <c:numCache>
                <c:formatCode>General</c:formatCode>
                <c:ptCount val="14"/>
                <c:pt idx="0">
                  <c:v>1</c:v>
                </c:pt>
                <c:pt idx="1">
                  <c:v>2</c:v>
                </c:pt>
                <c:pt idx="2">
                  <c:v>3</c:v>
                </c:pt>
                <c:pt idx="3">
                  <c:v>4</c:v>
                </c:pt>
                <c:pt idx="4">
                  <c:v>5</c:v>
                </c:pt>
                <c:pt idx="5">
                  <c:v>6</c:v>
                </c:pt>
                <c:pt idx="6">
                  <c:v>7</c:v>
                </c:pt>
                <c:pt idx="7">
                  <c:v>8</c:v>
                </c:pt>
                <c:pt idx="8">
                  <c:v>9</c:v>
                </c:pt>
                <c:pt idx="9">
                  <c:v>10</c:v>
                </c:pt>
                <c:pt idx="10">
                  <c:v>0</c:v>
                </c:pt>
                <c:pt idx="11">
                  <c:v>5</c:v>
                </c:pt>
                <c:pt idx="12">
                  <c:v>10</c:v>
                </c:pt>
                <c:pt idx="13">
                  <c:v>15</c:v>
                </c:pt>
              </c:numCache>
            </c:numRef>
          </c:val>
          <c:extLst>
            <c:ext xmlns:c16="http://schemas.microsoft.com/office/drawing/2014/chart" uri="{C3380CC4-5D6E-409C-BE32-E72D297353CC}">
              <c16:uniqueId val="{00000000-EEE3-46AE-91C3-E9C1E393D55A}"/>
            </c:ext>
          </c:extLst>
        </c:ser>
        <c:dLbls>
          <c:showLegendKey val="0"/>
          <c:showVal val="0"/>
          <c:showCatName val="0"/>
          <c:showSerName val="0"/>
          <c:showPercent val="0"/>
          <c:showBubbleSize val="0"/>
        </c:dLbls>
        <c:gapWidth val="150"/>
        <c:shape val="box"/>
        <c:axId val="235131576"/>
        <c:axId val="1"/>
        <c:axId val="0"/>
      </c:bar3DChart>
      <c:catAx>
        <c:axId val="235131576"/>
        <c:scaling>
          <c:orientation val="minMax"/>
        </c:scaling>
        <c:delete val="0"/>
        <c:axPos val="b"/>
        <c:numFmt formatCode="General" sourceLinked="0"/>
        <c:majorTickMark val="out"/>
        <c:minorTickMark val="none"/>
        <c:tickLblPos val="nextTo"/>
        <c:spPr>
          <a:noFill/>
          <a:ln w="9508" cap="rnd" cmpd="sng" algn="ctr">
            <a:solidFill>
              <a:schemeClr val="tx1">
                <a:tint val="75000"/>
                <a:shade val="90000"/>
              </a:schemeClr>
            </a:solidFill>
            <a:prstDash val="solid"/>
            <a:round/>
          </a:ln>
          <a:effectLst/>
        </c:spPr>
        <c:txPr>
          <a:bodyPr rot="-60000000" spcFirstLastPara="1" vertOverflow="ellipsis" vert="horz" wrap="square" anchor="ctr" anchorCtr="1"/>
          <a:lstStyle/>
          <a:p>
            <a:pPr>
              <a:defRPr sz="1797"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1"/>
        <c:axPos val="l"/>
        <c:majorGridlines>
          <c:spPr>
            <a:ln w="9508" cap="rnd" cmpd="sng" algn="ctr">
              <a:solidFill>
                <a:schemeClr val="tx1">
                  <a:tint val="75000"/>
                  <a:shade val="90000"/>
                </a:schemeClr>
              </a:solidFill>
              <a:prstDash val="solid"/>
              <a:round/>
            </a:ln>
            <a:effectLst/>
          </c:spPr>
        </c:majorGridlines>
        <c:numFmt formatCode="General" sourceLinked="1"/>
        <c:majorTickMark val="out"/>
        <c:minorTickMark val="none"/>
        <c:tickLblPos val="nextTo"/>
        <c:crossAx val="235131576"/>
        <c:crosses val="autoZero"/>
        <c:crossBetween val="between"/>
      </c:valAx>
      <c:spPr>
        <a:noFill/>
        <a:ln w="25354">
          <a:noFill/>
        </a:ln>
      </c:spPr>
    </c:plotArea>
    <c:plotVisOnly val="1"/>
    <c:dispBlanksAs val="gap"/>
    <c:showDLblsOverMax val="0"/>
  </c:chart>
  <c:spPr>
    <a:noFill/>
    <a:ln>
      <a:noFill/>
    </a:ln>
    <a:effectLst/>
  </c:spPr>
  <c:txPr>
    <a:bodyPr/>
    <a:lstStyle/>
    <a:p>
      <a:pPr>
        <a:defRPr sz="1797"/>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B44C61-5EAA-4851-B2C5-6F0292F3287F}"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40DAE19E-93A3-4DB1-B55D-2E9DC24EDD76}">
      <dgm:prSet phldrT="[Text]"/>
      <dgm:spPr/>
      <dgm:t>
        <a:bodyPr/>
        <a:lstStyle/>
        <a:p>
          <a:r>
            <a:rPr lang="en-US" dirty="0"/>
            <a:t>Collecting </a:t>
          </a:r>
        </a:p>
      </dgm:t>
    </dgm:pt>
    <dgm:pt modelId="{29729E17-85FD-4CF8-8C18-5863623528AA}" type="parTrans" cxnId="{FF3CB1FA-E0AD-473C-9ECC-FC11CF1881DC}">
      <dgm:prSet/>
      <dgm:spPr/>
      <dgm:t>
        <a:bodyPr/>
        <a:lstStyle/>
        <a:p>
          <a:endParaRPr lang="en-US"/>
        </a:p>
      </dgm:t>
    </dgm:pt>
    <dgm:pt modelId="{183E5C95-EC3F-4D14-B0D7-E19C5EB0C7A8}" type="sibTrans" cxnId="{FF3CB1FA-E0AD-473C-9ECC-FC11CF1881DC}">
      <dgm:prSet/>
      <dgm:spPr/>
      <dgm:t>
        <a:bodyPr/>
        <a:lstStyle/>
        <a:p>
          <a:endParaRPr lang="en-US"/>
        </a:p>
      </dgm:t>
    </dgm:pt>
    <dgm:pt modelId="{A15D4B2B-393A-489D-B10F-2F1C27D3C200}">
      <dgm:prSet phldrT="[Text]"/>
      <dgm:spPr/>
      <dgm:t>
        <a:bodyPr/>
        <a:lstStyle/>
        <a:p>
          <a:r>
            <a:rPr lang="en-US" dirty="0"/>
            <a:t>Hoarding </a:t>
          </a:r>
        </a:p>
      </dgm:t>
    </dgm:pt>
    <dgm:pt modelId="{31429875-4F4A-40A3-A13C-6AF39AF4F7C7}" type="parTrans" cxnId="{88B14631-D45E-4BED-84B0-F3B9658C375B}">
      <dgm:prSet/>
      <dgm:spPr/>
      <dgm:t>
        <a:bodyPr/>
        <a:lstStyle/>
        <a:p>
          <a:endParaRPr lang="en-US"/>
        </a:p>
      </dgm:t>
    </dgm:pt>
    <dgm:pt modelId="{02F00FE1-0B21-4841-BECC-0FC044546984}" type="sibTrans" cxnId="{88B14631-D45E-4BED-84B0-F3B9658C375B}">
      <dgm:prSet/>
      <dgm:spPr/>
      <dgm:t>
        <a:bodyPr/>
        <a:lstStyle/>
        <a:p>
          <a:endParaRPr lang="en-US"/>
        </a:p>
      </dgm:t>
    </dgm:pt>
    <dgm:pt modelId="{8DC69B5B-2957-4A32-A3F7-A3AF96956E20}">
      <dgm:prSet phldrT="[Text]"/>
      <dgm:spPr/>
      <dgm:t>
        <a:bodyPr/>
        <a:lstStyle/>
        <a:p>
          <a:r>
            <a:rPr lang="en-US" dirty="0"/>
            <a:t>Clutter </a:t>
          </a:r>
        </a:p>
      </dgm:t>
    </dgm:pt>
    <dgm:pt modelId="{A58B8DA6-C2ED-4BA4-8C95-96CE8D6ECFCC}" type="sibTrans" cxnId="{D97F5714-43F7-4135-92FC-CA6AF5A1061B}">
      <dgm:prSet/>
      <dgm:spPr/>
      <dgm:t>
        <a:bodyPr/>
        <a:lstStyle/>
        <a:p>
          <a:endParaRPr lang="en-US"/>
        </a:p>
      </dgm:t>
    </dgm:pt>
    <dgm:pt modelId="{684A390D-A16D-46B6-B1E9-11A0A5BDE40B}" type="parTrans" cxnId="{D97F5714-43F7-4135-92FC-CA6AF5A1061B}">
      <dgm:prSet/>
      <dgm:spPr/>
      <dgm:t>
        <a:bodyPr/>
        <a:lstStyle/>
        <a:p>
          <a:endParaRPr lang="en-US"/>
        </a:p>
      </dgm:t>
    </dgm:pt>
    <dgm:pt modelId="{29E1CE6D-E8BA-460A-AAB1-74E25CDCDA0C}" type="pres">
      <dgm:prSet presAssocID="{E8B44C61-5EAA-4851-B2C5-6F0292F3287F}" presName="Name0" presStyleCnt="0">
        <dgm:presLayoutVars>
          <dgm:dir/>
          <dgm:resizeHandles val="exact"/>
        </dgm:presLayoutVars>
      </dgm:prSet>
      <dgm:spPr/>
    </dgm:pt>
    <dgm:pt modelId="{A8F7BCB9-CB4F-49EE-8D9E-4F02800C0F4C}" type="pres">
      <dgm:prSet presAssocID="{8DC69B5B-2957-4A32-A3F7-A3AF96956E20}" presName="compNode" presStyleCnt="0"/>
      <dgm:spPr/>
    </dgm:pt>
    <dgm:pt modelId="{EF5A3C75-669F-4007-8368-7964F1E4D098}" type="pres">
      <dgm:prSet presAssocID="{8DC69B5B-2957-4A32-A3F7-A3AF96956E20}" presName="pictRect" presStyleLbl="node1" presStyleIdx="0" presStyleCnt="3" custScaleX="77276" custScaleY="36370" custLinFactNeighborX="-35002" custLinFactNeighborY="29015"/>
      <dgm:spPr>
        <a:solidFill>
          <a:srgbClr val="00B0F0"/>
        </a:solidFill>
      </dgm:spPr>
    </dgm:pt>
    <dgm:pt modelId="{D959A36F-B64E-48BD-8165-FFB7C558ED33}" type="pres">
      <dgm:prSet presAssocID="{8DC69B5B-2957-4A32-A3F7-A3AF96956E20}" presName="textRect" presStyleLbl="revTx" presStyleIdx="0" presStyleCnt="3" custScaleX="61248" custScaleY="56093" custLinFactNeighborX="-35002" custLinFactNeighborY="-88331">
        <dgm:presLayoutVars>
          <dgm:bulletEnabled val="1"/>
        </dgm:presLayoutVars>
      </dgm:prSet>
      <dgm:spPr/>
    </dgm:pt>
    <dgm:pt modelId="{F2E9001D-4653-4448-967F-BE0161D39930}" type="pres">
      <dgm:prSet presAssocID="{A58B8DA6-C2ED-4BA4-8C95-96CE8D6ECFCC}" presName="sibTrans" presStyleLbl="sibTrans2D1" presStyleIdx="0" presStyleCnt="0"/>
      <dgm:spPr/>
    </dgm:pt>
    <dgm:pt modelId="{DF435055-26BD-47A8-B285-F24DDFDFB82D}" type="pres">
      <dgm:prSet presAssocID="{40DAE19E-93A3-4DB1-B55D-2E9DC24EDD76}" presName="compNode" presStyleCnt="0"/>
      <dgm:spPr/>
    </dgm:pt>
    <dgm:pt modelId="{A16B5173-73D8-4321-AEC0-2E9E30C92B1B}" type="pres">
      <dgm:prSet presAssocID="{40DAE19E-93A3-4DB1-B55D-2E9DC24EDD76}" presName="pictRect" presStyleLbl="node1" presStyleIdx="1" presStyleCnt="3" custScaleX="81851" custScaleY="39368" custLinFactNeighborX="-9104" custLinFactNeighborY="30847"/>
      <dgm:spPr>
        <a:solidFill>
          <a:srgbClr val="92D050"/>
        </a:solidFill>
      </dgm:spPr>
    </dgm:pt>
    <dgm:pt modelId="{CE87DDE7-980E-4924-984C-EF2D161FA81C}" type="pres">
      <dgm:prSet presAssocID="{40DAE19E-93A3-4DB1-B55D-2E9DC24EDD76}" presName="textRect" presStyleLbl="revTx" presStyleIdx="1" presStyleCnt="3" custScaleX="70106" custScaleY="64138" custLinFactNeighborX="-10252" custLinFactNeighborY="-83689">
        <dgm:presLayoutVars>
          <dgm:bulletEnabled val="1"/>
        </dgm:presLayoutVars>
      </dgm:prSet>
      <dgm:spPr/>
    </dgm:pt>
    <dgm:pt modelId="{FD269406-EFCB-4D20-97D1-831929706C1C}" type="pres">
      <dgm:prSet presAssocID="{183E5C95-EC3F-4D14-B0D7-E19C5EB0C7A8}" presName="sibTrans" presStyleLbl="sibTrans2D1" presStyleIdx="0" presStyleCnt="0"/>
      <dgm:spPr/>
    </dgm:pt>
    <dgm:pt modelId="{3F35D151-D88D-4596-8982-3D1CDFB63080}" type="pres">
      <dgm:prSet presAssocID="{A15D4B2B-393A-489D-B10F-2F1C27D3C200}" presName="compNode" presStyleCnt="0"/>
      <dgm:spPr/>
    </dgm:pt>
    <dgm:pt modelId="{2E0477C2-2D78-4E4C-BB60-41874722F49D}" type="pres">
      <dgm:prSet presAssocID="{A15D4B2B-393A-489D-B10F-2F1C27D3C200}" presName="pictRect" presStyleLbl="node1" presStyleIdx="2" presStyleCnt="3" custScaleX="80542" custScaleY="39907" custLinFactNeighborX="21086" custLinFactNeighborY="30429"/>
      <dgm:spPr>
        <a:solidFill>
          <a:srgbClr val="00B0F0"/>
        </a:solidFill>
      </dgm:spPr>
    </dgm:pt>
    <dgm:pt modelId="{F91149E7-A5E7-4CD4-BF5B-B2801111E5EB}" type="pres">
      <dgm:prSet presAssocID="{A15D4B2B-393A-489D-B10F-2F1C27D3C200}" presName="textRect" presStyleLbl="revTx" presStyleIdx="2" presStyleCnt="3" custScaleX="72277" custScaleY="55369" custLinFactNeighborX="21086" custLinFactNeighborY="-90516">
        <dgm:presLayoutVars>
          <dgm:bulletEnabled val="1"/>
        </dgm:presLayoutVars>
      </dgm:prSet>
      <dgm:spPr/>
    </dgm:pt>
  </dgm:ptLst>
  <dgm:cxnLst>
    <dgm:cxn modelId="{D97F5714-43F7-4135-92FC-CA6AF5A1061B}" srcId="{E8B44C61-5EAA-4851-B2C5-6F0292F3287F}" destId="{8DC69B5B-2957-4A32-A3F7-A3AF96956E20}" srcOrd="0" destOrd="0" parTransId="{684A390D-A16D-46B6-B1E9-11A0A5BDE40B}" sibTransId="{A58B8DA6-C2ED-4BA4-8C95-96CE8D6ECFCC}"/>
    <dgm:cxn modelId="{15DB4F20-29AF-473D-8CBD-74387BD7970E}" type="presOf" srcId="{A15D4B2B-393A-489D-B10F-2F1C27D3C200}" destId="{F91149E7-A5E7-4CD4-BF5B-B2801111E5EB}" srcOrd="0" destOrd="0" presId="urn:microsoft.com/office/officeart/2005/8/layout/pList1"/>
    <dgm:cxn modelId="{2656192C-61F4-4D49-B7C8-D6D9416AFC16}" type="presOf" srcId="{40DAE19E-93A3-4DB1-B55D-2E9DC24EDD76}" destId="{CE87DDE7-980E-4924-984C-EF2D161FA81C}" srcOrd="0" destOrd="0" presId="urn:microsoft.com/office/officeart/2005/8/layout/pList1"/>
    <dgm:cxn modelId="{88B14631-D45E-4BED-84B0-F3B9658C375B}" srcId="{E8B44C61-5EAA-4851-B2C5-6F0292F3287F}" destId="{A15D4B2B-393A-489D-B10F-2F1C27D3C200}" srcOrd="2" destOrd="0" parTransId="{31429875-4F4A-40A3-A13C-6AF39AF4F7C7}" sibTransId="{02F00FE1-0B21-4841-BECC-0FC044546984}"/>
    <dgm:cxn modelId="{4595BC4D-5DF8-492F-8C80-B2CCBC262BE5}" type="presOf" srcId="{8DC69B5B-2957-4A32-A3F7-A3AF96956E20}" destId="{D959A36F-B64E-48BD-8165-FFB7C558ED33}" srcOrd="0" destOrd="0" presId="urn:microsoft.com/office/officeart/2005/8/layout/pList1"/>
    <dgm:cxn modelId="{D0D137C2-4CD7-4CA0-9DAE-F50A491594DB}" type="presOf" srcId="{E8B44C61-5EAA-4851-B2C5-6F0292F3287F}" destId="{29E1CE6D-E8BA-460A-AAB1-74E25CDCDA0C}" srcOrd="0" destOrd="0" presId="urn:microsoft.com/office/officeart/2005/8/layout/pList1"/>
    <dgm:cxn modelId="{120730D8-5954-46D1-A26A-7F84164AA2F9}" type="presOf" srcId="{183E5C95-EC3F-4D14-B0D7-E19C5EB0C7A8}" destId="{FD269406-EFCB-4D20-97D1-831929706C1C}" srcOrd="0" destOrd="0" presId="urn:microsoft.com/office/officeart/2005/8/layout/pList1"/>
    <dgm:cxn modelId="{E7686CDD-609A-4368-B5E3-E2531E8A34F4}" type="presOf" srcId="{A58B8DA6-C2ED-4BA4-8C95-96CE8D6ECFCC}" destId="{F2E9001D-4653-4448-967F-BE0161D39930}" srcOrd="0" destOrd="0" presId="urn:microsoft.com/office/officeart/2005/8/layout/pList1"/>
    <dgm:cxn modelId="{FF3CB1FA-E0AD-473C-9ECC-FC11CF1881DC}" srcId="{E8B44C61-5EAA-4851-B2C5-6F0292F3287F}" destId="{40DAE19E-93A3-4DB1-B55D-2E9DC24EDD76}" srcOrd="1" destOrd="0" parTransId="{29729E17-85FD-4CF8-8C18-5863623528AA}" sibTransId="{183E5C95-EC3F-4D14-B0D7-E19C5EB0C7A8}"/>
    <dgm:cxn modelId="{7FF1ED2E-BBCB-4B95-86A8-24B73167C3FB}" type="presParOf" srcId="{29E1CE6D-E8BA-460A-AAB1-74E25CDCDA0C}" destId="{A8F7BCB9-CB4F-49EE-8D9E-4F02800C0F4C}" srcOrd="0" destOrd="0" presId="urn:microsoft.com/office/officeart/2005/8/layout/pList1"/>
    <dgm:cxn modelId="{F39EB3A2-B3DE-40AB-8204-D4F8908C66C3}" type="presParOf" srcId="{A8F7BCB9-CB4F-49EE-8D9E-4F02800C0F4C}" destId="{EF5A3C75-669F-4007-8368-7964F1E4D098}" srcOrd="0" destOrd="0" presId="urn:microsoft.com/office/officeart/2005/8/layout/pList1"/>
    <dgm:cxn modelId="{4972DB08-C21D-43F1-8134-82C383420C06}" type="presParOf" srcId="{A8F7BCB9-CB4F-49EE-8D9E-4F02800C0F4C}" destId="{D959A36F-B64E-48BD-8165-FFB7C558ED33}" srcOrd="1" destOrd="0" presId="urn:microsoft.com/office/officeart/2005/8/layout/pList1"/>
    <dgm:cxn modelId="{17420540-276A-4A16-BC34-F4F8F9FADC45}" type="presParOf" srcId="{29E1CE6D-E8BA-460A-AAB1-74E25CDCDA0C}" destId="{F2E9001D-4653-4448-967F-BE0161D39930}" srcOrd="1" destOrd="0" presId="urn:microsoft.com/office/officeart/2005/8/layout/pList1"/>
    <dgm:cxn modelId="{D59A65F4-08F3-4685-A7BE-E108F842E672}" type="presParOf" srcId="{29E1CE6D-E8BA-460A-AAB1-74E25CDCDA0C}" destId="{DF435055-26BD-47A8-B285-F24DDFDFB82D}" srcOrd="2" destOrd="0" presId="urn:microsoft.com/office/officeart/2005/8/layout/pList1"/>
    <dgm:cxn modelId="{042D97EA-82A1-4C1E-92D6-007BEF7FAB1C}" type="presParOf" srcId="{DF435055-26BD-47A8-B285-F24DDFDFB82D}" destId="{A16B5173-73D8-4321-AEC0-2E9E30C92B1B}" srcOrd="0" destOrd="0" presId="urn:microsoft.com/office/officeart/2005/8/layout/pList1"/>
    <dgm:cxn modelId="{C986FE35-A9BC-4F6F-9AE4-A4C6445A8026}" type="presParOf" srcId="{DF435055-26BD-47A8-B285-F24DDFDFB82D}" destId="{CE87DDE7-980E-4924-984C-EF2D161FA81C}" srcOrd="1" destOrd="0" presId="urn:microsoft.com/office/officeart/2005/8/layout/pList1"/>
    <dgm:cxn modelId="{19595649-D4CE-40A9-8D8E-D9315F71AD83}" type="presParOf" srcId="{29E1CE6D-E8BA-460A-AAB1-74E25CDCDA0C}" destId="{FD269406-EFCB-4D20-97D1-831929706C1C}" srcOrd="3" destOrd="0" presId="urn:microsoft.com/office/officeart/2005/8/layout/pList1"/>
    <dgm:cxn modelId="{F2BAA3A2-9BE5-4064-B889-A0FB6173E0ED}" type="presParOf" srcId="{29E1CE6D-E8BA-460A-AAB1-74E25CDCDA0C}" destId="{3F35D151-D88D-4596-8982-3D1CDFB63080}" srcOrd="4" destOrd="0" presId="urn:microsoft.com/office/officeart/2005/8/layout/pList1"/>
    <dgm:cxn modelId="{7533E026-F11E-4BCD-B877-03A3D13D0A6E}" type="presParOf" srcId="{3F35D151-D88D-4596-8982-3D1CDFB63080}" destId="{2E0477C2-2D78-4E4C-BB60-41874722F49D}" srcOrd="0" destOrd="0" presId="urn:microsoft.com/office/officeart/2005/8/layout/pList1"/>
    <dgm:cxn modelId="{6363B527-86EE-4E61-96C4-F9082CF29E26}" type="presParOf" srcId="{3F35D151-D88D-4596-8982-3D1CDFB63080}" destId="{F91149E7-A5E7-4CD4-BF5B-B2801111E5EB}" srcOrd="1" destOrd="0" presId="urn:microsoft.com/office/officeart/2005/8/layout/p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A3C75-669F-4007-8368-7964F1E4D098}">
      <dsp:nvSpPr>
        <dsp:cNvPr id="0" name=""/>
        <dsp:cNvSpPr/>
      </dsp:nvSpPr>
      <dsp:spPr>
        <a:xfrm>
          <a:off x="636751" y="685810"/>
          <a:ext cx="2492515" cy="808268"/>
        </a:xfrm>
        <a:prstGeom prst="roundRect">
          <a:avLst/>
        </a:prstGeom>
        <a:solidFill>
          <a:srgbClr val="00B0F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59A36F-B64E-48BD-8165-FFB7C558ED33}">
      <dsp:nvSpPr>
        <dsp:cNvPr id="0" name=""/>
        <dsp:cNvSpPr/>
      </dsp:nvSpPr>
      <dsp:spPr>
        <a:xfrm>
          <a:off x="895240" y="761998"/>
          <a:ext cx="1975537" cy="671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0" numCol="1" spcCol="1270" anchor="t" anchorCtr="0">
          <a:noAutofit/>
        </a:bodyPr>
        <a:lstStyle/>
        <a:p>
          <a:pPr marL="0" lvl="0" indent="0" algn="ctr" defTabSz="1289050">
            <a:lnSpc>
              <a:spcPct val="90000"/>
            </a:lnSpc>
            <a:spcBef>
              <a:spcPct val="0"/>
            </a:spcBef>
            <a:spcAft>
              <a:spcPct val="35000"/>
            </a:spcAft>
            <a:buNone/>
          </a:pPr>
          <a:r>
            <a:rPr lang="en-US" sz="2900" kern="1200" dirty="0"/>
            <a:t>Clutter </a:t>
          </a:r>
        </a:p>
      </dsp:txBody>
      <dsp:txXfrm>
        <a:off x="895240" y="761998"/>
        <a:ext cx="1975537" cy="671236"/>
      </dsp:txXfrm>
    </dsp:sp>
    <dsp:sp modelId="{A16B5173-73D8-4321-AEC0-2E9E30C92B1B}">
      <dsp:nvSpPr>
        <dsp:cNvPr id="0" name=""/>
        <dsp:cNvSpPr/>
      </dsp:nvSpPr>
      <dsp:spPr>
        <a:xfrm>
          <a:off x="4287282" y="685799"/>
          <a:ext cx="2640081" cy="874894"/>
        </a:xfrm>
        <a:prstGeom prst="roundRect">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87DDE7-980E-4924-984C-EF2D161FA81C}">
      <dsp:nvSpPr>
        <dsp:cNvPr id="0" name=""/>
        <dsp:cNvSpPr/>
      </dsp:nvSpPr>
      <dsp:spPr>
        <a:xfrm>
          <a:off x="4439669" y="762000"/>
          <a:ext cx="2261249" cy="767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0" numCol="1" spcCol="1270" anchor="t" anchorCtr="0">
          <a:noAutofit/>
        </a:bodyPr>
        <a:lstStyle/>
        <a:p>
          <a:pPr marL="0" lvl="0" indent="0" algn="ctr" defTabSz="1289050">
            <a:lnSpc>
              <a:spcPct val="90000"/>
            </a:lnSpc>
            <a:spcBef>
              <a:spcPct val="0"/>
            </a:spcBef>
            <a:spcAft>
              <a:spcPct val="35000"/>
            </a:spcAft>
            <a:buNone/>
          </a:pPr>
          <a:r>
            <a:rPr lang="en-US" sz="2900" kern="1200" dirty="0"/>
            <a:t>Collecting </a:t>
          </a:r>
        </a:p>
      </dsp:txBody>
      <dsp:txXfrm>
        <a:off x="4439669" y="762000"/>
        <a:ext cx="2261249" cy="767507"/>
      </dsp:txXfrm>
    </dsp:sp>
    <dsp:sp modelId="{2E0477C2-2D78-4E4C-BB60-41874722F49D}">
      <dsp:nvSpPr>
        <dsp:cNvPr id="0" name=""/>
        <dsp:cNvSpPr/>
      </dsp:nvSpPr>
      <dsp:spPr>
        <a:xfrm>
          <a:off x="8223816" y="699749"/>
          <a:ext cx="2597859" cy="886873"/>
        </a:xfrm>
        <a:prstGeom prst="roundRect">
          <a:avLst/>
        </a:prstGeom>
        <a:solidFill>
          <a:srgbClr val="00B0F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1149E7-A5E7-4CD4-BF5B-B2801111E5EB}">
      <dsp:nvSpPr>
        <dsp:cNvPr id="0" name=""/>
        <dsp:cNvSpPr/>
      </dsp:nvSpPr>
      <dsp:spPr>
        <a:xfrm>
          <a:off x="8357109" y="762000"/>
          <a:ext cx="2331274" cy="662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0" numCol="1" spcCol="1270" anchor="t" anchorCtr="0">
          <a:noAutofit/>
        </a:bodyPr>
        <a:lstStyle/>
        <a:p>
          <a:pPr marL="0" lvl="0" indent="0" algn="ctr" defTabSz="1289050">
            <a:lnSpc>
              <a:spcPct val="90000"/>
            </a:lnSpc>
            <a:spcBef>
              <a:spcPct val="0"/>
            </a:spcBef>
            <a:spcAft>
              <a:spcPct val="35000"/>
            </a:spcAft>
            <a:buNone/>
          </a:pPr>
          <a:r>
            <a:rPr lang="en-US" sz="2900" kern="1200" dirty="0"/>
            <a:t>Hoarding </a:t>
          </a:r>
        </a:p>
      </dsp:txBody>
      <dsp:txXfrm>
        <a:off x="8357109" y="762000"/>
        <a:ext cx="2331274" cy="662573"/>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343490-75B5-4959-BBFE-A2EC31F3A2BC}"/>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FE14292-1B9A-4E50-A15E-34A1BBC0A264}"/>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B91D550-5A43-4A6C-A5EC-C8720CB8832C}" type="datetimeFigureOut">
              <a:rPr lang="en-US"/>
              <a:pPr>
                <a:defRPr/>
              </a:pPr>
              <a:t>3/2/2020</a:t>
            </a:fld>
            <a:endParaRPr lang="en-US"/>
          </a:p>
        </p:txBody>
      </p:sp>
      <p:sp>
        <p:nvSpPr>
          <p:cNvPr id="4" name="Footer Placeholder 3">
            <a:extLst>
              <a:ext uri="{FF2B5EF4-FFF2-40B4-BE49-F238E27FC236}">
                <a16:creationId xmlns:a16="http://schemas.microsoft.com/office/drawing/2014/main" id="{C2B28416-B464-44FE-AA57-AB5AF2061FDA}"/>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American Association of Service Coordinators Annual Conference 2019         Ashley Kraft </a:t>
            </a:r>
          </a:p>
        </p:txBody>
      </p:sp>
      <p:sp>
        <p:nvSpPr>
          <p:cNvPr id="5" name="Slide Number Placeholder 4">
            <a:extLst>
              <a:ext uri="{FF2B5EF4-FFF2-40B4-BE49-F238E27FC236}">
                <a16:creationId xmlns:a16="http://schemas.microsoft.com/office/drawing/2014/main" id="{C7920C5D-3C91-4480-845C-A82B61FE1A9D}"/>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8A285592-A763-4BE0-8EEE-F84EC4924484}" type="slidenum">
              <a:rPr lang="en-US"/>
              <a:pPr>
                <a:defRPr/>
              </a:pPr>
              <a:t>‹#›</a:t>
            </a:fld>
            <a:endParaRPr lang="en-US"/>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7E0556-FE8A-4A6A-97E3-CD68EBB79C5F}"/>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181CCAA1-93FF-4BC0-88C5-107C04DBA1E2}"/>
              </a:ext>
            </a:extLst>
          </p:cNvPr>
          <p:cNvSpPr>
            <a:spLocks noGrp="1"/>
          </p:cNvSpPr>
          <p:nvPr>
            <p:ph type="dt" idx="1"/>
          </p:nvPr>
        </p:nvSpPr>
        <p:spPr>
          <a:xfrm>
            <a:off x="3970338" y="0"/>
            <a:ext cx="3038475" cy="465138"/>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717C5163-9023-417E-8AE0-1752FD53F832}" type="datetimeFigureOut">
              <a:rPr lang="en-US"/>
              <a:pPr>
                <a:defRPr/>
              </a:pPr>
              <a:t>3/2/2020</a:t>
            </a:fld>
            <a:endParaRPr lang="en-US" dirty="0"/>
          </a:p>
        </p:txBody>
      </p:sp>
      <p:sp>
        <p:nvSpPr>
          <p:cNvPr id="4" name="Slide Image Placeholder 3">
            <a:extLst>
              <a:ext uri="{FF2B5EF4-FFF2-40B4-BE49-F238E27FC236}">
                <a16:creationId xmlns:a16="http://schemas.microsoft.com/office/drawing/2014/main" id="{B88C2497-5D0B-465B-835F-2C0F9F986F57}"/>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a:extLst>
              <a:ext uri="{FF2B5EF4-FFF2-40B4-BE49-F238E27FC236}">
                <a16:creationId xmlns:a16="http://schemas.microsoft.com/office/drawing/2014/main" id="{0E3B5F25-683D-4F2D-B3B0-01A8E8360F11}"/>
              </a:ext>
            </a:extLst>
          </p:cNvPr>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824A30F-285D-42D6-9893-92F2062CDF2C}"/>
              </a:ext>
            </a:extLst>
          </p:cNvPr>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r>
              <a:rPr lang="en-US"/>
              <a:t>American Association of Service Coordinators Annual Conference 2019         Ashley Kraft </a:t>
            </a:r>
          </a:p>
        </p:txBody>
      </p:sp>
      <p:sp>
        <p:nvSpPr>
          <p:cNvPr id="7" name="Slide Number Placeholder 6">
            <a:extLst>
              <a:ext uri="{FF2B5EF4-FFF2-40B4-BE49-F238E27FC236}">
                <a16:creationId xmlns:a16="http://schemas.microsoft.com/office/drawing/2014/main" id="{C7CB49DA-81FD-4B43-9667-CA137852F995}"/>
              </a:ext>
            </a:extLst>
          </p:cNvPr>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eaLnBrk="1" fontAlgn="auto" hangingPunct="1">
              <a:spcBef>
                <a:spcPts val="0"/>
              </a:spcBef>
              <a:spcAft>
                <a:spcPts val="0"/>
              </a:spcAft>
              <a:defRPr sz="1200">
                <a:latin typeface="+mn-lt"/>
              </a:defRPr>
            </a:lvl1pPr>
          </a:lstStyle>
          <a:p>
            <a:pPr>
              <a:defRPr/>
            </a:pPr>
            <a:fld id="{9553F355-8A34-45D6-B01E-FF77F844E322}" type="slidenum">
              <a:rPr lang="en-US"/>
              <a:pPr>
                <a:defRPr/>
              </a:pPr>
              <a:t>‹#›</a:t>
            </a:fld>
            <a:endParaRPr lang="en-US" dirty="0"/>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EEC64E03-52D4-4EB5-8D22-43CE833B1F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F58FF2ED-9DDD-4A4F-9E6F-A2A7860CDA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Been around for about 6 years. Raise awareness around hoarding to ethical and effective treatment around hoarding treatment</a:t>
            </a:r>
          </a:p>
          <a:p>
            <a:pPr eaLnBrk="1" hangingPunct="1">
              <a:spcBef>
                <a:spcPct val="0"/>
              </a:spcBef>
            </a:pPr>
            <a:r>
              <a:rPr lang="en-US" altLang="en-US"/>
              <a:t> </a:t>
            </a:r>
          </a:p>
          <a:p>
            <a:pPr eaLnBrk="1" hangingPunct="1">
              <a:spcBef>
                <a:spcPct val="0"/>
              </a:spcBef>
            </a:pPr>
            <a:r>
              <a:rPr lang="en-US" altLang="en-US" b="1"/>
              <a:t>LeadingAge Washington</a:t>
            </a:r>
            <a:r>
              <a:rPr lang="en-US" altLang="en-US"/>
              <a:t> is a state trade association serving not-for-profit and mission-driven organizations dedicated to providing quality housing and skilled long term services. LeadingAge Washington represents and promotes the common interests of its members through leadership, advocacy, education, and member services to enhance their ability to provide quality care and service to their residents and clients.</a:t>
            </a:r>
          </a:p>
          <a:p>
            <a:pPr eaLnBrk="1" hangingPunct="1">
              <a:spcBef>
                <a:spcPct val="0"/>
              </a:spcBef>
            </a:pPr>
            <a:endParaRPr lang="en-US" altLang="en-US"/>
          </a:p>
        </p:txBody>
      </p:sp>
      <p:sp>
        <p:nvSpPr>
          <p:cNvPr id="22532" name="Slide Number Placeholder 3">
            <a:extLst>
              <a:ext uri="{FF2B5EF4-FFF2-40B4-BE49-F238E27FC236}">
                <a16:creationId xmlns:a16="http://schemas.microsoft.com/office/drawing/2014/main" id="{4623F1AE-9DCF-474F-A125-D0675CD6E1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B8D2FAB3-589A-4D1B-920E-5382659B1026}" type="slidenum">
              <a:rPr lang="en-US" altLang="en-US" smtClean="0">
                <a:latin typeface="Calibri" panose="020F0502020204030204" pitchFamily="34" charset="0"/>
              </a:rPr>
              <a:pPr fontAlgn="base">
                <a:spcBef>
                  <a:spcPct val="0"/>
                </a:spcBef>
                <a:spcAft>
                  <a:spcPct val="0"/>
                </a:spcAft>
              </a:pPr>
              <a:t>1</a:t>
            </a:fld>
            <a:endParaRPr lang="en-US" altLang="en-US">
              <a:latin typeface="Calibri" panose="020F0502020204030204" pitchFamily="34" charset="0"/>
            </a:endParaRPr>
          </a:p>
        </p:txBody>
      </p:sp>
      <p:sp>
        <p:nvSpPr>
          <p:cNvPr id="22533" name="Footer Placeholder 4">
            <a:extLst>
              <a:ext uri="{FF2B5EF4-FFF2-40B4-BE49-F238E27FC236}">
                <a16:creationId xmlns:a16="http://schemas.microsoft.com/office/drawing/2014/main" id="{5FC6A78F-FB4C-4A2C-867D-70FFFAD19A2D}"/>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r>
              <a:rPr lang="en-US" altLang="en-US">
                <a:latin typeface="Calibri" panose="020F0502020204030204" pitchFamily="34" charset="0"/>
              </a:rPr>
              <a:t>American Association of Service Coordinators Annual Conference 2019         Ashley Kraft </a:t>
            </a:r>
          </a:p>
        </p:txBody>
      </p:sp>
      <p:sp>
        <p:nvSpPr>
          <p:cNvPr id="22534" name="Date Placeholder 5">
            <a:extLst>
              <a:ext uri="{FF2B5EF4-FFF2-40B4-BE49-F238E27FC236}">
                <a16:creationId xmlns:a16="http://schemas.microsoft.com/office/drawing/2014/main" id="{DB4217D6-9A4D-4035-BD84-1A28DCAC032F}"/>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r>
              <a:rPr lang="en-US" altLang="en-US">
                <a:latin typeface="Calibri" panose="020F0502020204030204" pitchFamily="34" charset="0"/>
              </a:rPr>
              <a:t>March 2016</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60E97698-AF34-4247-965A-1E662442B3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BAB399AB-C2B1-48F4-A900-12ADCE2044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So how do we address safety and health </a:t>
            </a:r>
          </a:p>
        </p:txBody>
      </p:sp>
      <p:sp>
        <p:nvSpPr>
          <p:cNvPr id="44036" name="Slide Number Placeholder 3">
            <a:extLst>
              <a:ext uri="{FF2B5EF4-FFF2-40B4-BE49-F238E27FC236}">
                <a16:creationId xmlns:a16="http://schemas.microsoft.com/office/drawing/2014/main" id="{29B7E713-D556-4F26-9F09-AE2D819D4D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8CC318F0-6131-496B-B76B-5694B5BA982B}" type="slidenum">
              <a:rPr lang="en-US" altLang="en-US" smtClean="0">
                <a:latin typeface="Calibri" panose="020F0502020204030204" pitchFamily="34" charset="0"/>
              </a:rPr>
              <a:pPr fontAlgn="base">
                <a:spcBef>
                  <a:spcPct val="0"/>
                </a:spcBef>
                <a:spcAft>
                  <a:spcPct val="0"/>
                </a:spcAft>
              </a:pPr>
              <a:t>13</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CC736519-5611-43B2-A11E-C29563877E96}"/>
              </a:ext>
            </a:extLst>
          </p:cNvPr>
          <p:cNvSpPr>
            <a:spLocks noGrp="1"/>
          </p:cNvSpPr>
          <p:nvPr>
            <p:ph type="ftr" sz="quarter" idx="4"/>
          </p:nvPr>
        </p:nvSpPr>
        <p:spPr/>
        <p:txBody>
          <a:bodyPr/>
          <a:lstStyle/>
          <a:p>
            <a:pPr>
              <a:defRPr/>
            </a:pPr>
            <a:r>
              <a:rPr lang="en-US"/>
              <a:t>American Association of Service Coordinators Annual Conference 2019         Ashley Kraft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EF105FA0-F60E-4263-80F0-D3730C71BB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FBA02046-0D9E-48AC-8680-6474B73BE4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Lets find another way that causes less distress </a:t>
            </a:r>
          </a:p>
        </p:txBody>
      </p:sp>
      <p:sp>
        <p:nvSpPr>
          <p:cNvPr id="46084" name="Slide Number Placeholder 3">
            <a:extLst>
              <a:ext uri="{FF2B5EF4-FFF2-40B4-BE49-F238E27FC236}">
                <a16:creationId xmlns:a16="http://schemas.microsoft.com/office/drawing/2014/main" id="{C49AF86F-86CA-4E1B-BE43-0ED5B5597A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5021C802-FAB8-4631-9F48-50103CAD4B9F}" type="slidenum">
              <a:rPr lang="en-US" altLang="en-US" smtClean="0">
                <a:latin typeface="Calibri" panose="020F0502020204030204" pitchFamily="34" charset="0"/>
              </a:rPr>
              <a:pPr fontAlgn="base">
                <a:spcBef>
                  <a:spcPct val="0"/>
                </a:spcBef>
                <a:spcAft>
                  <a:spcPct val="0"/>
                </a:spcAft>
              </a:pPr>
              <a:t>14</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8766C5D3-0A8E-495D-9B74-07C5012C0A40}"/>
              </a:ext>
            </a:extLst>
          </p:cNvPr>
          <p:cNvSpPr>
            <a:spLocks noGrp="1"/>
          </p:cNvSpPr>
          <p:nvPr>
            <p:ph type="ftr" sz="quarter" idx="4"/>
          </p:nvPr>
        </p:nvSpPr>
        <p:spPr/>
        <p:txBody>
          <a:bodyPr/>
          <a:lstStyle/>
          <a:p>
            <a:pPr>
              <a:defRPr/>
            </a:pPr>
            <a:r>
              <a:rPr lang="en-US"/>
              <a:t>American Association of Service Coordinators Annual Conference 2019         Ashley Kraft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132D50E9-D265-4E5B-8685-ED61B53BD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191ADF8A-55A4-4122-BBEC-6068EB8451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Computer too close to water source</a:t>
            </a:r>
          </a:p>
          <a:p>
            <a:pPr eaLnBrk="1" hangingPunct="1">
              <a:spcBef>
                <a:spcPct val="0"/>
              </a:spcBef>
            </a:pPr>
            <a:endParaRPr lang="en-US" altLang="en-US"/>
          </a:p>
          <a:p>
            <a:pPr eaLnBrk="1" hangingPunct="1">
              <a:spcBef>
                <a:spcPct val="0"/>
              </a:spcBef>
            </a:pPr>
            <a:r>
              <a:rPr lang="en-US" altLang="en-US"/>
              <a:t>Pathway 3ft </a:t>
            </a:r>
          </a:p>
          <a:p>
            <a:pPr eaLnBrk="1" hangingPunct="1">
              <a:spcBef>
                <a:spcPct val="0"/>
              </a:spcBef>
            </a:pPr>
            <a:r>
              <a:rPr lang="en-US" altLang="en-US"/>
              <a:t>Heater 8 inches </a:t>
            </a:r>
          </a:p>
          <a:p>
            <a:pPr eaLnBrk="1" hangingPunct="1">
              <a:spcBef>
                <a:spcPct val="0"/>
              </a:spcBef>
            </a:pPr>
            <a:r>
              <a:rPr lang="en-US" altLang="en-US"/>
              <a:t>Bags and bags </a:t>
            </a:r>
          </a:p>
          <a:p>
            <a:pPr eaLnBrk="1" hangingPunct="1">
              <a:spcBef>
                <a:spcPct val="0"/>
              </a:spcBef>
            </a:pPr>
            <a:r>
              <a:rPr lang="en-US" altLang="en-US"/>
              <a:t>Carpet/rugs </a:t>
            </a:r>
          </a:p>
        </p:txBody>
      </p:sp>
      <p:sp>
        <p:nvSpPr>
          <p:cNvPr id="48132" name="Slide Number Placeholder 3">
            <a:extLst>
              <a:ext uri="{FF2B5EF4-FFF2-40B4-BE49-F238E27FC236}">
                <a16:creationId xmlns:a16="http://schemas.microsoft.com/office/drawing/2014/main" id="{84FE8C5B-908B-4318-BE92-5B17EC3FF5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F064696C-8D9B-4963-9BCB-B587C8A46950}" type="slidenum">
              <a:rPr lang="en-US" altLang="en-US" smtClean="0">
                <a:latin typeface="Calibri" panose="020F0502020204030204" pitchFamily="34" charset="0"/>
              </a:rPr>
              <a:pPr fontAlgn="base">
                <a:spcBef>
                  <a:spcPct val="0"/>
                </a:spcBef>
                <a:spcAft>
                  <a:spcPct val="0"/>
                </a:spcAft>
              </a:pPr>
              <a:t>15</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44502E8F-9CFA-4442-8663-80C88C2EB8B1}"/>
              </a:ext>
            </a:extLst>
          </p:cNvPr>
          <p:cNvSpPr>
            <a:spLocks noGrp="1"/>
          </p:cNvSpPr>
          <p:nvPr>
            <p:ph type="ftr" sz="quarter" idx="4"/>
          </p:nvPr>
        </p:nvSpPr>
        <p:spPr/>
        <p:txBody>
          <a:bodyPr/>
          <a:lstStyle/>
          <a:p>
            <a:pPr>
              <a:defRPr/>
            </a:pPr>
            <a:r>
              <a:rPr lang="en-US"/>
              <a:t>American Association of Service Coordinators Annual Conference 2019         Ashley Kraft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C225574D-7699-44B1-B694-2798F07751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76A728FE-11BC-422F-9925-BFAD88C791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0180" name="Slide Number Placeholder 3">
            <a:extLst>
              <a:ext uri="{FF2B5EF4-FFF2-40B4-BE49-F238E27FC236}">
                <a16:creationId xmlns:a16="http://schemas.microsoft.com/office/drawing/2014/main" id="{36F023F6-1C9E-4059-83E1-855E0AEFF1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1A5B43DD-2799-4FED-899B-5513D66222E7}" type="slidenum">
              <a:rPr lang="en-US" altLang="en-US" smtClean="0">
                <a:latin typeface="Calibri" panose="020F0502020204030204" pitchFamily="34" charset="0"/>
              </a:rPr>
              <a:pPr fontAlgn="base">
                <a:spcBef>
                  <a:spcPct val="0"/>
                </a:spcBef>
                <a:spcAft>
                  <a:spcPct val="0"/>
                </a:spcAft>
              </a:pPr>
              <a:t>16</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E2C70829-AD03-4C21-BE23-41329EE01711}"/>
              </a:ext>
            </a:extLst>
          </p:cNvPr>
          <p:cNvSpPr>
            <a:spLocks noGrp="1"/>
          </p:cNvSpPr>
          <p:nvPr>
            <p:ph type="ftr" sz="quarter" idx="4"/>
          </p:nvPr>
        </p:nvSpPr>
        <p:spPr/>
        <p:txBody>
          <a:bodyPr/>
          <a:lstStyle/>
          <a:p>
            <a:pPr>
              <a:defRPr/>
            </a:pPr>
            <a:r>
              <a:rPr lang="en-US"/>
              <a:t>American Association of Service Coordinators Annual Conference 2019         Ashley Kraft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EE7A8783-6A72-46CF-B1C3-A389AB93CB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8211FD5D-49EE-4051-A953-BAE5916719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4276" name="Slide Number Placeholder 3">
            <a:extLst>
              <a:ext uri="{FF2B5EF4-FFF2-40B4-BE49-F238E27FC236}">
                <a16:creationId xmlns:a16="http://schemas.microsoft.com/office/drawing/2014/main" id="{1CCA8FE6-5CAC-4537-9370-9E87C73350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0278EE37-2202-449D-93F9-0E18E388CBE0}" type="slidenum">
              <a:rPr lang="en-US" altLang="en-US" smtClean="0">
                <a:latin typeface="Calibri" panose="020F0502020204030204" pitchFamily="34" charset="0"/>
              </a:rPr>
              <a:pPr fontAlgn="base">
                <a:spcBef>
                  <a:spcPct val="0"/>
                </a:spcBef>
                <a:spcAft>
                  <a:spcPct val="0"/>
                </a:spcAft>
              </a:pPr>
              <a:t>19</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043918BC-D23C-4423-89BB-23AA99F5D3D0}"/>
              </a:ext>
            </a:extLst>
          </p:cNvPr>
          <p:cNvSpPr>
            <a:spLocks noGrp="1"/>
          </p:cNvSpPr>
          <p:nvPr>
            <p:ph type="ftr" sz="quarter" idx="4"/>
          </p:nvPr>
        </p:nvSpPr>
        <p:spPr/>
        <p:txBody>
          <a:bodyPr/>
          <a:lstStyle/>
          <a:p>
            <a:pPr>
              <a:defRPr/>
            </a:pPr>
            <a:r>
              <a:rPr lang="en-US"/>
              <a:t>American Association of Service Coordinators Annual Conference 2019         Ashley Kraft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2E24D20B-14F4-401D-9D5D-697E445B03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ABFCBF5-417E-4667-8367-F2F0EF1B65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7348" name="Slide Number Placeholder 3">
            <a:extLst>
              <a:ext uri="{FF2B5EF4-FFF2-40B4-BE49-F238E27FC236}">
                <a16:creationId xmlns:a16="http://schemas.microsoft.com/office/drawing/2014/main" id="{DD54EF10-EB9A-4BD3-8334-4ED299E982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D295239C-5DAC-4AD0-896E-D11B3836AE80}" type="slidenum">
              <a:rPr lang="en-US" altLang="en-US" smtClean="0">
                <a:latin typeface="Calibri" panose="020F0502020204030204" pitchFamily="34" charset="0"/>
              </a:rPr>
              <a:pPr fontAlgn="base">
                <a:spcBef>
                  <a:spcPct val="0"/>
                </a:spcBef>
                <a:spcAft>
                  <a:spcPct val="0"/>
                </a:spcAft>
              </a:pPr>
              <a:t>21</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74CB35B5-601C-455E-B72D-7763D05CF88B}"/>
              </a:ext>
            </a:extLst>
          </p:cNvPr>
          <p:cNvSpPr>
            <a:spLocks noGrp="1"/>
          </p:cNvSpPr>
          <p:nvPr>
            <p:ph type="ftr" sz="quarter" idx="4"/>
          </p:nvPr>
        </p:nvSpPr>
        <p:spPr/>
        <p:txBody>
          <a:bodyPr/>
          <a:lstStyle/>
          <a:p>
            <a:pPr>
              <a:defRPr/>
            </a:pPr>
            <a:r>
              <a:rPr lang="en-US"/>
              <a:t>American Association of Service Coordinators Annual Conference 2019         Ashley Kraft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F6DC3B02-9732-458D-B559-F81269F351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706F29A-795E-47B4-A0BE-EF33328A20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9396" name="Slide Number Placeholder 3">
            <a:extLst>
              <a:ext uri="{FF2B5EF4-FFF2-40B4-BE49-F238E27FC236}">
                <a16:creationId xmlns:a16="http://schemas.microsoft.com/office/drawing/2014/main" id="{4BB3C2DF-F366-4DEC-B31C-B57D121EB9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D7084885-E9DD-41BD-9092-22596CCA9821}" type="slidenum">
              <a:rPr lang="en-US" altLang="en-US" smtClean="0">
                <a:latin typeface="Calibri" panose="020F0502020204030204" pitchFamily="34" charset="0"/>
              </a:rPr>
              <a:pPr fontAlgn="base">
                <a:spcBef>
                  <a:spcPct val="0"/>
                </a:spcBef>
                <a:spcAft>
                  <a:spcPct val="0"/>
                </a:spcAft>
              </a:pPr>
              <a:t>22</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134D52F6-E073-4240-A2A9-7311C4C1B130}"/>
              </a:ext>
            </a:extLst>
          </p:cNvPr>
          <p:cNvSpPr>
            <a:spLocks noGrp="1"/>
          </p:cNvSpPr>
          <p:nvPr>
            <p:ph type="ftr" sz="quarter" idx="4"/>
          </p:nvPr>
        </p:nvSpPr>
        <p:spPr/>
        <p:txBody>
          <a:bodyPr/>
          <a:lstStyle/>
          <a:p>
            <a:pPr>
              <a:defRPr/>
            </a:pPr>
            <a:r>
              <a:rPr lang="en-US"/>
              <a:t>American Association of Service Coordinators Annual Conference 2019         Ashley Kraft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80E28F13-8A01-4B75-A79E-D70D8648B2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9B1C828C-E3F3-4F2C-BE62-FC548E1864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1444" name="Slide Number Placeholder 3">
            <a:extLst>
              <a:ext uri="{FF2B5EF4-FFF2-40B4-BE49-F238E27FC236}">
                <a16:creationId xmlns:a16="http://schemas.microsoft.com/office/drawing/2014/main" id="{AAB90060-AB32-40A8-B934-A41351C39F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B1361F7C-BC8A-435C-8BFF-A6EF24030B4D}" type="slidenum">
              <a:rPr lang="en-US" altLang="en-US" smtClean="0">
                <a:latin typeface="Calibri" panose="020F0502020204030204" pitchFamily="34" charset="0"/>
              </a:rPr>
              <a:pPr fontAlgn="base">
                <a:spcBef>
                  <a:spcPct val="0"/>
                </a:spcBef>
                <a:spcAft>
                  <a:spcPct val="0"/>
                </a:spcAft>
              </a:pPr>
              <a:t>23</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BE1A8B49-CE83-4D1A-8FFB-78E0F7113894}"/>
              </a:ext>
            </a:extLst>
          </p:cNvPr>
          <p:cNvSpPr>
            <a:spLocks noGrp="1"/>
          </p:cNvSpPr>
          <p:nvPr>
            <p:ph type="ftr" sz="quarter" idx="4"/>
          </p:nvPr>
        </p:nvSpPr>
        <p:spPr/>
        <p:txBody>
          <a:bodyPr/>
          <a:lstStyle/>
          <a:p>
            <a:pPr>
              <a:defRPr/>
            </a:pPr>
            <a:r>
              <a:rPr lang="en-US"/>
              <a:t>American Association of Service Coordinators Annual Conference 2019         Ashley Kraft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80CA5F33-D70F-482E-A949-60DCD3D95E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C5DBF5C2-4397-47B2-B2A4-F2F186C7A3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3492" name="Slide Number Placeholder 3">
            <a:extLst>
              <a:ext uri="{FF2B5EF4-FFF2-40B4-BE49-F238E27FC236}">
                <a16:creationId xmlns:a16="http://schemas.microsoft.com/office/drawing/2014/main" id="{A0BEE94B-DACB-4747-8DDC-B865DB10D7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C75881E7-54A1-42A4-B17C-EBEB3A007D9D}" type="slidenum">
              <a:rPr lang="en-US" altLang="en-US" smtClean="0">
                <a:latin typeface="Calibri" panose="020F0502020204030204" pitchFamily="34" charset="0"/>
              </a:rPr>
              <a:pPr fontAlgn="base">
                <a:spcBef>
                  <a:spcPct val="0"/>
                </a:spcBef>
                <a:spcAft>
                  <a:spcPct val="0"/>
                </a:spcAft>
              </a:pPr>
              <a:t>24</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210D958D-BCDF-4E02-A8B1-F568303F6550}"/>
              </a:ext>
            </a:extLst>
          </p:cNvPr>
          <p:cNvSpPr>
            <a:spLocks noGrp="1"/>
          </p:cNvSpPr>
          <p:nvPr>
            <p:ph type="ftr" sz="quarter" idx="4"/>
          </p:nvPr>
        </p:nvSpPr>
        <p:spPr/>
        <p:txBody>
          <a:bodyPr/>
          <a:lstStyle/>
          <a:p>
            <a:pPr>
              <a:defRPr/>
            </a:pPr>
            <a:r>
              <a:rPr lang="en-US"/>
              <a:t>American Association of Service Coordinators Annual Conference 2019         Ashley Kraft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963DBC46-121D-42BF-93F6-EFD9FC5BFF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6A93BB14-8BF0-4B5B-BF37-99FFC9C926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2948" name="Slide Number Placeholder 3">
            <a:extLst>
              <a:ext uri="{FF2B5EF4-FFF2-40B4-BE49-F238E27FC236}">
                <a16:creationId xmlns:a16="http://schemas.microsoft.com/office/drawing/2014/main" id="{17A5E5E0-DBEC-4FF9-B73E-AF5D8A0BB2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17A5BB81-B9F5-41D1-BCEF-CBE46D24F36D}" type="slidenum">
              <a:rPr lang="en-US" altLang="en-US" smtClean="0">
                <a:latin typeface="Calibri" panose="020F0502020204030204" pitchFamily="34" charset="0"/>
              </a:rPr>
              <a:pPr fontAlgn="base">
                <a:spcBef>
                  <a:spcPct val="0"/>
                </a:spcBef>
                <a:spcAft>
                  <a:spcPct val="0"/>
                </a:spcAft>
              </a:pPr>
              <a:t>42</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69A441BF-8D92-45BE-81DE-8395160AE8BF}"/>
              </a:ext>
            </a:extLst>
          </p:cNvPr>
          <p:cNvSpPr>
            <a:spLocks noGrp="1"/>
          </p:cNvSpPr>
          <p:nvPr>
            <p:ph type="ftr" sz="quarter" idx="4"/>
          </p:nvPr>
        </p:nvSpPr>
        <p:spPr/>
        <p:txBody>
          <a:bodyPr/>
          <a:lstStyle/>
          <a:p>
            <a:pPr>
              <a:defRPr/>
            </a:pPr>
            <a:r>
              <a:rPr lang="en-US"/>
              <a:t>American Association of Service Coordinators Annual Conference 2019         Ashley Kraft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0E623C5F-BF9C-4DFF-8B6A-77F61D5AA2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EF76DA42-820C-47E7-9579-996A155F53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4580" name="Slide Number Placeholder 3">
            <a:extLst>
              <a:ext uri="{FF2B5EF4-FFF2-40B4-BE49-F238E27FC236}">
                <a16:creationId xmlns:a16="http://schemas.microsoft.com/office/drawing/2014/main" id="{4A834E1D-8BE1-4719-9FBE-D40C122EF9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11E3DF94-BA57-47CC-98AF-C08917F765FE}" type="slidenum">
              <a:rPr lang="en-US" altLang="en-US" smtClean="0">
                <a:latin typeface="Calibri" panose="020F0502020204030204" pitchFamily="34" charset="0"/>
              </a:rPr>
              <a:pPr fontAlgn="base">
                <a:spcBef>
                  <a:spcPct val="0"/>
                </a:spcBef>
                <a:spcAft>
                  <a:spcPct val="0"/>
                </a:spcAft>
              </a:pPr>
              <a:t>2</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7C9F655B-E0F2-4BBB-95D0-B8091537D4A6}"/>
              </a:ext>
            </a:extLst>
          </p:cNvPr>
          <p:cNvSpPr>
            <a:spLocks noGrp="1"/>
          </p:cNvSpPr>
          <p:nvPr>
            <p:ph type="ftr" sz="quarter" idx="4"/>
          </p:nvPr>
        </p:nvSpPr>
        <p:spPr/>
        <p:txBody>
          <a:bodyPr/>
          <a:lstStyle/>
          <a:p>
            <a:pPr>
              <a:defRPr/>
            </a:pPr>
            <a:r>
              <a:rPr lang="en-US"/>
              <a:t>American Association of Service Coordinators Annual Conference 2019         Ashley Kraft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C6C77966-E275-4A69-A0A4-06D0D27C2B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D88EFA45-2CD9-4980-A432-A28548E33C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3155C07A-686D-401E-9139-238A21D86F13}"/>
              </a:ext>
            </a:extLst>
          </p:cNvPr>
          <p:cNvSpPr>
            <a:spLocks noGrp="1"/>
          </p:cNvSpPr>
          <p:nvPr>
            <p:ph type="sldNum" sz="quarter" idx="5"/>
          </p:nvPr>
        </p:nvSpPr>
        <p:spPr/>
        <p:txBody>
          <a:bodyPr/>
          <a:lstStyle/>
          <a:p>
            <a:pPr>
              <a:defRPr/>
            </a:pPr>
            <a:fld id="{252E28CF-D3FE-430B-AB58-7A257C52453B}" type="slidenum">
              <a:rPr lang="en-US" smtClean="0"/>
              <a:pPr>
                <a:defRPr/>
              </a:pPr>
              <a:t>4</a:t>
            </a:fld>
            <a:endParaRPr lang="en-US" dirty="0"/>
          </a:p>
        </p:txBody>
      </p:sp>
      <p:sp>
        <p:nvSpPr>
          <p:cNvPr id="2" name="Footer Placeholder 1">
            <a:extLst>
              <a:ext uri="{FF2B5EF4-FFF2-40B4-BE49-F238E27FC236}">
                <a16:creationId xmlns:a16="http://schemas.microsoft.com/office/drawing/2014/main" id="{A4B6BE0A-54A5-4D82-B9B8-B852ED239B2F}"/>
              </a:ext>
            </a:extLst>
          </p:cNvPr>
          <p:cNvSpPr>
            <a:spLocks noGrp="1"/>
          </p:cNvSpPr>
          <p:nvPr>
            <p:ph type="ftr" sz="quarter" idx="4"/>
          </p:nvPr>
        </p:nvSpPr>
        <p:spPr/>
        <p:txBody>
          <a:bodyPr/>
          <a:lstStyle/>
          <a:p>
            <a:pPr>
              <a:defRPr/>
            </a:pPr>
            <a:r>
              <a:rPr lang="en-US"/>
              <a:t>American Association of Service Coordinators Annual Conference 2019         Ashley Kraft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8FF22366-D598-4F7E-93CD-BFF24EB5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9EE0D200-094C-4C01-9624-440F19A779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What is the DSM-5= Diagnostic and statistical manual  tool for medial professional </a:t>
            </a:r>
          </a:p>
        </p:txBody>
      </p:sp>
      <p:sp>
        <p:nvSpPr>
          <p:cNvPr id="30724" name="Slide Number Placeholder 3">
            <a:extLst>
              <a:ext uri="{FF2B5EF4-FFF2-40B4-BE49-F238E27FC236}">
                <a16:creationId xmlns:a16="http://schemas.microsoft.com/office/drawing/2014/main" id="{A13A15C7-BF4E-49E9-A42D-7BFC4CDBA6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349DB8F8-5BB2-4B0C-88D7-419CC68407A2}" type="slidenum">
              <a:rPr lang="en-US" altLang="en-US" smtClean="0">
                <a:latin typeface="Calibri" panose="020F0502020204030204" pitchFamily="34" charset="0"/>
              </a:rPr>
              <a:pPr fontAlgn="base">
                <a:spcBef>
                  <a:spcPct val="0"/>
                </a:spcBef>
                <a:spcAft>
                  <a:spcPct val="0"/>
                </a:spcAft>
              </a:pPr>
              <a:t>6</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DEB025A9-8165-4D93-B420-5A7FC3282055}"/>
              </a:ext>
            </a:extLst>
          </p:cNvPr>
          <p:cNvSpPr>
            <a:spLocks noGrp="1"/>
          </p:cNvSpPr>
          <p:nvPr>
            <p:ph type="ftr" sz="quarter" idx="4"/>
          </p:nvPr>
        </p:nvSpPr>
        <p:spPr/>
        <p:txBody>
          <a:bodyPr/>
          <a:lstStyle/>
          <a:p>
            <a:pPr>
              <a:defRPr/>
            </a:pPr>
            <a:r>
              <a:rPr lang="en-US"/>
              <a:t>American Association of Service Coordinators Annual Conference 2019         Ashley Kraft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843F2A83-B0BA-4C6A-B2AA-02C84686B7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FAEB2368-4D55-4D0F-8AC0-07991203E1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SHAG has 30 communities with 5,500+ residents and if you look at the 1/20 that would be roughly 250 residents in our buildings alone. </a:t>
            </a:r>
          </a:p>
        </p:txBody>
      </p:sp>
      <p:sp>
        <p:nvSpPr>
          <p:cNvPr id="32772" name="Slide Number Placeholder 3">
            <a:extLst>
              <a:ext uri="{FF2B5EF4-FFF2-40B4-BE49-F238E27FC236}">
                <a16:creationId xmlns:a16="http://schemas.microsoft.com/office/drawing/2014/main" id="{E2EDC10B-43B0-4FAC-B3D1-6892447F2A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16AD6B73-865B-4EE0-9642-CEB042B86AA6}" type="slidenum">
              <a:rPr lang="en-US" altLang="en-US" smtClean="0">
                <a:latin typeface="Calibri" panose="020F0502020204030204" pitchFamily="34" charset="0"/>
              </a:rPr>
              <a:pPr fontAlgn="base">
                <a:spcBef>
                  <a:spcPct val="0"/>
                </a:spcBef>
                <a:spcAft>
                  <a:spcPct val="0"/>
                </a:spcAft>
              </a:pPr>
              <a:t>7</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A5481B26-BCFF-4944-940F-678882A62D45}"/>
              </a:ext>
            </a:extLst>
          </p:cNvPr>
          <p:cNvSpPr>
            <a:spLocks noGrp="1"/>
          </p:cNvSpPr>
          <p:nvPr>
            <p:ph type="ftr" sz="quarter" idx="4"/>
          </p:nvPr>
        </p:nvSpPr>
        <p:spPr/>
        <p:txBody>
          <a:bodyPr/>
          <a:lstStyle/>
          <a:p>
            <a:pPr>
              <a:defRPr/>
            </a:pPr>
            <a:r>
              <a:rPr lang="en-US"/>
              <a:t>American Association of Service Coordinators Annual Conference 2019         Ashley Kraft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B9D4FFB4-EF32-4C55-8543-BE284F594B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8FF745F6-1569-4772-B89E-6FF0A1992D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FF0000"/>
                </a:solidFill>
              </a:rPr>
              <a:t>(4 Carat Ring) </a:t>
            </a:r>
          </a:p>
        </p:txBody>
      </p:sp>
      <p:sp>
        <p:nvSpPr>
          <p:cNvPr id="34820" name="Slide Number Placeholder 3">
            <a:extLst>
              <a:ext uri="{FF2B5EF4-FFF2-40B4-BE49-F238E27FC236}">
                <a16:creationId xmlns:a16="http://schemas.microsoft.com/office/drawing/2014/main" id="{9AFBB6FD-6523-4C56-AFE3-9EB10A6AA7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5D69FCE0-376B-4A7B-8011-F638D3635B69}" type="slidenum">
              <a:rPr lang="en-US" altLang="en-US" smtClean="0">
                <a:latin typeface="Calibri" panose="020F0502020204030204" pitchFamily="34" charset="0"/>
              </a:rPr>
              <a:pPr fontAlgn="base">
                <a:spcBef>
                  <a:spcPct val="0"/>
                </a:spcBef>
                <a:spcAft>
                  <a:spcPct val="0"/>
                </a:spcAft>
              </a:pPr>
              <a:t>8</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B51B91DF-E9C3-4020-88EB-D07CB69A2D40}"/>
              </a:ext>
            </a:extLst>
          </p:cNvPr>
          <p:cNvSpPr>
            <a:spLocks noGrp="1"/>
          </p:cNvSpPr>
          <p:nvPr>
            <p:ph type="ftr" sz="quarter" idx="4"/>
          </p:nvPr>
        </p:nvSpPr>
        <p:spPr/>
        <p:txBody>
          <a:bodyPr/>
          <a:lstStyle/>
          <a:p>
            <a:pPr>
              <a:defRPr/>
            </a:pPr>
            <a:r>
              <a:rPr lang="en-US"/>
              <a:t>American Association of Service Coordinators Annual Conference 2019         Ashley Kraft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9FEA2B18-740D-4467-BF91-BDED93D699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12EAB2A4-0B55-4B96-874F-085ADE6892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a:extLst>
              <a:ext uri="{FF2B5EF4-FFF2-40B4-BE49-F238E27FC236}">
                <a16:creationId xmlns:a16="http://schemas.microsoft.com/office/drawing/2014/main" id="{37982B2A-0FD9-4F5A-BADE-F3BEC1D8F1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6E703276-A027-48BF-BF1C-2973ECE72BFA}" type="slidenum">
              <a:rPr lang="en-US" altLang="en-US" smtClean="0">
                <a:latin typeface="Calibri" panose="020F0502020204030204" pitchFamily="34" charset="0"/>
              </a:rPr>
              <a:pPr fontAlgn="base">
                <a:spcBef>
                  <a:spcPct val="0"/>
                </a:spcBef>
                <a:spcAft>
                  <a:spcPct val="0"/>
                </a:spcAft>
              </a:pPr>
              <a:t>10</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C6C07FD3-F5BE-4378-B300-83944E96F90C}"/>
              </a:ext>
            </a:extLst>
          </p:cNvPr>
          <p:cNvSpPr>
            <a:spLocks noGrp="1"/>
          </p:cNvSpPr>
          <p:nvPr>
            <p:ph type="ftr" sz="quarter" idx="4"/>
          </p:nvPr>
        </p:nvSpPr>
        <p:spPr/>
        <p:txBody>
          <a:bodyPr/>
          <a:lstStyle/>
          <a:p>
            <a:pPr>
              <a:defRPr/>
            </a:pPr>
            <a:r>
              <a:rPr lang="en-US"/>
              <a:t>American Association of Service Coordinators Annual Conference 2019         Ashley Kraft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DC7204BF-88CC-4C46-B502-64CAC28A73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C328728E-4111-4BE2-808B-D888EE4253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Executive Function could affect …..</a:t>
            </a:r>
          </a:p>
        </p:txBody>
      </p:sp>
      <p:sp>
        <p:nvSpPr>
          <p:cNvPr id="39940" name="Slide Number Placeholder 3">
            <a:extLst>
              <a:ext uri="{FF2B5EF4-FFF2-40B4-BE49-F238E27FC236}">
                <a16:creationId xmlns:a16="http://schemas.microsoft.com/office/drawing/2014/main" id="{A7703927-5B47-497C-860B-72083B3EA9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65B13B14-2303-4C73-AD9D-622CB30AA433}" type="slidenum">
              <a:rPr lang="en-US" altLang="en-US" smtClean="0">
                <a:latin typeface="Calibri" panose="020F0502020204030204" pitchFamily="34" charset="0"/>
              </a:rPr>
              <a:pPr fontAlgn="base">
                <a:spcBef>
                  <a:spcPct val="0"/>
                </a:spcBef>
                <a:spcAft>
                  <a:spcPct val="0"/>
                </a:spcAft>
              </a:pPr>
              <a:t>11</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01A038EC-4521-4BA3-909B-5614D06883A8}"/>
              </a:ext>
            </a:extLst>
          </p:cNvPr>
          <p:cNvSpPr>
            <a:spLocks noGrp="1"/>
          </p:cNvSpPr>
          <p:nvPr>
            <p:ph type="ftr" sz="quarter" idx="4"/>
          </p:nvPr>
        </p:nvSpPr>
        <p:spPr/>
        <p:txBody>
          <a:bodyPr/>
          <a:lstStyle/>
          <a:p>
            <a:pPr>
              <a:defRPr/>
            </a:pPr>
            <a:r>
              <a:rPr lang="en-US"/>
              <a:t>American Association of Service Coordinators Annual Conference 2019         Ashley Kraft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EA53676C-505D-4671-8082-42357BBF30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64DBFD24-CAA2-4DF9-88DA-7102B40A40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988" name="Slide Number Placeholder 3">
            <a:extLst>
              <a:ext uri="{FF2B5EF4-FFF2-40B4-BE49-F238E27FC236}">
                <a16:creationId xmlns:a16="http://schemas.microsoft.com/office/drawing/2014/main" id="{0CF9325F-7B54-4CEE-80B5-9F8D1732B4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B698E668-5CAF-4018-B521-299A69CAB99D}" type="slidenum">
              <a:rPr lang="en-US" altLang="en-US" smtClean="0">
                <a:latin typeface="Calibri" panose="020F0502020204030204" pitchFamily="34" charset="0"/>
              </a:rPr>
              <a:pPr fontAlgn="base">
                <a:spcBef>
                  <a:spcPct val="0"/>
                </a:spcBef>
                <a:spcAft>
                  <a:spcPct val="0"/>
                </a:spcAft>
              </a:pPr>
              <a:t>12</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DBFF91B9-58CE-4346-91E4-90B8C38D3149}"/>
              </a:ext>
            </a:extLst>
          </p:cNvPr>
          <p:cNvSpPr>
            <a:spLocks noGrp="1"/>
          </p:cNvSpPr>
          <p:nvPr>
            <p:ph type="ftr" sz="quarter" idx="4"/>
          </p:nvPr>
        </p:nvSpPr>
        <p:spPr/>
        <p:txBody>
          <a:bodyPr/>
          <a:lstStyle/>
          <a:p>
            <a:pPr>
              <a:defRPr/>
            </a:pPr>
            <a:r>
              <a:rPr lang="en-US"/>
              <a:t>American Association of Service Coordinators Annual Conference 2019         Ashley Kraft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Footer Placeholder 5">
            <a:extLst>
              <a:ext uri="{FF2B5EF4-FFF2-40B4-BE49-F238E27FC236}">
                <a16:creationId xmlns:a16="http://schemas.microsoft.com/office/drawing/2014/main" id="{0BAA0BD6-7758-4F30-9B2C-E930EBDEF703}"/>
              </a:ext>
            </a:extLst>
          </p:cNvPr>
          <p:cNvSpPr>
            <a:spLocks noGrp="1"/>
          </p:cNvSpPr>
          <p:nvPr>
            <p:ph type="ftr" sz="quarter" idx="10"/>
          </p:nvPr>
        </p:nvSpPr>
        <p:spPr/>
        <p:txBody>
          <a:bodyPr/>
          <a:lstStyle>
            <a:lvl1pPr>
              <a:defRPr/>
            </a:lvl1pPr>
          </a:lstStyle>
          <a:p>
            <a:pPr>
              <a:defRPr/>
            </a:pPr>
            <a:r>
              <a:rPr lang="en-US"/>
              <a:t>WACA Academy March 13, 2020  Presented by Ashley Kraft , PSC </a:t>
            </a:r>
          </a:p>
          <a:p>
            <a:pPr>
              <a:defRPr/>
            </a:pPr>
            <a:endParaRPr lang="en-US"/>
          </a:p>
        </p:txBody>
      </p:sp>
    </p:spTree>
    <p:extLst>
      <p:ext uri="{BB962C8B-B14F-4D97-AF65-F5344CB8AC3E}">
        <p14:creationId xmlns:p14="http://schemas.microsoft.com/office/powerpoint/2010/main" val="4181189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4" name="Footer Placeholder 5">
            <a:extLst>
              <a:ext uri="{FF2B5EF4-FFF2-40B4-BE49-F238E27FC236}">
                <a16:creationId xmlns:a16="http://schemas.microsoft.com/office/drawing/2014/main" id="{60DCBB58-4E00-46BD-BF43-5560114A711B}"/>
              </a:ext>
            </a:extLst>
          </p:cNvPr>
          <p:cNvSpPr txBox="1">
            <a:spLocks/>
          </p:cNvSpPr>
          <p:nvPr userDrawn="1"/>
        </p:nvSpPr>
        <p:spPr>
          <a:xfrm>
            <a:off x="2284413" y="6500813"/>
            <a:ext cx="8002587" cy="357187"/>
          </a:xfrm>
          <a:prstGeom prst="rect">
            <a:avLst/>
          </a:prstGeom>
        </p:spPr>
        <p:txBody>
          <a:bodyPr/>
          <a:lstStyle>
            <a:defPPr>
              <a:defRPr lang="en-US"/>
            </a:defPPr>
            <a:lvl1pPr algn="l" rtl="0" eaLnBrk="1" fontAlgn="auto" hangingPunct="1">
              <a:spcBef>
                <a:spcPts val="0"/>
              </a:spcBef>
              <a:spcAft>
                <a:spcPts val="0"/>
              </a:spcAft>
              <a:defRPr sz="1050"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a:lstStyle>
          <a:p>
            <a:pPr>
              <a:defRPr/>
            </a:pPr>
            <a:r>
              <a:rPr lang="en-US" dirty="0"/>
              <a:t>WACA Academy March 13, 2020  Presented by Ashley Kraft , PSC </a:t>
            </a:r>
          </a:p>
          <a:p>
            <a:pPr>
              <a:defRPr/>
            </a:pPr>
            <a:endParaRPr lang="en-US" dirty="0"/>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67869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D7EE29-6A6B-498C-AC30-1C65898AC353}"/>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n-US" sz="8000">
                <a:solidFill>
                  <a:schemeClr val="accent1"/>
                </a:solidFill>
                <a:latin typeface="Arial" panose="020B0604020202020204" pitchFamily="34" charset="0"/>
              </a:rPr>
              <a:t>“</a:t>
            </a:r>
          </a:p>
        </p:txBody>
      </p:sp>
      <p:sp>
        <p:nvSpPr>
          <p:cNvPr id="6" name="TextBox 5">
            <a:extLst>
              <a:ext uri="{FF2B5EF4-FFF2-40B4-BE49-F238E27FC236}">
                <a16:creationId xmlns:a16="http://schemas.microsoft.com/office/drawing/2014/main" id="{C522CC2E-586C-4E9A-B8FE-65B10DF44B33}"/>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n-US" sz="8000">
                <a:solidFill>
                  <a:schemeClr val="accent1"/>
                </a:solidFill>
                <a:latin typeface="Arial" panose="020B0604020202020204" pitchFamily="34" charset="0"/>
              </a:rPr>
              <a:t>”</a:t>
            </a:r>
          </a:p>
        </p:txBody>
      </p:sp>
      <p:sp>
        <p:nvSpPr>
          <p:cNvPr id="7" name="Footer Placeholder 5">
            <a:extLst>
              <a:ext uri="{FF2B5EF4-FFF2-40B4-BE49-F238E27FC236}">
                <a16:creationId xmlns:a16="http://schemas.microsoft.com/office/drawing/2014/main" id="{F2A44F10-A6E4-4114-8D41-8FBB7A4225B9}"/>
              </a:ext>
            </a:extLst>
          </p:cNvPr>
          <p:cNvSpPr txBox="1">
            <a:spLocks/>
          </p:cNvSpPr>
          <p:nvPr userDrawn="1"/>
        </p:nvSpPr>
        <p:spPr>
          <a:xfrm>
            <a:off x="2284413" y="6553200"/>
            <a:ext cx="8078787" cy="314325"/>
          </a:xfrm>
          <a:prstGeom prst="rect">
            <a:avLst/>
          </a:prstGeom>
        </p:spPr>
        <p:txBody>
          <a:bodyPr/>
          <a:lstStyle>
            <a:defPPr>
              <a:defRPr lang="en-US"/>
            </a:defPPr>
            <a:lvl1pPr algn="l" rtl="0" eaLnBrk="1" fontAlgn="auto" hangingPunct="1">
              <a:spcBef>
                <a:spcPts val="0"/>
              </a:spcBef>
              <a:spcAft>
                <a:spcPts val="0"/>
              </a:spcAft>
              <a:defRPr sz="1050"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a:lstStyle>
          <a:p>
            <a:pPr>
              <a:defRPr/>
            </a:pPr>
            <a:r>
              <a:rPr lang="en-US" dirty="0"/>
              <a:t>WACA Academy March 13, 2020  Presented by Ashley Kraft , PSC </a:t>
            </a:r>
          </a:p>
          <a:p>
            <a:pPr>
              <a:defRPr/>
            </a:pPr>
            <a:endParaRPr lang="en-US" dirty="0"/>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51812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a:t>Click to edit Master text styles</a:t>
            </a:r>
          </a:p>
        </p:txBody>
      </p:sp>
      <p:sp>
        <p:nvSpPr>
          <p:cNvPr id="5" name="Footer Placeholder 5">
            <a:extLst>
              <a:ext uri="{FF2B5EF4-FFF2-40B4-BE49-F238E27FC236}">
                <a16:creationId xmlns:a16="http://schemas.microsoft.com/office/drawing/2014/main" id="{50CF3855-BE51-4DF7-9B66-75B97CA6AE92}"/>
              </a:ext>
            </a:extLst>
          </p:cNvPr>
          <p:cNvSpPr>
            <a:spLocks noGrp="1"/>
          </p:cNvSpPr>
          <p:nvPr>
            <p:ph type="ftr" sz="quarter" idx="10"/>
          </p:nvPr>
        </p:nvSpPr>
        <p:spPr>
          <a:xfrm>
            <a:off x="2284413" y="6553200"/>
            <a:ext cx="8078787" cy="304800"/>
          </a:xfrm>
        </p:spPr>
        <p:txBody>
          <a:bodyPr/>
          <a:lstStyle>
            <a:lvl1pPr>
              <a:defRPr/>
            </a:lvl1pPr>
          </a:lstStyle>
          <a:p>
            <a:pPr>
              <a:defRPr/>
            </a:pPr>
            <a:r>
              <a:rPr lang="en-US"/>
              <a:t>WACA Academy March 13, 2020  Presented by Ashley Kraft , PSC </a:t>
            </a:r>
          </a:p>
        </p:txBody>
      </p:sp>
    </p:spTree>
    <p:extLst>
      <p:ext uri="{BB962C8B-B14F-4D97-AF65-F5344CB8AC3E}">
        <p14:creationId xmlns:p14="http://schemas.microsoft.com/office/powerpoint/2010/main" val="1052301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4" name="Text Placeholder 3"/>
          <p:cNvSpPr>
            <a:spLocks noGrp="1"/>
          </p:cNvSpPr>
          <p:nvPr>
            <p:ph type="body" sz="half" idx="2"/>
          </p:nvPr>
        </p:nvSpPr>
        <p:spPr>
          <a:xfrm>
            <a:off x="2743200" y="3962400"/>
            <a:ext cx="8915400" cy="729622"/>
          </a:xfrm>
        </p:spPr>
        <p:txBody>
          <a:bodyPr rtlCol="0">
            <a:normAutofit/>
          </a:bodyPr>
          <a:lstStyle>
            <a:lvl1pPr>
              <a:buNone/>
              <a:defRPr lang="en-US">
                <a:solidFill>
                  <a:schemeClr val="tx1">
                    <a:lumMod val="65000"/>
                    <a:lumOff val="35000"/>
                  </a:schemeClr>
                </a:solidFill>
              </a:defRPr>
            </a:lvl1pPr>
          </a:lstStyle>
          <a:p>
            <a:pPr lvl="0"/>
            <a:r>
              <a:rPr lang="en-US"/>
              <a:t>Click to edit Master text styles</a:t>
            </a:r>
          </a:p>
        </p:txBody>
      </p:sp>
      <p:sp>
        <p:nvSpPr>
          <p:cNvPr id="5" name="Footer Placeholder 5">
            <a:extLst>
              <a:ext uri="{FF2B5EF4-FFF2-40B4-BE49-F238E27FC236}">
                <a16:creationId xmlns:a16="http://schemas.microsoft.com/office/drawing/2014/main" id="{95B6D526-8B9E-4C24-A1D0-962BD1BA4D19}"/>
              </a:ext>
            </a:extLst>
          </p:cNvPr>
          <p:cNvSpPr>
            <a:spLocks noGrp="1"/>
          </p:cNvSpPr>
          <p:nvPr>
            <p:ph type="ftr" sz="quarter" idx="10"/>
          </p:nvPr>
        </p:nvSpPr>
        <p:spPr>
          <a:xfrm>
            <a:off x="2284413" y="6553200"/>
            <a:ext cx="8002587" cy="314325"/>
          </a:xfrm>
        </p:spPr>
        <p:txBody>
          <a:bodyPr/>
          <a:lstStyle>
            <a:lvl1pPr>
              <a:defRPr/>
            </a:lvl1pPr>
          </a:lstStyle>
          <a:p>
            <a:pPr>
              <a:defRPr/>
            </a:pPr>
            <a:r>
              <a:rPr lang="en-US"/>
              <a:t>WACA Academy March 13, 2020  Presented by Ashley Kraft , PSC </a:t>
            </a:r>
          </a:p>
        </p:txBody>
      </p:sp>
    </p:spTree>
    <p:extLst>
      <p:ext uri="{BB962C8B-B14F-4D97-AF65-F5344CB8AC3E}">
        <p14:creationId xmlns:p14="http://schemas.microsoft.com/office/powerpoint/2010/main" val="4071075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dirty="0"/>
              <a:t>Click to edit Master text styles</a:t>
            </a:r>
          </a:p>
        </p:txBody>
      </p:sp>
      <p:sp>
        <p:nvSpPr>
          <p:cNvPr id="5" name="Footer Placeholder 5">
            <a:extLst>
              <a:ext uri="{FF2B5EF4-FFF2-40B4-BE49-F238E27FC236}">
                <a16:creationId xmlns:a16="http://schemas.microsoft.com/office/drawing/2014/main" id="{C739EB12-1C5A-43A8-9785-0D7ECFB95943}"/>
              </a:ext>
            </a:extLst>
          </p:cNvPr>
          <p:cNvSpPr>
            <a:spLocks noGrp="1"/>
          </p:cNvSpPr>
          <p:nvPr>
            <p:ph type="ftr" sz="quarter" idx="14"/>
          </p:nvPr>
        </p:nvSpPr>
        <p:spPr/>
        <p:txBody>
          <a:bodyPr/>
          <a:lstStyle>
            <a:lvl1pPr>
              <a:defRPr/>
            </a:lvl1pPr>
          </a:lstStyle>
          <a:p>
            <a:pPr>
              <a:defRPr/>
            </a:pPr>
            <a:r>
              <a:rPr lang="en-US"/>
              <a:t>WACA Academy March 13, 2020  Presented by Ashley Kraft , PSC </a:t>
            </a:r>
          </a:p>
        </p:txBody>
      </p:sp>
    </p:spTree>
    <p:extLst>
      <p:ext uri="{BB962C8B-B14F-4D97-AF65-F5344CB8AC3E}">
        <p14:creationId xmlns:p14="http://schemas.microsoft.com/office/powerpoint/2010/main" val="1036103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5">
            <a:extLst>
              <a:ext uri="{FF2B5EF4-FFF2-40B4-BE49-F238E27FC236}">
                <a16:creationId xmlns:a16="http://schemas.microsoft.com/office/drawing/2014/main" id="{B7CE342A-B397-49DB-8246-DC13B80C641F}"/>
              </a:ext>
            </a:extLst>
          </p:cNvPr>
          <p:cNvSpPr>
            <a:spLocks noGrp="1"/>
          </p:cNvSpPr>
          <p:nvPr>
            <p:ph type="ftr" sz="quarter" idx="10"/>
          </p:nvPr>
        </p:nvSpPr>
        <p:spPr>
          <a:xfrm>
            <a:off x="2284413" y="6492875"/>
            <a:ext cx="8002587" cy="288925"/>
          </a:xfrm>
        </p:spPr>
        <p:txBody>
          <a:bodyPr/>
          <a:lstStyle>
            <a:lvl1pPr>
              <a:defRPr/>
            </a:lvl1pPr>
          </a:lstStyle>
          <a:p>
            <a:pPr>
              <a:defRPr/>
            </a:pPr>
            <a:r>
              <a:rPr lang="en-US"/>
              <a:t>WACA Academy March 13, 2020  Presented by Ashley Kraft , PSC </a:t>
            </a:r>
          </a:p>
        </p:txBody>
      </p:sp>
    </p:spTree>
    <p:extLst>
      <p:ext uri="{BB962C8B-B14F-4D97-AF65-F5344CB8AC3E}">
        <p14:creationId xmlns:p14="http://schemas.microsoft.com/office/powerpoint/2010/main" val="701082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5">
            <a:extLst>
              <a:ext uri="{FF2B5EF4-FFF2-40B4-BE49-F238E27FC236}">
                <a16:creationId xmlns:a16="http://schemas.microsoft.com/office/drawing/2014/main" id="{8C2134AA-BBB4-477F-A83A-ED66883D2237}"/>
              </a:ext>
            </a:extLst>
          </p:cNvPr>
          <p:cNvSpPr>
            <a:spLocks noGrp="1"/>
          </p:cNvSpPr>
          <p:nvPr>
            <p:ph type="ftr" sz="quarter" idx="10"/>
          </p:nvPr>
        </p:nvSpPr>
        <p:spPr>
          <a:xfrm>
            <a:off x="2284413" y="6553200"/>
            <a:ext cx="8078787" cy="304800"/>
          </a:xfrm>
        </p:spPr>
        <p:txBody>
          <a:bodyPr/>
          <a:lstStyle>
            <a:lvl1pPr eaLnBrk="1" fontAlgn="auto" hangingPunct="1">
              <a:spcBef>
                <a:spcPts val="0"/>
              </a:spcBef>
              <a:spcAft>
                <a:spcPts val="0"/>
              </a:spcAft>
              <a:defRPr sz="1050">
                <a:latin typeface="+mn-lt"/>
              </a:defRPr>
            </a:lvl1pPr>
          </a:lstStyle>
          <a:p>
            <a:pPr>
              <a:defRPr/>
            </a:pPr>
            <a:r>
              <a:rPr lang="en-US"/>
              <a:t>WACA Academy March 13, 2020  Presented by Ashley Kraft , PSC </a:t>
            </a:r>
          </a:p>
        </p:txBody>
      </p:sp>
    </p:spTree>
    <p:extLst>
      <p:ext uri="{BB962C8B-B14F-4D97-AF65-F5344CB8AC3E}">
        <p14:creationId xmlns:p14="http://schemas.microsoft.com/office/powerpoint/2010/main" val="3114585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5880100" y="1985963"/>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5"/>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5880100" y="4169664"/>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Footer Placeholder 5">
            <a:extLst>
              <a:ext uri="{FF2B5EF4-FFF2-40B4-BE49-F238E27FC236}">
                <a16:creationId xmlns:a16="http://schemas.microsoft.com/office/drawing/2014/main" id="{5AEFA1AD-A801-411D-91CC-96AE521048A8}"/>
              </a:ext>
            </a:extLst>
          </p:cNvPr>
          <p:cNvSpPr>
            <a:spLocks noGrp="1"/>
          </p:cNvSpPr>
          <p:nvPr>
            <p:ph type="ftr" sz="quarter" idx="17"/>
          </p:nvPr>
        </p:nvSpPr>
        <p:spPr>
          <a:xfrm>
            <a:off x="2284413" y="6553200"/>
            <a:ext cx="8078787" cy="304800"/>
          </a:xfrm>
        </p:spPr>
        <p:txBody>
          <a:bodyPr/>
          <a:lstStyle>
            <a:lvl1pPr>
              <a:defRPr/>
            </a:lvl1pPr>
          </a:lstStyle>
          <a:p>
            <a:pPr>
              <a:defRPr/>
            </a:pPr>
            <a:r>
              <a:rPr lang="en-US"/>
              <a:t>WACA Academy March 13, 2020  Presented by Ashley Kraft , PSC </a:t>
            </a:r>
            <a:endParaRPr lang="en-US" dirty="0"/>
          </a:p>
        </p:txBody>
      </p:sp>
    </p:spTree>
    <p:extLst>
      <p:ext uri="{BB962C8B-B14F-4D97-AF65-F5344CB8AC3E}">
        <p14:creationId xmlns:p14="http://schemas.microsoft.com/office/powerpoint/2010/main" val="2034087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5">
            <a:extLst>
              <a:ext uri="{FF2B5EF4-FFF2-40B4-BE49-F238E27FC236}">
                <a16:creationId xmlns:a16="http://schemas.microsoft.com/office/drawing/2014/main" id="{D8F60C8D-CFC2-45E7-9325-62C6ACE400F9}"/>
              </a:ext>
            </a:extLst>
          </p:cNvPr>
          <p:cNvSpPr>
            <a:spLocks noGrp="1"/>
          </p:cNvSpPr>
          <p:nvPr>
            <p:ph type="ftr" sz="quarter" idx="10"/>
          </p:nvPr>
        </p:nvSpPr>
        <p:spPr>
          <a:xfrm>
            <a:off x="2284413" y="6553200"/>
            <a:ext cx="8002587" cy="304800"/>
          </a:xfrm>
        </p:spPr>
        <p:txBody>
          <a:bodyPr/>
          <a:lstStyle>
            <a:lvl1pPr>
              <a:defRPr/>
            </a:lvl1pPr>
          </a:lstStyle>
          <a:p>
            <a:pPr>
              <a:defRPr/>
            </a:pPr>
            <a:r>
              <a:rPr lang="en-US"/>
              <a:t>WACA Academy March 13, 2020  Presented by Ashley Kraft , PSC </a:t>
            </a:r>
          </a:p>
        </p:txBody>
      </p:sp>
    </p:spTree>
    <p:extLst>
      <p:ext uri="{BB962C8B-B14F-4D97-AF65-F5344CB8AC3E}">
        <p14:creationId xmlns:p14="http://schemas.microsoft.com/office/powerpoint/2010/main" val="2723760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5">
            <a:extLst>
              <a:ext uri="{FF2B5EF4-FFF2-40B4-BE49-F238E27FC236}">
                <a16:creationId xmlns:a16="http://schemas.microsoft.com/office/drawing/2014/main" id="{F8B4C1AD-C8BD-477A-A2B4-252777C3961A}"/>
              </a:ext>
            </a:extLst>
          </p:cNvPr>
          <p:cNvSpPr>
            <a:spLocks noGrp="1"/>
          </p:cNvSpPr>
          <p:nvPr>
            <p:ph type="ftr" sz="quarter" idx="10"/>
          </p:nvPr>
        </p:nvSpPr>
        <p:spPr/>
        <p:txBody>
          <a:bodyPr/>
          <a:lstStyle>
            <a:lvl1pPr>
              <a:defRPr/>
            </a:lvl1pPr>
          </a:lstStyle>
          <a:p>
            <a:pPr>
              <a:defRPr/>
            </a:pPr>
            <a:r>
              <a:rPr lang="en-US"/>
              <a:t>WACA Academy March 13, 2020  Presented by Ashley Kraft , PSC </a:t>
            </a:r>
          </a:p>
        </p:txBody>
      </p:sp>
    </p:spTree>
    <p:extLst>
      <p:ext uri="{BB962C8B-B14F-4D97-AF65-F5344CB8AC3E}">
        <p14:creationId xmlns:p14="http://schemas.microsoft.com/office/powerpoint/2010/main" val="1785466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a:extLst>
              <a:ext uri="{FF2B5EF4-FFF2-40B4-BE49-F238E27FC236}">
                <a16:creationId xmlns:a16="http://schemas.microsoft.com/office/drawing/2014/main" id="{F5791F1A-59C8-47FE-8618-003E3FB53BCC}"/>
              </a:ext>
            </a:extLst>
          </p:cNvPr>
          <p:cNvSpPr>
            <a:spLocks noGrp="1"/>
          </p:cNvSpPr>
          <p:nvPr>
            <p:ph type="ftr" sz="quarter" idx="10"/>
          </p:nvPr>
        </p:nvSpPr>
        <p:spPr>
          <a:xfrm>
            <a:off x="2819400" y="6492875"/>
            <a:ext cx="5410200" cy="365125"/>
          </a:xfrm>
        </p:spPr>
        <p:txBody>
          <a:bodyPr/>
          <a:lstStyle>
            <a:lvl1pPr eaLnBrk="1" fontAlgn="auto" hangingPunct="1">
              <a:spcBef>
                <a:spcPts val="0"/>
              </a:spcBef>
              <a:spcAft>
                <a:spcPts val="0"/>
              </a:spcAft>
              <a:defRPr sz="1050">
                <a:latin typeface="+mn-lt"/>
              </a:defRPr>
            </a:lvl1pPr>
          </a:lstStyle>
          <a:p>
            <a:pPr>
              <a:defRPr/>
            </a:pPr>
            <a:r>
              <a:rPr lang="en-US"/>
              <a:t>WACA Academy March 13, 2020  Presented by Ashley Kraft , PSC </a:t>
            </a:r>
          </a:p>
          <a:p>
            <a:pPr>
              <a:defRPr/>
            </a:pPr>
            <a:endParaRPr lang="en-US"/>
          </a:p>
        </p:txBody>
      </p:sp>
    </p:spTree>
    <p:extLst>
      <p:ext uri="{BB962C8B-B14F-4D97-AF65-F5344CB8AC3E}">
        <p14:creationId xmlns:p14="http://schemas.microsoft.com/office/powerpoint/2010/main" val="420648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a:extLst>
              <a:ext uri="{FF2B5EF4-FFF2-40B4-BE49-F238E27FC236}">
                <a16:creationId xmlns:a16="http://schemas.microsoft.com/office/drawing/2014/main" id="{F1AB582E-8261-4A9B-9244-780047A52C86}"/>
              </a:ext>
            </a:extLst>
          </p:cNvPr>
          <p:cNvSpPr>
            <a:spLocks noGrp="1"/>
          </p:cNvSpPr>
          <p:nvPr>
            <p:ph type="ftr" sz="quarter" idx="10"/>
          </p:nvPr>
        </p:nvSpPr>
        <p:spPr>
          <a:xfrm>
            <a:off x="2286000" y="6484938"/>
            <a:ext cx="7620000" cy="365125"/>
          </a:xfrm>
        </p:spPr>
        <p:txBody>
          <a:bodyPr/>
          <a:lstStyle>
            <a:lvl1pPr eaLnBrk="1" fontAlgn="auto" hangingPunct="1">
              <a:spcBef>
                <a:spcPts val="0"/>
              </a:spcBef>
              <a:spcAft>
                <a:spcPts val="0"/>
              </a:spcAft>
              <a:defRPr sz="1050">
                <a:latin typeface="+mn-lt"/>
              </a:defRPr>
            </a:lvl1pPr>
          </a:lstStyle>
          <a:p>
            <a:pPr>
              <a:defRPr/>
            </a:pPr>
            <a:r>
              <a:rPr lang="en-US"/>
              <a:t>WACA Academy March 13, 2020  Presented by Ashley Kraft , PSC </a:t>
            </a:r>
          </a:p>
        </p:txBody>
      </p:sp>
    </p:spTree>
    <p:extLst>
      <p:ext uri="{BB962C8B-B14F-4D97-AF65-F5344CB8AC3E}">
        <p14:creationId xmlns:p14="http://schemas.microsoft.com/office/powerpoint/2010/main" val="2943773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5">
            <a:extLst>
              <a:ext uri="{FF2B5EF4-FFF2-40B4-BE49-F238E27FC236}">
                <a16:creationId xmlns:a16="http://schemas.microsoft.com/office/drawing/2014/main" id="{AF23E519-587B-4314-9F6C-102E0DA79176}"/>
              </a:ext>
            </a:extLst>
          </p:cNvPr>
          <p:cNvSpPr>
            <a:spLocks noGrp="1"/>
          </p:cNvSpPr>
          <p:nvPr>
            <p:ph type="ftr" sz="quarter" idx="10"/>
          </p:nvPr>
        </p:nvSpPr>
        <p:spPr>
          <a:xfrm>
            <a:off x="2284413" y="6492875"/>
            <a:ext cx="8002587" cy="365125"/>
          </a:xfrm>
        </p:spPr>
        <p:txBody>
          <a:bodyPr/>
          <a:lstStyle>
            <a:lvl1pPr>
              <a:defRPr/>
            </a:lvl1pPr>
          </a:lstStyle>
          <a:p>
            <a:pPr>
              <a:defRPr/>
            </a:pPr>
            <a:r>
              <a:rPr lang="en-US"/>
              <a:t>WACA Academy March 13, 2020  Presented by Ashley Kraft , PSC </a:t>
            </a:r>
          </a:p>
        </p:txBody>
      </p:sp>
    </p:spTree>
    <p:extLst>
      <p:ext uri="{BB962C8B-B14F-4D97-AF65-F5344CB8AC3E}">
        <p14:creationId xmlns:p14="http://schemas.microsoft.com/office/powerpoint/2010/main" val="1974810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ooter Placeholder 5">
            <a:extLst>
              <a:ext uri="{FF2B5EF4-FFF2-40B4-BE49-F238E27FC236}">
                <a16:creationId xmlns:a16="http://schemas.microsoft.com/office/drawing/2014/main" id="{5DDC2656-3EBB-4637-874E-5C7E432ECA3F}"/>
              </a:ext>
            </a:extLst>
          </p:cNvPr>
          <p:cNvSpPr txBox="1">
            <a:spLocks/>
          </p:cNvSpPr>
          <p:nvPr userDrawn="1"/>
        </p:nvSpPr>
        <p:spPr>
          <a:xfrm>
            <a:off x="2284413" y="6492875"/>
            <a:ext cx="5335587" cy="365125"/>
          </a:xfrm>
          <a:prstGeom prst="rect">
            <a:avLst/>
          </a:prstGeom>
        </p:spPr>
        <p:txBody>
          <a:bodyPr/>
          <a:lstStyle>
            <a:defPPr>
              <a:defRPr lang="en-US"/>
            </a:defPPr>
            <a:lvl1pPr algn="l" rtl="0" eaLnBrk="1" fontAlgn="auto" hangingPunct="1">
              <a:spcBef>
                <a:spcPts val="0"/>
              </a:spcBef>
              <a:spcAft>
                <a:spcPts val="0"/>
              </a:spcAft>
              <a:defRPr sz="1050"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a:lstStyle>
          <a:p>
            <a:pPr>
              <a:defRPr/>
            </a:pPr>
            <a:r>
              <a:rPr lang="en-US" dirty="0"/>
              <a:t>WACA Academy March 13, 2020  Presented by Ashley Kraft , PSC </a:t>
            </a:r>
          </a:p>
          <a:p>
            <a:pPr>
              <a:defRPr/>
            </a:pP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0645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ooter Placeholder 5">
            <a:extLst>
              <a:ext uri="{FF2B5EF4-FFF2-40B4-BE49-F238E27FC236}">
                <a16:creationId xmlns:a16="http://schemas.microsoft.com/office/drawing/2014/main" id="{5AFBC878-2881-4E42-AEE3-AA5176471B4B}"/>
              </a:ext>
            </a:extLst>
          </p:cNvPr>
          <p:cNvSpPr txBox="1">
            <a:spLocks/>
          </p:cNvSpPr>
          <p:nvPr userDrawn="1"/>
        </p:nvSpPr>
        <p:spPr>
          <a:xfrm>
            <a:off x="2284413" y="6492875"/>
            <a:ext cx="5335587" cy="365125"/>
          </a:xfrm>
          <a:prstGeom prst="rect">
            <a:avLst/>
          </a:prstGeom>
        </p:spPr>
        <p:txBody>
          <a:bodyPr/>
          <a:lstStyle>
            <a:defPPr>
              <a:defRPr lang="en-US"/>
            </a:defPPr>
            <a:lvl1pPr algn="l" rtl="0" eaLnBrk="1" fontAlgn="auto" hangingPunct="1">
              <a:spcBef>
                <a:spcPts val="0"/>
              </a:spcBef>
              <a:spcAft>
                <a:spcPts val="0"/>
              </a:spcAft>
              <a:defRPr sz="1050"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a:lstStyle>
          <a:p>
            <a:pPr>
              <a:defRPr/>
            </a:pPr>
            <a:r>
              <a:rPr lang="en-US" dirty="0"/>
              <a:t>WACA Academy March 13, 2020  Presented by Ashley Kraft , PSC </a:t>
            </a:r>
          </a:p>
          <a:p>
            <a:pPr>
              <a:defRPr/>
            </a:pP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56217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5">
            <a:extLst>
              <a:ext uri="{FF2B5EF4-FFF2-40B4-BE49-F238E27FC236}">
                <a16:creationId xmlns:a16="http://schemas.microsoft.com/office/drawing/2014/main" id="{2C99BE71-88D5-4289-8785-7CF4EF50173A}"/>
              </a:ext>
            </a:extLst>
          </p:cNvPr>
          <p:cNvSpPr txBox="1">
            <a:spLocks/>
          </p:cNvSpPr>
          <p:nvPr userDrawn="1"/>
        </p:nvSpPr>
        <p:spPr>
          <a:xfrm>
            <a:off x="2286000" y="6492875"/>
            <a:ext cx="5335588" cy="365125"/>
          </a:xfrm>
          <a:prstGeom prst="rect">
            <a:avLst/>
          </a:prstGeom>
        </p:spPr>
        <p:txBody>
          <a:bodyPr/>
          <a:lstStyle>
            <a:defPPr>
              <a:defRPr lang="en-US"/>
            </a:defPPr>
            <a:lvl1pPr algn="l" rtl="0" eaLnBrk="1" fontAlgn="auto" hangingPunct="1">
              <a:spcBef>
                <a:spcPts val="0"/>
              </a:spcBef>
              <a:spcAft>
                <a:spcPts val="0"/>
              </a:spcAft>
              <a:defRPr sz="1050"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a:lstStyle>
          <a:p>
            <a:pPr>
              <a:defRPr/>
            </a:pPr>
            <a:r>
              <a:rPr lang="en-US" dirty="0"/>
              <a:t>WACA Academy March 13, 2020  Presented by Ashley Kraft , PSC </a:t>
            </a:r>
          </a:p>
          <a:p>
            <a:pPr>
              <a:defRPr/>
            </a:pPr>
            <a:endParaRPr lang="en-US" dirty="0"/>
          </a:p>
        </p:txBody>
      </p:sp>
    </p:spTree>
    <p:extLst>
      <p:ext uri="{BB962C8B-B14F-4D97-AF65-F5344CB8AC3E}">
        <p14:creationId xmlns:p14="http://schemas.microsoft.com/office/powerpoint/2010/main" val="3573845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Footer Placeholder 5">
            <a:extLst>
              <a:ext uri="{FF2B5EF4-FFF2-40B4-BE49-F238E27FC236}">
                <a16:creationId xmlns:a16="http://schemas.microsoft.com/office/drawing/2014/main" id="{1CA9D254-8D71-43A5-AE6F-B7E5D17E7013}"/>
              </a:ext>
            </a:extLst>
          </p:cNvPr>
          <p:cNvSpPr>
            <a:spLocks noGrp="1"/>
          </p:cNvSpPr>
          <p:nvPr>
            <p:ph type="ftr" sz="quarter" idx="10"/>
          </p:nvPr>
        </p:nvSpPr>
        <p:spPr>
          <a:xfrm>
            <a:off x="2284413" y="6553200"/>
            <a:ext cx="8002587" cy="304800"/>
          </a:xfrm>
        </p:spPr>
        <p:txBody>
          <a:bodyPr/>
          <a:lstStyle>
            <a:lvl1pPr>
              <a:defRPr/>
            </a:lvl1pPr>
          </a:lstStyle>
          <a:p>
            <a:pPr>
              <a:defRPr/>
            </a:pPr>
            <a:r>
              <a:rPr lang="en-US"/>
              <a:t>WACA Academy March 13, 2020  Presented by Ashley Kraft , PSC </a:t>
            </a:r>
          </a:p>
        </p:txBody>
      </p:sp>
    </p:spTree>
    <p:extLst>
      <p:ext uri="{BB962C8B-B14F-4D97-AF65-F5344CB8AC3E}">
        <p14:creationId xmlns:p14="http://schemas.microsoft.com/office/powerpoint/2010/main" val="278255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ooter Placeholder 5">
            <a:extLst>
              <a:ext uri="{FF2B5EF4-FFF2-40B4-BE49-F238E27FC236}">
                <a16:creationId xmlns:a16="http://schemas.microsoft.com/office/drawing/2014/main" id="{3C87CDE5-2A7C-4670-9C31-1462F33C7513}"/>
              </a:ext>
            </a:extLst>
          </p:cNvPr>
          <p:cNvSpPr txBox="1">
            <a:spLocks/>
          </p:cNvSpPr>
          <p:nvPr userDrawn="1"/>
        </p:nvSpPr>
        <p:spPr>
          <a:xfrm>
            <a:off x="2284413" y="6553200"/>
            <a:ext cx="8154987" cy="304800"/>
          </a:xfrm>
          <a:prstGeom prst="rect">
            <a:avLst/>
          </a:prstGeom>
        </p:spPr>
        <p:txBody>
          <a:bodyPr/>
          <a:lstStyle>
            <a:defPPr>
              <a:defRPr lang="en-US"/>
            </a:defPPr>
            <a:lvl1pPr algn="l" rtl="0" eaLnBrk="1" fontAlgn="auto" hangingPunct="1">
              <a:spcBef>
                <a:spcPts val="0"/>
              </a:spcBef>
              <a:spcAft>
                <a:spcPts val="0"/>
              </a:spcAft>
              <a:defRPr sz="1050"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a:lstStyle>
          <a:p>
            <a:pPr>
              <a:defRPr/>
            </a:pPr>
            <a:r>
              <a:rPr lang="en-US" dirty="0"/>
              <a:t>WACA Academy March 13, 2020  Presented by Ashley Kraft , PSC </a:t>
            </a:r>
          </a:p>
          <a:p>
            <a:pPr>
              <a:defRPr/>
            </a:pPr>
            <a:endParaRPr lang="en-US" dirty="0"/>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39266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a:extLst>
              <a:ext uri="{FF2B5EF4-FFF2-40B4-BE49-F238E27FC236}">
                <a16:creationId xmlns:a16="http://schemas.microsoft.com/office/drawing/2014/main" id="{6C74E0B3-CB6D-4207-A827-E5A66BF70FC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r="64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DE6AAB63-0A13-46AF-BA34-9F108B22D98D}"/>
              </a:ext>
            </a:extLst>
          </p:cNvPr>
          <p:cNvSpPr>
            <a:spLocks noGrp="1" noChangeArrowheads="1"/>
          </p:cNvSpPr>
          <p:nvPr>
            <p:ph type="title"/>
          </p:nvPr>
        </p:nvSpPr>
        <p:spPr bwMode="auto">
          <a:xfrm>
            <a:off x="0" y="623888"/>
            <a:ext cx="121888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021ACB60-0F0A-4BBE-90E9-4750432EA3A0}"/>
              </a:ext>
            </a:extLst>
          </p:cNvPr>
          <p:cNvSpPr>
            <a:spLocks noGrp="1" noChangeArrowheads="1"/>
          </p:cNvSpPr>
          <p:nvPr>
            <p:ph type="body" idx="1"/>
          </p:nvPr>
        </p:nvSpPr>
        <p:spPr bwMode="auto">
          <a:xfrm>
            <a:off x="2735263" y="19050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6" name="Rectangle 35">
            <a:extLst>
              <a:ext uri="{FF2B5EF4-FFF2-40B4-BE49-F238E27FC236}">
                <a16:creationId xmlns:a16="http://schemas.microsoft.com/office/drawing/2014/main" id="{6A37745B-3DE1-4906-8DA6-5BECFD92B8A4}"/>
              </a:ext>
            </a:extLst>
          </p:cNvPr>
          <p:cNvSpPr/>
          <p:nvPr/>
        </p:nvSpPr>
        <p:spPr>
          <a:xfrm>
            <a:off x="0" y="6361113"/>
            <a:ext cx="12188825" cy="496887"/>
          </a:xfrm>
          <a:prstGeom prst="rect">
            <a:avLst/>
          </a:prstGeom>
          <a:solidFill>
            <a:srgbClr val="82BE4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en-US">
              <a:solidFill>
                <a:srgbClr val="4E8790"/>
              </a:solidFill>
            </a:endParaRPr>
          </a:p>
        </p:txBody>
      </p:sp>
      <p:sp>
        <p:nvSpPr>
          <p:cNvPr id="1030" name="TextBox 36">
            <a:extLst>
              <a:ext uri="{FF2B5EF4-FFF2-40B4-BE49-F238E27FC236}">
                <a16:creationId xmlns:a16="http://schemas.microsoft.com/office/drawing/2014/main" id="{78CB9426-83F7-4B48-85F2-972077C2E88E}"/>
              </a:ext>
            </a:extLst>
          </p:cNvPr>
          <p:cNvSpPr txBox="1">
            <a:spLocks noChangeArrowheads="1"/>
          </p:cNvSpPr>
          <p:nvPr/>
        </p:nvSpPr>
        <p:spPr bwMode="auto">
          <a:xfrm>
            <a:off x="228600" y="6477000"/>
            <a:ext cx="2235200" cy="276225"/>
          </a:xfrm>
          <a:prstGeom prst="rect">
            <a:avLst/>
          </a:prstGeom>
          <a:noFill/>
          <a:ln>
            <a:noFill/>
          </a:ln>
        </p:spPr>
        <p:txBody>
          <a:bodyPr>
            <a:spAutoFit/>
          </a:bodyPr>
          <a:lstStyle>
            <a:lvl1pPr defTabSz="912813">
              <a:defRPr>
                <a:solidFill>
                  <a:schemeClr val="tx1"/>
                </a:solidFill>
                <a:latin typeface="Century Gothic" panose="020B0502020202020204" pitchFamily="34" charset="0"/>
              </a:defRPr>
            </a:lvl1pPr>
            <a:lvl2pPr marL="742950" indent="-285750" defTabSz="912813">
              <a:defRPr>
                <a:solidFill>
                  <a:schemeClr val="tx1"/>
                </a:solidFill>
                <a:latin typeface="Century Gothic" panose="020B0502020202020204" pitchFamily="34" charset="0"/>
              </a:defRPr>
            </a:lvl2pPr>
            <a:lvl3pPr marL="1143000" indent="-228600" defTabSz="912813">
              <a:defRPr>
                <a:solidFill>
                  <a:schemeClr val="tx1"/>
                </a:solidFill>
                <a:latin typeface="Century Gothic" panose="020B0502020202020204" pitchFamily="34" charset="0"/>
              </a:defRPr>
            </a:lvl3pPr>
            <a:lvl4pPr marL="1600200" indent="-228600" defTabSz="912813">
              <a:defRPr>
                <a:solidFill>
                  <a:schemeClr val="tx1"/>
                </a:solidFill>
                <a:latin typeface="Century Gothic" panose="020B0502020202020204" pitchFamily="34" charset="0"/>
              </a:defRPr>
            </a:lvl4pPr>
            <a:lvl5pPr marL="2057400" indent="-228600" defTabSz="912813">
              <a:defRPr>
                <a:solidFill>
                  <a:schemeClr val="tx1"/>
                </a:solidFill>
                <a:latin typeface="Century Gothic" panose="020B0502020202020204" pitchFamily="34" charset="0"/>
              </a:defRPr>
            </a:lvl5pPr>
            <a:lvl6pPr marL="2514600" indent="-228600" defTabSz="912813" fontAlgn="base">
              <a:spcBef>
                <a:spcPct val="0"/>
              </a:spcBef>
              <a:spcAft>
                <a:spcPct val="0"/>
              </a:spcAft>
              <a:defRPr>
                <a:solidFill>
                  <a:schemeClr val="tx1"/>
                </a:solidFill>
                <a:latin typeface="Century Gothic" panose="020B0502020202020204" pitchFamily="34" charset="0"/>
              </a:defRPr>
            </a:lvl6pPr>
            <a:lvl7pPr marL="2971800" indent="-228600" defTabSz="912813" fontAlgn="base">
              <a:spcBef>
                <a:spcPct val="0"/>
              </a:spcBef>
              <a:spcAft>
                <a:spcPct val="0"/>
              </a:spcAft>
              <a:defRPr>
                <a:solidFill>
                  <a:schemeClr val="tx1"/>
                </a:solidFill>
                <a:latin typeface="Century Gothic" panose="020B0502020202020204" pitchFamily="34" charset="0"/>
              </a:defRPr>
            </a:lvl7pPr>
            <a:lvl8pPr marL="3429000" indent="-228600" defTabSz="912813" fontAlgn="base">
              <a:spcBef>
                <a:spcPct val="0"/>
              </a:spcBef>
              <a:spcAft>
                <a:spcPct val="0"/>
              </a:spcAft>
              <a:defRPr>
                <a:solidFill>
                  <a:schemeClr val="tx1"/>
                </a:solidFill>
                <a:latin typeface="Century Gothic" panose="020B0502020202020204" pitchFamily="34" charset="0"/>
              </a:defRPr>
            </a:lvl8pPr>
            <a:lvl9pPr marL="3886200" indent="-228600" defTabSz="912813"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n-US" sz="1200" dirty="0">
                <a:solidFill>
                  <a:schemeClr val="bg1"/>
                </a:solidFill>
                <a:latin typeface="PT Sans"/>
              </a:rPr>
              <a:t>www.SHAG.org</a:t>
            </a:r>
          </a:p>
        </p:txBody>
      </p:sp>
      <p:sp>
        <p:nvSpPr>
          <p:cNvPr id="38" name="TextBox 37">
            <a:extLst>
              <a:ext uri="{FF2B5EF4-FFF2-40B4-BE49-F238E27FC236}">
                <a16:creationId xmlns:a16="http://schemas.microsoft.com/office/drawing/2014/main" id="{5F5DCF86-2592-4623-B3F1-11A6FB038322}"/>
              </a:ext>
            </a:extLst>
          </p:cNvPr>
          <p:cNvSpPr txBox="1"/>
          <p:nvPr/>
        </p:nvSpPr>
        <p:spPr>
          <a:xfrm>
            <a:off x="10363200" y="6477000"/>
            <a:ext cx="2822575" cy="257175"/>
          </a:xfrm>
          <a:prstGeom prst="rect">
            <a:avLst/>
          </a:prstGeom>
          <a:noFill/>
        </p:spPr>
        <p:txBody>
          <a:bodyPr>
            <a:spAutoFit/>
          </a:bodyPr>
          <a:lstStyle/>
          <a:p>
            <a:pPr defTabSz="914354" eaLnBrk="1" fontAlgn="auto" hangingPunct="1">
              <a:spcBef>
                <a:spcPts val="0"/>
              </a:spcBef>
              <a:spcAft>
                <a:spcPts val="0"/>
              </a:spcAft>
              <a:defRPr/>
            </a:pPr>
            <a:r>
              <a:rPr lang="en-US" sz="1067" dirty="0">
                <a:solidFill>
                  <a:schemeClr val="bg1"/>
                </a:solidFill>
                <a:latin typeface="PT Sans" panose="020B0503020203020204" pitchFamily="34" charset="0"/>
              </a:rPr>
              <a:t>Where your </a:t>
            </a:r>
            <a:r>
              <a:rPr lang="en-US" sz="1067" b="1" dirty="0">
                <a:solidFill>
                  <a:schemeClr val="bg1"/>
                </a:solidFill>
                <a:latin typeface="PT Sans" panose="020B0503020203020204" pitchFamily="34" charset="0"/>
              </a:rPr>
              <a:t>Friends</a:t>
            </a:r>
            <a:r>
              <a:rPr lang="en-US" sz="1067" dirty="0">
                <a:solidFill>
                  <a:schemeClr val="bg1"/>
                </a:solidFill>
                <a:latin typeface="PT Sans" panose="020B0503020203020204" pitchFamily="34" charset="0"/>
              </a:rPr>
              <a:t> Live.</a:t>
            </a:r>
          </a:p>
        </p:txBody>
      </p:sp>
      <p:pic>
        <p:nvPicPr>
          <p:cNvPr id="1032" name="Picture 38">
            <a:extLst>
              <a:ext uri="{FF2B5EF4-FFF2-40B4-BE49-F238E27FC236}">
                <a16:creationId xmlns:a16="http://schemas.microsoft.com/office/drawing/2014/main" id="{19701B40-EC77-48D1-936C-1A3477B149B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820400" y="5638800"/>
            <a:ext cx="11334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Box 9">
            <a:extLst>
              <a:ext uri="{FF2B5EF4-FFF2-40B4-BE49-F238E27FC236}">
                <a16:creationId xmlns:a16="http://schemas.microsoft.com/office/drawing/2014/main" id="{10881199-3A3C-4F54-A2E3-C6BB5BFCCB5E}"/>
              </a:ext>
            </a:extLst>
          </p:cNvPr>
          <p:cNvSpPr txBox="1">
            <a:spLocks noChangeArrowheads="1"/>
          </p:cNvSpPr>
          <p:nvPr userDrawn="1"/>
        </p:nvSpPr>
        <p:spPr bwMode="auto">
          <a:xfrm>
            <a:off x="457200" y="6096000"/>
            <a:ext cx="1255713" cy="169863"/>
          </a:xfrm>
          <a:prstGeom prst="rect">
            <a:avLst/>
          </a:prstGeom>
          <a:noFill/>
          <a:ln>
            <a:noFill/>
          </a:ln>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n-US" sz="500" b="1" dirty="0">
                <a:solidFill>
                  <a:srgbClr val="7F7F7F"/>
                </a:solidFill>
              </a:rPr>
              <a:t>Copyright 2020. All rights reserved.</a:t>
            </a:r>
          </a:p>
        </p:txBody>
      </p:sp>
      <p:sp>
        <p:nvSpPr>
          <p:cNvPr id="12" name="Footer Placeholder 5">
            <a:extLst>
              <a:ext uri="{FF2B5EF4-FFF2-40B4-BE49-F238E27FC236}">
                <a16:creationId xmlns:a16="http://schemas.microsoft.com/office/drawing/2014/main" id="{B2B4C6FE-5318-43FB-8974-B63F69CFD1AD}"/>
              </a:ext>
            </a:extLst>
          </p:cNvPr>
          <p:cNvSpPr>
            <a:spLocks noGrp="1"/>
          </p:cNvSpPr>
          <p:nvPr>
            <p:ph type="ftr" sz="quarter" idx="3"/>
          </p:nvPr>
        </p:nvSpPr>
        <p:spPr>
          <a:xfrm>
            <a:off x="2284413" y="6376988"/>
            <a:ext cx="7542212" cy="481012"/>
          </a:xfrm>
          <a:prstGeom prst="rect">
            <a:avLst/>
          </a:prstGeom>
        </p:spPr>
        <p:txBody>
          <a:bodyPr/>
          <a:lstStyle>
            <a:lvl1pPr algn="ctr" eaLnBrk="1" fontAlgn="auto" hangingPunct="1">
              <a:spcBef>
                <a:spcPts val="0"/>
              </a:spcBef>
              <a:spcAft>
                <a:spcPts val="0"/>
              </a:spcAft>
              <a:defRPr sz="1050">
                <a:latin typeface="+mn-lt"/>
              </a:defRPr>
            </a:lvl1pPr>
          </a:lstStyle>
          <a:p>
            <a:pPr>
              <a:defRPr/>
            </a:pPr>
            <a:r>
              <a:rPr lang="en-US"/>
              <a:t>WACA Academy March 13, 2020  Presented by Ashley Kraft , PSC </a:t>
            </a:r>
          </a:p>
        </p:txBody>
      </p:sp>
    </p:spTree>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80" r:id="rId14"/>
    <p:sldLayoutId id="2147484195" r:id="rId15"/>
    <p:sldLayoutId id="2147484196" r:id="rId16"/>
    <p:sldLayoutId id="2147484197" r:id="rId17"/>
    <p:sldLayoutId id="2147484198" r:id="rId18"/>
    <p:sldLayoutId id="2147484181" r:id="rId19"/>
  </p:sldLayoutIdLst>
  <p:hf hdr="0" dt="0"/>
  <p:txStyles>
    <p:titleStyle>
      <a:lvl1pPr algn="ctr" defTabSz="457200" rtl="0" eaLnBrk="0" fontAlgn="base" hangingPunct="0">
        <a:spcBef>
          <a:spcPct val="0"/>
        </a:spcBef>
        <a:spcAft>
          <a:spcPct val="0"/>
        </a:spcAft>
        <a:defRPr sz="3600" kern="1200">
          <a:solidFill>
            <a:srgbClr val="82BE40"/>
          </a:solidFill>
          <a:latin typeface="+mj-lt"/>
          <a:ea typeface="+mj-ea"/>
          <a:cs typeface="+mj-cs"/>
        </a:defRPr>
      </a:lvl1pPr>
      <a:lvl2pPr algn="ctr" defTabSz="457200" rtl="0" eaLnBrk="0" fontAlgn="base" hangingPunct="0">
        <a:spcBef>
          <a:spcPct val="0"/>
        </a:spcBef>
        <a:spcAft>
          <a:spcPct val="0"/>
        </a:spcAft>
        <a:defRPr sz="3600">
          <a:solidFill>
            <a:srgbClr val="82BE40"/>
          </a:solidFill>
          <a:latin typeface="Century Gothic" panose="020B0502020202020204" pitchFamily="34" charset="0"/>
        </a:defRPr>
      </a:lvl2pPr>
      <a:lvl3pPr algn="ctr" defTabSz="457200" rtl="0" eaLnBrk="0" fontAlgn="base" hangingPunct="0">
        <a:spcBef>
          <a:spcPct val="0"/>
        </a:spcBef>
        <a:spcAft>
          <a:spcPct val="0"/>
        </a:spcAft>
        <a:defRPr sz="3600">
          <a:solidFill>
            <a:srgbClr val="82BE40"/>
          </a:solidFill>
          <a:latin typeface="Century Gothic" panose="020B0502020202020204" pitchFamily="34" charset="0"/>
        </a:defRPr>
      </a:lvl3pPr>
      <a:lvl4pPr algn="ctr" defTabSz="457200" rtl="0" eaLnBrk="0" fontAlgn="base" hangingPunct="0">
        <a:spcBef>
          <a:spcPct val="0"/>
        </a:spcBef>
        <a:spcAft>
          <a:spcPct val="0"/>
        </a:spcAft>
        <a:defRPr sz="3600">
          <a:solidFill>
            <a:srgbClr val="82BE40"/>
          </a:solidFill>
          <a:latin typeface="Century Gothic" panose="020B0502020202020204" pitchFamily="34" charset="0"/>
        </a:defRPr>
      </a:lvl4pPr>
      <a:lvl5pPr algn="ctr" defTabSz="457200" rtl="0" eaLnBrk="0" fontAlgn="base" hangingPunct="0">
        <a:spcBef>
          <a:spcPct val="0"/>
        </a:spcBef>
        <a:spcAft>
          <a:spcPct val="0"/>
        </a:spcAft>
        <a:defRPr sz="3600">
          <a:solidFill>
            <a:srgbClr val="82BE40"/>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ts val="1000"/>
        </a:spcBef>
        <a:spcAft>
          <a:spcPct val="0"/>
        </a:spcAft>
        <a:buClr>
          <a:srgbClr val="82BE40"/>
        </a:buClr>
        <a:buFont typeface="Arial" panose="020B0604020202020204" pitchFamily="34" charset="0"/>
        <a:buChar char="•"/>
        <a:defRPr sz="2400" kern="1200">
          <a:solidFill>
            <a:srgbClr val="595959"/>
          </a:solidFill>
          <a:latin typeface="+mn-lt"/>
          <a:ea typeface="+mn-ea"/>
          <a:cs typeface="+mn-cs"/>
        </a:defRPr>
      </a:lvl1pPr>
      <a:lvl2pPr marL="742950" indent="-285750" algn="l" defTabSz="457200" rtl="0" eaLnBrk="0" fontAlgn="base" hangingPunct="0">
        <a:spcBef>
          <a:spcPts val="1000"/>
        </a:spcBef>
        <a:spcAft>
          <a:spcPct val="0"/>
        </a:spcAft>
        <a:buClr>
          <a:srgbClr val="82BE40"/>
        </a:buClr>
        <a:buFont typeface="Arial" panose="020B0604020202020204" pitchFamily="34" charset="0"/>
        <a:buChar char="•"/>
        <a:defRPr sz="1600" kern="1200">
          <a:solidFill>
            <a:srgbClr val="595959"/>
          </a:solidFill>
          <a:latin typeface="+mn-lt"/>
          <a:ea typeface="+mn-ea"/>
          <a:cs typeface="+mn-cs"/>
        </a:defRPr>
      </a:lvl2pPr>
      <a:lvl3pPr marL="1200150" indent="-285750" algn="l" defTabSz="457200" rtl="0" eaLnBrk="0" fontAlgn="base" hangingPunct="0">
        <a:spcBef>
          <a:spcPts val="1000"/>
        </a:spcBef>
        <a:spcAft>
          <a:spcPct val="0"/>
        </a:spcAft>
        <a:buClr>
          <a:srgbClr val="82BE40"/>
        </a:buClr>
        <a:buFont typeface="Arial" panose="020B0604020202020204" pitchFamily="34" charset="0"/>
        <a:buChar char="•"/>
        <a:defRPr sz="1400" kern="1200">
          <a:solidFill>
            <a:srgbClr val="595959"/>
          </a:solidFill>
          <a:latin typeface="+mn-lt"/>
          <a:ea typeface="+mn-ea"/>
          <a:cs typeface="+mn-cs"/>
        </a:defRPr>
      </a:lvl3pPr>
      <a:lvl4pPr marL="1543050" indent="-171450" algn="l" defTabSz="457200" rtl="0" eaLnBrk="0" fontAlgn="base" hangingPunct="0">
        <a:spcBef>
          <a:spcPts val="1000"/>
        </a:spcBef>
        <a:spcAft>
          <a:spcPct val="0"/>
        </a:spcAft>
        <a:buClr>
          <a:srgbClr val="82BE40"/>
        </a:buClr>
        <a:buFont typeface="Arial" panose="020B0604020202020204" pitchFamily="34" charset="0"/>
        <a:buChar char="•"/>
        <a:defRPr sz="1200" kern="1200">
          <a:solidFill>
            <a:srgbClr val="595959"/>
          </a:solidFill>
          <a:latin typeface="+mn-lt"/>
          <a:ea typeface="+mn-ea"/>
          <a:cs typeface="+mn-cs"/>
        </a:defRPr>
      </a:lvl4pPr>
      <a:lvl5pPr marL="2000250" indent="-171450" algn="l" defTabSz="457200" rtl="0" eaLnBrk="0" fontAlgn="base" hangingPunct="0">
        <a:spcBef>
          <a:spcPts val="1000"/>
        </a:spcBef>
        <a:spcAft>
          <a:spcPct val="0"/>
        </a:spcAft>
        <a:buClr>
          <a:srgbClr val="82BE40"/>
        </a:buClr>
        <a:buFont typeface="Arial" panose="020B0604020202020204" pitchFamily="34" charset="0"/>
        <a:buChar char="•"/>
        <a:defRPr sz="1200" kern="1200">
          <a:solidFill>
            <a:srgbClr val="595959"/>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vet.tufts.edu/hoarding/pubs/pubhlthrep.pdf"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jpeg"/><Relationship Id="rId7" Type="http://schemas.openxmlformats.org/officeDocument/2006/relationships/diagramLayout" Target="../diagrams/layout1.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Data" Target="../diagrams/data1.xml"/><Relationship Id="rId5" Type="http://schemas.openxmlformats.org/officeDocument/2006/relationships/image" Target="../media/image7.jpeg"/><Relationship Id="rId10" Type="http://schemas.microsoft.com/office/2007/relationships/diagramDrawing" Target="../diagrams/drawing1.xml"/><Relationship Id="rId4" Type="http://schemas.openxmlformats.org/officeDocument/2006/relationships/image" Target="../media/image6.jpeg"/><Relationship Id="rId9" Type="http://schemas.openxmlformats.org/officeDocument/2006/relationships/diagramColors" Target="../diagrams/colors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www.shag.org/" TargetMode="External"/><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11">
            <a:extLst>
              <a:ext uri="{FF2B5EF4-FFF2-40B4-BE49-F238E27FC236}">
                <a16:creationId xmlns:a16="http://schemas.microsoft.com/office/drawing/2014/main" id="{75751E4D-68CB-4BC4-B537-CC517F45A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7F49BFD-1FF8-446A-A2DE-B554CC929723}"/>
              </a:ext>
            </a:extLst>
          </p:cNvPr>
          <p:cNvSpPr/>
          <p:nvPr/>
        </p:nvSpPr>
        <p:spPr>
          <a:xfrm>
            <a:off x="0" y="6361113"/>
            <a:ext cx="12188825" cy="496887"/>
          </a:xfrm>
          <a:prstGeom prst="rect">
            <a:avLst/>
          </a:prstGeom>
          <a:solidFill>
            <a:srgbClr val="82BE4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en-US">
              <a:solidFill>
                <a:srgbClr val="4E8790"/>
              </a:solidFill>
            </a:endParaRPr>
          </a:p>
        </p:txBody>
      </p:sp>
      <p:sp>
        <p:nvSpPr>
          <p:cNvPr id="15" name="TextBox 14">
            <a:extLst>
              <a:ext uri="{FF2B5EF4-FFF2-40B4-BE49-F238E27FC236}">
                <a16:creationId xmlns:a16="http://schemas.microsoft.com/office/drawing/2014/main" id="{D94FDD04-B096-4567-A6A8-9F8AC5955FBC}"/>
              </a:ext>
            </a:extLst>
          </p:cNvPr>
          <p:cNvSpPr txBox="1"/>
          <p:nvPr/>
        </p:nvSpPr>
        <p:spPr>
          <a:xfrm>
            <a:off x="9982200" y="6477000"/>
            <a:ext cx="2822575" cy="257175"/>
          </a:xfrm>
          <a:prstGeom prst="rect">
            <a:avLst/>
          </a:prstGeom>
          <a:noFill/>
        </p:spPr>
        <p:txBody>
          <a:bodyPr>
            <a:spAutoFit/>
          </a:bodyPr>
          <a:lstStyle/>
          <a:p>
            <a:pPr defTabSz="914354" eaLnBrk="1" fontAlgn="auto" hangingPunct="1">
              <a:spcBef>
                <a:spcPts val="0"/>
              </a:spcBef>
              <a:spcAft>
                <a:spcPts val="0"/>
              </a:spcAft>
              <a:defRPr/>
            </a:pPr>
            <a:r>
              <a:rPr lang="en-US" sz="1067" dirty="0">
                <a:solidFill>
                  <a:schemeClr val="bg1"/>
                </a:solidFill>
                <a:latin typeface="PT Sans" panose="020B0503020203020204" pitchFamily="34" charset="0"/>
              </a:rPr>
              <a:t>Where your </a:t>
            </a:r>
            <a:r>
              <a:rPr lang="en-US" sz="1067" b="1" dirty="0">
                <a:solidFill>
                  <a:schemeClr val="bg1"/>
                </a:solidFill>
                <a:latin typeface="PT Sans" panose="020B0503020203020204" pitchFamily="34" charset="0"/>
              </a:rPr>
              <a:t>Friends</a:t>
            </a:r>
            <a:r>
              <a:rPr lang="en-US" sz="1067" dirty="0">
                <a:solidFill>
                  <a:schemeClr val="bg1"/>
                </a:solidFill>
                <a:latin typeface="PT Sans" panose="020B0503020203020204" pitchFamily="34" charset="0"/>
              </a:rPr>
              <a:t> Live.</a:t>
            </a:r>
          </a:p>
        </p:txBody>
      </p:sp>
      <p:pic>
        <p:nvPicPr>
          <p:cNvPr id="21509" name="Picture 15">
            <a:extLst>
              <a:ext uri="{FF2B5EF4-FFF2-40B4-BE49-F238E27FC236}">
                <a16:creationId xmlns:a16="http://schemas.microsoft.com/office/drawing/2014/main" id="{4E5A4BC3-8C01-4355-8D11-B0E0EBA3F0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600" y="4800600"/>
            <a:ext cx="2132013"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itle 1">
            <a:extLst>
              <a:ext uri="{FF2B5EF4-FFF2-40B4-BE49-F238E27FC236}">
                <a16:creationId xmlns:a16="http://schemas.microsoft.com/office/drawing/2014/main" id="{67F6C02D-0CCC-46ED-97F6-0D84DFD770D9}"/>
              </a:ext>
            </a:extLst>
          </p:cNvPr>
          <p:cNvSpPr>
            <a:spLocks noGrp="1" noChangeArrowheads="1"/>
          </p:cNvSpPr>
          <p:nvPr>
            <p:ph type="ctrTitle" idx="4294967295"/>
          </p:nvPr>
        </p:nvSpPr>
        <p:spPr>
          <a:xfrm>
            <a:off x="1981200" y="1600200"/>
            <a:ext cx="8305800" cy="1752600"/>
          </a:xfrm>
        </p:spPr>
        <p:txBody>
          <a:bodyPr/>
          <a:lstStyle/>
          <a:p>
            <a:pPr eaLnBrk="1" hangingPunct="1"/>
            <a:r>
              <a:rPr lang="en-US" altLang="en-US" b="1"/>
              <a:t>In depth look at Hoarding Disorder: </a:t>
            </a:r>
            <a:br>
              <a:rPr lang="en-US" altLang="en-US" b="1"/>
            </a:br>
            <a:r>
              <a:rPr lang="en-US" altLang="en-US" b="1"/>
              <a:t>Objects Vs Animals </a:t>
            </a:r>
          </a:p>
        </p:txBody>
      </p:sp>
      <p:sp>
        <p:nvSpPr>
          <p:cNvPr id="3" name="Subtitle 2">
            <a:extLst>
              <a:ext uri="{FF2B5EF4-FFF2-40B4-BE49-F238E27FC236}">
                <a16:creationId xmlns:a16="http://schemas.microsoft.com/office/drawing/2014/main" id="{2A5D7EFB-6E04-407A-984F-657FA75BE08D}"/>
              </a:ext>
            </a:extLst>
          </p:cNvPr>
          <p:cNvSpPr>
            <a:spLocks noGrp="1"/>
          </p:cNvSpPr>
          <p:nvPr>
            <p:ph type="subTitle" idx="1"/>
          </p:nvPr>
        </p:nvSpPr>
        <p:spPr>
          <a:xfrm>
            <a:off x="2667000" y="3352800"/>
            <a:ext cx="6934200" cy="1133475"/>
          </a:xfrm>
        </p:spPr>
        <p:txBody>
          <a:bodyPr rtlCol="0">
            <a:normAutofit/>
          </a:bodyPr>
          <a:lstStyle/>
          <a:p>
            <a:pPr algn="ctr" eaLnBrk="1" fontAlgn="auto" hangingPunct="1">
              <a:spcAft>
                <a:spcPts val="0"/>
              </a:spcAft>
              <a:buFont typeface="Arial" charset="0"/>
              <a:buNone/>
              <a:defRPr/>
            </a:pPr>
            <a:r>
              <a:rPr lang="en-US" dirty="0"/>
              <a:t>Ashley Kraft, BS, PSC</a:t>
            </a:r>
          </a:p>
          <a:p>
            <a:pPr algn="ctr" eaLnBrk="1" fontAlgn="auto" hangingPunct="1">
              <a:spcAft>
                <a:spcPts val="0"/>
              </a:spcAft>
              <a:buFont typeface="Arial" charset="0"/>
              <a:buNone/>
              <a:defRPr/>
            </a:pPr>
            <a:r>
              <a:rPr lang="en-US" dirty="0"/>
              <a:t> RSC- Housing Stability Specialist , SHAG’s CLF</a:t>
            </a:r>
          </a:p>
          <a:p>
            <a:pPr eaLnBrk="1" fontAlgn="auto" hangingPunct="1">
              <a:spcAft>
                <a:spcPts val="0"/>
              </a:spcAft>
              <a:buFont typeface="Arial" charset="0"/>
              <a:buNone/>
              <a:defRPr/>
            </a:pPr>
            <a:endParaRPr lang="en-US" dirty="0"/>
          </a:p>
        </p:txBody>
      </p:sp>
      <p:sp>
        <p:nvSpPr>
          <p:cNvPr id="21512" name="TextBox 4">
            <a:extLst>
              <a:ext uri="{FF2B5EF4-FFF2-40B4-BE49-F238E27FC236}">
                <a16:creationId xmlns:a16="http://schemas.microsoft.com/office/drawing/2014/main" id="{B56939E3-7E49-4569-B9D3-16B89B58B2B6}"/>
              </a:ext>
            </a:extLst>
          </p:cNvPr>
          <p:cNvSpPr txBox="1">
            <a:spLocks noChangeArrowheads="1"/>
          </p:cNvSpPr>
          <p:nvPr/>
        </p:nvSpPr>
        <p:spPr bwMode="auto">
          <a:xfrm>
            <a:off x="2836863" y="53054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endParaRPr lang="en-US" altLang="en-US"/>
          </a:p>
        </p:txBody>
      </p:sp>
      <p:sp>
        <p:nvSpPr>
          <p:cNvPr id="21513" name="Rectangle 1">
            <a:extLst>
              <a:ext uri="{FF2B5EF4-FFF2-40B4-BE49-F238E27FC236}">
                <a16:creationId xmlns:a16="http://schemas.microsoft.com/office/drawing/2014/main" id="{0AB249E3-B0C5-4CE8-B0DE-6604235FB0BA}"/>
              </a:ext>
            </a:extLst>
          </p:cNvPr>
          <p:cNvSpPr>
            <a:spLocks noChangeArrowheads="1"/>
          </p:cNvSpPr>
          <p:nvPr/>
        </p:nvSpPr>
        <p:spPr bwMode="auto">
          <a:xfrm>
            <a:off x="1524000" y="104775"/>
            <a:ext cx="1658938"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1000">
                <a:latin typeface="Times" panose="02020603050405020304" pitchFamily="18" charset="0"/>
                <a:cs typeface="Times New Roman" panose="02020603050405020304" pitchFamily="18" charset="0"/>
              </a:rPr>
              <a:t>                                              </a:t>
            </a:r>
            <a:endParaRPr lang="en-US" altLang="en-US">
              <a:latin typeface="Arial" panose="020B0604020202020204" pitchFamily="34" charset="0"/>
            </a:endParaRPr>
          </a:p>
        </p:txBody>
      </p:sp>
      <p:pic>
        <p:nvPicPr>
          <p:cNvPr id="21514" name="Picture 3">
            <a:extLst>
              <a:ext uri="{FF2B5EF4-FFF2-40B4-BE49-F238E27FC236}">
                <a16:creationId xmlns:a16="http://schemas.microsoft.com/office/drawing/2014/main" id="{5877DB6F-7D4F-458D-BC31-C02FFB95F5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4800600"/>
            <a:ext cx="1576388"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a:extLst>
              <a:ext uri="{FF2B5EF4-FFF2-40B4-BE49-F238E27FC236}">
                <a16:creationId xmlns:a16="http://schemas.microsoft.com/office/drawing/2014/main" id="{1EAD858E-01EE-4F98-83BE-2F1EACCF64BA}"/>
              </a:ext>
            </a:extLst>
          </p:cNvPr>
          <p:cNvSpPr>
            <a:spLocks noGrp="1"/>
          </p:cNvSpPr>
          <p:nvPr>
            <p:ph type="ftr" sz="quarter" idx="10"/>
          </p:nvPr>
        </p:nvSpPr>
        <p:spPr>
          <a:xfrm>
            <a:off x="2819400" y="6492875"/>
            <a:ext cx="5410200" cy="365125"/>
          </a:xfrm>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82A22807-B841-4BFA-9764-DE7F4058CB05}"/>
              </a:ext>
            </a:extLst>
          </p:cNvPr>
          <p:cNvSpPr>
            <a:spLocks noGrp="1" noChangeArrowheads="1"/>
          </p:cNvSpPr>
          <p:nvPr>
            <p:ph type="title"/>
          </p:nvPr>
        </p:nvSpPr>
        <p:spPr>
          <a:xfrm>
            <a:off x="152400" y="700088"/>
            <a:ext cx="12188825" cy="1281112"/>
          </a:xfrm>
        </p:spPr>
        <p:txBody>
          <a:bodyPr/>
          <a:lstStyle/>
          <a:p>
            <a:pPr eaLnBrk="1" hangingPunct="1"/>
            <a:r>
              <a:rPr lang="en-US" altLang="en-US" sz="3000" b="1"/>
              <a:t>Mental Health Issues Related to Hoarding?</a:t>
            </a:r>
          </a:p>
        </p:txBody>
      </p:sp>
      <p:sp>
        <p:nvSpPr>
          <p:cNvPr id="5" name="Content Placeholder 3">
            <a:extLst>
              <a:ext uri="{FF2B5EF4-FFF2-40B4-BE49-F238E27FC236}">
                <a16:creationId xmlns:a16="http://schemas.microsoft.com/office/drawing/2014/main" id="{3CDFC0F2-8F20-4150-9E7C-E988F08AACE6}"/>
              </a:ext>
            </a:extLst>
          </p:cNvPr>
          <p:cNvSpPr>
            <a:spLocks noGrp="1"/>
          </p:cNvSpPr>
          <p:nvPr>
            <p:ph sz="half" idx="1"/>
          </p:nvPr>
        </p:nvSpPr>
        <p:spPr>
          <a:xfrm>
            <a:off x="1143000" y="1371600"/>
            <a:ext cx="10515600" cy="4724400"/>
          </a:xfrm>
        </p:spPr>
        <p:txBody>
          <a:bodyPr rtlCol="0"/>
          <a:lstStyle/>
          <a:p>
            <a:pPr marL="0" indent="0" eaLnBrk="1" fontAlgn="auto" hangingPunct="1">
              <a:lnSpc>
                <a:spcPct val="120000"/>
              </a:lnSpc>
              <a:spcAft>
                <a:spcPts val="0"/>
              </a:spcAft>
              <a:buFont typeface="Arial" panose="020B0604020202020204" pitchFamily="34" charset="0"/>
              <a:buNone/>
              <a:defRPr/>
            </a:pPr>
            <a:r>
              <a:rPr lang="en-US" sz="2000" dirty="0">
                <a:solidFill>
                  <a:schemeClr val="accent6">
                    <a:lumMod val="50000"/>
                  </a:schemeClr>
                </a:solidFill>
              </a:rPr>
              <a:t>92% of the time, hoarding disorder must be considered a  </a:t>
            </a:r>
            <a:r>
              <a:rPr lang="en-US" sz="2000" u="sng" dirty="0">
                <a:solidFill>
                  <a:schemeClr val="accent6">
                    <a:lumMod val="50000"/>
                  </a:schemeClr>
                </a:solidFill>
              </a:rPr>
              <a:t>co-occurring disorder  </a:t>
            </a:r>
            <a:r>
              <a:rPr lang="en-US" sz="2000" dirty="0">
                <a:solidFill>
                  <a:schemeClr val="accent6">
                    <a:lumMod val="50000"/>
                  </a:schemeClr>
                </a:solidFill>
              </a:rPr>
              <a:t>and is associated with one or more of the following mental health diagnosis: </a:t>
            </a:r>
          </a:p>
          <a:p>
            <a:pPr marL="0" indent="0" eaLnBrk="1" fontAlgn="auto" hangingPunct="1">
              <a:lnSpc>
                <a:spcPct val="120000"/>
              </a:lnSpc>
              <a:spcAft>
                <a:spcPts val="0"/>
              </a:spcAft>
              <a:buFont typeface="Arial" panose="020B0604020202020204" pitchFamily="34" charset="0"/>
              <a:buNone/>
              <a:defRPr/>
            </a:pPr>
            <a:endParaRPr lang="en-US" sz="1900" b="1" dirty="0">
              <a:solidFill>
                <a:schemeClr val="accent6">
                  <a:lumMod val="50000"/>
                </a:schemeClr>
              </a:solidFill>
            </a:endParaRPr>
          </a:p>
          <a:p>
            <a:pPr lvl="2" eaLnBrk="1" fontAlgn="auto" hangingPunct="1">
              <a:lnSpc>
                <a:spcPct val="150000"/>
              </a:lnSpc>
              <a:spcAft>
                <a:spcPts val="0"/>
              </a:spcAft>
              <a:buFont typeface="Wingdings" panose="05000000000000000000" pitchFamily="2" charset="2"/>
              <a:buChar char="v"/>
              <a:defRPr/>
            </a:pPr>
            <a:r>
              <a:rPr lang="en-US" sz="1900" b="1" dirty="0">
                <a:solidFill>
                  <a:schemeClr val="accent6">
                    <a:lumMod val="50000"/>
                  </a:schemeClr>
                </a:solidFill>
              </a:rPr>
              <a:t>Social phobia</a:t>
            </a:r>
          </a:p>
          <a:p>
            <a:pPr lvl="2" eaLnBrk="1" fontAlgn="auto" hangingPunct="1">
              <a:lnSpc>
                <a:spcPct val="150000"/>
              </a:lnSpc>
              <a:spcAft>
                <a:spcPts val="0"/>
              </a:spcAft>
              <a:buFont typeface="Wingdings" panose="05000000000000000000" pitchFamily="2" charset="2"/>
              <a:buChar char="v"/>
              <a:defRPr/>
            </a:pPr>
            <a:r>
              <a:rPr lang="en-US" sz="1900" b="1" dirty="0">
                <a:solidFill>
                  <a:schemeClr val="accent6">
                    <a:lumMod val="50000"/>
                  </a:schemeClr>
                </a:solidFill>
              </a:rPr>
              <a:t>Major depressive disorder</a:t>
            </a:r>
          </a:p>
          <a:p>
            <a:pPr lvl="2" eaLnBrk="1" fontAlgn="auto" hangingPunct="1">
              <a:lnSpc>
                <a:spcPct val="150000"/>
              </a:lnSpc>
              <a:spcAft>
                <a:spcPts val="0"/>
              </a:spcAft>
              <a:buFont typeface="Wingdings" panose="05000000000000000000" pitchFamily="2" charset="2"/>
              <a:buChar char="v"/>
              <a:defRPr/>
            </a:pPr>
            <a:r>
              <a:rPr lang="en-US" sz="1900" b="1" dirty="0">
                <a:solidFill>
                  <a:schemeClr val="accent6">
                    <a:lumMod val="50000"/>
                  </a:schemeClr>
                </a:solidFill>
              </a:rPr>
              <a:t>Generalized anxiety disorder </a:t>
            </a:r>
          </a:p>
          <a:p>
            <a:pPr lvl="2" eaLnBrk="1" fontAlgn="auto" hangingPunct="1">
              <a:lnSpc>
                <a:spcPct val="150000"/>
              </a:lnSpc>
              <a:spcAft>
                <a:spcPts val="0"/>
              </a:spcAft>
              <a:buFont typeface="Wingdings" panose="05000000000000000000" pitchFamily="2" charset="2"/>
              <a:buChar char="v"/>
              <a:defRPr/>
            </a:pPr>
            <a:r>
              <a:rPr lang="en-US" sz="1900" b="1" dirty="0">
                <a:solidFill>
                  <a:schemeClr val="accent6">
                    <a:lumMod val="50000"/>
                  </a:schemeClr>
                </a:solidFill>
              </a:rPr>
              <a:t>Obsessive Compulsive Disorder </a:t>
            </a:r>
          </a:p>
          <a:p>
            <a:pPr lvl="2" eaLnBrk="1" fontAlgn="auto" hangingPunct="1">
              <a:lnSpc>
                <a:spcPct val="150000"/>
              </a:lnSpc>
              <a:spcAft>
                <a:spcPts val="0"/>
              </a:spcAft>
              <a:buFont typeface="Wingdings" panose="05000000000000000000" pitchFamily="2" charset="2"/>
              <a:buChar char="v"/>
              <a:defRPr/>
            </a:pPr>
            <a:r>
              <a:rPr lang="en-US" sz="1900" b="1" dirty="0">
                <a:solidFill>
                  <a:schemeClr val="accent6">
                    <a:lumMod val="50000"/>
                  </a:schemeClr>
                </a:solidFill>
              </a:rPr>
              <a:t>Organic Brain Illness</a:t>
            </a:r>
          </a:p>
        </p:txBody>
      </p:sp>
      <p:sp>
        <p:nvSpPr>
          <p:cNvPr id="3" name="TextBox 2">
            <a:extLst>
              <a:ext uri="{FF2B5EF4-FFF2-40B4-BE49-F238E27FC236}">
                <a16:creationId xmlns:a16="http://schemas.microsoft.com/office/drawing/2014/main" id="{4A0ADE1F-0113-4114-AE45-78D757044E52}"/>
              </a:ext>
            </a:extLst>
          </p:cNvPr>
          <p:cNvSpPr txBox="1"/>
          <p:nvPr/>
        </p:nvSpPr>
        <p:spPr>
          <a:xfrm>
            <a:off x="5624513" y="2514600"/>
            <a:ext cx="6262687" cy="3292475"/>
          </a:xfrm>
          <a:prstGeom prst="rect">
            <a:avLst/>
          </a:prstGeom>
          <a:noFill/>
        </p:spPr>
        <p:txBody>
          <a:bodyPr>
            <a:spAutoFit/>
          </a:bodyPr>
          <a:lstStyle/>
          <a:p>
            <a:pPr marL="1257300" lvl="2" indent="-342900" eaLnBrk="1" fontAlgn="auto" hangingPunct="1">
              <a:lnSpc>
                <a:spcPct val="200000"/>
              </a:lnSpc>
              <a:spcAft>
                <a:spcPts val="0"/>
              </a:spcAft>
              <a:buClr>
                <a:srgbClr val="92D050"/>
              </a:buClr>
              <a:buFont typeface="Wingdings" panose="05000000000000000000" pitchFamily="2" charset="2"/>
              <a:buChar char="v"/>
              <a:defRPr/>
            </a:pPr>
            <a:r>
              <a:rPr lang="en-US" sz="1900" b="1" dirty="0">
                <a:solidFill>
                  <a:schemeClr val="accent6">
                    <a:lumMod val="50000"/>
                  </a:schemeClr>
                </a:solidFill>
              </a:rPr>
              <a:t>  Personality Disorders </a:t>
            </a:r>
          </a:p>
          <a:p>
            <a:pPr marL="1257300" lvl="2" indent="-342900" eaLnBrk="1" fontAlgn="auto" hangingPunct="1">
              <a:lnSpc>
                <a:spcPct val="200000"/>
              </a:lnSpc>
              <a:spcAft>
                <a:spcPts val="0"/>
              </a:spcAft>
              <a:buClr>
                <a:srgbClr val="92D050"/>
              </a:buClr>
              <a:buFont typeface="Wingdings" panose="05000000000000000000" pitchFamily="2" charset="2"/>
              <a:buChar char="v"/>
              <a:defRPr/>
            </a:pPr>
            <a:r>
              <a:rPr lang="en-US" sz="1900" b="1" dirty="0">
                <a:solidFill>
                  <a:schemeClr val="accent6">
                    <a:lumMod val="50000"/>
                  </a:schemeClr>
                </a:solidFill>
              </a:rPr>
              <a:t>  Attention Deficit Hyperactivity Disorder  </a:t>
            </a:r>
          </a:p>
          <a:p>
            <a:pPr marL="1257300" lvl="2" indent="-342900" eaLnBrk="1" fontAlgn="auto" hangingPunct="1">
              <a:lnSpc>
                <a:spcPct val="200000"/>
              </a:lnSpc>
              <a:spcAft>
                <a:spcPts val="0"/>
              </a:spcAft>
              <a:buClr>
                <a:srgbClr val="92D050"/>
              </a:buClr>
              <a:buFont typeface="Wingdings" panose="05000000000000000000" pitchFamily="2" charset="2"/>
              <a:buChar char="v"/>
              <a:defRPr/>
            </a:pPr>
            <a:r>
              <a:rPr lang="en-US" sz="1900" b="1" dirty="0">
                <a:solidFill>
                  <a:schemeClr val="accent6">
                    <a:lumMod val="50000"/>
                  </a:schemeClr>
                </a:solidFill>
              </a:rPr>
              <a:t>  Dementia </a:t>
            </a:r>
          </a:p>
          <a:p>
            <a:pPr marL="1257300" lvl="2" indent="-342900" eaLnBrk="1" fontAlgn="auto" hangingPunct="1">
              <a:lnSpc>
                <a:spcPct val="200000"/>
              </a:lnSpc>
              <a:spcAft>
                <a:spcPts val="0"/>
              </a:spcAft>
              <a:buClr>
                <a:srgbClr val="92D050"/>
              </a:buClr>
              <a:buFont typeface="Wingdings" panose="05000000000000000000" pitchFamily="2" charset="2"/>
              <a:buChar char="v"/>
              <a:defRPr/>
            </a:pPr>
            <a:r>
              <a:rPr lang="en-US" sz="1900" b="1" dirty="0">
                <a:solidFill>
                  <a:schemeClr val="accent6">
                    <a:lumMod val="50000"/>
                  </a:schemeClr>
                </a:solidFill>
              </a:rPr>
              <a:t>  Eating Disorders  </a:t>
            </a:r>
          </a:p>
          <a:p>
            <a:pPr marL="1257300" lvl="2" indent="-342900" eaLnBrk="1" fontAlgn="auto" hangingPunct="1">
              <a:lnSpc>
                <a:spcPct val="200000"/>
              </a:lnSpc>
              <a:spcAft>
                <a:spcPts val="0"/>
              </a:spcAft>
              <a:buClr>
                <a:srgbClr val="92D050"/>
              </a:buClr>
              <a:buFont typeface="Wingdings" panose="05000000000000000000" pitchFamily="2" charset="2"/>
              <a:buChar char="v"/>
              <a:defRPr/>
            </a:pPr>
            <a:r>
              <a:rPr lang="en-US" sz="1900" b="1" dirty="0">
                <a:solidFill>
                  <a:schemeClr val="accent6">
                    <a:lumMod val="50000"/>
                  </a:schemeClr>
                </a:solidFill>
              </a:rPr>
              <a:t>  Substance abuse</a:t>
            </a:r>
            <a:endParaRPr lang="en-US" sz="2000" dirty="0"/>
          </a:p>
          <a:p>
            <a:pPr>
              <a:defRPr/>
            </a:pPr>
            <a:endParaRPr lang="en-US" dirty="0"/>
          </a:p>
        </p:txBody>
      </p:sp>
      <p:sp>
        <p:nvSpPr>
          <p:cNvPr id="6" name="Footer Placeholder 3">
            <a:extLst>
              <a:ext uri="{FF2B5EF4-FFF2-40B4-BE49-F238E27FC236}">
                <a16:creationId xmlns:a16="http://schemas.microsoft.com/office/drawing/2014/main" id="{A0D1DB1E-0FF9-49B0-84D2-277ADC660DD2}"/>
              </a:ext>
            </a:extLst>
          </p:cNvPr>
          <p:cNvSpPr>
            <a:spLocks noGrp="1"/>
          </p:cNvSpPr>
          <p:nvPr>
            <p:ph type="ftr" sz="quarter" idx="10"/>
          </p:nvPr>
        </p:nvSpPr>
        <p:spPr>
          <a:xfrm>
            <a:off x="2819400" y="6492875"/>
            <a:ext cx="5410200" cy="365125"/>
          </a:xfrm>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a:extLst>
              <a:ext uri="{FF2B5EF4-FFF2-40B4-BE49-F238E27FC236}">
                <a16:creationId xmlns:a16="http://schemas.microsoft.com/office/drawing/2014/main" id="{AE90CC7F-68C4-411B-8784-B41B393D9763}"/>
              </a:ext>
            </a:extLst>
          </p:cNvPr>
          <p:cNvSpPr>
            <a:spLocks noGrp="1" noChangeArrowheads="1"/>
          </p:cNvSpPr>
          <p:nvPr>
            <p:ph type="title"/>
          </p:nvPr>
        </p:nvSpPr>
        <p:spPr>
          <a:xfrm>
            <a:off x="0" y="623888"/>
            <a:ext cx="12192000" cy="1281112"/>
          </a:xfrm>
        </p:spPr>
        <p:txBody>
          <a:bodyPr/>
          <a:lstStyle/>
          <a:p>
            <a:pPr eaLnBrk="1" hangingPunct="1"/>
            <a:r>
              <a:rPr lang="en-US" altLang="en-US" b="1"/>
              <a:t>What is Executive Functioning?</a:t>
            </a:r>
            <a:br>
              <a:rPr lang="en-US" altLang="en-US"/>
            </a:br>
            <a:endParaRPr lang="en-US" altLang="en-US"/>
          </a:p>
        </p:txBody>
      </p:sp>
      <p:sp>
        <p:nvSpPr>
          <p:cNvPr id="2" name="Content Placeholder 1">
            <a:extLst>
              <a:ext uri="{FF2B5EF4-FFF2-40B4-BE49-F238E27FC236}">
                <a16:creationId xmlns:a16="http://schemas.microsoft.com/office/drawing/2014/main" id="{9FE73F2A-1B99-4D6A-AE4E-7CF3FE95E717}"/>
              </a:ext>
            </a:extLst>
          </p:cNvPr>
          <p:cNvSpPr>
            <a:spLocks noGrp="1"/>
          </p:cNvSpPr>
          <p:nvPr>
            <p:ph idx="1"/>
          </p:nvPr>
        </p:nvSpPr>
        <p:spPr>
          <a:xfrm>
            <a:off x="1371600" y="1371600"/>
            <a:ext cx="10210800" cy="4648200"/>
          </a:xfrm>
        </p:spPr>
        <p:txBody>
          <a:bodyPr rtlCol="0">
            <a:noAutofit/>
          </a:bodyPr>
          <a:lstStyle/>
          <a:p>
            <a:pPr marL="45720" indent="0" algn="ctr" eaLnBrk="1" fontAlgn="auto" hangingPunct="1">
              <a:spcAft>
                <a:spcPts val="0"/>
              </a:spcAft>
              <a:buFont typeface="Arial" charset="0"/>
              <a:buNone/>
              <a:defRPr/>
            </a:pPr>
            <a:r>
              <a:rPr lang="en-US" sz="1800" dirty="0">
                <a:solidFill>
                  <a:schemeClr val="tx2"/>
                </a:solidFill>
              </a:rPr>
              <a:t>Cognitive abilities that control and regulate other abilities and behaviors.                Executive functions are necessary for goal-directed behavior.</a:t>
            </a:r>
            <a:r>
              <a:rPr lang="en-US" sz="1800" dirty="0">
                <a:solidFill>
                  <a:schemeClr val="tx1">
                    <a:lumMod val="65000"/>
                    <a:lumOff val="35000"/>
                  </a:schemeClr>
                </a:solidFill>
              </a:rPr>
              <a:t> </a:t>
            </a:r>
          </a:p>
          <a:p>
            <a:pPr marL="45720" indent="0" eaLnBrk="1" fontAlgn="auto" hangingPunct="1">
              <a:spcAft>
                <a:spcPts val="0"/>
              </a:spcAft>
              <a:buFont typeface="Arial" charset="0"/>
              <a:buNone/>
              <a:defRPr/>
            </a:pPr>
            <a:r>
              <a:rPr lang="en-US" sz="1800" dirty="0">
                <a:solidFill>
                  <a:schemeClr val="tx1">
                    <a:lumMod val="65000"/>
                    <a:lumOff val="35000"/>
                  </a:schemeClr>
                </a:solidFill>
              </a:rPr>
              <a:t>Include processes such as:</a:t>
            </a:r>
          </a:p>
          <a:p>
            <a:pPr marL="45720" indent="0" eaLnBrk="1" fontAlgn="auto" hangingPunct="1">
              <a:spcAft>
                <a:spcPts val="0"/>
              </a:spcAft>
              <a:buFont typeface="Arial" charset="0"/>
              <a:buNone/>
              <a:defRPr/>
            </a:pPr>
            <a:endParaRPr lang="en-US" sz="1400" dirty="0">
              <a:solidFill>
                <a:schemeClr val="tx1">
                  <a:lumMod val="65000"/>
                  <a:lumOff val="35000"/>
                </a:schemeClr>
              </a:solidFill>
            </a:endParaRPr>
          </a:p>
          <a:p>
            <a:pPr lvl="1" eaLnBrk="1" fontAlgn="auto" hangingPunct="1">
              <a:spcAft>
                <a:spcPts val="0"/>
              </a:spcAft>
              <a:buFont typeface="Wingdings" panose="05000000000000000000" pitchFamily="2" charset="2"/>
              <a:buChar char="v"/>
              <a:defRPr/>
            </a:pPr>
            <a:r>
              <a:rPr lang="en-US" sz="1800" b="1" dirty="0">
                <a:solidFill>
                  <a:schemeClr val="tx1">
                    <a:lumMod val="65000"/>
                    <a:lumOff val="35000"/>
                  </a:schemeClr>
                </a:solidFill>
              </a:rPr>
              <a:t>Decision Making	</a:t>
            </a:r>
          </a:p>
          <a:p>
            <a:pPr lvl="1" eaLnBrk="1" fontAlgn="auto" hangingPunct="1">
              <a:spcAft>
                <a:spcPts val="0"/>
              </a:spcAft>
              <a:buFont typeface="Wingdings" panose="05000000000000000000" pitchFamily="2" charset="2"/>
              <a:buChar char="v"/>
              <a:defRPr/>
            </a:pPr>
            <a:r>
              <a:rPr lang="en-US" sz="1800" b="1" dirty="0">
                <a:solidFill>
                  <a:schemeClr val="tx1">
                    <a:lumMod val="65000"/>
                    <a:lumOff val="35000"/>
                  </a:schemeClr>
                </a:solidFill>
              </a:rPr>
              <a:t>Planning	</a:t>
            </a:r>
          </a:p>
          <a:p>
            <a:pPr lvl="1" eaLnBrk="1" fontAlgn="auto" hangingPunct="1">
              <a:spcAft>
                <a:spcPts val="0"/>
              </a:spcAft>
              <a:buFont typeface="Wingdings" panose="05000000000000000000" pitchFamily="2" charset="2"/>
              <a:buChar char="v"/>
              <a:defRPr/>
            </a:pPr>
            <a:r>
              <a:rPr lang="en-US" sz="1800" b="1" dirty="0">
                <a:solidFill>
                  <a:schemeClr val="tx1">
                    <a:lumMod val="65000"/>
                    <a:lumOff val="35000"/>
                  </a:schemeClr>
                </a:solidFill>
              </a:rPr>
              <a:t>Purposeful action	</a:t>
            </a:r>
          </a:p>
          <a:p>
            <a:pPr lvl="1" eaLnBrk="1" fontAlgn="auto" hangingPunct="1">
              <a:spcAft>
                <a:spcPts val="0"/>
              </a:spcAft>
              <a:buFont typeface="Wingdings" panose="05000000000000000000" pitchFamily="2" charset="2"/>
              <a:buChar char="v"/>
              <a:defRPr/>
            </a:pPr>
            <a:r>
              <a:rPr lang="en-US" sz="1800" b="1" dirty="0">
                <a:solidFill>
                  <a:schemeClr val="tx1">
                    <a:lumMod val="65000"/>
                    <a:lumOff val="35000"/>
                  </a:schemeClr>
                </a:solidFill>
              </a:rPr>
              <a:t>Impulse Control </a:t>
            </a:r>
            <a:r>
              <a:rPr lang="en-US" b="1" dirty="0">
                <a:solidFill>
                  <a:schemeClr val="tx1">
                    <a:lumMod val="65000"/>
                    <a:lumOff val="35000"/>
                  </a:schemeClr>
                </a:solidFill>
              </a:rPr>
              <a:t>			</a:t>
            </a:r>
          </a:p>
          <a:p>
            <a:pPr marL="457200" lvl="1" indent="0" eaLnBrk="1" fontAlgn="auto" hangingPunct="1">
              <a:spcAft>
                <a:spcPts val="0"/>
              </a:spcAft>
              <a:buFont typeface="Arial" panose="020B0604020202020204" pitchFamily="34" charset="0"/>
              <a:buNone/>
              <a:defRPr/>
            </a:pPr>
            <a:r>
              <a:rPr lang="en-US" sz="1100" b="1" dirty="0">
                <a:solidFill>
                  <a:schemeClr val="tx1">
                    <a:lumMod val="65000"/>
                    <a:lumOff val="35000"/>
                  </a:schemeClr>
                </a:solidFill>
              </a:rPr>
              <a:t>	</a:t>
            </a:r>
            <a:r>
              <a:rPr lang="en-US" dirty="0">
                <a:solidFill>
                  <a:schemeClr val="tx1">
                    <a:lumMod val="65000"/>
                    <a:lumOff val="35000"/>
                  </a:schemeClr>
                </a:solidFill>
              </a:rPr>
              <a:t>	</a:t>
            </a:r>
            <a:endParaRPr lang="en-US" sz="1400" dirty="0">
              <a:solidFill>
                <a:schemeClr val="tx1">
                  <a:lumMod val="65000"/>
                  <a:lumOff val="35000"/>
                </a:schemeClr>
              </a:solidFill>
            </a:endParaRPr>
          </a:p>
          <a:p>
            <a:pPr marL="45720" indent="0" eaLnBrk="1" fontAlgn="auto" hangingPunct="1">
              <a:spcAft>
                <a:spcPts val="0"/>
              </a:spcAft>
              <a:buFont typeface="Arial" charset="0"/>
              <a:buNone/>
              <a:defRPr/>
            </a:pPr>
            <a:r>
              <a:rPr lang="en-US" sz="1800" dirty="0">
                <a:solidFill>
                  <a:schemeClr val="tx1">
                    <a:lumMod val="65000"/>
                    <a:lumOff val="35000"/>
                  </a:schemeClr>
                </a:solidFill>
              </a:rPr>
              <a:t>Eﬀective organization requires an individual be able to attend to the task, make decisions, problem-solve and be able to change plans or strategies when they are ineﬀective.      </a:t>
            </a:r>
            <a:r>
              <a:rPr lang="en-US" sz="1100" dirty="0">
                <a:solidFill>
                  <a:schemeClr val="tx1">
                    <a:lumMod val="65000"/>
                    <a:lumOff val="35000"/>
                  </a:schemeClr>
                </a:solidFill>
              </a:rPr>
              <a:t>(</a:t>
            </a:r>
            <a:r>
              <a:rPr lang="en-US" sz="1100" dirty="0" err="1">
                <a:solidFill>
                  <a:schemeClr val="tx1">
                    <a:lumMod val="65000"/>
                    <a:lumOff val="35000"/>
                  </a:schemeClr>
                </a:solidFill>
              </a:rPr>
              <a:t>Lezak</a:t>
            </a:r>
            <a:r>
              <a:rPr lang="en-US" sz="1100" dirty="0">
                <a:solidFill>
                  <a:schemeClr val="tx1">
                    <a:lumMod val="65000"/>
                    <a:lumOff val="35000"/>
                  </a:schemeClr>
                </a:solidFill>
              </a:rPr>
              <a:t>, </a:t>
            </a:r>
            <a:r>
              <a:rPr lang="en-US" sz="1100" dirty="0" err="1">
                <a:solidFill>
                  <a:schemeClr val="tx1">
                    <a:lumMod val="65000"/>
                    <a:lumOff val="35000"/>
                  </a:schemeClr>
                </a:solidFill>
              </a:rPr>
              <a:t>Howieson</a:t>
            </a:r>
            <a:r>
              <a:rPr lang="en-US" sz="1100" dirty="0">
                <a:solidFill>
                  <a:schemeClr val="tx1">
                    <a:lumMod val="65000"/>
                    <a:lumOff val="35000"/>
                  </a:schemeClr>
                </a:solidFill>
              </a:rPr>
              <a:t>, Loring, 2004</a:t>
            </a:r>
          </a:p>
        </p:txBody>
      </p:sp>
      <p:sp>
        <p:nvSpPr>
          <p:cNvPr id="4" name="TextBox 3">
            <a:extLst>
              <a:ext uri="{FF2B5EF4-FFF2-40B4-BE49-F238E27FC236}">
                <a16:creationId xmlns:a16="http://schemas.microsoft.com/office/drawing/2014/main" id="{F56A6AD1-87C4-43E0-8313-CEBC37119B1F}"/>
              </a:ext>
            </a:extLst>
          </p:cNvPr>
          <p:cNvSpPr txBox="1"/>
          <p:nvPr/>
        </p:nvSpPr>
        <p:spPr>
          <a:xfrm>
            <a:off x="6858000" y="2652713"/>
            <a:ext cx="3124200" cy="1700212"/>
          </a:xfrm>
          <a:prstGeom prst="rect">
            <a:avLst/>
          </a:prstGeom>
          <a:noFill/>
        </p:spPr>
        <p:txBody>
          <a:bodyPr>
            <a:spAutoFit/>
          </a:bodyPr>
          <a:lstStyle/>
          <a:p>
            <a:pPr marL="285750" indent="-285750" eaLnBrk="1" fontAlgn="auto" hangingPunct="1">
              <a:lnSpc>
                <a:spcPct val="150000"/>
              </a:lnSpc>
              <a:spcBef>
                <a:spcPts val="0"/>
              </a:spcBef>
              <a:spcAft>
                <a:spcPts val="0"/>
              </a:spcAft>
              <a:buClr>
                <a:srgbClr val="84BC49"/>
              </a:buClr>
              <a:buFont typeface="Wingdings" panose="05000000000000000000" pitchFamily="2" charset="2"/>
              <a:buChar char="v"/>
              <a:defRPr/>
            </a:pPr>
            <a:r>
              <a:rPr lang="en-US" b="1" dirty="0">
                <a:solidFill>
                  <a:schemeClr val="tx1">
                    <a:lumMod val="65000"/>
                    <a:lumOff val="35000"/>
                  </a:schemeClr>
                </a:solidFill>
              </a:rPr>
              <a:t>Attention	</a:t>
            </a:r>
          </a:p>
          <a:p>
            <a:pPr marL="285750" indent="-285750" eaLnBrk="1" fontAlgn="auto" hangingPunct="1">
              <a:lnSpc>
                <a:spcPct val="150000"/>
              </a:lnSpc>
              <a:spcBef>
                <a:spcPts val="0"/>
              </a:spcBef>
              <a:spcAft>
                <a:spcPts val="0"/>
              </a:spcAft>
              <a:buClr>
                <a:srgbClr val="84BC49"/>
              </a:buClr>
              <a:buFont typeface="Wingdings" panose="05000000000000000000" pitchFamily="2" charset="2"/>
              <a:buChar char="v"/>
              <a:defRPr/>
            </a:pPr>
            <a:r>
              <a:rPr lang="en-US" b="1" dirty="0">
                <a:solidFill>
                  <a:schemeClr val="tx1">
                    <a:lumMod val="65000"/>
                    <a:lumOff val="35000"/>
                  </a:schemeClr>
                </a:solidFill>
              </a:rPr>
              <a:t>Organization	</a:t>
            </a:r>
          </a:p>
          <a:p>
            <a:pPr marL="285750" indent="-285750" eaLnBrk="1" fontAlgn="auto" hangingPunct="1">
              <a:lnSpc>
                <a:spcPct val="150000"/>
              </a:lnSpc>
              <a:spcBef>
                <a:spcPts val="0"/>
              </a:spcBef>
              <a:spcAft>
                <a:spcPts val="0"/>
              </a:spcAft>
              <a:buClr>
                <a:srgbClr val="84BC49"/>
              </a:buClr>
              <a:buFont typeface="Wingdings" panose="05000000000000000000" pitchFamily="2" charset="2"/>
              <a:buChar char="v"/>
              <a:defRPr/>
            </a:pPr>
            <a:r>
              <a:rPr lang="en-US" b="1" dirty="0">
                <a:solidFill>
                  <a:schemeClr val="tx1">
                    <a:lumMod val="65000"/>
                    <a:lumOff val="35000"/>
                  </a:schemeClr>
                </a:solidFill>
              </a:rPr>
              <a:t>Categorization	</a:t>
            </a:r>
          </a:p>
          <a:p>
            <a:pPr marL="285750" indent="-285750" eaLnBrk="1" fontAlgn="auto" hangingPunct="1">
              <a:lnSpc>
                <a:spcPct val="150000"/>
              </a:lnSpc>
              <a:spcBef>
                <a:spcPts val="0"/>
              </a:spcBef>
              <a:spcAft>
                <a:spcPts val="0"/>
              </a:spcAft>
              <a:buClr>
                <a:srgbClr val="84BC49"/>
              </a:buClr>
              <a:buFont typeface="Wingdings" panose="05000000000000000000" pitchFamily="2" charset="2"/>
              <a:buChar char="v"/>
              <a:defRPr/>
            </a:pPr>
            <a:r>
              <a:rPr lang="en-US" b="1" dirty="0">
                <a:solidFill>
                  <a:schemeClr val="tx1">
                    <a:lumMod val="65000"/>
                    <a:lumOff val="35000"/>
                  </a:schemeClr>
                </a:solidFill>
              </a:rPr>
              <a:t>Prioritizing </a:t>
            </a:r>
          </a:p>
        </p:txBody>
      </p:sp>
      <p:sp>
        <p:nvSpPr>
          <p:cNvPr id="6" name="Footer Placeholder 3">
            <a:extLst>
              <a:ext uri="{FF2B5EF4-FFF2-40B4-BE49-F238E27FC236}">
                <a16:creationId xmlns:a16="http://schemas.microsoft.com/office/drawing/2014/main" id="{602B4337-7819-4410-92CF-4BAD69D24805}"/>
              </a:ext>
            </a:extLst>
          </p:cNvPr>
          <p:cNvSpPr>
            <a:spLocks noGrp="1"/>
          </p:cNvSpPr>
          <p:nvPr>
            <p:ph type="ftr" sz="quarter" idx="10"/>
          </p:nvPr>
        </p:nvSpPr>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a:extLst>
              <a:ext uri="{FF2B5EF4-FFF2-40B4-BE49-F238E27FC236}">
                <a16:creationId xmlns:a16="http://schemas.microsoft.com/office/drawing/2014/main" id="{0C470FD2-5E8B-4513-A3DF-C115F72DA372}"/>
              </a:ext>
            </a:extLst>
          </p:cNvPr>
          <p:cNvSpPr>
            <a:spLocks noGrp="1" noChangeArrowheads="1"/>
          </p:cNvSpPr>
          <p:nvPr>
            <p:ph type="title"/>
          </p:nvPr>
        </p:nvSpPr>
        <p:spPr>
          <a:xfrm>
            <a:off x="990600" y="2286000"/>
            <a:ext cx="10971213" cy="1468438"/>
          </a:xfrm>
        </p:spPr>
        <p:txBody>
          <a:bodyPr/>
          <a:lstStyle/>
          <a:p>
            <a:pPr algn="ctr" eaLnBrk="1" hangingPunct="1"/>
            <a:r>
              <a:rPr lang="en-US" altLang="en-US" b="1"/>
              <a:t>Public Safety </a:t>
            </a:r>
          </a:p>
        </p:txBody>
      </p:sp>
      <p:pic>
        <p:nvPicPr>
          <p:cNvPr id="40963" name="Picture 3">
            <a:extLst>
              <a:ext uri="{FF2B5EF4-FFF2-40B4-BE49-F238E27FC236}">
                <a16:creationId xmlns:a16="http://schemas.microsoft.com/office/drawing/2014/main" id="{B1C6BA13-0E28-49FD-A58F-43985BCF1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6096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51361E5F-8984-47B8-8E5E-8DF72AA0CF50}"/>
              </a:ext>
            </a:extLst>
          </p:cNvPr>
          <p:cNvSpPr>
            <a:spLocks noGrp="1"/>
          </p:cNvSpPr>
          <p:nvPr>
            <p:ph type="ftr" sz="quarter" idx="10"/>
          </p:nvPr>
        </p:nvSpPr>
        <p:spPr>
          <a:xfrm>
            <a:off x="2819400" y="6492875"/>
            <a:ext cx="5410200" cy="365125"/>
          </a:xfrm>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3">
            <a:extLst>
              <a:ext uri="{FF2B5EF4-FFF2-40B4-BE49-F238E27FC236}">
                <a16:creationId xmlns:a16="http://schemas.microsoft.com/office/drawing/2014/main" id="{ED80D868-DCFC-4E89-A744-377A3327011E}"/>
              </a:ext>
            </a:extLst>
          </p:cNvPr>
          <p:cNvSpPr>
            <a:spLocks noGrp="1" noChangeArrowheads="1"/>
          </p:cNvSpPr>
          <p:nvPr>
            <p:ph type="title"/>
          </p:nvPr>
        </p:nvSpPr>
        <p:spPr/>
        <p:txBody>
          <a:bodyPr/>
          <a:lstStyle/>
          <a:p>
            <a:pPr eaLnBrk="1" hangingPunct="1"/>
            <a:r>
              <a:rPr lang="en-US" altLang="en-US" b="1"/>
              <a:t>Risks Associated with Hoarding</a:t>
            </a:r>
          </a:p>
        </p:txBody>
      </p:sp>
      <p:sp>
        <p:nvSpPr>
          <p:cNvPr id="43011" name="Text Placeholder 6">
            <a:extLst>
              <a:ext uri="{FF2B5EF4-FFF2-40B4-BE49-F238E27FC236}">
                <a16:creationId xmlns:a16="http://schemas.microsoft.com/office/drawing/2014/main" id="{6E61DAD3-04FE-4B78-BC79-ACAE2DD0463D}"/>
              </a:ext>
            </a:extLst>
          </p:cNvPr>
          <p:cNvSpPr>
            <a:spLocks noGrp="1" noChangeArrowheads="1"/>
          </p:cNvSpPr>
          <p:nvPr>
            <p:ph type="body" idx="1"/>
          </p:nvPr>
        </p:nvSpPr>
        <p:spPr>
          <a:xfrm>
            <a:off x="1905000" y="1447800"/>
            <a:ext cx="4040188" cy="381000"/>
          </a:xfrm>
        </p:spPr>
        <p:txBody>
          <a:bodyPr/>
          <a:lstStyle/>
          <a:p>
            <a:pPr eaLnBrk="1" hangingPunct="1"/>
            <a:r>
              <a:rPr lang="en-US" altLang="en-US" b="1"/>
              <a:t>Safety</a:t>
            </a:r>
          </a:p>
        </p:txBody>
      </p:sp>
      <p:sp>
        <p:nvSpPr>
          <p:cNvPr id="5" name="Content Placeholder 4">
            <a:extLst>
              <a:ext uri="{FF2B5EF4-FFF2-40B4-BE49-F238E27FC236}">
                <a16:creationId xmlns:a16="http://schemas.microsoft.com/office/drawing/2014/main" id="{0E8BF275-1726-4C7F-A550-343130366977}"/>
              </a:ext>
            </a:extLst>
          </p:cNvPr>
          <p:cNvSpPr>
            <a:spLocks noGrp="1"/>
          </p:cNvSpPr>
          <p:nvPr>
            <p:ph sz="half" idx="2"/>
          </p:nvPr>
        </p:nvSpPr>
        <p:spPr>
          <a:xfrm>
            <a:off x="1219200" y="1997075"/>
            <a:ext cx="4343400" cy="3641725"/>
          </a:xfrm>
        </p:spPr>
        <p:txBody>
          <a:bodyPr rtlCol="0">
            <a:normAutofit fontScale="77500" lnSpcReduction="20000"/>
          </a:bodyPr>
          <a:lstStyle/>
          <a:p>
            <a:pPr eaLnBrk="1" fontAlgn="auto" hangingPunct="1">
              <a:spcAft>
                <a:spcPts val="0"/>
              </a:spcAft>
              <a:buFont typeface="Wingdings" panose="05000000000000000000" pitchFamily="2" charset="2"/>
              <a:buChar char="v"/>
              <a:defRPr/>
            </a:pPr>
            <a:r>
              <a:rPr lang="en-US" sz="2300" dirty="0">
                <a:solidFill>
                  <a:schemeClr val="tx1">
                    <a:lumMod val="65000"/>
                    <a:lumOff val="35000"/>
                  </a:schemeClr>
                </a:solidFill>
              </a:rPr>
              <a:t>Fire hazard</a:t>
            </a:r>
          </a:p>
          <a:p>
            <a:pPr eaLnBrk="1" fontAlgn="auto" hangingPunct="1">
              <a:spcAft>
                <a:spcPts val="0"/>
              </a:spcAft>
              <a:buFont typeface="Wingdings" panose="05000000000000000000" pitchFamily="2" charset="2"/>
              <a:buChar char="v"/>
              <a:defRPr/>
            </a:pPr>
            <a:r>
              <a:rPr lang="en-US" sz="2300" dirty="0">
                <a:solidFill>
                  <a:schemeClr val="tx1">
                    <a:lumMod val="65000"/>
                    <a:lumOff val="35000"/>
                  </a:schemeClr>
                </a:solidFill>
              </a:rPr>
              <a:t>Blocked exits</a:t>
            </a:r>
          </a:p>
          <a:p>
            <a:pPr eaLnBrk="1" fontAlgn="auto" hangingPunct="1">
              <a:spcAft>
                <a:spcPts val="0"/>
              </a:spcAft>
              <a:buFont typeface="Wingdings" panose="05000000000000000000" pitchFamily="2" charset="2"/>
              <a:buChar char="v"/>
              <a:defRPr/>
            </a:pPr>
            <a:r>
              <a:rPr lang="en-US" sz="2300" dirty="0">
                <a:solidFill>
                  <a:schemeClr val="tx1">
                    <a:lumMod val="65000"/>
                    <a:lumOff val="35000"/>
                  </a:schemeClr>
                </a:solidFill>
              </a:rPr>
              <a:t>Risk of falls/items falling (avalanche) </a:t>
            </a:r>
          </a:p>
          <a:p>
            <a:pPr eaLnBrk="1" fontAlgn="auto" hangingPunct="1">
              <a:spcAft>
                <a:spcPts val="0"/>
              </a:spcAft>
              <a:buFont typeface="Wingdings" panose="05000000000000000000" pitchFamily="2" charset="2"/>
              <a:buChar char="v"/>
              <a:defRPr/>
            </a:pPr>
            <a:r>
              <a:rPr lang="en-US" sz="2300" dirty="0">
                <a:solidFill>
                  <a:schemeClr val="tx1">
                    <a:lumMod val="65000"/>
                    <a:lumOff val="35000"/>
                  </a:schemeClr>
                </a:solidFill>
              </a:rPr>
              <a:t>Lack of routine home maintenance</a:t>
            </a:r>
          </a:p>
          <a:p>
            <a:pPr eaLnBrk="1" fontAlgn="auto" hangingPunct="1">
              <a:spcAft>
                <a:spcPts val="0"/>
              </a:spcAft>
              <a:buFont typeface="Wingdings" panose="05000000000000000000" pitchFamily="2" charset="2"/>
              <a:buChar char="v"/>
              <a:defRPr/>
            </a:pPr>
            <a:r>
              <a:rPr lang="en-US" sz="2300" dirty="0">
                <a:solidFill>
                  <a:schemeClr val="tx1">
                    <a:lumMod val="65000"/>
                    <a:lumOff val="35000"/>
                  </a:schemeClr>
                </a:solidFill>
              </a:rPr>
              <a:t>Structural damage to building from increased weight and volume of clutter</a:t>
            </a:r>
          </a:p>
          <a:p>
            <a:pPr eaLnBrk="1" fontAlgn="auto" hangingPunct="1">
              <a:spcAft>
                <a:spcPts val="0"/>
              </a:spcAft>
              <a:buFont typeface="Wingdings" panose="05000000000000000000" pitchFamily="2" charset="2"/>
              <a:buChar char="v"/>
              <a:defRPr/>
            </a:pPr>
            <a:r>
              <a:rPr lang="en-US" sz="2300" dirty="0">
                <a:solidFill>
                  <a:schemeClr val="tx1">
                    <a:lumMod val="65000"/>
                    <a:lumOff val="35000"/>
                  </a:schemeClr>
                </a:solidFill>
              </a:rPr>
              <a:t>Risk of eviction and homelessness</a:t>
            </a:r>
            <a:endParaRPr lang="en-US" dirty="0">
              <a:solidFill>
                <a:schemeClr val="tx1">
                  <a:lumMod val="65000"/>
                  <a:lumOff val="35000"/>
                </a:schemeClr>
              </a:solidFill>
            </a:endParaRPr>
          </a:p>
          <a:p>
            <a:pPr lvl="1" eaLnBrk="1" fontAlgn="auto" hangingPunct="1">
              <a:spcAft>
                <a:spcPts val="0"/>
              </a:spcAft>
              <a:buFont typeface="Arial" charset="0"/>
              <a:buChar char="•"/>
              <a:defRPr/>
            </a:pPr>
            <a:endParaRPr lang="en-US" sz="1200" dirty="0">
              <a:solidFill>
                <a:schemeClr val="tx1">
                  <a:lumMod val="65000"/>
                  <a:lumOff val="35000"/>
                </a:schemeClr>
              </a:solidFill>
            </a:endParaRPr>
          </a:p>
        </p:txBody>
      </p:sp>
      <p:sp>
        <p:nvSpPr>
          <p:cNvPr id="8" name="Text Placeholder 7">
            <a:extLst>
              <a:ext uri="{FF2B5EF4-FFF2-40B4-BE49-F238E27FC236}">
                <a16:creationId xmlns:a16="http://schemas.microsoft.com/office/drawing/2014/main" id="{E803D1EE-F7BF-48EE-A83B-2EFC88818AEA}"/>
              </a:ext>
            </a:extLst>
          </p:cNvPr>
          <p:cNvSpPr>
            <a:spLocks noGrp="1"/>
          </p:cNvSpPr>
          <p:nvPr>
            <p:ph type="body" sz="quarter" idx="3"/>
          </p:nvPr>
        </p:nvSpPr>
        <p:spPr>
          <a:xfrm>
            <a:off x="7239000" y="1401763"/>
            <a:ext cx="4041775" cy="450850"/>
          </a:xfrm>
        </p:spPr>
        <p:txBody>
          <a:bodyPr rtlCol="0">
            <a:normAutofit lnSpcReduction="10000"/>
          </a:bodyPr>
          <a:lstStyle/>
          <a:p>
            <a:pPr eaLnBrk="1" fontAlgn="auto" hangingPunct="1">
              <a:spcAft>
                <a:spcPts val="0"/>
              </a:spcAft>
              <a:buFont typeface="Arial" charset="0"/>
              <a:buNone/>
              <a:defRPr/>
            </a:pPr>
            <a:r>
              <a:rPr lang="en-US" b="1" dirty="0">
                <a:solidFill>
                  <a:schemeClr val="tx1">
                    <a:lumMod val="65000"/>
                    <a:lumOff val="35000"/>
                  </a:schemeClr>
                </a:solidFill>
              </a:rPr>
              <a:t>Health</a:t>
            </a:r>
          </a:p>
        </p:txBody>
      </p:sp>
      <p:sp>
        <p:nvSpPr>
          <p:cNvPr id="6" name="Content Placeholder 5">
            <a:extLst>
              <a:ext uri="{FF2B5EF4-FFF2-40B4-BE49-F238E27FC236}">
                <a16:creationId xmlns:a16="http://schemas.microsoft.com/office/drawing/2014/main" id="{4243E0A6-52D5-47A1-B325-890BF1E3927F}"/>
              </a:ext>
            </a:extLst>
          </p:cNvPr>
          <p:cNvSpPr>
            <a:spLocks noGrp="1"/>
          </p:cNvSpPr>
          <p:nvPr>
            <p:ph sz="quarter" idx="4"/>
          </p:nvPr>
        </p:nvSpPr>
        <p:spPr>
          <a:xfrm>
            <a:off x="6248400" y="1905000"/>
            <a:ext cx="5032375" cy="4146550"/>
          </a:xfrm>
        </p:spPr>
        <p:txBody>
          <a:bodyPr rtlCol="0">
            <a:normAutofit fontScale="77500" lnSpcReduction="20000"/>
          </a:bodyPr>
          <a:lstStyle/>
          <a:p>
            <a:pPr eaLnBrk="1" fontAlgn="auto" hangingPunct="1">
              <a:lnSpc>
                <a:spcPct val="120000"/>
              </a:lnSpc>
              <a:spcAft>
                <a:spcPts val="0"/>
              </a:spcAft>
              <a:buFont typeface="Wingdings" panose="05000000000000000000" pitchFamily="2" charset="2"/>
              <a:buChar char="v"/>
              <a:defRPr/>
            </a:pPr>
            <a:r>
              <a:rPr lang="en-US" dirty="0">
                <a:solidFill>
                  <a:schemeClr val="tx1">
                    <a:lumMod val="65000"/>
                    <a:lumOff val="35000"/>
                  </a:schemeClr>
                </a:solidFill>
              </a:rPr>
              <a:t>Impaired functioning </a:t>
            </a:r>
            <a:r>
              <a:rPr lang="en-US" sz="1400" dirty="0">
                <a:solidFill>
                  <a:schemeClr val="tx1">
                    <a:lumMod val="65000"/>
                    <a:lumOff val="35000"/>
                  </a:schemeClr>
                </a:solidFill>
              </a:rPr>
              <a:t>(Executive Function)</a:t>
            </a:r>
          </a:p>
          <a:p>
            <a:pPr lvl="1" eaLnBrk="1" fontAlgn="auto" hangingPunct="1">
              <a:lnSpc>
                <a:spcPct val="120000"/>
              </a:lnSpc>
              <a:spcAft>
                <a:spcPts val="0"/>
              </a:spcAft>
              <a:buFont typeface="Arial" charset="0"/>
              <a:buChar char="•"/>
              <a:defRPr/>
            </a:pPr>
            <a:r>
              <a:rPr lang="en-US" sz="1700" dirty="0">
                <a:solidFill>
                  <a:schemeClr val="tx1">
                    <a:lumMod val="65000"/>
                    <a:lumOff val="35000"/>
                  </a:schemeClr>
                </a:solidFill>
              </a:rPr>
              <a:t>Poor hygiene and grooming, nutrition</a:t>
            </a:r>
          </a:p>
          <a:p>
            <a:pPr lvl="1" eaLnBrk="1" fontAlgn="auto" hangingPunct="1">
              <a:lnSpc>
                <a:spcPct val="120000"/>
              </a:lnSpc>
              <a:spcAft>
                <a:spcPts val="0"/>
              </a:spcAft>
              <a:buFont typeface="Arial" charset="0"/>
              <a:buChar char="•"/>
              <a:defRPr/>
            </a:pPr>
            <a:r>
              <a:rPr lang="en-US" sz="1700" dirty="0">
                <a:solidFill>
                  <a:schemeClr val="tx1">
                    <a:lumMod val="65000"/>
                    <a:lumOff val="35000"/>
                  </a:schemeClr>
                </a:solidFill>
              </a:rPr>
              <a:t>Inattention to medical needs</a:t>
            </a:r>
          </a:p>
          <a:p>
            <a:pPr lvl="1" eaLnBrk="1" fontAlgn="auto" hangingPunct="1">
              <a:lnSpc>
                <a:spcPct val="120000"/>
              </a:lnSpc>
              <a:spcAft>
                <a:spcPts val="0"/>
              </a:spcAft>
              <a:buFont typeface="Arial" charset="0"/>
              <a:buChar char="•"/>
              <a:defRPr/>
            </a:pPr>
            <a:r>
              <a:rPr lang="en-US" sz="1700" dirty="0">
                <a:solidFill>
                  <a:schemeClr val="tx1">
                    <a:lumMod val="65000"/>
                    <a:lumOff val="35000"/>
                  </a:schemeClr>
                </a:solidFill>
              </a:rPr>
              <a:t>Inadequate financial management</a:t>
            </a:r>
          </a:p>
          <a:p>
            <a:pPr lvl="1" eaLnBrk="1" fontAlgn="auto" hangingPunct="1">
              <a:lnSpc>
                <a:spcPct val="120000"/>
              </a:lnSpc>
              <a:spcAft>
                <a:spcPts val="0"/>
              </a:spcAft>
              <a:buFont typeface="Arial" charset="0"/>
              <a:buChar char="•"/>
              <a:defRPr/>
            </a:pPr>
            <a:r>
              <a:rPr lang="en-US" sz="1700" dirty="0">
                <a:solidFill>
                  <a:schemeClr val="tx1">
                    <a:lumMod val="65000"/>
                    <a:lumOff val="35000"/>
                  </a:schemeClr>
                </a:solidFill>
              </a:rPr>
              <a:t>Difficulty cleaning around clutter</a:t>
            </a:r>
          </a:p>
          <a:p>
            <a:pPr lvl="1" eaLnBrk="1" fontAlgn="auto" hangingPunct="1">
              <a:lnSpc>
                <a:spcPct val="120000"/>
              </a:lnSpc>
              <a:spcAft>
                <a:spcPts val="0"/>
              </a:spcAft>
              <a:buFont typeface="Arial" charset="0"/>
              <a:buChar char="•"/>
              <a:defRPr/>
            </a:pPr>
            <a:r>
              <a:rPr lang="en-US" sz="1700" dirty="0">
                <a:solidFill>
                  <a:schemeClr val="tx1">
                    <a:lumMod val="65000"/>
                    <a:lumOff val="35000"/>
                  </a:schemeClr>
                </a:solidFill>
              </a:rPr>
              <a:t>Sleeping on floor instead of bed</a:t>
            </a:r>
          </a:p>
          <a:p>
            <a:pPr eaLnBrk="1" fontAlgn="auto" hangingPunct="1">
              <a:lnSpc>
                <a:spcPct val="120000"/>
              </a:lnSpc>
              <a:spcAft>
                <a:spcPts val="0"/>
              </a:spcAft>
              <a:buFont typeface="Wingdings" panose="05000000000000000000" pitchFamily="2" charset="2"/>
              <a:buChar char="v"/>
              <a:defRPr/>
            </a:pPr>
            <a:r>
              <a:rPr lang="en-US" dirty="0">
                <a:solidFill>
                  <a:schemeClr val="tx1">
                    <a:lumMod val="65000"/>
                    <a:lumOff val="35000"/>
                  </a:schemeClr>
                </a:solidFill>
              </a:rPr>
              <a:t>Increased Health Problems</a:t>
            </a:r>
          </a:p>
          <a:p>
            <a:pPr lvl="1" eaLnBrk="1" fontAlgn="auto" hangingPunct="1">
              <a:lnSpc>
                <a:spcPct val="120000"/>
              </a:lnSpc>
              <a:spcAft>
                <a:spcPts val="0"/>
              </a:spcAft>
              <a:buFont typeface="Arial" charset="0"/>
              <a:buChar char="•"/>
              <a:defRPr/>
            </a:pPr>
            <a:r>
              <a:rPr lang="en-US" sz="1700" dirty="0">
                <a:solidFill>
                  <a:schemeClr val="tx1">
                    <a:lumMod val="65000"/>
                    <a:lumOff val="35000"/>
                  </a:schemeClr>
                </a:solidFill>
              </a:rPr>
              <a:t>Molds, bacteria, dust, dirt</a:t>
            </a:r>
          </a:p>
          <a:p>
            <a:pPr lvl="1" eaLnBrk="1" fontAlgn="auto" hangingPunct="1">
              <a:lnSpc>
                <a:spcPct val="120000"/>
              </a:lnSpc>
              <a:spcAft>
                <a:spcPts val="0"/>
              </a:spcAft>
              <a:buFont typeface="Arial" charset="0"/>
              <a:buChar char="•"/>
              <a:defRPr/>
            </a:pPr>
            <a:r>
              <a:rPr lang="en-US" sz="1700" dirty="0">
                <a:solidFill>
                  <a:schemeClr val="tx1">
                    <a:lumMod val="65000"/>
                    <a:lumOff val="35000"/>
                  </a:schemeClr>
                </a:solidFill>
              </a:rPr>
              <a:t>Asthma, allergies, headaches</a:t>
            </a:r>
          </a:p>
          <a:p>
            <a:pPr lvl="1" eaLnBrk="1" fontAlgn="auto" hangingPunct="1">
              <a:lnSpc>
                <a:spcPct val="120000"/>
              </a:lnSpc>
              <a:spcAft>
                <a:spcPts val="0"/>
              </a:spcAft>
              <a:buFont typeface="Arial" charset="0"/>
              <a:buChar char="•"/>
              <a:defRPr/>
            </a:pPr>
            <a:r>
              <a:rPr lang="en-US" sz="1700" dirty="0">
                <a:solidFill>
                  <a:schemeClr val="tx1">
                    <a:lumMod val="65000"/>
                    <a:lumOff val="35000"/>
                  </a:schemeClr>
                </a:solidFill>
              </a:rPr>
              <a:t>Rodent/insect infestation</a:t>
            </a:r>
          </a:p>
          <a:p>
            <a:pPr lvl="1" eaLnBrk="1" fontAlgn="auto" hangingPunct="1">
              <a:lnSpc>
                <a:spcPct val="120000"/>
              </a:lnSpc>
              <a:spcAft>
                <a:spcPts val="0"/>
              </a:spcAft>
              <a:buFont typeface="Arial" charset="0"/>
              <a:buChar char="•"/>
              <a:defRPr/>
            </a:pPr>
            <a:r>
              <a:rPr lang="en-US" sz="1700" dirty="0">
                <a:solidFill>
                  <a:schemeClr val="tx1">
                    <a:lumMod val="65000"/>
                    <a:lumOff val="35000"/>
                  </a:schemeClr>
                </a:solidFill>
              </a:rPr>
              <a:t>Animal/human feces/remains</a:t>
            </a:r>
          </a:p>
          <a:p>
            <a:pPr eaLnBrk="1" fontAlgn="auto" hangingPunct="1">
              <a:lnSpc>
                <a:spcPct val="120000"/>
              </a:lnSpc>
              <a:spcAft>
                <a:spcPts val="0"/>
              </a:spcAft>
              <a:buFont typeface="Wingdings" panose="05000000000000000000" pitchFamily="2" charset="2"/>
              <a:buChar char="v"/>
              <a:defRPr/>
            </a:pPr>
            <a:r>
              <a:rPr lang="en-US" dirty="0">
                <a:solidFill>
                  <a:schemeClr val="tx1">
                    <a:lumMod val="65000"/>
                    <a:lumOff val="35000"/>
                  </a:schemeClr>
                </a:solidFill>
              </a:rPr>
              <a:t>Mental Health </a:t>
            </a:r>
          </a:p>
          <a:p>
            <a:pPr lvl="1" eaLnBrk="1" fontAlgn="auto" hangingPunct="1">
              <a:lnSpc>
                <a:spcPct val="120000"/>
              </a:lnSpc>
              <a:spcAft>
                <a:spcPts val="0"/>
              </a:spcAft>
              <a:buFont typeface="Arial" charset="0"/>
              <a:buChar char="•"/>
              <a:defRPr/>
            </a:pPr>
            <a:endParaRPr lang="en-US" dirty="0">
              <a:solidFill>
                <a:schemeClr val="tx1">
                  <a:lumMod val="65000"/>
                  <a:lumOff val="35000"/>
                </a:schemeClr>
              </a:solidFill>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1F1F2F5F-886C-4402-A6BE-6C3F66D0C81C}"/>
              </a:ext>
            </a:extLst>
          </p:cNvPr>
          <p:cNvSpPr>
            <a:spLocks noGrp="1" noChangeArrowheads="1"/>
          </p:cNvSpPr>
          <p:nvPr>
            <p:ph type="title"/>
          </p:nvPr>
        </p:nvSpPr>
        <p:spPr>
          <a:xfrm>
            <a:off x="20638" y="769938"/>
            <a:ext cx="12188825" cy="746125"/>
          </a:xfrm>
        </p:spPr>
        <p:txBody>
          <a:bodyPr/>
          <a:lstStyle/>
          <a:p>
            <a:pPr eaLnBrk="1" hangingPunct="1"/>
            <a:r>
              <a:rPr lang="en-US" altLang="en-US" sz="2800" b="1"/>
              <a:t>Emotional/Psychological Impact on Clients during “Clean-outs”</a:t>
            </a:r>
          </a:p>
        </p:txBody>
      </p:sp>
      <p:graphicFrame>
        <p:nvGraphicFramePr>
          <p:cNvPr id="2" name="Content Placeholder 4">
            <a:extLst>
              <a:ext uri="{FF2B5EF4-FFF2-40B4-BE49-F238E27FC236}">
                <a16:creationId xmlns:a16="http://schemas.microsoft.com/office/drawing/2014/main" id="{5CA85FB5-1E21-4CB3-BA5C-30AAD8350688}"/>
              </a:ext>
            </a:extLst>
          </p:cNvPr>
          <p:cNvGraphicFramePr>
            <a:graphicFrameLocks noGrp="1"/>
          </p:cNvGraphicFramePr>
          <p:nvPr>
            <p:ph sz="half" idx="1"/>
          </p:nvPr>
        </p:nvGraphicFramePr>
        <p:xfrm>
          <a:off x="1066800" y="1295400"/>
          <a:ext cx="45720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3">
            <a:extLst>
              <a:ext uri="{FF2B5EF4-FFF2-40B4-BE49-F238E27FC236}">
                <a16:creationId xmlns:a16="http://schemas.microsoft.com/office/drawing/2014/main" id="{EC36C3DC-DA8F-46CA-B0AB-D6B8846FE5B4}"/>
              </a:ext>
            </a:extLst>
          </p:cNvPr>
          <p:cNvSpPr>
            <a:spLocks noGrp="1"/>
          </p:cNvSpPr>
          <p:nvPr>
            <p:ph sz="half" idx="2"/>
          </p:nvPr>
        </p:nvSpPr>
        <p:spPr>
          <a:xfrm>
            <a:off x="5867400" y="1447800"/>
            <a:ext cx="5410200" cy="4719638"/>
          </a:xfrm>
        </p:spPr>
        <p:txBody>
          <a:bodyPr rtlCol="0">
            <a:noAutofit/>
          </a:bodyPr>
          <a:lstStyle/>
          <a:p>
            <a:pPr marL="0" indent="0" eaLnBrk="1" fontAlgn="auto" hangingPunct="1">
              <a:spcAft>
                <a:spcPts val="0"/>
              </a:spcAft>
              <a:buFont typeface="Arial" charset="0"/>
              <a:buNone/>
              <a:defRPr/>
            </a:pPr>
            <a:r>
              <a:rPr lang="en-US" sz="1800" b="1" dirty="0">
                <a:solidFill>
                  <a:schemeClr val="tx1">
                    <a:lumMod val="65000"/>
                    <a:lumOff val="35000"/>
                  </a:schemeClr>
                </a:solidFill>
              </a:rPr>
              <a:t>Clean-outs can do more harm than good.</a:t>
            </a:r>
          </a:p>
          <a:p>
            <a:pPr lvl="1" eaLnBrk="1" fontAlgn="auto" hangingPunct="1">
              <a:lnSpc>
                <a:spcPct val="120000"/>
              </a:lnSpc>
              <a:spcBef>
                <a:spcPts val="0"/>
              </a:spcBef>
              <a:spcAft>
                <a:spcPts val="0"/>
              </a:spcAft>
              <a:buFont typeface="Arial" charset="0"/>
              <a:buChar char="•"/>
              <a:defRPr/>
            </a:pPr>
            <a:r>
              <a:rPr lang="en-US" dirty="0">
                <a:solidFill>
                  <a:schemeClr val="tx1">
                    <a:lumMod val="65000"/>
                    <a:lumOff val="35000"/>
                  </a:schemeClr>
                </a:solidFill>
              </a:rPr>
              <a:t>Can be traumatizing</a:t>
            </a:r>
          </a:p>
          <a:p>
            <a:pPr lvl="1" eaLnBrk="1" fontAlgn="auto" hangingPunct="1">
              <a:lnSpc>
                <a:spcPct val="120000"/>
              </a:lnSpc>
              <a:spcBef>
                <a:spcPts val="0"/>
              </a:spcBef>
              <a:spcAft>
                <a:spcPts val="0"/>
              </a:spcAft>
              <a:buFont typeface="Arial" charset="0"/>
              <a:buChar char="•"/>
              <a:defRPr/>
            </a:pPr>
            <a:r>
              <a:rPr lang="en-US" dirty="0">
                <a:solidFill>
                  <a:schemeClr val="tx1">
                    <a:lumMod val="65000"/>
                    <a:lumOff val="35000"/>
                  </a:schemeClr>
                </a:solidFill>
              </a:rPr>
              <a:t>Emotional Flooding</a:t>
            </a:r>
          </a:p>
          <a:p>
            <a:pPr lvl="1" eaLnBrk="1" fontAlgn="auto" hangingPunct="1">
              <a:lnSpc>
                <a:spcPct val="120000"/>
              </a:lnSpc>
              <a:spcBef>
                <a:spcPts val="0"/>
              </a:spcBef>
              <a:spcAft>
                <a:spcPts val="0"/>
              </a:spcAft>
              <a:buFont typeface="Arial" charset="0"/>
              <a:buChar char="•"/>
              <a:defRPr/>
            </a:pPr>
            <a:r>
              <a:rPr lang="en-US" dirty="0">
                <a:solidFill>
                  <a:schemeClr val="tx1">
                    <a:lumMod val="65000"/>
                    <a:lumOff val="35000"/>
                  </a:schemeClr>
                </a:solidFill>
              </a:rPr>
              <a:t>Threats can be unhelpful</a:t>
            </a:r>
          </a:p>
          <a:p>
            <a:pPr lvl="1" eaLnBrk="1" fontAlgn="auto" hangingPunct="1">
              <a:lnSpc>
                <a:spcPct val="120000"/>
              </a:lnSpc>
              <a:spcBef>
                <a:spcPts val="0"/>
              </a:spcBef>
              <a:spcAft>
                <a:spcPts val="0"/>
              </a:spcAft>
              <a:buFont typeface="Arial" charset="0"/>
              <a:buChar char="•"/>
              <a:defRPr/>
            </a:pPr>
            <a:r>
              <a:rPr lang="en-US" dirty="0">
                <a:solidFill>
                  <a:schemeClr val="tx1">
                    <a:lumMod val="65000"/>
                    <a:lumOff val="35000"/>
                  </a:schemeClr>
                </a:solidFill>
              </a:rPr>
              <a:t>Can ruin relationships and trust</a:t>
            </a:r>
          </a:p>
          <a:p>
            <a:pPr lvl="1" eaLnBrk="1" fontAlgn="auto" hangingPunct="1">
              <a:lnSpc>
                <a:spcPct val="120000"/>
              </a:lnSpc>
              <a:spcBef>
                <a:spcPts val="0"/>
              </a:spcBef>
              <a:spcAft>
                <a:spcPts val="0"/>
              </a:spcAft>
              <a:buFont typeface="Arial" charset="0"/>
              <a:buChar char="•"/>
              <a:defRPr/>
            </a:pPr>
            <a:r>
              <a:rPr lang="en-US" dirty="0">
                <a:solidFill>
                  <a:schemeClr val="tx1">
                    <a:lumMod val="65000"/>
                    <a:lumOff val="35000"/>
                  </a:schemeClr>
                </a:solidFill>
              </a:rPr>
              <a:t>Cause death </a:t>
            </a:r>
          </a:p>
          <a:p>
            <a:pPr marL="0" lvl="2" indent="0" eaLnBrk="1" fontAlgn="auto" hangingPunct="1">
              <a:lnSpc>
                <a:spcPct val="120000"/>
              </a:lnSpc>
              <a:spcAft>
                <a:spcPts val="0"/>
              </a:spcAft>
              <a:buFont typeface="Arial" charset="0"/>
              <a:buNone/>
              <a:defRPr/>
            </a:pPr>
            <a:r>
              <a:rPr lang="en-US" sz="1600" i="1" dirty="0">
                <a:solidFill>
                  <a:schemeClr val="accent6">
                    <a:lumMod val="50000"/>
                  </a:schemeClr>
                </a:solidFill>
              </a:rPr>
              <a:t>“In all three instances of going in and cleaning these places up, within weeks of relocating the individual back into a clean environment, the individual passed away…it was such a dramatic change for them because we didn’t realize the impact of the sociological change.” (Brace, 2007)</a:t>
            </a:r>
          </a:p>
          <a:p>
            <a:pPr eaLnBrk="1" fontAlgn="auto" hangingPunct="1">
              <a:lnSpc>
                <a:spcPct val="120000"/>
              </a:lnSpc>
              <a:spcBef>
                <a:spcPts val="0"/>
              </a:spcBef>
              <a:spcAft>
                <a:spcPts val="0"/>
              </a:spcAft>
              <a:buFont typeface="Arial" charset="0"/>
              <a:buChar char="•"/>
              <a:defRPr/>
            </a:pPr>
            <a:r>
              <a:rPr lang="en-US" sz="1800" dirty="0">
                <a:solidFill>
                  <a:schemeClr val="tx1">
                    <a:lumMod val="65000"/>
                    <a:lumOff val="35000"/>
                  </a:schemeClr>
                </a:solidFill>
              </a:rPr>
              <a:t>It’s </a:t>
            </a:r>
            <a:r>
              <a:rPr lang="en-US" sz="1800" b="1" dirty="0">
                <a:solidFill>
                  <a:schemeClr val="tx1">
                    <a:lumMod val="65000"/>
                    <a:lumOff val="35000"/>
                  </a:schemeClr>
                </a:solidFill>
              </a:rPr>
              <a:t>not</a:t>
            </a:r>
            <a:r>
              <a:rPr lang="en-US" sz="1800" dirty="0">
                <a:solidFill>
                  <a:schemeClr val="tx1">
                    <a:lumMod val="65000"/>
                    <a:lumOff val="35000"/>
                  </a:schemeClr>
                </a:solidFill>
              </a:rPr>
              <a:t> sustainable</a:t>
            </a:r>
          </a:p>
          <a:p>
            <a:pPr eaLnBrk="1" fontAlgn="auto" hangingPunct="1">
              <a:spcBef>
                <a:spcPts val="0"/>
              </a:spcBef>
              <a:spcAft>
                <a:spcPts val="0"/>
              </a:spcAft>
              <a:buFont typeface="Arial" charset="0"/>
              <a:buChar char="•"/>
              <a:defRPr/>
            </a:pPr>
            <a:r>
              <a:rPr lang="en-US" sz="1800" dirty="0">
                <a:solidFill>
                  <a:schemeClr val="tx1">
                    <a:lumMod val="65000"/>
                    <a:lumOff val="35000"/>
                  </a:schemeClr>
                </a:solidFill>
              </a:rPr>
              <a:t>BUT sometimes it’s necessary </a:t>
            </a:r>
            <a:r>
              <a:rPr lang="en-US" sz="1400" dirty="0">
                <a:solidFill>
                  <a:schemeClr val="tx1">
                    <a:lumMod val="65000"/>
                    <a:lumOff val="35000"/>
                  </a:schemeClr>
                </a:solidFill>
              </a:rPr>
              <a:t>	</a:t>
            </a:r>
          </a:p>
          <a:p>
            <a:pPr marL="0" indent="0" eaLnBrk="1" fontAlgn="auto" hangingPunct="1">
              <a:spcBef>
                <a:spcPts val="0"/>
              </a:spcBef>
              <a:spcAft>
                <a:spcPts val="0"/>
              </a:spcAft>
              <a:buFont typeface="Arial" charset="0"/>
              <a:buNone/>
              <a:defRPr/>
            </a:pPr>
            <a:endParaRPr lang="en-US" sz="1400" dirty="0">
              <a:solidFill>
                <a:schemeClr val="tx1">
                  <a:lumMod val="65000"/>
                  <a:lumOff val="35000"/>
                </a:schemeClr>
              </a:solidFill>
            </a:endParaRPr>
          </a:p>
          <a:p>
            <a:pPr marL="0" indent="0" eaLnBrk="1" fontAlgn="auto" hangingPunct="1">
              <a:spcBef>
                <a:spcPts val="0"/>
              </a:spcBef>
              <a:spcAft>
                <a:spcPts val="0"/>
              </a:spcAft>
              <a:buFont typeface="Arial" charset="0"/>
              <a:buNone/>
              <a:defRPr/>
            </a:pPr>
            <a:r>
              <a:rPr lang="en-US" sz="1400" dirty="0">
                <a:solidFill>
                  <a:schemeClr val="tx1">
                    <a:lumMod val="65000"/>
                    <a:lumOff val="35000"/>
                  </a:schemeClr>
                </a:solidFill>
              </a:rPr>
              <a:t>	</a:t>
            </a:r>
            <a:r>
              <a:rPr lang="en-US" sz="1800" b="1" dirty="0">
                <a:solidFill>
                  <a:schemeClr val="tx1">
                    <a:lumMod val="65000"/>
                    <a:lumOff val="35000"/>
                  </a:schemeClr>
                </a:solidFill>
              </a:rPr>
              <a:t>Preferred Method – “Safety Days”</a:t>
            </a:r>
          </a:p>
        </p:txBody>
      </p:sp>
      <p:sp>
        <p:nvSpPr>
          <p:cNvPr id="6" name="Footer Placeholder 3">
            <a:extLst>
              <a:ext uri="{FF2B5EF4-FFF2-40B4-BE49-F238E27FC236}">
                <a16:creationId xmlns:a16="http://schemas.microsoft.com/office/drawing/2014/main" id="{B415EDD8-7C5C-48F5-B46C-C6443576ADF8}"/>
              </a:ext>
            </a:extLst>
          </p:cNvPr>
          <p:cNvSpPr>
            <a:spLocks noGrp="1"/>
          </p:cNvSpPr>
          <p:nvPr>
            <p:ph type="ftr" sz="quarter" idx="10"/>
          </p:nvPr>
        </p:nvSpPr>
        <p:spPr>
          <a:xfrm>
            <a:off x="2819400" y="6492875"/>
            <a:ext cx="5410200" cy="365125"/>
          </a:xfrm>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3E666-7C8D-47B2-903C-E49E45E26CC9}"/>
              </a:ext>
            </a:extLst>
          </p:cNvPr>
          <p:cNvSpPr>
            <a:spLocks noGrp="1"/>
          </p:cNvSpPr>
          <p:nvPr>
            <p:ph type="title"/>
          </p:nvPr>
        </p:nvSpPr>
        <p:spPr>
          <a:xfrm>
            <a:off x="2362200" y="0"/>
            <a:ext cx="7200900" cy="1176338"/>
          </a:xfrm>
        </p:spPr>
        <p:txBody>
          <a:bodyPr rtlCol="0">
            <a:normAutofit fontScale="90000"/>
          </a:bodyPr>
          <a:lstStyle/>
          <a:p>
            <a:pPr eaLnBrk="1" fontAlgn="auto" hangingPunct="1">
              <a:spcAft>
                <a:spcPts val="0"/>
              </a:spcAft>
              <a:defRPr/>
            </a:pPr>
            <a:br>
              <a:rPr lang="en-US" dirty="0"/>
            </a:br>
            <a:r>
              <a:rPr lang="en-US" b="1" dirty="0"/>
              <a:t>What this Looks Like</a:t>
            </a:r>
            <a:br>
              <a:rPr lang="en-US" dirty="0"/>
            </a:br>
            <a:endParaRPr lang="en-US" dirty="0"/>
          </a:p>
        </p:txBody>
      </p:sp>
      <p:pic>
        <p:nvPicPr>
          <p:cNvPr id="47107" name="Content Placeholder 8">
            <a:extLst>
              <a:ext uri="{FF2B5EF4-FFF2-40B4-BE49-F238E27FC236}">
                <a16:creationId xmlns:a16="http://schemas.microsoft.com/office/drawing/2014/main" id="{71886192-9BF5-45ED-A182-40968D1B60E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387475"/>
            <a:ext cx="9777413" cy="4479925"/>
          </a:xfrm>
        </p:spPr>
      </p:pic>
      <p:sp>
        <p:nvSpPr>
          <p:cNvPr id="11" name="Footer Placeholder 3">
            <a:extLst>
              <a:ext uri="{FF2B5EF4-FFF2-40B4-BE49-F238E27FC236}">
                <a16:creationId xmlns:a16="http://schemas.microsoft.com/office/drawing/2014/main" id="{E1D39BDD-E160-4536-96A5-0A0C763EA9C1}"/>
              </a:ext>
            </a:extLst>
          </p:cNvPr>
          <p:cNvSpPr>
            <a:spLocks noGrp="1"/>
          </p:cNvSpPr>
          <p:nvPr>
            <p:ph type="ftr" sz="quarter" idx="10"/>
          </p:nvPr>
        </p:nvSpPr>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02146676-E0EB-4E49-B8BC-1FA4B4243FC3}"/>
              </a:ext>
            </a:extLst>
          </p:cNvPr>
          <p:cNvSpPr>
            <a:spLocks noGrp="1" noChangeArrowheads="1"/>
          </p:cNvSpPr>
          <p:nvPr>
            <p:ph type="title"/>
          </p:nvPr>
        </p:nvSpPr>
        <p:spPr>
          <a:xfrm>
            <a:off x="0" y="623888"/>
            <a:ext cx="12192000" cy="1281112"/>
          </a:xfrm>
        </p:spPr>
        <p:txBody>
          <a:bodyPr/>
          <a:lstStyle/>
          <a:p>
            <a:pPr eaLnBrk="1" hangingPunct="1"/>
            <a:r>
              <a:rPr lang="en-US" altLang="en-US" b="1">
                <a:cs typeface="Arial" panose="020B0604020202020204" pitchFamily="34" charset="0"/>
              </a:rPr>
              <a:t>Changing the culture- hoarding Vs. high clutter</a:t>
            </a:r>
          </a:p>
        </p:txBody>
      </p:sp>
      <p:sp>
        <p:nvSpPr>
          <p:cNvPr id="22531" name="Content Placeholder 2">
            <a:extLst>
              <a:ext uri="{FF2B5EF4-FFF2-40B4-BE49-F238E27FC236}">
                <a16:creationId xmlns:a16="http://schemas.microsoft.com/office/drawing/2014/main" id="{0AAC86D4-04F6-4FDF-81A0-76093EE51693}"/>
              </a:ext>
            </a:extLst>
          </p:cNvPr>
          <p:cNvSpPr>
            <a:spLocks noGrp="1"/>
          </p:cNvSpPr>
          <p:nvPr>
            <p:ph idx="1"/>
          </p:nvPr>
        </p:nvSpPr>
        <p:spPr>
          <a:xfrm>
            <a:off x="1219200" y="1447800"/>
            <a:ext cx="9982200" cy="4406900"/>
          </a:xfrm>
        </p:spPr>
        <p:txBody>
          <a:bodyPr rtlCol="0">
            <a:normAutofit/>
          </a:bodyPr>
          <a:lstStyle/>
          <a:p>
            <a:pPr eaLnBrk="1" fontAlgn="auto" hangingPunct="1">
              <a:spcAft>
                <a:spcPts val="0"/>
              </a:spcAft>
              <a:buFont typeface="Arial" charset="0"/>
              <a:buChar char="•"/>
              <a:defRPr/>
            </a:pPr>
            <a:endParaRPr lang="en-US" altLang="en-US" sz="1100" b="1" dirty="0">
              <a:solidFill>
                <a:schemeClr val="tx1">
                  <a:lumMod val="65000"/>
                  <a:lumOff val="35000"/>
                </a:schemeClr>
              </a:solidFill>
              <a:cs typeface="Arial" panose="020B0604020202020204" pitchFamily="34" charset="0"/>
            </a:endParaRPr>
          </a:p>
          <a:p>
            <a:pPr eaLnBrk="1" fontAlgn="auto" hangingPunct="1">
              <a:spcAft>
                <a:spcPts val="0"/>
              </a:spcAft>
              <a:buFont typeface="Wingdings" panose="05000000000000000000" pitchFamily="2" charset="2"/>
              <a:buChar char="v"/>
              <a:defRPr/>
            </a:pPr>
            <a:r>
              <a:rPr lang="en-US" sz="2100" dirty="0">
                <a:solidFill>
                  <a:schemeClr val="tx1">
                    <a:lumMod val="65000"/>
                    <a:lumOff val="35000"/>
                  </a:schemeClr>
                </a:solidFill>
              </a:rPr>
              <a:t>In order to respect the dignity of all individuals, SHAG has chosen to use the term “</a:t>
            </a:r>
            <a:r>
              <a:rPr lang="en-US" sz="2100" b="1" dirty="0">
                <a:solidFill>
                  <a:schemeClr val="tx1">
                    <a:lumMod val="65000"/>
                    <a:lumOff val="35000"/>
                  </a:schemeClr>
                </a:solidFill>
              </a:rPr>
              <a:t>high clutter” </a:t>
            </a:r>
            <a:r>
              <a:rPr lang="en-US" sz="2100" dirty="0">
                <a:solidFill>
                  <a:schemeClr val="tx1">
                    <a:lumMod val="65000"/>
                    <a:lumOff val="35000"/>
                  </a:schemeClr>
                </a:solidFill>
              </a:rPr>
              <a:t>instead of hoarding or hoarder when working with residents who may be experiencing high clutter.</a:t>
            </a:r>
          </a:p>
          <a:p>
            <a:pPr eaLnBrk="1" fontAlgn="auto" hangingPunct="1">
              <a:spcAft>
                <a:spcPts val="0"/>
              </a:spcAft>
              <a:buFont typeface="Wingdings" panose="05000000000000000000" pitchFamily="2" charset="2"/>
              <a:buChar char="v"/>
              <a:defRPr/>
            </a:pPr>
            <a:endParaRPr lang="en-US" sz="2000" dirty="0">
              <a:solidFill>
                <a:schemeClr val="tx1">
                  <a:lumMod val="65000"/>
                  <a:lumOff val="35000"/>
                </a:schemeClr>
              </a:solidFill>
            </a:endParaRPr>
          </a:p>
          <a:p>
            <a:pPr eaLnBrk="1" fontAlgn="auto" hangingPunct="1">
              <a:spcAft>
                <a:spcPts val="0"/>
              </a:spcAft>
              <a:buFont typeface="Wingdings" panose="05000000000000000000" pitchFamily="2" charset="2"/>
              <a:buChar char="v"/>
              <a:defRPr/>
            </a:pPr>
            <a:r>
              <a:rPr lang="en-US" sz="2100" dirty="0">
                <a:solidFill>
                  <a:schemeClr val="tx1">
                    <a:lumMod val="65000"/>
                    <a:lumOff val="35000"/>
                  </a:schemeClr>
                </a:solidFill>
              </a:rPr>
              <a:t>We do not make the assumption that all individuals who experience high clutter have a hoarding disorder. We understand that there may be many other reasons why individuals experience high clutter.</a:t>
            </a:r>
          </a:p>
          <a:p>
            <a:pPr eaLnBrk="1" fontAlgn="auto" hangingPunct="1">
              <a:spcAft>
                <a:spcPts val="0"/>
              </a:spcAft>
              <a:buFont typeface="Arial" charset="0"/>
              <a:buChar char="•"/>
              <a:defRPr/>
            </a:pPr>
            <a:endParaRPr lang="en-US" sz="2100" dirty="0">
              <a:solidFill>
                <a:schemeClr val="tx1">
                  <a:lumMod val="65000"/>
                  <a:lumOff val="35000"/>
                </a:schemeClr>
              </a:solidFill>
            </a:endParaRPr>
          </a:p>
          <a:p>
            <a:pPr marL="0" indent="0" algn="ctr" eaLnBrk="1" fontAlgn="auto" hangingPunct="1">
              <a:spcAft>
                <a:spcPts val="0"/>
              </a:spcAft>
              <a:buFont typeface="Arial" charset="0"/>
              <a:buNone/>
              <a:defRPr/>
            </a:pPr>
            <a:r>
              <a:rPr lang="en-US" altLang="en-US" sz="2000" b="1" dirty="0">
                <a:solidFill>
                  <a:schemeClr val="tx1">
                    <a:lumMod val="65000"/>
                    <a:lumOff val="35000"/>
                  </a:schemeClr>
                </a:solidFill>
                <a:cs typeface="Arial" panose="020B0604020202020204" pitchFamily="34" charset="0"/>
              </a:rPr>
              <a:t>As a non-clinical professional, we are not diagnosing our residents, we address all high clutter concerns with the knowledge of how HD works. </a:t>
            </a:r>
          </a:p>
          <a:p>
            <a:pPr eaLnBrk="1" fontAlgn="auto" hangingPunct="1">
              <a:spcAft>
                <a:spcPts val="0"/>
              </a:spcAft>
              <a:buFont typeface="Arial" charset="0"/>
              <a:buChar char="•"/>
              <a:defRPr/>
            </a:pPr>
            <a:endParaRPr lang="en-US" altLang="en-US" sz="1100" dirty="0">
              <a:solidFill>
                <a:schemeClr val="tx1">
                  <a:lumMod val="65000"/>
                  <a:lumOff val="35000"/>
                </a:schemeClr>
              </a:solidFill>
              <a:cs typeface="Arial" panose="020B0604020202020204" pitchFamily="34" charset="0"/>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4">
            <a:extLst>
              <a:ext uri="{FF2B5EF4-FFF2-40B4-BE49-F238E27FC236}">
                <a16:creationId xmlns:a16="http://schemas.microsoft.com/office/drawing/2014/main" id="{5181E12F-9D67-48B7-90A5-C6D93BEFA9B6}"/>
              </a:ext>
            </a:extLst>
          </p:cNvPr>
          <p:cNvSpPr>
            <a:spLocks noGrp="1" noChangeArrowheads="1"/>
          </p:cNvSpPr>
          <p:nvPr>
            <p:ph type="ctrTitle" idx="4294967295"/>
          </p:nvPr>
        </p:nvSpPr>
        <p:spPr>
          <a:xfrm>
            <a:off x="2057400" y="3352800"/>
            <a:ext cx="8839200" cy="2286000"/>
          </a:xfrm>
        </p:spPr>
        <p:txBody>
          <a:bodyPr/>
          <a:lstStyle/>
          <a:p>
            <a:pPr eaLnBrk="1" hangingPunct="1"/>
            <a:r>
              <a:rPr lang="en-US" altLang="en-US" sz="4000" b="1"/>
              <a:t>What is Animal Hoarding? </a:t>
            </a:r>
          </a:p>
        </p:txBody>
      </p:sp>
      <p:pic>
        <p:nvPicPr>
          <p:cNvPr id="51203" name="Picture 1">
            <a:extLst>
              <a:ext uri="{FF2B5EF4-FFF2-40B4-BE49-F238E27FC236}">
                <a16:creationId xmlns:a16="http://schemas.microsoft.com/office/drawing/2014/main" id="{3BE5CDFF-B9A1-4AC3-9EDD-A3BCFFB8F2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7620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997F5713-7646-475E-BD5A-0114BCB4FEAF}"/>
              </a:ext>
            </a:extLst>
          </p:cNvPr>
          <p:cNvSpPr>
            <a:spLocks noGrp="1"/>
          </p:cNvSpPr>
          <p:nvPr>
            <p:ph type="ftr" sz="quarter" idx="10"/>
          </p:nvPr>
        </p:nvSpPr>
        <p:spPr>
          <a:xfrm>
            <a:off x="2819400" y="6492875"/>
            <a:ext cx="5410200" cy="365125"/>
          </a:xfrm>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89A83E23-96D1-4B7E-9AF5-F8B504F87117}"/>
              </a:ext>
            </a:extLst>
          </p:cNvPr>
          <p:cNvSpPr>
            <a:spLocks noGrp="1" noChangeArrowheads="1"/>
          </p:cNvSpPr>
          <p:nvPr>
            <p:ph type="title"/>
          </p:nvPr>
        </p:nvSpPr>
        <p:spPr>
          <a:xfrm>
            <a:off x="2592388" y="623888"/>
            <a:ext cx="8912225" cy="1281112"/>
          </a:xfrm>
        </p:spPr>
        <p:txBody>
          <a:bodyPr/>
          <a:lstStyle/>
          <a:p>
            <a:r>
              <a:rPr lang="en-US" altLang="en-US" b="1"/>
              <a:t>What this Looks Like </a:t>
            </a:r>
          </a:p>
        </p:txBody>
      </p:sp>
      <p:pic>
        <p:nvPicPr>
          <p:cNvPr id="52227" name="Content Placeholder 4">
            <a:extLst>
              <a:ext uri="{FF2B5EF4-FFF2-40B4-BE49-F238E27FC236}">
                <a16:creationId xmlns:a16="http://schemas.microsoft.com/office/drawing/2014/main" id="{9CA80CA1-8B16-471D-99A8-341660220E2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819150"/>
            <a:ext cx="3924300" cy="2771775"/>
          </a:xfrm>
        </p:spPr>
      </p:pic>
      <p:sp>
        <p:nvSpPr>
          <p:cNvPr id="4" name="Footer Placeholder 3">
            <a:extLst>
              <a:ext uri="{FF2B5EF4-FFF2-40B4-BE49-F238E27FC236}">
                <a16:creationId xmlns:a16="http://schemas.microsoft.com/office/drawing/2014/main" id="{D8296B4C-4FA3-4E84-956C-EA82E354DBFF}"/>
              </a:ext>
            </a:extLst>
          </p:cNvPr>
          <p:cNvSpPr>
            <a:spLocks noGrp="1"/>
          </p:cNvSpPr>
          <p:nvPr>
            <p:ph type="ftr" sz="quarter" idx="10"/>
          </p:nvPr>
        </p:nvSpPr>
        <p:spPr/>
        <p:txBody>
          <a:bodyPr/>
          <a:lstStyle/>
          <a:p>
            <a:pPr>
              <a:defRPr/>
            </a:pPr>
            <a:r>
              <a:rPr lang="en-US" dirty="0"/>
              <a:t>WACA Academy March 13, 2020  Presented by Ashley Kraft , PSC </a:t>
            </a:r>
          </a:p>
          <a:p>
            <a:pPr>
              <a:defRPr/>
            </a:pPr>
            <a:endParaRPr lang="en-US" dirty="0"/>
          </a:p>
        </p:txBody>
      </p:sp>
      <p:pic>
        <p:nvPicPr>
          <p:cNvPr id="52229" name="Picture 6">
            <a:extLst>
              <a:ext uri="{FF2B5EF4-FFF2-40B4-BE49-F238E27FC236}">
                <a16:creationId xmlns:a16="http://schemas.microsoft.com/office/drawing/2014/main" id="{482906C4-77B9-4D7E-99E0-4E9708C2B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2550" y="3429000"/>
            <a:ext cx="4144963"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7">
            <a:extLst>
              <a:ext uri="{FF2B5EF4-FFF2-40B4-BE49-F238E27FC236}">
                <a16:creationId xmlns:a16="http://schemas.microsoft.com/office/drawing/2014/main" id="{4B73344F-D6A2-4360-934A-DA1F99CD45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2613" y="1265238"/>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546FFEFF-BC54-430A-A780-823EC4EF540B}"/>
              </a:ext>
            </a:extLst>
          </p:cNvPr>
          <p:cNvSpPr>
            <a:spLocks noGrp="1" noChangeArrowheads="1"/>
          </p:cNvSpPr>
          <p:nvPr>
            <p:ph type="title"/>
          </p:nvPr>
        </p:nvSpPr>
        <p:spPr>
          <a:xfrm>
            <a:off x="0" y="623888"/>
            <a:ext cx="12192000" cy="1281112"/>
          </a:xfrm>
        </p:spPr>
        <p:txBody>
          <a:bodyPr/>
          <a:lstStyle/>
          <a:p>
            <a:pPr eaLnBrk="1" hangingPunct="1"/>
            <a:r>
              <a:rPr lang="en-US" altLang="en-US" b="1">
                <a:cs typeface="Arial" panose="020B0604020202020204" pitchFamily="34" charset="0"/>
              </a:rPr>
              <a:t>Is Animal Hoarding the same as Object Hoarding? </a:t>
            </a:r>
          </a:p>
        </p:txBody>
      </p:sp>
      <p:sp>
        <p:nvSpPr>
          <p:cNvPr id="22531" name="Content Placeholder 2">
            <a:extLst>
              <a:ext uri="{FF2B5EF4-FFF2-40B4-BE49-F238E27FC236}">
                <a16:creationId xmlns:a16="http://schemas.microsoft.com/office/drawing/2014/main" id="{287466D9-8849-4392-9E17-FF00391C0380}"/>
              </a:ext>
            </a:extLst>
          </p:cNvPr>
          <p:cNvSpPr>
            <a:spLocks noGrp="1"/>
          </p:cNvSpPr>
          <p:nvPr>
            <p:ph idx="1"/>
          </p:nvPr>
        </p:nvSpPr>
        <p:spPr>
          <a:xfrm>
            <a:off x="1219200" y="1447800"/>
            <a:ext cx="3886200" cy="4419600"/>
          </a:xfrm>
        </p:spPr>
        <p:txBody>
          <a:bodyPr rtlCol="0">
            <a:normAutofit/>
          </a:bodyPr>
          <a:lstStyle/>
          <a:p>
            <a:pPr eaLnBrk="1" fontAlgn="auto" hangingPunct="1">
              <a:spcAft>
                <a:spcPts val="0"/>
              </a:spcAft>
              <a:buFont typeface="Arial" charset="0"/>
              <a:buChar char="•"/>
              <a:defRPr/>
            </a:pPr>
            <a:endParaRPr lang="en-US" altLang="en-US" sz="1100" b="1" dirty="0">
              <a:solidFill>
                <a:schemeClr val="tx1">
                  <a:lumMod val="65000"/>
                  <a:lumOff val="35000"/>
                </a:schemeClr>
              </a:solidFill>
              <a:cs typeface="Arial" panose="020B0604020202020204" pitchFamily="34" charset="0"/>
            </a:endParaRPr>
          </a:p>
          <a:p>
            <a:pPr>
              <a:buFont typeface="Wingdings" panose="05000000000000000000" pitchFamily="2" charset="2"/>
              <a:buChar char="v"/>
              <a:defRPr/>
            </a:pPr>
            <a:r>
              <a:rPr lang="en-US" dirty="0">
                <a:solidFill>
                  <a:srgbClr val="000000"/>
                </a:solidFill>
              </a:rPr>
              <a:t>There are some similarities between the two, but they differ in several ways.</a:t>
            </a:r>
          </a:p>
          <a:p>
            <a:pPr marL="0" indent="0">
              <a:buFont typeface="Arial" panose="020B0604020202020204" pitchFamily="34" charset="0"/>
              <a:buNone/>
              <a:defRPr/>
            </a:pPr>
            <a:endParaRPr lang="en-US" dirty="0">
              <a:solidFill>
                <a:srgbClr val="000000"/>
              </a:solidFill>
            </a:endParaRPr>
          </a:p>
          <a:p>
            <a:pPr>
              <a:buFont typeface="Wingdings" panose="05000000000000000000" pitchFamily="2" charset="2"/>
              <a:buChar char="v"/>
              <a:defRPr/>
            </a:pPr>
            <a:r>
              <a:rPr lang="en-US" dirty="0">
                <a:solidFill>
                  <a:srgbClr val="000000"/>
                </a:solidFill>
              </a:rPr>
              <a:t>Research on animal hoarding is about 20 years behind object hoarding</a:t>
            </a:r>
          </a:p>
          <a:p>
            <a:pPr eaLnBrk="1" fontAlgn="auto" hangingPunct="1">
              <a:spcAft>
                <a:spcPts val="0"/>
              </a:spcAft>
              <a:buFont typeface="Arial" charset="0"/>
              <a:buChar char="•"/>
              <a:defRPr/>
            </a:pPr>
            <a:endParaRPr lang="en-US" altLang="en-US" sz="1100" dirty="0">
              <a:solidFill>
                <a:schemeClr val="tx1">
                  <a:lumMod val="65000"/>
                  <a:lumOff val="35000"/>
                </a:schemeClr>
              </a:solidFill>
              <a:cs typeface="Arial" panose="020B0604020202020204" pitchFamily="34" charset="0"/>
            </a:endParaRPr>
          </a:p>
        </p:txBody>
      </p:sp>
      <p:pic>
        <p:nvPicPr>
          <p:cNvPr id="53252" name="Picture 1">
            <a:extLst>
              <a:ext uri="{FF2B5EF4-FFF2-40B4-BE49-F238E27FC236}">
                <a16:creationId xmlns:a16="http://schemas.microsoft.com/office/drawing/2014/main" id="{64AF1173-1C1C-45D4-BE15-5BB35C0EE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438275"/>
            <a:ext cx="6275388"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A7F451B9-93FF-4A50-A1B1-7D7E448A5296}"/>
              </a:ext>
            </a:extLst>
          </p:cNvPr>
          <p:cNvSpPr>
            <a:spLocks noGrp="1"/>
          </p:cNvSpPr>
          <p:nvPr>
            <p:ph type="ftr" sz="quarter" idx="10"/>
          </p:nvPr>
        </p:nvSpPr>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6BA4E58D-22C5-4898-9B06-3F6016C6880F}"/>
              </a:ext>
            </a:extLst>
          </p:cNvPr>
          <p:cNvSpPr>
            <a:spLocks noGrp="1" noChangeArrowheads="1"/>
          </p:cNvSpPr>
          <p:nvPr>
            <p:ph type="title"/>
          </p:nvPr>
        </p:nvSpPr>
        <p:spPr>
          <a:xfrm>
            <a:off x="0" y="609600"/>
            <a:ext cx="12192000" cy="1281113"/>
          </a:xfrm>
        </p:spPr>
        <p:txBody>
          <a:bodyPr/>
          <a:lstStyle/>
          <a:p>
            <a:pPr eaLnBrk="1" hangingPunct="1"/>
            <a:r>
              <a:rPr lang="en-US" altLang="en-US" b="1"/>
              <a:t>Todays Objectives</a:t>
            </a:r>
          </a:p>
        </p:txBody>
      </p:sp>
      <p:sp>
        <p:nvSpPr>
          <p:cNvPr id="3" name="Content Placeholder 2">
            <a:extLst>
              <a:ext uri="{FF2B5EF4-FFF2-40B4-BE49-F238E27FC236}">
                <a16:creationId xmlns:a16="http://schemas.microsoft.com/office/drawing/2014/main" id="{C1294677-8443-4B36-8503-0EE36DE3E1FD}"/>
              </a:ext>
            </a:extLst>
          </p:cNvPr>
          <p:cNvSpPr>
            <a:spLocks noGrp="1"/>
          </p:cNvSpPr>
          <p:nvPr>
            <p:ph idx="1"/>
          </p:nvPr>
        </p:nvSpPr>
        <p:spPr>
          <a:xfrm>
            <a:off x="2057400" y="1600200"/>
            <a:ext cx="8229600" cy="4267200"/>
          </a:xfrm>
        </p:spPr>
        <p:txBody>
          <a:bodyPr rtlCol="0">
            <a:normAutofit/>
          </a:bodyPr>
          <a:lstStyle/>
          <a:p>
            <a:pPr marL="514350" indent="-514350" eaLnBrk="1" fontAlgn="auto" hangingPunct="1">
              <a:lnSpc>
                <a:spcPct val="150000"/>
              </a:lnSpc>
              <a:spcAft>
                <a:spcPts val="0"/>
              </a:spcAft>
              <a:buFont typeface="+mj-lt"/>
              <a:buAutoNum type="romanUcPeriod"/>
              <a:defRPr/>
            </a:pPr>
            <a:r>
              <a:rPr lang="en-US" sz="2000" b="1" dirty="0">
                <a:solidFill>
                  <a:schemeClr val="tx1">
                    <a:lumMod val="65000"/>
                    <a:lumOff val="35000"/>
                  </a:schemeClr>
                </a:solidFill>
              </a:rPr>
              <a:t>Introduction to Hoarding Disorder as Mental Health Diagnosis </a:t>
            </a:r>
          </a:p>
          <a:p>
            <a:pPr marL="514350" indent="-514350" eaLnBrk="1" fontAlgn="auto" hangingPunct="1">
              <a:lnSpc>
                <a:spcPct val="150000"/>
              </a:lnSpc>
              <a:spcAft>
                <a:spcPts val="0"/>
              </a:spcAft>
              <a:buFont typeface="+mj-lt"/>
              <a:buAutoNum type="romanUcPeriod"/>
              <a:defRPr/>
            </a:pPr>
            <a:r>
              <a:rPr lang="en-US" sz="2000" b="1" dirty="0">
                <a:solidFill>
                  <a:schemeClr val="tx1">
                    <a:lumMod val="65000"/>
                    <a:lumOff val="35000"/>
                  </a:schemeClr>
                </a:solidFill>
              </a:rPr>
              <a:t>What are the public health risks </a:t>
            </a:r>
          </a:p>
          <a:p>
            <a:pPr marL="514350" indent="-514350" eaLnBrk="1" fontAlgn="auto" hangingPunct="1">
              <a:lnSpc>
                <a:spcPct val="150000"/>
              </a:lnSpc>
              <a:spcAft>
                <a:spcPts val="0"/>
              </a:spcAft>
              <a:buFont typeface="+mj-lt"/>
              <a:buAutoNum type="romanUcPeriod"/>
              <a:defRPr/>
            </a:pPr>
            <a:r>
              <a:rPr lang="en-US" sz="2000" b="1" dirty="0">
                <a:solidFill>
                  <a:schemeClr val="tx1">
                    <a:lumMod val="65000"/>
                    <a:lumOff val="35000"/>
                  </a:schemeClr>
                </a:solidFill>
              </a:rPr>
              <a:t>Introduction to Animal Hoarding</a:t>
            </a:r>
          </a:p>
          <a:p>
            <a:pPr marL="514350" indent="-514350" eaLnBrk="1" fontAlgn="auto" hangingPunct="1">
              <a:lnSpc>
                <a:spcPct val="150000"/>
              </a:lnSpc>
              <a:spcAft>
                <a:spcPts val="0"/>
              </a:spcAft>
              <a:buFont typeface="+mj-lt"/>
              <a:buAutoNum type="romanUcPeriod"/>
              <a:defRPr/>
            </a:pPr>
            <a:r>
              <a:rPr lang="en-US" sz="2000" b="1" dirty="0">
                <a:solidFill>
                  <a:schemeClr val="tx1">
                    <a:lumMod val="65000"/>
                    <a:lumOff val="35000"/>
                  </a:schemeClr>
                </a:solidFill>
              </a:rPr>
              <a:t>Approaches to Home Visits</a:t>
            </a:r>
          </a:p>
          <a:p>
            <a:pPr marL="514350" indent="-514350" eaLnBrk="1" fontAlgn="auto" hangingPunct="1">
              <a:lnSpc>
                <a:spcPct val="150000"/>
              </a:lnSpc>
              <a:spcAft>
                <a:spcPts val="0"/>
              </a:spcAft>
              <a:buFont typeface="+mj-lt"/>
              <a:buAutoNum type="romanUcPeriod"/>
              <a:defRPr/>
            </a:pPr>
            <a:r>
              <a:rPr lang="en-US" sz="2000" b="1" dirty="0">
                <a:solidFill>
                  <a:schemeClr val="tx1">
                    <a:lumMod val="65000"/>
                    <a:lumOff val="35000"/>
                  </a:schemeClr>
                </a:solidFill>
              </a:rPr>
              <a:t>Tools to work with </a:t>
            </a:r>
          </a:p>
          <a:p>
            <a:pPr marL="514350" indent="-514350" eaLnBrk="1" fontAlgn="auto" hangingPunct="1">
              <a:lnSpc>
                <a:spcPct val="150000"/>
              </a:lnSpc>
              <a:spcAft>
                <a:spcPts val="0"/>
              </a:spcAft>
              <a:buFont typeface="+mj-lt"/>
              <a:buAutoNum type="romanUcPeriod"/>
              <a:defRPr/>
            </a:pPr>
            <a:r>
              <a:rPr lang="en-US" sz="2000" b="1" dirty="0">
                <a:solidFill>
                  <a:schemeClr val="tx1">
                    <a:lumMod val="65000"/>
                    <a:lumOff val="35000"/>
                  </a:schemeClr>
                </a:solidFill>
              </a:rPr>
              <a:t>Law, Treatment and Prevention </a:t>
            </a:r>
          </a:p>
          <a:p>
            <a:pPr marL="514350" indent="-514350" eaLnBrk="1" fontAlgn="auto" hangingPunct="1">
              <a:lnSpc>
                <a:spcPct val="150000"/>
              </a:lnSpc>
              <a:spcAft>
                <a:spcPts val="0"/>
              </a:spcAft>
              <a:buFont typeface="+mj-lt"/>
              <a:buAutoNum type="romanUcPeriod"/>
              <a:defRPr/>
            </a:pPr>
            <a:r>
              <a:rPr lang="en-US" sz="2000" b="1" dirty="0">
                <a:solidFill>
                  <a:schemeClr val="tx1">
                    <a:lumMod val="65000"/>
                    <a:lumOff val="35000"/>
                  </a:schemeClr>
                </a:solidFill>
              </a:rPr>
              <a:t>Questions </a:t>
            </a:r>
          </a:p>
          <a:p>
            <a:pPr lvl="1" eaLnBrk="1" fontAlgn="auto" hangingPunct="1">
              <a:spcAft>
                <a:spcPts val="0"/>
              </a:spcAft>
              <a:buFont typeface="Arial" charset="0"/>
              <a:buChar char="•"/>
              <a:defRPr/>
            </a:pPr>
            <a:endParaRPr lang="en-US" sz="2000" dirty="0">
              <a:solidFill>
                <a:schemeClr val="tx1">
                  <a:lumMod val="65000"/>
                  <a:lumOff val="35000"/>
                </a:schemeClr>
              </a:solidFill>
            </a:endParaRPr>
          </a:p>
          <a:p>
            <a:pPr marL="765810" lvl="1" indent="-400050" eaLnBrk="1" fontAlgn="auto" hangingPunct="1">
              <a:spcAft>
                <a:spcPts val="0"/>
              </a:spcAft>
              <a:buSzPct val="105000"/>
              <a:buFont typeface="+mj-lt"/>
              <a:buAutoNum type="romanUcPeriod"/>
              <a:defRPr/>
            </a:pPr>
            <a:endParaRPr lang="en-US" dirty="0">
              <a:solidFill>
                <a:schemeClr val="tx1">
                  <a:lumMod val="65000"/>
                  <a:lumOff val="35000"/>
                </a:schemeClr>
              </a:solidFill>
            </a:endParaRPr>
          </a:p>
          <a:p>
            <a:pPr lvl="2" eaLnBrk="1" fontAlgn="auto" hangingPunct="1">
              <a:spcAft>
                <a:spcPts val="0"/>
              </a:spcAft>
              <a:buFont typeface="Arial" charset="0"/>
              <a:buChar char="•"/>
              <a:defRPr/>
            </a:pPr>
            <a:endParaRPr lang="en-US" dirty="0">
              <a:solidFill>
                <a:schemeClr val="tx1">
                  <a:lumMod val="65000"/>
                  <a:lumOff val="35000"/>
                </a:schemeClr>
              </a:solidFill>
            </a:endParaRPr>
          </a:p>
        </p:txBody>
      </p:sp>
      <p:sp>
        <p:nvSpPr>
          <p:cNvPr id="5" name="Footer Placeholder 3">
            <a:extLst>
              <a:ext uri="{FF2B5EF4-FFF2-40B4-BE49-F238E27FC236}">
                <a16:creationId xmlns:a16="http://schemas.microsoft.com/office/drawing/2014/main" id="{1329745D-8D33-40F6-9E39-E8F92BC252A2}"/>
              </a:ext>
            </a:extLst>
          </p:cNvPr>
          <p:cNvSpPr>
            <a:spLocks noGrp="1"/>
          </p:cNvSpPr>
          <p:nvPr>
            <p:ph type="ftr" sz="quarter" idx="10"/>
          </p:nvPr>
        </p:nvSpPr>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EEFDAEFE-80F6-4E79-92F7-743EC8919A6A}"/>
              </a:ext>
            </a:extLst>
          </p:cNvPr>
          <p:cNvSpPr>
            <a:spLocks noChangeArrowheads="1"/>
          </p:cNvSpPr>
          <p:nvPr/>
        </p:nvSpPr>
        <p:spPr bwMode="auto">
          <a:xfrm>
            <a:off x="6248400" y="2057400"/>
            <a:ext cx="57150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57200">
              <a:defRPr>
                <a:solidFill>
                  <a:schemeClr val="tx1"/>
                </a:solidFill>
                <a:latin typeface="Century Gothic" panose="020B0502020202020204" pitchFamily="34" charset="0"/>
              </a:defRPr>
            </a:lvl1pPr>
            <a:lvl2pPr marL="742950" indent="-285750" defTabSz="457200">
              <a:defRPr>
                <a:solidFill>
                  <a:schemeClr val="tx1"/>
                </a:solidFill>
                <a:latin typeface="Century Gothic" panose="020B0502020202020204" pitchFamily="34" charset="0"/>
              </a:defRPr>
            </a:lvl2pPr>
            <a:lvl3pPr marL="1143000" indent="-228600" defTabSz="457200">
              <a:defRPr>
                <a:solidFill>
                  <a:schemeClr val="tx1"/>
                </a:solidFill>
                <a:latin typeface="Century Gothic" panose="020B0502020202020204" pitchFamily="34" charset="0"/>
              </a:defRPr>
            </a:lvl3pPr>
            <a:lvl4pPr marL="1600200" indent="-228600" defTabSz="457200">
              <a:defRPr>
                <a:solidFill>
                  <a:schemeClr val="tx1"/>
                </a:solidFill>
                <a:latin typeface="Century Gothic" panose="020B0502020202020204" pitchFamily="34" charset="0"/>
              </a:defRPr>
            </a:lvl4pPr>
            <a:lvl5pPr marL="2057400" indent="-228600" defTabSz="4572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spcBef>
                <a:spcPts val="1000"/>
              </a:spcBef>
              <a:buClr>
                <a:srgbClr val="82BE40"/>
              </a:buClr>
              <a:buFont typeface="Wingdings" panose="05000000000000000000" pitchFamily="2" charset="2"/>
              <a:buChar char="v"/>
            </a:pPr>
            <a:r>
              <a:rPr lang="en-US" altLang="en-US" sz="2000"/>
              <a:t>Animal hoarding: squalor (100% of homes)</a:t>
            </a:r>
          </a:p>
          <a:p>
            <a:pPr>
              <a:spcBef>
                <a:spcPts val="1000"/>
              </a:spcBef>
              <a:buClr>
                <a:srgbClr val="82BE40"/>
              </a:buClr>
              <a:buFont typeface="Wingdings" panose="05000000000000000000" pitchFamily="2" charset="2"/>
              <a:buChar char="v"/>
            </a:pPr>
            <a:r>
              <a:rPr lang="en-US" altLang="en-US"/>
              <a:t>Gender and age differences</a:t>
            </a:r>
          </a:p>
          <a:p>
            <a:pPr>
              <a:spcBef>
                <a:spcPts val="1000"/>
              </a:spcBef>
              <a:buClr>
                <a:srgbClr val="82BE40"/>
              </a:buClr>
              <a:buFont typeface="Wingdings" panose="05000000000000000000" pitchFamily="2" charset="2"/>
              <a:buChar char="v"/>
            </a:pPr>
            <a:r>
              <a:rPr lang="en-US" altLang="en-US"/>
              <a:t>Types of objects:</a:t>
            </a:r>
          </a:p>
          <a:p>
            <a:pPr lvl="1">
              <a:spcBef>
                <a:spcPts val="1000"/>
              </a:spcBef>
              <a:buClr>
                <a:srgbClr val="82BE40"/>
              </a:buClr>
              <a:buFont typeface="Arial" panose="020B0604020202020204" pitchFamily="34" charset="0"/>
              <a:buChar char="•"/>
            </a:pPr>
            <a:r>
              <a:rPr lang="en-US" altLang="en-US"/>
              <a:t>Objects: variety </a:t>
            </a:r>
          </a:p>
          <a:p>
            <a:pPr lvl="1">
              <a:spcBef>
                <a:spcPts val="1000"/>
              </a:spcBef>
              <a:buClr>
                <a:srgbClr val="82BE40"/>
              </a:buClr>
              <a:buFont typeface="Arial" panose="020B0604020202020204" pitchFamily="34" charset="0"/>
              <a:buChar char="•"/>
            </a:pPr>
            <a:r>
              <a:rPr lang="en-US" altLang="en-US"/>
              <a:t>Animal: one species </a:t>
            </a:r>
          </a:p>
          <a:p>
            <a:pPr>
              <a:spcBef>
                <a:spcPts val="1000"/>
              </a:spcBef>
              <a:buClr>
                <a:srgbClr val="82BE40"/>
              </a:buClr>
              <a:buFont typeface="Wingdings" panose="05000000000000000000" pitchFamily="2" charset="2"/>
              <a:buChar char="v"/>
            </a:pPr>
            <a:r>
              <a:rPr lang="en-US" altLang="en-US"/>
              <a:t>Lack of treatment for A.H</a:t>
            </a:r>
          </a:p>
          <a:p>
            <a:pPr>
              <a:spcBef>
                <a:spcPts val="1000"/>
              </a:spcBef>
              <a:buClr>
                <a:srgbClr val="82BE40"/>
              </a:buClr>
              <a:buFont typeface="Wingdings" panose="05000000000000000000" pitchFamily="2" charset="2"/>
              <a:buChar char="v"/>
            </a:pPr>
            <a:r>
              <a:rPr lang="en-US" altLang="en-US"/>
              <a:t>MAJOR mental health concerns (MH professional must be involved </a:t>
            </a:r>
          </a:p>
        </p:txBody>
      </p:sp>
      <p:sp>
        <p:nvSpPr>
          <p:cNvPr id="55299" name="TextBox 5">
            <a:extLst>
              <a:ext uri="{FF2B5EF4-FFF2-40B4-BE49-F238E27FC236}">
                <a16:creationId xmlns:a16="http://schemas.microsoft.com/office/drawing/2014/main" id="{67AD4CC9-1798-4291-9763-0AA40F7D4483}"/>
              </a:ext>
            </a:extLst>
          </p:cNvPr>
          <p:cNvSpPr txBox="1">
            <a:spLocks noChangeArrowheads="1"/>
          </p:cNvSpPr>
          <p:nvPr/>
        </p:nvSpPr>
        <p:spPr bwMode="auto">
          <a:xfrm>
            <a:off x="876300" y="2057400"/>
            <a:ext cx="35814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57200">
              <a:defRPr>
                <a:solidFill>
                  <a:schemeClr val="tx1"/>
                </a:solidFill>
                <a:latin typeface="Century Gothic" panose="020B0502020202020204" pitchFamily="34" charset="0"/>
              </a:defRPr>
            </a:lvl1pPr>
            <a:lvl2pPr marL="742950" indent="-285750" defTabSz="457200">
              <a:defRPr>
                <a:solidFill>
                  <a:schemeClr val="tx1"/>
                </a:solidFill>
                <a:latin typeface="Century Gothic" panose="020B0502020202020204" pitchFamily="34" charset="0"/>
              </a:defRPr>
            </a:lvl2pPr>
            <a:lvl3pPr marL="1143000" indent="-228600" defTabSz="457200">
              <a:defRPr>
                <a:solidFill>
                  <a:schemeClr val="tx1"/>
                </a:solidFill>
                <a:latin typeface="Century Gothic" panose="020B0502020202020204" pitchFamily="34" charset="0"/>
              </a:defRPr>
            </a:lvl3pPr>
            <a:lvl4pPr marL="1600200" indent="-228600" defTabSz="457200">
              <a:defRPr>
                <a:solidFill>
                  <a:schemeClr val="tx1"/>
                </a:solidFill>
                <a:latin typeface="Century Gothic" panose="020B0502020202020204" pitchFamily="34" charset="0"/>
              </a:defRPr>
            </a:lvl4pPr>
            <a:lvl5pPr marL="2057400" indent="-228600" defTabSz="4572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spcBef>
                <a:spcPts val="1000"/>
              </a:spcBef>
              <a:buClr>
                <a:srgbClr val="82BE40"/>
              </a:buClr>
              <a:buFont typeface="Wingdings" panose="05000000000000000000" pitchFamily="2" charset="2"/>
              <a:buChar char="v"/>
            </a:pPr>
            <a:r>
              <a:rPr lang="en-US" altLang="en-US" sz="2000"/>
              <a:t>Acquisition, difficulty discarding, clutter, distress</a:t>
            </a:r>
          </a:p>
          <a:p>
            <a:pPr>
              <a:spcBef>
                <a:spcPts val="1000"/>
              </a:spcBef>
              <a:buClr>
                <a:srgbClr val="82BE40"/>
              </a:buClr>
              <a:buFont typeface="Wingdings" panose="05000000000000000000" pitchFamily="2" charset="2"/>
              <a:buChar char="v"/>
            </a:pPr>
            <a:r>
              <a:rPr lang="en-US" altLang="en-US"/>
              <a:t>Many people who hard animals also hoard objects </a:t>
            </a:r>
          </a:p>
          <a:p>
            <a:pPr>
              <a:spcBef>
                <a:spcPts val="1000"/>
              </a:spcBef>
              <a:buClr>
                <a:srgbClr val="82BE40"/>
              </a:buClr>
              <a:buFont typeface="Wingdings" panose="05000000000000000000" pitchFamily="2" charset="2"/>
              <a:buChar char="v"/>
            </a:pPr>
            <a:r>
              <a:rPr lang="en-US" altLang="en-US"/>
              <a:t>Co-morbidities</a:t>
            </a:r>
          </a:p>
        </p:txBody>
      </p:sp>
      <p:sp>
        <p:nvSpPr>
          <p:cNvPr id="7" name="Rectangle 6">
            <a:extLst>
              <a:ext uri="{FF2B5EF4-FFF2-40B4-BE49-F238E27FC236}">
                <a16:creationId xmlns:a16="http://schemas.microsoft.com/office/drawing/2014/main" id="{626D4AE4-C7E2-42E1-888A-FB19B93B8408}"/>
              </a:ext>
            </a:extLst>
          </p:cNvPr>
          <p:cNvSpPr/>
          <p:nvPr/>
        </p:nvSpPr>
        <p:spPr>
          <a:xfrm>
            <a:off x="1371600" y="1035050"/>
            <a:ext cx="2590800" cy="5461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n w="0"/>
                <a:solidFill>
                  <a:schemeClr val="tx1"/>
                </a:solidFill>
                <a:effectLst>
                  <a:outerShdw blurRad="38100" dist="19050" dir="2700000" algn="tl" rotWithShape="0">
                    <a:schemeClr val="dk1">
                      <a:alpha val="40000"/>
                    </a:schemeClr>
                  </a:outerShdw>
                </a:effectLst>
              </a:rPr>
              <a:t>Similarities</a:t>
            </a:r>
            <a:r>
              <a:rPr lang="en-US" dirty="0">
                <a:ln w="0"/>
                <a:solidFill>
                  <a:schemeClr val="tx1"/>
                </a:solidFill>
                <a:effectLst>
                  <a:outerShdw blurRad="38100" dist="19050" dir="2700000" algn="tl" rotWithShape="0">
                    <a:schemeClr val="dk1">
                      <a:alpha val="40000"/>
                    </a:schemeClr>
                  </a:outerShdw>
                </a:effectLst>
              </a:rPr>
              <a:t>  </a:t>
            </a:r>
          </a:p>
        </p:txBody>
      </p:sp>
      <p:sp>
        <p:nvSpPr>
          <p:cNvPr id="8" name="Rectangle 7">
            <a:extLst>
              <a:ext uri="{FF2B5EF4-FFF2-40B4-BE49-F238E27FC236}">
                <a16:creationId xmlns:a16="http://schemas.microsoft.com/office/drawing/2014/main" id="{A69B6190-FC74-401A-A547-4D449B8FD941}"/>
              </a:ext>
            </a:extLst>
          </p:cNvPr>
          <p:cNvSpPr/>
          <p:nvPr/>
        </p:nvSpPr>
        <p:spPr>
          <a:xfrm>
            <a:off x="6858000" y="1073150"/>
            <a:ext cx="2933700" cy="5461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n w="0"/>
                <a:solidFill>
                  <a:schemeClr val="tx1"/>
                </a:solidFill>
                <a:effectLst>
                  <a:outerShdw blurRad="38100" dist="19050" dir="2700000" algn="tl" rotWithShape="0">
                    <a:schemeClr val="dk1">
                      <a:alpha val="40000"/>
                    </a:schemeClr>
                  </a:outerShdw>
                </a:effectLst>
              </a:rPr>
              <a:t>Differences</a:t>
            </a:r>
            <a:r>
              <a:rPr lang="en-US" dirty="0">
                <a:ln w="0"/>
                <a:solidFill>
                  <a:schemeClr val="tx1"/>
                </a:solidFill>
                <a:effectLst>
                  <a:outerShdw blurRad="38100" dist="19050" dir="2700000" algn="tl" rotWithShape="0">
                    <a:schemeClr val="dk1">
                      <a:alpha val="40000"/>
                    </a:schemeClr>
                  </a:outerShdw>
                </a:effectLst>
              </a:rPr>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E93A0DA2-CC57-4B8A-95FF-C8235AA26375}"/>
              </a:ext>
            </a:extLst>
          </p:cNvPr>
          <p:cNvSpPr>
            <a:spLocks noGrp="1" noChangeArrowheads="1"/>
          </p:cNvSpPr>
          <p:nvPr>
            <p:ph type="title"/>
          </p:nvPr>
        </p:nvSpPr>
        <p:spPr>
          <a:xfrm>
            <a:off x="152400" y="700088"/>
            <a:ext cx="12188825" cy="1281112"/>
          </a:xfrm>
        </p:spPr>
        <p:txBody>
          <a:bodyPr/>
          <a:lstStyle/>
          <a:p>
            <a:pPr eaLnBrk="1" hangingPunct="1"/>
            <a:r>
              <a:rPr lang="en-US" altLang="en-US" sz="3000" b="1"/>
              <a:t>Animal Hoarding Defined </a:t>
            </a:r>
          </a:p>
        </p:txBody>
      </p:sp>
      <p:sp>
        <p:nvSpPr>
          <p:cNvPr id="5" name="Content Placeholder 3">
            <a:extLst>
              <a:ext uri="{FF2B5EF4-FFF2-40B4-BE49-F238E27FC236}">
                <a16:creationId xmlns:a16="http://schemas.microsoft.com/office/drawing/2014/main" id="{EC0B690D-CD5C-42F8-8715-444358AE2514}"/>
              </a:ext>
            </a:extLst>
          </p:cNvPr>
          <p:cNvSpPr>
            <a:spLocks noGrp="1"/>
          </p:cNvSpPr>
          <p:nvPr>
            <p:ph sz="half" idx="1"/>
          </p:nvPr>
        </p:nvSpPr>
        <p:spPr>
          <a:xfrm>
            <a:off x="457200" y="1371600"/>
            <a:ext cx="11201400" cy="4724400"/>
          </a:xfrm>
        </p:spPr>
        <p:txBody>
          <a:bodyPr rtlCol="0"/>
          <a:lstStyle/>
          <a:p>
            <a:pPr>
              <a:buFont typeface="Wingdings" panose="05000000000000000000" pitchFamily="2" charset="2"/>
              <a:buChar char="v"/>
              <a:defRPr/>
            </a:pPr>
            <a:r>
              <a:rPr lang="en-US" sz="2000" dirty="0">
                <a:solidFill>
                  <a:schemeClr val="tx1"/>
                </a:solidFill>
              </a:rPr>
              <a:t>Pathological human behavior that involves a compulsive need to obtain and control animals, coupled with a failure to recognize their suffering</a:t>
            </a:r>
          </a:p>
          <a:p>
            <a:pPr>
              <a:lnSpc>
                <a:spcPct val="120000"/>
              </a:lnSpc>
              <a:buFont typeface="Wingdings" panose="05000000000000000000" pitchFamily="2" charset="2"/>
              <a:buChar char="v"/>
              <a:defRPr/>
            </a:pPr>
            <a:r>
              <a:rPr lang="en-US" altLang="en-US" sz="2000" dirty="0">
                <a:solidFill>
                  <a:schemeClr val="tx1"/>
                </a:solidFill>
              </a:rPr>
              <a:t>Animal hoarding was formally defined in the public health literature in </a:t>
            </a:r>
            <a:r>
              <a:rPr lang="en-US" altLang="en-US" sz="2000" dirty="0">
                <a:solidFill>
                  <a:schemeClr val="tx1"/>
                </a:solidFill>
                <a:hlinkClick r:id="rId3"/>
              </a:rPr>
              <a:t>[1999] </a:t>
            </a:r>
            <a:r>
              <a:rPr lang="en-US" altLang="en-US" sz="2000" dirty="0">
                <a:solidFill>
                  <a:schemeClr val="tx1"/>
                </a:solidFill>
              </a:rPr>
              <a:t>using the following criteria: </a:t>
            </a:r>
          </a:p>
          <a:p>
            <a:pPr lvl="1">
              <a:defRPr/>
            </a:pPr>
            <a:r>
              <a:rPr lang="en-US" sz="2000" dirty="0">
                <a:solidFill>
                  <a:schemeClr val="tx1"/>
                </a:solidFill>
              </a:rPr>
              <a:t>Failure to provide minimal standards of sanitation, space, nutrition, and veterinary care for the animals</a:t>
            </a:r>
          </a:p>
          <a:p>
            <a:pPr lvl="1">
              <a:defRPr/>
            </a:pPr>
            <a:r>
              <a:rPr lang="en-US" sz="2000" dirty="0">
                <a:solidFill>
                  <a:schemeClr val="tx1"/>
                </a:solidFill>
              </a:rPr>
              <a:t>Inability to recognize the effects of this failure on the welfare of the animals, human members of the household, and the environment</a:t>
            </a:r>
          </a:p>
          <a:p>
            <a:pPr lvl="1">
              <a:defRPr/>
            </a:pPr>
            <a:r>
              <a:rPr lang="en-US" sz="2000" dirty="0">
                <a:solidFill>
                  <a:schemeClr val="tx1"/>
                </a:solidFill>
              </a:rPr>
              <a:t>Obsessive attempts to accumulate or maintain a collection of animals in the face of progressively deteriorating conditions</a:t>
            </a:r>
          </a:p>
          <a:p>
            <a:pPr lvl="1">
              <a:defRPr/>
            </a:pPr>
            <a:r>
              <a:rPr lang="en-US" sz="2000" dirty="0">
                <a:solidFill>
                  <a:schemeClr val="tx1"/>
                </a:solidFill>
              </a:rPr>
              <a:t>Denial or minimization of problems and living conditions for people and animals</a:t>
            </a:r>
          </a:p>
          <a:p>
            <a:pPr marL="0" indent="0" eaLnBrk="1" fontAlgn="auto" hangingPunct="1">
              <a:lnSpc>
                <a:spcPct val="120000"/>
              </a:lnSpc>
              <a:spcAft>
                <a:spcPts val="0"/>
              </a:spcAft>
              <a:buFont typeface="Arial" panose="020B0604020202020204" pitchFamily="34" charset="0"/>
              <a:buNone/>
              <a:defRPr/>
            </a:pPr>
            <a:endParaRPr lang="en-US" sz="1900" b="1" dirty="0">
              <a:solidFill>
                <a:schemeClr val="accent6">
                  <a:lumMod val="50000"/>
                </a:schemeClr>
              </a:solidFill>
            </a:endParaRPr>
          </a:p>
        </p:txBody>
      </p:sp>
      <p:sp>
        <p:nvSpPr>
          <p:cNvPr id="6" name="Footer Placeholder 3">
            <a:extLst>
              <a:ext uri="{FF2B5EF4-FFF2-40B4-BE49-F238E27FC236}">
                <a16:creationId xmlns:a16="http://schemas.microsoft.com/office/drawing/2014/main" id="{B9362EDE-A83A-4599-A831-77EFE0DB84BB}"/>
              </a:ext>
            </a:extLst>
          </p:cNvPr>
          <p:cNvSpPr>
            <a:spLocks noGrp="1"/>
          </p:cNvSpPr>
          <p:nvPr>
            <p:ph type="ftr" sz="quarter" idx="10"/>
          </p:nvPr>
        </p:nvSpPr>
        <p:spPr>
          <a:xfrm>
            <a:off x="2819400" y="6492875"/>
            <a:ext cx="5410200" cy="365125"/>
          </a:xfrm>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6CC5A523-4C25-4658-B02F-B1B733A52432}"/>
              </a:ext>
            </a:extLst>
          </p:cNvPr>
          <p:cNvSpPr>
            <a:spLocks noGrp="1" noChangeArrowheads="1"/>
          </p:cNvSpPr>
          <p:nvPr>
            <p:ph type="title"/>
          </p:nvPr>
        </p:nvSpPr>
        <p:spPr>
          <a:xfrm>
            <a:off x="0" y="623888"/>
            <a:ext cx="12192000" cy="1281112"/>
          </a:xfrm>
        </p:spPr>
        <p:txBody>
          <a:bodyPr/>
          <a:lstStyle/>
          <a:p>
            <a:pPr eaLnBrk="1" hangingPunct="1"/>
            <a:r>
              <a:rPr lang="en-US" altLang="en-US" b="1">
                <a:cs typeface="Arial" panose="020B0604020202020204" pitchFamily="34" charset="0"/>
              </a:rPr>
              <a:t>Health Effects to Animals and Humans </a:t>
            </a:r>
          </a:p>
        </p:txBody>
      </p:sp>
      <p:sp>
        <p:nvSpPr>
          <p:cNvPr id="22531" name="Content Placeholder 2">
            <a:extLst>
              <a:ext uri="{FF2B5EF4-FFF2-40B4-BE49-F238E27FC236}">
                <a16:creationId xmlns:a16="http://schemas.microsoft.com/office/drawing/2014/main" id="{4D317919-E6E2-4B38-827F-DD69755C1A1A}"/>
              </a:ext>
            </a:extLst>
          </p:cNvPr>
          <p:cNvSpPr>
            <a:spLocks noGrp="1"/>
          </p:cNvSpPr>
          <p:nvPr>
            <p:ph idx="1"/>
          </p:nvPr>
        </p:nvSpPr>
        <p:spPr>
          <a:xfrm>
            <a:off x="6477000" y="1600200"/>
            <a:ext cx="4343400" cy="4406900"/>
          </a:xfrm>
        </p:spPr>
        <p:txBody>
          <a:bodyPr rtlCol="0">
            <a:normAutofit/>
          </a:bodyPr>
          <a:lstStyle/>
          <a:p>
            <a:pPr eaLnBrk="1" fontAlgn="auto" hangingPunct="1">
              <a:spcAft>
                <a:spcPts val="0"/>
              </a:spcAft>
              <a:buFont typeface="Arial" charset="0"/>
              <a:buChar char="•"/>
              <a:defRPr/>
            </a:pPr>
            <a:endParaRPr lang="en-US" altLang="en-US" sz="1100" b="1" dirty="0">
              <a:solidFill>
                <a:schemeClr val="tx1">
                  <a:lumMod val="65000"/>
                  <a:lumOff val="35000"/>
                </a:schemeClr>
              </a:solidFill>
              <a:cs typeface="Arial" panose="020B0604020202020204" pitchFamily="34" charset="0"/>
            </a:endParaRPr>
          </a:p>
          <a:p>
            <a:pPr>
              <a:buFont typeface="Wingdings" panose="05000000000000000000" pitchFamily="2" charset="2"/>
              <a:buChar char="v"/>
              <a:defRPr/>
            </a:pPr>
            <a:r>
              <a:rPr lang="en-US" b="1" dirty="0">
                <a:solidFill>
                  <a:schemeClr val="tx1"/>
                </a:solidFill>
              </a:rPr>
              <a:t>Health effects on animals</a:t>
            </a:r>
            <a:endParaRPr lang="en-US" dirty="0">
              <a:solidFill>
                <a:schemeClr val="tx1"/>
              </a:solidFill>
            </a:endParaRPr>
          </a:p>
          <a:p>
            <a:pPr>
              <a:defRPr/>
            </a:pPr>
            <a:r>
              <a:rPr lang="en-US" dirty="0"/>
              <a:t>Malnourishment</a:t>
            </a:r>
          </a:p>
          <a:p>
            <a:pPr>
              <a:defRPr/>
            </a:pPr>
            <a:r>
              <a:rPr lang="en-US" dirty="0"/>
              <a:t>Overcrowding</a:t>
            </a:r>
          </a:p>
          <a:p>
            <a:pPr>
              <a:defRPr/>
            </a:pPr>
            <a:r>
              <a:rPr lang="en-US" dirty="0"/>
              <a:t>Owner neglect</a:t>
            </a:r>
          </a:p>
          <a:p>
            <a:pPr>
              <a:defRPr/>
            </a:pPr>
            <a:r>
              <a:rPr lang="en-US" dirty="0"/>
              <a:t>Lasting consequences</a:t>
            </a:r>
          </a:p>
          <a:p>
            <a:pPr marL="0" indent="0">
              <a:buFont typeface="Arial" panose="020B0604020202020204" pitchFamily="34" charset="0"/>
              <a:buNone/>
              <a:defRPr/>
            </a:pPr>
            <a:endParaRPr lang="en-US" dirty="0"/>
          </a:p>
        </p:txBody>
      </p:sp>
      <p:sp>
        <p:nvSpPr>
          <p:cNvPr id="58372" name="Rectangle 5">
            <a:extLst>
              <a:ext uri="{FF2B5EF4-FFF2-40B4-BE49-F238E27FC236}">
                <a16:creationId xmlns:a16="http://schemas.microsoft.com/office/drawing/2014/main" id="{B5378B02-BD8A-42A0-9943-6F38488E174D}"/>
              </a:ext>
            </a:extLst>
          </p:cNvPr>
          <p:cNvSpPr>
            <a:spLocks noChangeArrowheads="1"/>
          </p:cNvSpPr>
          <p:nvPr/>
        </p:nvSpPr>
        <p:spPr bwMode="auto">
          <a:xfrm>
            <a:off x="838200" y="1905000"/>
            <a:ext cx="60960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57200">
              <a:defRPr>
                <a:solidFill>
                  <a:schemeClr val="tx1"/>
                </a:solidFill>
                <a:latin typeface="Century Gothic" panose="020B0502020202020204" pitchFamily="34" charset="0"/>
              </a:defRPr>
            </a:lvl1pPr>
            <a:lvl2pPr marL="742950" indent="-285750" defTabSz="457200">
              <a:defRPr>
                <a:solidFill>
                  <a:schemeClr val="tx1"/>
                </a:solidFill>
                <a:latin typeface="Century Gothic" panose="020B0502020202020204" pitchFamily="34" charset="0"/>
              </a:defRPr>
            </a:lvl2pPr>
            <a:lvl3pPr marL="1143000" indent="-228600" defTabSz="457200">
              <a:defRPr>
                <a:solidFill>
                  <a:schemeClr val="tx1"/>
                </a:solidFill>
                <a:latin typeface="Century Gothic" panose="020B0502020202020204" pitchFamily="34" charset="0"/>
              </a:defRPr>
            </a:lvl3pPr>
            <a:lvl4pPr marL="1600200" indent="-228600" defTabSz="457200">
              <a:defRPr>
                <a:solidFill>
                  <a:schemeClr val="tx1"/>
                </a:solidFill>
                <a:latin typeface="Century Gothic" panose="020B0502020202020204" pitchFamily="34" charset="0"/>
              </a:defRPr>
            </a:lvl4pPr>
            <a:lvl5pPr marL="2057400" indent="-228600" defTabSz="4572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spcBef>
                <a:spcPts val="1000"/>
              </a:spcBef>
              <a:buClr>
                <a:srgbClr val="82BE40"/>
              </a:buClr>
              <a:buFont typeface="Wingdings" panose="05000000000000000000" pitchFamily="2" charset="2"/>
              <a:buChar char="v"/>
            </a:pPr>
            <a:r>
              <a:rPr lang="en-US" altLang="en-US" sz="2400" b="1"/>
              <a:t>Health effects on humans</a:t>
            </a:r>
            <a:endParaRPr lang="en-US" altLang="en-US" sz="2400"/>
          </a:p>
          <a:p>
            <a:pPr>
              <a:spcBef>
                <a:spcPts val="1000"/>
              </a:spcBef>
              <a:buClr>
                <a:srgbClr val="82BE40"/>
              </a:buClr>
              <a:buFont typeface="Arial" panose="020B0604020202020204" pitchFamily="34" charset="0"/>
              <a:buChar char="•"/>
            </a:pPr>
            <a:r>
              <a:rPr lang="en-US" altLang="en-US" sz="2200">
                <a:solidFill>
                  <a:srgbClr val="595959"/>
                </a:solidFill>
              </a:rPr>
              <a:t>Sanitation concerns</a:t>
            </a:r>
          </a:p>
          <a:p>
            <a:pPr>
              <a:spcBef>
                <a:spcPts val="1000"/>
              </a:spcBef>
              <a:buClr>
                <a:srgbClr val="82BE40"/>
              </a:buClr>
              <a:buFont typeface="Arial" panose="020B0604020202020204" pitchFamily="34" charset="0"/>
              <a:buChar char="•"/>
            </a:pPr>
            <a:r>
              <a:rPr lang="en-US" altLang="en-US" sz="2200">
                <a:solidFill>
                  <a:srgbClr val="595959"/>
                </a:solidFill>
              </a:rPr>
              <a:t>Zoonotic diseases</a:t>
            </a:r>
          </a:p>
          <a:p>
            <a:pPr>
              <a:spcBef>
                <a:spcPts val="1000"/>
              </a:spcBef>
              <a:buClr>
                <a:srgbClr val="82BE40"/>
              </a:buClr>
              <a:buFont typeface="Arial" panose="020B0604020202020204" pitchFamily="34" charset="0"/>
              <a:buChar char="•"/>
            </a:pPr>
            <a:r>
              <a:rPr lang="en-US" altLang="en-US" sz="2200">
                <a:solidFill>
                  <a:srgbClr val="595959"/>
                </a:solidFill>
              </a:rPr>
              <a:t>Self-neglect and child/elder abuse</a:t>
            </a:r>
          </a:p>
          <a:p>
            <a:pPr>
              <a:spcBef>
                <a:spcPts val="1000"/>
              </a:spcBef>
              <a:buClr>
                <a:srgbClr val="82BE40"/>
              </a:buClr>
              <a:buFont typeface="Arial" panose="020B0604020202020204" pitchFamily="34" charset="0"/>
              <a:buChar char="•"/>
            </a:pPr>
            <a:endParaRPr lang="en-US" altLang="en-US" sz="2200">
              <a:solidFill>
                <a:srgbClr val="595959"/>
              </a:solidFill>
            </a:endParaRPr>
          </a:p>
        </p:txBody>
      </p:sp>
      <p:sp>
        <p:nvSpPr>
          <p:cNvPr id="9" name="Footer Placeholder 3">
            <a:extLst>
              <a:ext uri="{FF2B5EF4-FFF2-40B4-BE49-F238E27FC236}">
                <a16:creationId xmlns:a16="http://schemas.microsoft.com/office/drawing/2014/main" id="{54176A49-F3B3-404B-99E6-8135BFB6313F}"/>
              </a:ext>
            </a:extLst>
          </p:cNvPr>
          <p:cNvSpPr>
            <a:spLocks noGrp="1"/>
          </p:cNvSpPr>
          <p:nvPr>
            <p:ph type="ftr" sz="quarter" idx="10"/>
          </p:nvPr>
        </p:nvSpPr>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C0980732-1550-46CF-B3DA-58409AAEE4C4}"/>
              </a:ext>
            </a:extLst>
          </p:cNvPr>
          <p:cNvSpPr>
            <a:spLocks noGrp="1" noChangeArrowheads="1"/>
          </p:cNvSpPr>
          <p:nvPr>
            <p:ph type="title"/>
          </p:nvPr>
        </p:nvSpPr>
        <p:spPr>
          <a:xfrm>
            <a:off x="0" y="623888"/>
            <a:ext cx="12192000" cy="1281112"/>
          </a:xfrm>
        </p:spPr>
        <p:txBody>
          <a:bodyPr/>
          <a:lstStyle/>
          <a:p>
            <a:pPr eaLnBrk="1" hangingPunct="1"/>
            <a:r>
              <a:rPr lang="en-US" altLang="en-US" b="1">
                <a:cs typeface="Arial" panose="020B0604020202020204" pitchFamily="34" charset="0"/>
              </a:rPr>
              <a:t>Mental Health and Animal Hoarding </a:t>
            </a:r>
          </a:p>
        </p:txBody>
      </p:sp>
      <p:sp>
        <p:nvSpPr>
          <p:cNvPr id="22531" name="Content Placeholder 2">
            <a:extLst>
              <a:ext uri="{FF2B5EF4-FFF2-40B4-BE49-F238E27FC236}">
                <a16:creationId xmlns:a16="http://schemas.microsoft.com/office/drawing/2014/main" id="{5BEC7DA9-2183-4A34-908F-F46E1A323FB2}"/>
              </a:ext>
            </a:extLst>
          </p:cNvPr>
          <p:cNvSpPr>
            <a:spLocks noGrp="1"/>
          </p:cNvSpPr>
          <p:nvPr>
            <p:ph idx="1"/>
          </p:nvPr>
        </p:nvSpPr>
        <p:spPr>
          <a:xfrm>
            <a:off x="1371600" y="1524000"/>
            <a:ext cx="9982200" cy="4406900"/>
          </a:xfrm>
        </p:spPr>
        <p:txBody>
          <a:bodyPr rtlCol="0">
            <a:normAutofit/>
          </a:bodyPr>
          <a:lstStyle/>
          <a:p>
            <a:pPr marL="0">
              <a:lnSpc>
                <a:spcPct val="107000"/>
              </a:lnSpc>
              <a:spcBef>
                <a:spcPts val="0"/>
              </a:spcBef>
              <a:spcAft>
                <a:spcPts val="800"/>
              </a:spcAft>
              <a:buFont typeface="Wingdings" panose="05000000000000000000" pitchFamily="2" charset="2"/>
              <a:buChar char="v"/>
              <a:defRPr/>
            </a:pPr>
            <a:r>
              <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rPr>
              <a:t>Delusional disorder</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lvl="1">
              <a:lnSpc>
                <a:spcPts val="1980"/>
              </a:lnSpc>
              <a:defRPr/>
            </a:pPr>
            <a:r>
              <a:rPr lang="en-US" sz="2000" b="1" dirty="0">
                <a:solidFill>
                  <a:schemeClr val="tx1"/>
                </a:solidFill>
                <a:latin typeface="+mj-lt"/>
                <a:ea typeface="Times New Roman" panose="02020603050405020304" pitchFamily="18" charset="0"/>
              </a:rPr>
              <a:t>Focal Delusional Disorder Model </a:t>
            </a:r>
          </a:p>
          <a:p>
            <a:pPr marL="914400" lvl="2">
              <a:lnSpc>
                <a:spcPts val="1980"/>
              </a:lnSpc>
              <a:defRPr/>
            </a:pPr>
            <a:r>
              <a:rPr lang="en-US" sz="1800" dirty="0">
                <a:solidFill>
                  <a:schemeClr val="tx1"/>
                </a:solidFill>
                <a:latin typeface="+mj-lt"/>
                <a:ea typeface="Times New Roman" panose="02020603050405020304" pitchFamily="18" charset="0"/>
              </a:rPr>
              <a:t>Involves a belief system </a:t>
            </a:r>
            <a:r>
              <a:rPr lang="en-US" sz="1600" dirty="0">
                <a:solidFill>
                  <a:schemeClr val="tx1"/>
                </a:solidFill>
                <a:latin typeface="+mj-lt"/>
                <a:ea typeface="Times New Roman" panose="02020603050405020304" pitchFamily="18" charset="0"/>
              </a:rPr>
              <a:t>is out of touch with reality. </a:t>
            </a:r>
          </a:p>
          <a:p>
            <a:pPr marL="914400" lvl="2">
              <a:lnSpc>
                <a:spcPts val="1980"/>
              </a:lnSpc>
              <a:defRPr/>
            </a:pPr>
            <a:r>
              <a:rPr lang="en-US" sz="1800" dirty="0">
                <a:solidFill>
                  <a:schemeClr val="tx1"/>
                </a:solidFill>
                <a:latin typeface="+mj-lt"/>
                <a:ea typeface="Times New Roman" panose="02020603050405020304" pitchFamily="18" charset="0"/>
              </a:rPr>
              <a:t>Claims that the animals are well cared for in the face of compelling evidence to the contrary</a:t>
            </a:r>
          </a:p>
          <a:p>
            <a:pPr marL="914400" lvl="2">
              <a:lnSpc>
                <a:spcPts val="1980"/>
              </a:lnSpc>
              <a:defRPr/>
            </a:pPr>
            <a:r>
              <a:rPr lang="en-US" sz="1800" dirty="0">
                <a:solidFill>
                  <a:schemeClr val="tx1"/>
                </a:solidFill>
                <a:latin typeface="+mj-lt"/>
                <a:ea typeface="Times New Roman" panose="02020603050405020304" pitchFamily="18" charset="0"/>
              </a:rPr>
              <a:t>May accompany paranoia about officials who are actually trying to help both the hoarder and the animals.</a:t>
            </a:r>
          </a:p>
          <a:p>
            <a:pPr marL="0">
              <a:lnSpc>
                <a:spcPct val="107000"/>
              </a:lnSpc>
              <a:spcBef>
                <a:spcPts val="0"/>
              </a:spcBef>
              <a:spcAft>
                <a:spcPts val="800"/>
              </a:spcAft>
              <a:buFont typeface="Wingdings" panose="05000000000000000000" pitchFamily="2" charset="2"/>
              <a:buChar char="v"/>
              <a:defRPr/>
            </a:pPr>
            <a:r>
              <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rPr>
              <a:t>Attachment Disorder </a:t>
            </a:r>
          </a:p>
          <a:p>
            <a:pPr marL="914400" lvl="2">
              <a:lnSpc>
                <a:spcPct val="107000"/>
              </a:lnSpc>
              <a:spcBef>
                <a:spcPts val="0"/>
              </a:spcBef>
              <a:spcAft>
                <a:spcPts val="800"/>
              </a:spcAft>
              <a:defRPr/>
            </a:pPr>
            <a:r>
              <a:rPr lang="en-US" sz="1600" dirty="0">
                <a:solidFill>
                  <a:srgbClr val="000000"/>
                </a:solidFill>
                <a:ea typeface="Calibri" panose="020F0502020204030204" pitchFamily="34" charset="0"/>
                <a:cs typeface="Times New Roman" panose="02020603050405020304" pitchFamily="18" charset="0"/>
              </a:rPr>
              <a:t>Preferer animal relationships to human beings</a:t>
            </a:r>
          </a:p>
          <a:p>
            <a:pPr marL="914400" lvl="2">
              <a:lnSpc>
                <a:spcPct val="107000"/>
              </a:lnSpc>
              <a:spcBef>
                <a:spcPts val="0"/>
              </a:spcBef>
              <a:spcAft>
                <a:spcPts val="800"/>
              </a:spcAft>
              <a:defRPr/>
            </a:pPr>
            <a:r>
              <a:rPr lang="en-US" sz="1600" dirty="0">
                <a:solidFill>
                  <a:srgbClr val="000000"/>
                </a:solidFill>
                <a:ea typeface="Calibri" panose="020F0502020204030204" pitchFamily="34" charset="0"/>
                <a:cs typeface="Times New Roman" panose="02020603050405020304" pitchFamily="18" charset="0"/>
              </a:rPr>
              <a:t>Feeling safer and less threatening </a:t>
            </a:r>
            <a:endParaRPr lang="en-US" sz="1600" dirty="0">
              <a:ea typeface="Calibri" panose="020F0502020204030204" pitchFamily="34" charset="0"/>
              <a:cs typeface="Times New Roman" panose="02020603050405020304" pitchFamily="18" charset="0"/>
            </a:endParaRPr>
          </a:p>
          <a:p>
            <a:pPr marL="0">
              <a:lnSpc>
                <a:spcPct val="107000"/>
              </a:lnSpc>
              <a:spcBef>
                <a:spcPts val="0"/>
              </a:spcBef>
              <a:spcAft>
                <a:spcPts val="800"/>
              </a:spcAft>
              <a:buFont typeface="Wingdings" panose="05000000000000000000" pitchFamily="2" charset="2"/>
              <a:buChar char="v"/>
              <a:defRPr/>
            </a:pPr>
            <a:r>
              <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rPr>
              <a:t>Obsessive -compulsive disorder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Footer Placeholder 3">
            <a:extLst>
              <a:ext uri="{FF2B5EF4-FFF2-40B4-BE49-F238E27FC236}">
                <a16:creationId xmlns:a16="http://schemas.microsoft.com/office/drawing/2014/main" id="{04366DA3-9E8E-4DB8-B28E-7077A313CBD1}"/>
              </a:ext>
            </a:extLst>
          </p:cNvPr>
          <p:cNvSpPr>
            <a:spLocks noGrp="1"/>
          </p:cNvSpPr>
          <p:nvPr>
            <p:ph type="ftr" sz="quarter" idx="10"/>
          </p:nvPr>
        </p:nvSpPr>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791022E8-62B8-4CEE-B931-50B4F56E8AB3}"/>
              </a:ext>
            </a:extLst>
          </p:cNvPr>
          <p:cNvSpPr>
            <a:spLocks noGrp="1" noChangeArrowheads="1"/>
          </p:cNvSpPr>
          <p:nvPr>
            <p:ph type="title"/>
          </p:nvPr>
        </p:nvSpPr>
        <p:spPr>
          <a:xfrm>
            <a:off x="19050" y="304800"/>
            <a:ext cx="12192000" cy="1281113"/>
          </a:xfrm>
        </p:spPr>
        <p:txBody>
          <a:bodyPr/>
          <a:lstStyle/>
          <a:p>
            <a:pPr eaLnBrk="1" hangingPunct="1"/>
            <a:r>
              <a:rPr lang="en-US" altLang="en-US" b="1">
                <a:cs typeface="Arial" panose="020B0604020202020204" pitchFamily="34" charset="0"/>
              </a:rPr>
              <a:t>Types of Animal Hoarding </a:t>
            </a:r>
          </a:p>
        </p:txBody>
      </p:sp>
      <p:pic>
        <p:nvPicPr>
          <p:cNvPr id="62467" name="Picture 3">
            <a:extLst>
              <a:ext uri="{FF2B5EF4-FFF2-40B4-BE49-F238E27FC236}">
                <a16:creationId xmlns:a16="http://schemas.microsoft.com/office/drawing/2014/main" id="{6205E535-189E-41F4-8CA8-238978725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066800"/>
            <a:ext cx="8382000"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3">
            <a:extLst>
              <a:ext uri="{FF2B5EF4-FFF2-40B4-BE49-F238E27FC236}">
                <a16:creationId xmlns:a16="http://schemas.microsoft.com/office/drawing/2014/main" id="{F238A3C7-E028-4465-94AA-492FB32D1F1B}"/>
              </a:ext>
            </a:extLst>
          </p:cNvPr>
          <p:cNvSpPr>
            <a:spLocks noGrp="1"/>
          </p:cNvSpPr>
          <p:nvPr>
            <p:ph type="ftr" sz="quarter" idx="10"/>
          </p:nvPr>
        </p:nvSpPr>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976C6A14-629E-42D8-B748-6ADFA14649A4}"/>
              </a:ext>
            </a:extLst>
          </p:cNvPr>
          <p:cNvSpPr>
            <a:spLocks noGrp="1" noChangeArrowheads="1"/>
          </p:cNvSpPr>
          <p:nvPr>
            <p:ph type="title"/>
          </p:nvPr>
        </p:nvSpPr>
        <p:spPr>
          <a:xfrm>
            <a:off x="0" y="2819400"/>
            <a:ext cx="12192000" cy="1468438"/>
          </a:xfrm>
        </p:spPr>
        <p:txBody>
          <a:bodyPr/>
          <a:lstStyle/>
          <a:p>
            <a:pPr algn="ctr" eaLnBrk="1" hangingPunct="1"/>
            <a:r>
              <a:rPr lang="en-US" altLang="en-US" b="1"/>
              <a:t>Approaches to Home Visits</a:t>
            </a:r>
          </a:p>
        </p:txBody>
      </p:sp>
      <p:pic>
        <p:nvPicPr>
          <p:cNvPr id="64515" name="Picture 2">
            <a:extLst>
              <a:ext uri="{FF2B5EF4-FFF2-40B4-BE49-F238E27FC236}">
                <a16:creationId xmlns:a16="http://schemas.microsoft.com/office/drawing/2014/main" id="{E1C776F5-7406-4E7E-9202-02C04237E9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7620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C012AB4D-2F24-471F-A463-0AFE866E0AD5}"/>
              </a:ext>
            </a:extLst>
          </p:cNvPr>
          <p:cNvSpPr>
            <a:spLocks noGrp="1"/>
          </p:cNvSpPr>
          <p:nvPr>
            <p:ph type="ftr" sz="quarter" idx="10"/>
          </p:nvPr>
        </p:nvSpPr>
        <p:spPr>
          <a:xfrm>
            <a:off x="2819400" y="6492875"/>
            <a:ext cx="5410200" cy="365125"/>
          </a:xfrm>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FA2B43FE-3367-45A3-860C-ED69080CA8DD}"/>
              </a:ext>
            </a:extLst>
          </p:cNvPr>
          <p:cNvSpPr>
            <a:spLocks noGrp="1" noChangeArrowheads="1"/>
          </p:cNvSpPr>
          <p:nvPr>
            <p:ph type="title"/>
          </p:nvPr>
        </p:nvSpPr>
        <p:spPr/>
        <p:txBody>
          <a:bodyPr/>
          <a:lstStyle/>
          <a:p>
            <a:pPr eaLnBrk="1" hangingPunct="1"/>
            <a:r>
              <a:rPr lang="en-US" altLang="en-US" sz="3200" b="1"/>
              <a:t>What that could look like </a:t>
            </a:r>
          </a:p>
        </p:txBody>
      </p:sp>
      <p:pic>
        <p:nvPicPr>
          <p:cNvPr id="6" name="Content Placeholder 5">
            <a:extLst>
              <a:ext uri="{FF2B5EF4-FFF2-40B4-BE49-F238E27FC236}">
                <a16:creationId xmlns:a16="http://schemas.microsoft.com/office/drawing/2014/main" id="{57130E79-57A0-4513-9A48-F095DD651480}"/>
              </a:ext>
            </a:extLst>
          </p:cNvPr>
          <p:cNvPicPr>
            <a:picLocks noGrp="1" noChangeAspect="1"/>
          </p:cNvPicPr>
          <p:nvPr>
            <p:ph sz="half" idx="2"/>
          </p:nvPr>
        </p:nvPicPr>
        <p:blipFill>
          <a:blip r:embed="rId2"/>
          <a:stretch>
            <a:fillRect/>
          </a:stretch>
        </p:blipFill>
        <p:spPr>
          <a:xfrm>
            <a:off x="6705600" y="1524000"/>
            <a:ext cx="4178300" cy="4133850"/>
          </a:xfrm>
          <a:ln w="76200">
            <a:solidFill>
              <a:schemeClr val="bg1">
                <a:lumMod val="85000"/>
              </a:schemeClr>
            </a:solidFill>
          </a:ln>
        </p:spPr>
      </p:pic>
      <p:pic>
        <p:nvPicPr>
          <p:cNvPr id="4" name="Picture 3">
            <a:extLst>
              <a:ext uri="{FF2B5EF4-FFF2-40B4-BE49-F238E27FC236}">
                <a16:creationId xmlns:a16="http://schemas.microsoft.com/office/drawing/2014/main" id="{B011DF15-CD8B-431D-8382-A543202A795A}"/>
              </a:ext>
            </a:extLst>
          </p:cNvPr>
          <p:cNvPicPr>
            <a:picLocks noChangeAspect="1"/>
          </p:cNvPicPr>
          <p:nvPr/>
        </p:nvPicPr>
        <p:blipFill>
          <a:blip r:embed="rId3"/>
          <a:stretch>
            <a:fillRect/>
          </a:stretch>
        </p:blipFill>
        <p:spPr>
          <a:xfrm>
            <a:off x="790575" y="1371600"/>
            <a:ext cx="5670550" cy="4325938"/>
          </a:xfrm>
          <a:prstGeom prst="rect">
            <a:avLst/>
          </a:prstGeom>
          <a:ln>
            <a:solidFill>
              <a:schemeClr val="bg1">
                <a:lumMod val="85000"/>
              </a:schemeClr>
            </a:solidFill>
          </a:ln>
        </p:spPr>
      </p:pic>
      <p:sp>
        <p:nvSpPr>
          <p:cNvPr id="7" name="Footer Placeholder 3">
            <a:extLst>
              <a:ext uri="{FF2B5EF4-FFF2-40B4-BE49-F238E27FC236}">
                <a16:creationId xmlns:a16="http://schemas.microsoft.com/office/drawing/2014/main" id="{816540A0-7880-4533-B25D-6B4942EA4413}"/>
              </a:ext>
            </a:extLst>
          </p:cNvPr>
          <p:cNvSpPr>
            <a:spLocks noGrp="1"/>
          </p:cNvSpPr>
          <p:nvPr>
            <p:ph type="ftr" sz="quarter" idx="10"/>
          </p:nvPr>
        </p:nvSpPr>
        <p:spPr>
          <a:xfrm>
            <a:off x="2819400" y="6492875"/>
            <a:ext cx="5410200" cy="365125"/>
          </a:xfrm>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697132ED-1F2A-4BDC-988B-51129DA6349B}"/>
              </a:ext>
            </a:extLst>
          </p:cNvPr>
          <p:cNvSpPr>
            <a:spLocks noGrp="1" noChangeArrowheads="1"/>
          </p:cNvSpPr>
          <p:nvPr>
            <p:ph type="title"/>
          </p:nvPr>
        </p:nvSpPr>
        <p:spPr>
          <a:xfrm>
            <a:off x="0" y="623888"/>
            <a:ext cx="12192000" cy="1281112"/>
          </a:xfrm>
        </p:spPr>
        <p:txBody>
          <a:bodyPr/>
          <a:lstStyle/>
          <a:p>
            <a:pPr eaLnBrk="1" hangingPunct="1"/>
            <a:r>
              <a:rPr lang="en-US" altLang="en-US" sz="3200" b="1"/>
              <a:t>Manage Initial Reactions to Home </a:t>
            </a:r>
          </a:p>
        </p:txBody>
      </p:sp>
      <p:sp>
        <p:nvSpPr>
          <p:cNvPr id="57347" name="Content Placeholder 2">
            <a:extLst>
              <a:ext uri="{FF2B5EF4-FFF2-40B4-BE49-F238E27FC236}">
                <a16:creationId xmlns:a16="http://schemas.microsoft.com/office/drawing/2014/main" id="{B0155145-EE76-4531-9199-17CBDFE0D5EA}"/>
              </a:ext>
            </a:extLst>
          </p:cNvPr>
          <p:cNvSpPr>
            <a:spLocks noGrp="1" noChangeArrowheads="1"/>
          </p:cNvSpPr>
          <p:nvPr>
            <p:ph idx="1"/>
          </p:nvPr>
        </p:nvSpPr>
        <p:spPr>
          <a:xfrm>
            <a:off x="1270000" y="1295400"/>
            <a:ext cx="9169400" cy="4191000"/>
          </a:xfrm>
        </p:spPr>
        <p:txBody>
          <a:bodyPr/>
          <a:lstStyle/>
          <a:p>
            <a:pPr eaLnBrk="1" hangingPunct="1">
              <a:defRPr/>
            </a:pPr>
            <a:endParaRPr lang="en-US" altLang="en-US" dirty="0"/>
          </a:p>
          <a:p>
            <a:pPr>
              <a:buFont typeface="Wingdings" panose="05000000000000000000" pitchFamily="2" charset="2"/>
              <a:buChar char="v"/>
              <a:defRPr/>
            </a:pPr>
            <a:r>
              <a:rPr lang="en-US" dirty="0"/>
              <a:t>Use respectful language</a:t>
            </a:r>
          </a:p>
          <a:p>
            <a:pPr lvl="1">
              <a:defRPr/>
            </a:pPr>
            <a:r>
              <a:rPr lang="en-US" sz="1800" dirty="0"/>
              <a:t>Avoid judgments</a:t>
            </a:r>
          </a:p>
          <a:p>
            <a:pPr lvl="2">
              <a:defRPr/>
            </a:pPr>
            <a:r>
              <a:rPr lang="en-US" sz="1800" dirty="0"/>
              <a:t>“What a mess!”</a:t>
            </a:r>
          </a:p>
          <a:p>
            <a:pPr lvl="1">
              <a:defRPr/>
            </a:pPr>
            <a:r>
              <a:rPr lang="en-US" sz="1800" dirty="0"/>
              <a:t>Be aware of non-verbal communication </a:t>
            </a:r>
          </a:p>
          <a:p>
            <a:pPr marL="457200" lvl="1" indent="0" eaLnBrk="1" hangingPunct="1">
              <a:buFont typeface="Arial" panose="020B0604020202020204" pitchFamily="34" charset="0"/>
              <a:buNone/>
              <a:defRPr/>
            </a:pPr>
            <a:endParaRPr lang="en-US" altLang="en-US" dirty="0"/>
          </a:p>
          <a:p>
            <a:pPr>
              <a:buFont typeface="Wingdings" panose="05000000000000000000" pitchFamily="2" charset="2"/>
              <a:buChar char="v"/>
              <a:defRPr/>
            </a:pPr>
            <a:r>
              <a:rPr lang="en-US" dirty="0"/>
              <a:t>Match person’s language</a:t>
            </a:r>
          </a:p>
          <a:p>
            <a:pPr lvl="1">
              <a:defRPr/>
            </a:pPr>
            <a:r>
              <a:rPr lang="en-US" sz="1800" dirty="0"/>
              <a:t>Avoid using “trash”, “junk”, “hoarding”</a:t>
            </a:r>
          </a:p>
          <a:p>
            <a:pPr lvl="1">
              <a:defRPr/>
            </a:pPr>
            <a:r>
              <a:rPr lang="en-US" sz="1800" dirty="0"/>
              <a:t>Use client words: “your </a:t>
            </a:r>
            <a:r>
              <a:rPr lang="en-US" sz="1800" i="1" dirty="0"/>
              <a:t>things”, </a:t>
            </a:r>
            <a:r>
              <a:rPr lang="en-US" sz="1800" dirty="0"/>
              <a:t>“your </a:t>
            </a:r>
            <a:r>
              <a:rPr lang="en-US" sz="1800" i="1" dirty="0"/>
              <a:t>collections”, “my babies”…</a:t>
            </a:r>
            <a:endParaRPr lang="en-US" sz="1800" dirty="0"/>
          </a:p>
          <a:p>
            <a:pPr lvl="1">
              <a:defRPr/>
            </a:pPr>
            <a:endParaRPr lang="en-US" sz="1800" dirty="0"/>
          </a:p>
          <a:p>
            <a:pPr lvl="2" eaLnBrk="1" hangingPunct="1">
              <a:defRPr/>
            </a:pPr>
            <a:endParaRPr lang="en-US" altLang="en-US" dirty="0"/>
          </a:p>
        </p:txBody>
      </p:sp>
      <p:sp>
        <p:nvSpPr>
          <p:cNvPr id="5" name="Footer Placeholder 3">
            <a:extLst>
              <a:ext uri="{FF2B5EF4-FFF2-40B4-BE49-F238E27FC236}">
                <a16:creationId xmlns:a16="http://schemas.microsoft.com/office/drawing/2014/main" id="{B9A2FBC4-4F11-441C-B5DC-324385859D50}"/>
              </a:ext>
            </a:extLst>
          </p:cNvPr>
          <p:cNvSpPr>
            <a:spLocks noGrp="1"/>
          </p:cNvSpPr>
          <p:nvPr>
            <p:ph type="ftr" sz="quarter" idx="10"/>
          </p:nvPr>
        </p:nvSpPr>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7758675C-1773-4D24-95FF-8ED202960078}"/>
              </a:ext>
            </a:extLst>
          </p:cNvPr>
          <p:cNvSpPr>
            <a:spLocks noGrp="1" noChangeArrowheads="1"/>
          </p:cNvSpPr>
          <p:nvPr>
            <p:ph type="title"/>
          </p:nvPr>
        </p:nvSpPr>
        <p:spPr>
          <a:xfrm>
            <a:off x="30163" y="533400"/>
            <a:ext cx="11887200" cy="1143000"/>
          </a:xfrm>
        </p:spPr>
        <p:txBody>
          <a:bodyPr/>
          <a:lstStyle/>
          <a:p>
            <a:pPr eaLnBrk="1" hangingPunct="1"/>
            <a:r>
              <a:rPr lang="en-US" altLang="en-US" b="1"/>
              <a:t>Home Visit Initial Evaluation </a:t>
            </a:r>
          </a:p>
        </p:txBody>
      </p:sp>
      <p:sp>
        <p:nvSpPr>
          <p:cNvPr id="3" name="Content Placeholder 2">
            <a:extLst>
              <a:ext uri="{FF2B5EF4-FFF2-40B4-BE49-F238E27FC236}">
                <a16:creationId xmlns:a16="http://schemas.microsoft.com/office/drawing/2014/main" id="{95857D70-F268-42EE-9FA8-7828240D54D9}"/>
              </a:ext>
            </a:extLst>
          </p:cNvPr>
          <p:cNvSpPr>
            <a:spLocks noGrp="1"/>
          </p:cNvSpPr>
          <p:nvPr>
            <p:ph idx="1"/>
          </p:nvPr>
        </p:nvSpPr>
        <p:spPr>
          <a:xfrm>
            <a:off x="1143000" y="1528763"/>
            <a:ext cx="10058400" cy="4643437"/>
          </a:xfrm>
        </p:spPr>
        <p:txBody>
          <a:bodyPr rtlCol="0">
            <a:normAutofit fontScale="92500" lnSpcReduction="10000"/>
          </a:bodyPr>
          <a:lstStyle/>
          <a:p>
            <a:pPr>
              <a:buFont typeface="Wingdings" panose="05000000000000000000" pitchFamily="2" charset="2"/>
              <a:buChar char="v"/>
              <a:defRPr/>
            </a:pPr>
            <a:r>
              <a:rPr lang="en-US" sz="1800" dirty="0">
                <a:solidFill>
                  <a:schemeClr val="tx1"/>
                </a:solidFill>
              </a:rPr>
              <a:t>Begins upon immediate entry into home</a:t>
            </a:r>
          </a:p>
          <a:p>
            <a:pPr lvl="1">
              <a:defRPr/>
            </a:pPr>
            <a:r>
              <a:rPr lang="en-US" sz="1800" dirty="0">
                <a:solidFill>
                  <a:schemeClr val="tx1"/>
                </a:solidFill>
              </a:rPr>
              <a:t>Scan each room, attend to sensory cues (e.g. visual, odor, sounds)</a:t>
            </a:r>
            <a:endParaRPr lang="en-US" sz="1000" dirty="0">
              <a:solidFill>
                <a:schemeClr val="tx1"/>
              </a:solidFill>
            </a:endParaRPr>
          </a:p>
          <a:p>
            <a:pPr>
              <a:buFont typeface="Wingdings" panose="05000000000000000000" pitchFamily="2" charset="2"/>
              <a:buChar char="v"/>
              <a:defRPr/>
            </a:pPr>
            <a:r>
              <a:rPr lang="en-US" sz="1800" dirty="0">
                <a:solidFill>
                  <a:schemeClr val="tx1"/>
                </a:solidFill>
              </a:rPr>
              <a:t>May not be able to enter all areas of home, but when possible:</a:t>
            </a:r>
          </a:p>
          <a:p>
            <a:pPr lvl="1">
              <a:defRPr/>
            </a:pPr>
            <a:r>
              <a:rPr lang="en-US" sz="1800" dirty="0">
                <a:solidFill>
                  <a:schemeClr val="tx1"/>
                </a:solidFill>
              </a:rPr>
              <a:t>Examine standard rooms of home (e.g. living room, bedrooms, kitchen, bathrooms)</a:t>
            </a:r>
          </a:p>
          <a:p>
            <a:pPr lvl="1" eaLnBrk="1" fontAlgn="auto" hangingPunct="1">
              <a:lnSpc>
                <a:spcPct val="150000"/>
              </a:lnSpc>
              <a:spcAft>
                <a:spcPts val="0"/>
              </a:spcAft>
              <a:buFont typeface="Arial" charset="0"/>
              <a:buChar char="•"/>
              <a:defRPr/>
            </a:pPr>
            <a:r>
              <a:rPr lang="en-US" sz="1800" dirty="0">
                <a:solidFill>
                  <a:schemeClr val="tx1"/>
                </a:solidFill>
              </a:rPr>
              <a:t>Examine additional spaces (e.g. basement, attic, garage, storage, yard, car)</a:t>
            </a:r>
          </a:p>
          <a:p>
            <a:pPr lvl="2" eaLnBrk="1" fontAlgn="auto" hangingPunct="1">
              <a:lnSpc>
                <a:spcPct val="150000"/>
              </a:lnSpc>
              <a:spcAft>
                <a:spcPts val="0"/>
              </a:spcAft>
              <a:buFont typeface="Arial" charset="0"/>
              <a:buChar char="•"/>
              <a:defRPr/>
            </a:pPr>
            <a:r>
              <a:rPr lang="en-US" sz="1600" dirty="0">
                <a:solidFill>
                  <a:schemeClr val="tx1"/>
                </a:solidFill>
              </a:rPr>
              <a:t>Owner may also have other storage spaces outside of home</a:t>
            </a:r>
            <a:r>
              <a:rPr lang="en-US" sz="1700" dirty="0">
                <a:solidFill>
                  <a:schemeClr val="tx1"/>
                </a:solidFill>
              </a:rPr>
              <a:t>	</a:t>
            </a:r>
          </a:p>
          <a:p>
            <a:pPr>
              <a:buFont typeface="Wingdings" panose="05000000000000000000" pitchFamily="2" charset="2"/>
              <a:buChar char="v"/>
              <a:defRPr/>
            </a:pPr>
            <a:r>
              <a:rPr lang="en-US" sz="1800" dirty="0">
                <a:solidFill>
                  <a:schemeClr val="tx1"/>
                </a:solidFill>
              </a:rPr>
              <a:t>Develop a comprehensive picture of living environment, potential safety risks, and overall scope of problem in order to determine types and extent of intervention</a:t>
            </a:r>
          </a:p>
          <a:p>
            <a:pPr>
              <a:buFont typeface="Wingdings" panose="05000000000000000000" pitchFamily="2" charset="2"/>
              <a:buChar char="v"/>
              <a:defRPr/>
            </a:pPr>
            <a:r>
              <a:rPr lang="en-US" sz="1800" dirty="0">
                <a:solidFill>
                  <a:schemeClr val="tx1"/>
                </a:solidFill>
              </a:rPr>
              <a:t>Done by as few people as possible (ideally, one professional, the client, and a support person</a:t>
            </a:r>
          </a:p>
          <a:p>
            <a:pPr lvl="1">
              <a:defRPr/>
            </a:pPr>
            <a:r>
              <a:rPr lang="en-US" sz="1800" dirty="0">
                <a:solidFill>
                  <a:schemeClr val="tx1"/>
                </a:solidFill>
              </a:rPr>
              <a:t>Some others may insist on being there</a:t>
            </a:r>
          </a:p>
          <a:p>
            <a:pPr lvl="2" eaLnBrk="1" fontAlgn="auto" hangingPunct="1">
              <a:lnSpc>
                <a:spcPct val="150000"/>
              </a:lnSpc>
              <a:spcAft>
                <a:spcPts val="0"/>
              </a:spcAft>
              <a:buFont typeface="Arial" charset="0"/>
              <a:buChar char="•"/>
              <a:defRPr/>
            </a:pPr>
            <a:r>
              <a:rPr lang="en-US" sz="1600" dirty="0">
                <a:solidFill>
                  <a:schemeClr val="tx1"/>
                </a:solidFill>
              </a:rPr>
              <a:t>Speak ahead of time to discuss details (who will talk/observe; conditions of visit; goals for visit)</a:t>
            </a:r>
          </a:p>
          <a:p>
            <a:pPr lvl="1" eaLnBrk="1" fontAlgn="auto" hangingPunct="1">
              <a:lnSpc>
                <a:spcPct val="150000"/>
              </a:lnSpc>
              <a:spcAft>
                <a:spcPts val="0"/>
              </a:spcAft>
              <a:buFont typeface="Arial" charset="0"/>
              <a:buChar char="•"/>
              <a:defRPr/>
            </a:pPr>
            <a:endParaRPr lang="en-US" sz="1700" dirty="0">
              <a:solidFill>
                <a:schemeClr val="tx1">
                  <a:lumMod val="65000"/>
                  <a:lumOff val="35000"/>
                </a:schemeClr>
              </a:solidFill>
            </a:endParaRPr>
          </a:p>
        </p:txBody>
      </p:sp>
      <p:sp>
        <p:nvSpPr>
          <p:cNvPr id="5" name="Footer Placeholder 3">
            <a:extLst>
              <a:ext uri="{FF2B5EF4-FFF2-40B4-BE49-F238E27FC236}">
                <a16:creationId xmlns:a16="http://schemas.microsoft.com/office/drawing/2014/main" id="{70F0F51D-F3D0-49B4-B2AD-5EFC590AA7C5}"/>
              </a:ext>
            </a:extLst>
          </p:cNvPr>
          <p:cNvSpPr>
            <a:spLocks noGrp="1"/>
          </p:cNvSpPr>
          <p:nvPr>
            <p:ph type="ftr" sz="quarter" idx="10"/>
          </p:nvPr>
        </p:nvSpPr>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83B4D58F-5A27-4DE7-998B-70F5B7AB526D}"/>
              </a:ext>
            </a:extLst>
          </p:cNvPr>
          <p:cNvSpPr>
            <a:spLocks noGrp="1" noChangeArrowheads="1"/>
          </p:cNvSpPr>
          <p:nvPr>
            <p:ph type="title"/>
          </p:nvPr>
        </p:nvSpPr>
        <p:spPr>
          <a:xfrm>
            <a:off x="0" y="623888"/>
            <a:ext cx="12115800" cy="1281112"/>
          </a:xfrm>
        </p:spPr>
        <p:txBody>
          <a:bodyPr/>
          <a:lstStyle/>
          <a:p>
            <a:pPr eaLnBrk="1" hangingPunct="1"/>
            <a:r>
              <a:rPr lang="en-US" altLang="en-US" b="1"/>
              <a:t>Building Trust During a Home Visit</a:t>
            </a:r>
            <a:endParaRPr lang="en-US" altLang="en-US" sz="2800" b="1"/>
          </a:p>
        </p:txBody>
      </p:sp>
      <p:sp>
        <p:nvSpPr>
          <p:cNvPr id="58371" name="Content Placeholder 2">
            <a:extLst>
              <a:ext uri="{FF2B5EF4-FFF2-40B4-BE49-F238E27FC236}">
                <a16:creationId xmlns:a16="http://schemas.microsoft.com/office/drawing/2014/main" id="{00A32ABE-ABBF-45DB-8754-D1108BF90146}"/>
              </a:ext>
            </a:extLst>
          </p:cNvPr>
          <p:cNvSpPr>
            <a:spLocks noGrp="1" noChangeArrowheads="1"/>
          </p:cNvSpPr>
          <p:nvPr>
            <p:ph idx="1"/>
          </p:nvPr>
        </p:nvSpPr>
        <p:spPr>
          <a:xfrm>
            <a:off x="1219200" y="1524000"/>
            <a:ext cx="9525000" cy="4406900"/>
          </a:xfrm>
        </p:spPr>
        <p:txBody>
          <a:bodyPr/>
          <a:lstStyle/>
          <a:p>
            <a:pPr eaLnBrk="1" hangingPunct="1">
              <a:lnSpc>
                <a:spcPct val="150000"/>
              </a:lnSpc>
              <a:buFont typeface="Wingdings" panose="05000000000000000000" pitchFamily="2" charset="2"/>
              <a:buChar char="v"/>
              <a:defRPr/>
            </a:pPr>
            <a:r>
              <a:rPr lang="en-US" altLang="en-US" dirty="0"/>
              <a:t>Focus on immediate and urgent safety concerns</a:t>
            </a:r>
          </a:p>
          <a:p>
            <a:pPr lvl="1" eaLnBrk="1" hangingPunct="1">
              <a:defRPr/>
            </a:pPr>
            <a:r>
              <a:rPr lang="en-US" altLang="en-US" sz="1800" dirty="0"/>
              <a:t>Avoid discussing the “fate” of the residents  possessions during initial visits</a:t>
            </a:r>
          </a:p>
          <a:p>
            <a:pPr lvl="2" eaLnBrk="1" hangingPunct="1">
              <a:defRPr/>
            </a:pPr>
            <a:r>
              <a:rPr lang="en-US" sz="1600" dirty="0"/>
              <a:t>Will be addressed later and may require input from other professionals</a:t>
            </a:r>
            <a:endParaRPr lang="en-US" altLang="en-US" sz="1600" dirty="0"/>
          </a:p>
          <a:p>
            <a:pPr lvl="1" eaLnBrk="1" hangingPunct="1">
              <a:defRPr/>
            </a:pPr>
            <a:r>
              <a:rPr lang="en-US" altLang="en-US" sz="1800" dirty="0"/>
              <a:t>Clarify safety and legal requirements </a:t>
            </a:r>
          </a:p>
          <a:p>
            <a:pPr eaLnBrk="1" hangingPunct="1">
              <a:lnSpc>
                <a:spcPct val="150000"/>
              </a:lnSpc>
              <a:buFont typeface="Wingdings" panose="05000000000000000000" pitchFamily="2" charset="2"/>
              <a:buChar char="v"/>
              <a:defRPr/>
            </a:pPr>
            <a:r>
              <a:rPr lang="en-US" dirty="0">
                <a:solidFill>
                  <a:schemeClr val="tx1">
                    <a:lumMod val="65000"/>
                    <a:lumOff val="35000"/>
                  </a:schemeClr>
                </a:solidFill>
              </a:rPr>
              <a:t>Dealing with Resistance and Set Backs </a:t>
            </a:r>
          </a:p>
          <a:p>
            <a:pPr lvl="1" eaLnBrk="1" hangingPunct="1">
              <a:defRPr/>
            </a:pPr>
            <a:r>
              <a:rPr lang="en-US" altLang="en-US" dirty="0"/>
              <a:t>How would you want others to help you manage your anger, frustration, resentment, and embarrassment?</a:t>
            </a:r>
          </a:p>
          <a:p>
            <a:pPr lvl="1" eaLnBrk="1" hangingPunct="1">
              <a:defRPr/>
            </a:pPr>
            <a:r>
              <a:rPr lang="en-US" dirty="0"/>
              <a:t>Remember that hoarding is a mental health problem</a:t>
            </a:r>
          </a:p>
          <a:p>
            <a:pPr lvl="1" eaLnBrk="1" hangingPunct="1">
              <a:defRPr/>
            </a:pPr>
            <a:r>
              <a:rPr lang="en-US" dirty="0"/>
              <a:t>Consider the behavior to be the person’s best attempt to protect him or herself against uncomfortable/painful feelings</a:t>
            </a:r>
          </a:p>
          <a:p>
            <a:pPr lvl="1" eaLnBrk="1" hangingPunct="1">
              <a:lnSpc>
                <a:spcPct val="150000"/>
              </a:lnSpc>
              <a:buFont typeface="Wingdings" panose="05000000000000000000" pitchFamily="2" charset="2"/>
              <a:buChar char="v"/>
              <a:defRPr/>
            </a:pPr>
            <a:endParaRPr lang="en-US" dirty="0">
              <a:solidFill>
                <a:srgbClr val="C96D07"/>
              </a:solidFill>
            </a:endParaRPr>
          </a:p>
          <a:p>
            <a:pPr lvl="1" eaLnBrk="1" hangingPunct="1">
              <a:lnSpc>
                <a:spcPct val="150000"/>
              </a:lnSpc>
              <a:buFont typeface="Wingdings" panose="05000000000000000000" pitchFamily="2" charset="2"/>
              <a:buChar char="v"/>
              <a:defRPr/>
            </a:pPr>
            <a:endParaRPr lang="en-US" altLang="en-US" dirty="0"/>
          </a:p>
        </p:txBody>
      </p:sp>
      <p:sp>
        <p:nvSpPr>
          <p:cNvPr id="5" name="Footer Placeholder 3">
            <a:extLst>
              <a:ext uri="{FF2B5EF4-FFF2-40B4-BE49-F238E27FC236}">
                <a16:creationId xmlns:a16="http://schemas.microsoft.com/office/drawing/2014/main" id="{6B7BB9BB-3455-4D00-A7A7-A20819E27F40}"/>
              </a:ext>
            </a:extLst>
          </p:cNvPr>
          <p:cNvSpPr>
            <a:spLocks noGrp="1"/>
          </p:cNvSpPr>
          <p:nvPr>
            <p:ph type="ftr" sz="quarter" idx="10"/>
          </p:nvPr>
        </p:nvSpPr>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4">
            <a:extLst>
              <a:ext uri="{FF2B5EF4-FFF2-40B4-BE49-F238E27FC236}">
                <a16:creationId xmlns:a16="http://schemas.microsoft.com/office/drawing/2014/main" id="{C21CF9F9-634C-4FBC-BD1E-32E730882D48}"/>
              </a:ext>
            </a:extLst>
          </p:cNvPr>
          <p:cNvSpPr>
            <a:spLocks noGrp="1" noChangeArrowheads="1"/>
          </p:cNvSpPr>
          <p:nvPr>
            <p:ph type="ctrTitle" idx="4294967295"/>
          </p:nvPr>
        </p:nvSpPr>
        <p:spPr>
          <a:xfrm>
            <a:off x="2057400" y="3352800"/>
            <a:ext cx="8839200" cy="3713163"/>
          </a:xfrm>
        </p:spPr>
        <p:txBody>
          <a:bodyPr/>
          <a:lstStyle/>
          <a:p>
            <a:pPr algn="l" eaLnBrk="1" hangingPunct="1"/>
            <a:r>
              <a:rPr lang="en-US" altLang="en-US" sz="4000" b="1"/>
              <a:t>What’s the difference between clutter, collecting, and hoarding?</a:t>
            </a:r>
          </a:p>
        </p:txBody>
      </p:sp>
      <p:pic>
        <p:nvPicPr>
          <p:cNvPr id="25603" name="Picture 1">
            <a:extLst>
              <a:ext uri="{FF2B5EF4-FFF2-40B4-BE49-F238E27FC236}">
                <a16:creationId xmlns:a16="http://schemas.microsoft.com/office/drawing/2014/main" id="{2011E073-F87F-4D1C-98EC-FAD45B1BE6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7620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772F597D-C189-4FD9-B344-EB8C4A12F082}"/>
              </a:ext>
            </a:extLst>
          </p:cNvPr>
          <p:cNvSpPr>
            <a:spLocks noGrp="1"/>
          </p:cNvSpPr>
          <p:nvPr>
            <p:ph type="ftr" sz="quarter" idx="10"/>
          </p:nvPr>
        </p:nvSpPr>
        <p:spPr>
          <a:xfrm>
            <a:off x="2819400" y="6492875"/>
            <a:ext cx="5410200" cy="365125"/>
          </a:xfrm>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49C90910-FD92-4362-9F82-13FE371147C9}"/>
              </a:ext>
            </a:extLst>
          </p:cNvPr>
          <p:cNvSpPr>
            <a:spLocks noGrp="1" noChangeArrowheads="1"/>
          </p:cNvSpPr>
          <p:nvPr>
            <p:ph type="title"/>
          </p:nvPr>
        </p:nvSpPr>
        <p:spPr>
          <a:xfrm>
            <a:off x="25400" y="685800"/>
            <a:ext cx="11887200" cy="1143000"/>
          </a:xfrm>
        </p:spPr>
        <p:txBody>
          <a:bodyPr/>
          <a:lstStyle/>
          <a:p>
            <a:pPr eaLnBrk="1" hangingPunct="1"/>
            <a:r>
              <a:rPr lang="en-US" altLang="en-US" b="1"/>
              <a:t>Interventions and Type of Animal Hoarding</a:t>
            </a:r>
          </a:p>
        </p:txBody>
      </p:sp>
      <p:pic>
        <p:nvPicPr>
          <p:cNvPr id="69635" name="Content Placeholder 4">
            <a:extLst>
              <a:ext uri="{FF2B5EF4-FFF2-40B4-BE49-F238E27FC236}">
                <a16:creationId xmlns:a16="http://schemas.microsoft.com/office/drawing/2014/main" id="{4D4BFA8A-D450-4E92-AF88-616786D26CE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5463" y="1447800"/>
            <a:ext cx="8601075" cy="4876800"/>
          </a:xfrm>
        </p:spPr>
      </p:pic>
      <p:sp>
        <p:nvSpPr>
          <p:cNvPr id="7" name="Footer Placeholder 3">
            <a:extLst>
              <a:ext uri="{FF2B5EF4-FFF2-40B4-BE49-F238E27FC236}">
                <a16:creationId xmlns:a16="http://schemas.microsoft.com/office/drawing/2014/main" id="{8B040FC1-05FA-491F-8783-6258EF7CA3C3}"/>
              </a:ext>
            </a:extLst>
          </p:cNvPr>
          <p:cNvSpPr>
            <a:spLocks noGrp="1"/>
          </p:cNvSpPr>
          <p:nvPr>
            <p:ph type="ftr" sz="quarter" idx="10"/>
          </p:nvPr>
        </p:nvSpPr>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920197B8-0E81-4A94-A74A-69839235DBAE}"/>
              </a:ext>
            </a:extLst>
          </p:cNvPr>
          <p:cNvSpPr>
            <a:spLocks noGrp="1" noChangeArrowheads="1"/>
          </p:cNvSpPr>
          <p:nvPr>
            <p:ph type="title"/>
          </p:nvPr>
        </p:nvSpPr>
        <p:spPr>
          <a:xfrm>
            <a:off x="152400" y="2438400"/>
            <a:ext cx="12192000" cy="1468438"/>
          </a:xfrm>
        </p:spPr>
        <p:txBody>
          <a:bodyPr/>
          <a:lstStyle/>
          <a:p>
            <a:pPr algn="ctr" eaLnBrk="1" hangingPunct="1"/>
            <a:r>
              <a:rPr lang="en-US" altLang="en-US" b="1"/>
              <a:t>Tools to Work With </a:t>
            </a:r>
          </a:p>
        </p:txBody>
      </p:sp>
      <p:pic>
        <p:nvPicPr>
          <p:cNvPr id="70659" name="Picture 3">
            <a:extLst>
              <a:ext uri="{FF2B5EF4-FFF2-40B4-BE49-F238E27FC236}">
                <a16:creationId xmlns:a16="http://schemas.microsoft.com/office/drawing/2014/main" id="{A4F04999-8405-4F8F-9A3D-BF2EF26FD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81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CC9029FC-6802-4B59-8FFE-723E4F844AF6}"/>
              </a:ext>
            </a:extLst>
          </p:cNvPr>
          <p:cNvSpPr>
            <a:spLocks noGrp="1"/>
          </p:cNvSpPr>
          <p:nvPr>
            <p:ph type="ftr" sz="quarter" idx="10"/>
          </p:nvPr>
        </p:nvSpPr>
        <p:spPr>
          <a:xfrm>
            <a:off x="2819400" y="6492875"/>
            <a:ext cx="5410200" cy="365125"/>
          </a:xfrm>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B8D48601-8B25-46F4-8D2B-F7AE6C7D32F6}"/>
              </a:ext>
            </a:extLst>
          </p:cNvPr>
          <p:cNvSpPr>
            <a:spLocks noGrp="1"/>
          </p:cNvSpPr>
          <p:nvPr>
            <p:ph type="subTitle" idx="1"/>
          </p:nvPr>
        </p:nvSpPr>
        <p:spPr>
          <a:xfrm>
            <a:off x="6324600" y="1077913"/>
            <a:ext cx="4876800" cy="4514850"/>
          </a:xfrm>
        </p:spPr>
        <p:txBody>
          <a:bodyPr rtlCol="0">
            <a:noAutofit/>
          </a:bodyPr>
          <a:lstStyle/>
          <a:p>
            <a:pPr eaLnBrk="1" fontAlgn="auto" hangingPunct="1">
              <a:spcAft>
                <a:spcPts val="0"/>
              </a:spcAft>
              <a:buFont typeface="Arial" charset="0"/>
              <a:buNone/>
              <a:defRPr/>
            </a:pPr>
            <a:r>
              <a:rPr lang="en-US" sz="1600" dirty="0"/>
              <a:t>Assessment of home’s interior, except where outside structure affects overall safety of interior</a:t>
            </a:r>
            <a:br>
              <a:rPr lang="en-US" sz="1600" dirty="0"/>
            </a:br>
            <a:br>
              <a:rPr lang="en-US" sz="1600" dirty="0"/>
            </a:br>
            <a:r>
              <a:rPr lang="en-US" sz="1600" dirty="0"/>
              <a:t>Guideline tool by professional organizers </a:t>
            </a:r>
            <a:br>
              <a:rPr lang="en-US" sz="1600" dirty="0"/>
            </a:br>
            <a:r>
              <a:rPr lang="en-US" sz="1600" dirty="0"/>
              <a:t>and related professionals</a:t>
            </a:r>
          </a:p>
          <a:p>
            <a:pPr eaLnBrk="1" fontAlgn="auto" hangingPunct="1">
              <a:spcAft>
                <a:spcPts val="0"/>
              </a:spcAft>
              <a:buFont typeface="Arial" charset="0"/>
              <a:buNone/>
              <a:defRPr/>
            </a:pPr>
            <a:r>
              <a:rPr lang="en-US" sz="1600" b="1" dirty="0"/>
              <a:t>5 categories</a:t>
            </a:r>
            <a:r>
              <a:rPr lang="en-US" sz="1600" dirty="0"/>
              <a:t>:</a:t>
            </a:r>
          </a:p>
          <a:p>
            <a:pPr marL="285750" indent="-285750" eaLnBrk="1" fontAlgn="auto" hangingPunct="1">
              <a:spcAft>
                <a:spcPts val="0"/>
              </a:spcAft>
              <a:buClr>
                <a:srgbClr val="84BC49"/>
              </a:buClr>
              <a:buFont typeface="Arial" charset="0"/>
              <a:buChar char="•"/>
              <a:defRPr/>
            </a:pPr>
            <a:r>
              <a:rPr lang="en-US" sz="1600" dirty="0"/>
              <a:t>Structure and Zoning</a:t>
            </a:r>
          </a:p>
          <a:p>
            <a:pPr marL="285750" indent="-285750" eaLnBrk="1" fontAlgn="auto" hangingPunct="1">
              <a:spcAft>
                <a:spcPts val="0"/>
              </a:spcAft>
              <a:buClr>
                <a:srgbClr val="84BC49"/>
              </a:buClr>
              <a:buFont typeface="Arial" charset="0"/>
              <a:buChar char="•"/>
              <a:defRPr/>
            </a:pPr>
            <a:r>
              <a:rPr lang="en-US" sz="1600" dirty="0"/>
              <a:t>Animals and Pests</a:t>
            </a:r>
          </a:p>
          <a:p>
            <a:pPr marL="285750" indent="-285750" eaLnBrk="1" fontAlgn="auto" hangingPunct="1">
              <a:spcAft>
                <a:spcPts val="0"/>
              </a:spcAft>
              <a:buClr>
                <a:srgbClr val="84BC49"/>
              </a:buClr>
              <a:buFont typeface="Arial" charset="0"/>
              <a:buChar char="•"/>
              <a:defRPr/>
            </a:pPr>
            <a:r>
              <a:rPr lang="en-US" sz="1600" dirty="0"/>
              <a:t>Household Functions</a:t>
            </a:r>
          </a:p>
          <a:p>
            <a:pPr marL="285750" indent="-285750" eaLnBrk="1" fontAlgn="auto" hangingPunct="1">
              <a:spcAft>
                <a:spcPts val="0"/>
              </a:spcAft>
              <a:buClr>
                <a:srgbClr val="84BC49"/>
              </a:buClr>
              <a:buFont typeface="Arial" charset="0"/>
              <a:buChar char="•"/>
              <a:defRPr/>
            </a:pPr>
            <a:r>
              <a:rPr lang="en-US" sz="1600" dirty="0"/>
              <a:t>Health &amp; Safety</a:t>
            </a:r>
          </a:p>
          <a:p>
            <a:pPr marL="285750" indent="-285750" eaLnBrk="1" fontAlgn="auto" hangingPunct="1">
              <a:spcAft>
                <a:spcPts val="0"/>
              </a:spcAft>
              <a:buClr>
                <a:srgbClr val="84BC49"/>
              </a:buClr>
              <a:buFont typeface="Arial" charset="0"/>
              <a:buChar char="•"/>
              <a:defRPr/>
            </a:pPr>
            <a:r>
              <a:rPr lang="en-US" sz="1600" dirty="0"/>
              <a:t>Personal Protective Equipment (PPE)</a:t>
            </a:r>
            <a:br>
              <a:rPr lang="en-US" sz="1400" dirty="0"/>
            </a:br>
            <a:endParaRPr lang="en-US" sz="1400" dirty="0"/>
          </a:p>
        </p:txBody>
      </p:sp>
      <p:sp>
        <p:nvSpPr>
          <p:cNvPr id="10" name="Rectangle 9">
            <a:extLst>
              <a:ext uri="{FF2B5EF4-FFF2-40B4-BE49-F238E27FC236}">
                <a16:creationId xmlns:a16="http://schemas.microsoft.com/office/drawing/2014/main" id="{2AD0587A-DE64-4EB8-8328-BF26E28207B2}"/>
              </a:ext>
            </a:extLst>
          </p:cNvPr>
          <p:cNvSpPr/>
          <p:nvPr/>
        </p:nvSpPr>
        <p:spPr>
          <a:xfrm>
            <a:off x="838200" y="609600"/>
            <a:ext cx="5715000" cy="738188"/>
          </a:xfrm>
          <a:prstGeom prst="rect">
            <a:avLst/>
          </a:prstGeom>
        </p:spPr>
        <p:txBody>
          <a:bodyPr>
            <a:spAutoFit/>
          </a:bodyPr>
          <a:lstStyle/>
          <a:p>
            <a:pPr algn="ctr" eaLnBrk="1" fontAlgn="auto" hangingPunct="1">
              <a:spcBef>
                <a:spcPts val="0"/>
              </a:spcBef>
              <a:spcAft>
                <a:spcPts val="0"/>
              </a:spcAft>
              <a:defRPr/>
            </a:pPr>
            <a:r>
              <a:rPr lang="en-US" sz="2400" b="1" dirty="0">
                <a:solidFill>
                  <a:srgbClr val="84BC49"/>
                </a:solidFill>
                <a:latin typeface="+mn-lt"/>
              </a:rPr>
              <a:t>ICD Clutter-Hoarding Scale (CHS) </a:t>
            </a:r>
          </a:p>
          <a:p>
            <a:pPr algn="ctr" eaLnBrk="1" fontAlgn="auto" hangingPunct="1">
              <a:spcBef>
                <a:spcPts val="0"/>
              </a:spcBef>
              <a:spcAft>
                <a:spcPts val="0"/>
              </a:spcAft>
              <a:defRPr/>
            </a:pPr>
            <a:r>
              <a:rPr lang="en-US" dirty="0">
                <a:solidFill>
                  <a:schemeClr val="tx1">
                    <a:lumMod val="65000"/>
                    <a:lumOff val="35000"/>
                  </a:schemeClr>
                </a:solidFill>
                <a:latin typeface="+mn-lt"/>
              </a:rPr>
              <a:t> </a:t>
            </a:r>
          </a:p>
        </p:txBody>
      </p:sp>
      <p:pic>
        <p:nvPicPr>
          <p:cNvPr id="71684" name="Picture 4">
            <a:extLst>
              <a:ext uri="{FF2B5EF4-FFF2-40B4-BE49-F238E27FC236}">
                <a16:creationId xmlns:a16="http://schemas.microsoft.com/office/drawing/2014/main" id="{52C6D40D-ED00-4148-82D9-2F186467F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63638"/>
            <a:ext cx="44196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EF24C7A-7541-4E32-B6F9-866B80E10EAF}"/>
              </a:ext>
            </a:extLst>
          </p:cNvPr>
          <p:cNvSpPr txBox="1"/>
          <p:nvPr/>
        </p:nvSpPr>
        <p:spPr>
          <a:xfrm>
            <a:off x="6324600" y="5105400"/>
            <a:ext cx="4038600" cy="738188"/>
          </a:xfrm>
          <a:prstGeom prst="rect">
            <a:avLst/>
          </a:prstGeom>
          <a:noFill/>
        </p:spPr>
        <p:txBody>
          <a:bodyPr>
            <a:spAutoFit/>
          </a:bodyPr>
          <a:lstStyle/>
          <a:p>
            <a:pPr eaLnBrk="1" fontAlgn="auto" hangingPunct="1">
              <a:spcBef>
                <a:spcPts val="0"/>
              </a:spcBef>
              <a:spcAft>
                <a:spcPts val="0"/>
              </a:spcAft>
              <a:defRPr/>
            </a:pPr>
            <a:r>
              <a:rPr lang="en-US" sz="1400" b="1" dirty="0">
                <a:solidFill>
                  <a:schemeClr val="tx1">
                    <a:lumMod val="65000"/>
                    <a:lumOff val="35000"/>
                  </a:schemeClr>
                </a:solidFill>
                <a:latin typeface="+mn-lt"/>
              </a:rPr>
              <a:t>Available for free download: </a:t>
            </a:r>
            <a:r>
              <a:rPr lang="en-US" sz="1400" dirty="0" err="1">
                <a:solidFill>
                  <a:schemeClr val="tx1">
                    <a:lumMod val="65000"/>
                    <a:lumOff val="35000"/>
                  </a:schemeClr>
                </a:solidFill>
                <a:latin typeface="+mn-lt"/>
              </a:rPr>
              <a:t>www.challengingdisorganization.org</a:t>
            </a:r>
            <a:endParaRPr lang="en-US" sz="1400" dirty="0">
              <a:solidFill>
                <a:schemeClr val="tx1">
                  <a:lumMod val="65000"/>
                  <a:lumOff val="35000"/>
                </a:schemeClr>
              </a:solidFill>
              <a:latin typeface="+mn-lt"/>
            </a:endParaRPr>
          </a:p>
          <a:p>
            <a:pPr eaLnBrk="1" fontAlgn="auto" hangingPunct="1">
              <a:spcBef>
                <a:spcPts val="0"/>
              </a:spcBef>
              <a:spcAft>
                <a:spcPts val="0"/>
              </a:spcAft>
              <a:defRPr/>
            </a:pPr>
            <a:endParaRPr lang="en-US" sz="1400" dirty="0">
              <a:solidFill>
                <a:schemeClr val="tx1">
                  <a:lumMod val="65000"/>
                  <a:lumOff val="35000"/>
                </a:schemeClr>
              </a:solidFill>
              <a:latin typeface="+mn-lt"/>
            </a:endParaRPr>
          </a:p>
        </p:txBody>
      </p:sp>
      <p:sp>
        <p:nvSpPr>
          <p:cNvPr id="7" name="Footer Placeholder 3">
            <a:extLst>
              <a:ext uri="{FF2B5EF4-FFF2-40B4-BE49-F238E27FC236}">
                <a16:creationId xmlns:a16="http://schemas.microsoft.com/office/drawing/2014/main" id="{2E629E44-22A6-4C8A-AF2D-567D2520A67E}"/>
              </a:ext>
            </a:extLst>
          </p:cNvPr>
          <p:cNvSpPr>
            <a:spLocks noGrp="1"/>
          </p:cNvSpPr>
          <p:nvPr>
            <p:ph type="ftr" sz="quarter" idx="10"/>
          </p:nvPr>
        </p:nvSpPr>
        <p:spPr>
          <a:xfrm>
            <a:off x="2819400" y="6492875"/>
            <a:ext cx="5410200" cy="365125"/>
          </a:xfrm>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4">
            <a:extLst>
              <a:ext uri="{FF2B5EF4-FFF2-40B4-BE49-F238E27FC236}">
                <a16:creationId xmlns:a16="http://schemas.microsoft.com/office/drawing/2014/main" id="{06E0B30E-5329-4874-BEB2-6C8D66EC9F88}"/>
              </a:ext>
            </a:extLst>
          </p:cNvPr>
          <p:cNvSpPr>
            <a:spLocks noGrp="1" noChangeArrowheads="1"/>
          </p:cNvSpPr>
          <p:nvPr>
            <p:ph type="title"/>
          </p:nvPr>
        </p:nvSpPr>
        <p:spPr>
          <a:xfrm>
            <a:off x="0" y="685800"/>
            <a:ext cx="12188825" cy="1281113"/>
          </a:xfrm>
        </p:spPr>
        <p:txBody>
          <a:bodyPr/>
          <a:lstStyle/>
          <a:p>
            <a:pPr eaLnBrk="1" hangingPunct="1"/>
            <a:r>
              <a:rPr lang="en-US" altLang="en-US" sz="2800" b="1"/>
              <a:t>“Levels” of Hoarding (ICD Clutter—Hoarding Scale)</a:t>
            </a:r>
          </a:p>
        </p:txBody>
      </p:sp>
      <p:pic>
        <p:nvPicPr>
          <p:cNvPr id="72707" name="Picture 6">
            <a:extLst>
              <a:ext uri="{FF2B5EF4-FFF2-40B4-BE49-F238E27FC236}">
                <a16:creationId xmlns:a16="http://schemas.microsoft.com/office/drawing/2014/main" id="{FA006438-279C-4526-967A-FCBC170AF0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295400"/>
            <a:ext cx="6399213"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73BE9D52-AF36-4468-AE08-811FBE84CA9A}"/>
              </a:ext>
            </a:extLst>
          </p:cNvPr>
          <p:cNvSpPr>
            <a:spLocks noGrp="1" noChangeArrowheads="1"/>
          </p:cNvSpPr>
          <p:nvPr>
            <p:ph type="title"/>
          </p:nvPr>
        </p:nvSpPr>
        <p:spPr>
          <a:xfrm>
            <a:off x="0" y="685800"/>
            <a:ext cx="12188825" cy="1052513"/>
          </a:xfrm>
        </p:spPr>
        <p:txBody>
          <a:bodyPr/>
          <a:lstStyle/>
          <a:p>
            <a:pPr eaLnBrk="1" hangingPunct="1"/>
            <a:r>
              <a:rPr lang="en-US" altLang="en-US" sz="2800" b="1"/>
              <a:t>Clutter Image Rating </a:t>
            </a:r>
            <a:r>
              <a:rPr lang="en-US" altLang="en-US" sz="1800" b="1"/>
              <a:t>(CIR; Frost, Steketee, Tolin, &amp; Renaud, 2008)</a:t>
            </a:r>
            <a:endParaRPr lang="en-US" altLang="en-US" b="1"/>
          </a:p>
        </p:txBody>
      </p:sp>
      <p:sp>
        <p:nvSpPr>
          <p:cNvPr id="4" name="Content Placeholder 3">
            <a:extLst>
              <a:ext uri="{FF2B5EF4-FFF2-40B4-BE49-F238E27FC236}">
                <a16:creationId xmlns:a16="http://schemas.microsoft.com/office/drawing/2014/main" id="{0AE075EE-7E0C-4631-AA46-21F42FB806BC}"/>
              </a:ext>
            </a:extLst>
          </p:cNvPr>
          <p:cNvSpPr>
            <a:spLocks noGrp="1"/>
          </p:cNvSpPr>
          <p:nvPr>
            <p:ph sz="half" idx="1"/>
          </p:nvPr>
        </p:nvSpPr>
        <p:spPr>
          <a:xfrm>
            <a:off x="1219200" y="1301750"/>
            <a:ext cx="8001000" cy="4495800"/>
          </a:xfrm>
        </p:spPr>
        <p:txBody>
          <a:bodyPr rtlCol="0">
            <a:noAutofit/>
          </a:bodyPr>
          <a:lstStyle/>
          <a:p>
            <a:pPr eaLnBrk="1" fontAlgn="auto" hangingPunct="1">
              <a:spcAft>
                <a:spcPts val="0"/>
              </a:spcAft>
              <a:buFont typeface="Wingdings" panose="05000000000000000000" pitchFamily="2" charset="2"/>
              <a:buChar char="v"/>
              <a:defRPr/>
            </a:pPr>
            <a:r>
              <a:rPr lang="en-US" sz="1800" dirty="0">
                <a:solidFill>
                  <a:schemeClr val="tx1">
                    <a:lumMod val="65000"/>
                    <a:lumOff val="35000"/>
                  </a:schemeClr>
                </a:solidFill>
              </a:rPr>
              <a:t>Developed to overcome problems with over- and under-reporting</a:t>
            </a:r>
          </a:p>
          <a:p>
            <a:pPr eaLnBrk="1" fontAlgn="auto" hangingPunct="1">
              <a:spcAft>
                <a:spcPts val="0"/>
              </a:spcAft>
              <a:buFont typeface="Wingdings" panose="05000000000000000000" pitchFamily="2" charset="2"/>
              <a:buChar char="v"/>
              <a:defRPr/>
            </a:pPr>
            <a:r>
              <a:rPr lang="en-US" sz="1800" dirty="0">
                <a:solidFill>
                  <a:schemeClr val="tx1">
                    <a:lumMod val="65000"/>
                    <a:lumOff val="35000"/>
                  </a:schemeClr>
                </a:solidFill>
              </a:rPr>
              <a:t>9 pictures for 3 main rooms</a:t>
            </a:r>
          </a:p>
          <a:p>
            <a:pPr lvl="1" eaLnBrk="1" fontAlgn="auto" hangingPunct="1">
              <a:spcAft>
                <a:spcPts val="0"/>
              </a:spcAft>
              <a:buFont typeface="Arial" charset="0"/>
              <a:buChar char="•"/>
              <a:defRPr/>
            </a:pPr>
            <a:r>
              <a:rPr lang="en-US" sz="1800" dirty="0">
                <a:solidFill>
                  <a:schemeClr val="tx1">
                    <a:lumMod val="65000"/>
                    <a:lumOff val="35000"/>
                  </a:schemeClr>
                </a:solidFill>
              </a:rPr>
              <a:t>Kitchen</a:t>
            </a:r>
          </a:p>
          <a:p>
            <a:pPr lvl="1" eaLnBrk="1" fontAlgn="auto" hangingPunct="1">
              <a:spcAft>
                <a:spcPts val="0"/>
              </a:spcAft>
              <a:buFont typeface="Arial" charset="0"/>
              <a:buChar char="•"/>
              <a:defRPr/>
            </a:pPr>
            <a:r>
              <a:rPr lang="en-US" sz="1800" dirty="0">
                <a:solidFill>
                  <a:schemeClr val="tx1">
                    <a:lumMod val="65000"/>
                    <a:lumOff val="35000"/>
                  </a:schemeClr>
                </a:solidFill>
              </a:rPr>
              <a:t>Living room</a:t>
            </a:r>
          </a:p>
          <a:p>
            <a:pPr lvl="1" eaLnBrk="1" fontAlgn="auto" hangingPunct="1">
              <a:spcAft>
                <a:spcPts val="0"/>
              </a:spcAft>
              <a:buFont typeface="Arial" charset="0"/>
              <a:buChar char="•"/>
              <a:defRPr/>
            </a:pPr>
            <a:r>
              <a:rPr lang="en-US" sz="1800" dirty="0">
                <a:solidFill>
                  <a:schemeClr val="tx1">
                    <a:lumMod val="65000"/>
                    <a:lumOff val="35000"/>
                  </a:schemeClr>
                </a:solidFill>
              </a:rPr>
              <a:t>Bedroom</a:t>
            </a:r>
          </a:p>
          <a:p>
            <a:pPr eaLnBrk="1" fontAlgn="auto" hangingPunct="1">
              <a:spcAft>
                <a:spcPts val="0"/>
              </a:spcAft>
              <a:buFont typeface="Wingdings" panose="05000000000000000000" pitchFamily="2" charset="2"/>
              <a:buChar char="v"/>
              <a:defRPr/>
            </a:pPr>
            <a:r>
              <a:rPr lang="en-US" sz="1800" dirty="0">
                <a:solidFill>
                  <a:schemeClr val="tx1">
                    <a:lumMod val="65000"/>
                    <a:lumOff val="35000"/>
                  </a:schemeClr>
                </a:solidFill>
              </a:rPr>
              <a:t>1= no clutter to </a:t>
            </a:r>
          </a:p>
          <a:p>
            <a:pPr marL="45720" indent="0" eaLnBrk="1" fontAlgn="auto" hangingPunct="1">
              <a:spcAft>
                <a:spcPts val="0"/>
              </a:spcAft>
              <a:buFont typeface="Arial" panose="020B0604020202020204" pitchFamily="34" charset="0"/>
              <a:buNone/>
              <a:defRPr/>
            </a:pPr>
            <a:r>
              <a:rPr lang="en-US" sz="1800" dirty="0">
                <a:solidFill>
                  <a:schemeClr val="tx1">
                    <a:lumMod val="65000"/>
                    <a:lumOff val="35000"/>
                  </a:schemeClr>
                </a:solidFill>
              </a:rPr>
              <a:t>   9= severe clutter</a:t>
            </a:r>
          </a:p>
          <a:p>
            <a:pPr eaLnBrk="1" fontAlgn="auto" hangingPunct="1">
              <a:spcAft>
                <a:spcPts val="0"/>
              </a:spcAft>
              <a:buFont typeface="Wingdings" panose="05000000000000000000" pitchFamily="2" charset="2"/>
              <a:buChar char="v"/>
              <a:defRPr/>
            </a:pPr>
            <a:r>
              <a:rPr lang="en-US" sz="1800" dirty="0">
                <a:solidFill>
                  <a:schemeClr val="tx1">
                    <a:lumMod val="65000"/>
                    <a:lumOff val="35000"/>
                  </a:schemeClr>
                </a:solidFill>
              </a:rPr>
              <a:t>Review room and select picture that </a:t>
            </a:r>
            <a:br>
              <a:rPr lang="en-US" sz="1800" dirty="0">
                <a:solidFill>
                  <a:schemeClr val="tx1">
                    <a:lumMod val="65000"/>
                    <a:lumOff val="35000"/>
                  </a:schemeClr>
                </a:solidFill>
              </a:rPr>
            </a:br>
            <a:r>
              <a:rPr lang="en-US" sz="1800" dirty="0">
                <a:solidFill>
                  <a:schemeClr val="tx1">
                    <a:lumMod val="65000"/>
                    <a:lumOff val="35000"/>
                  </a:schemeClr>
                </a:solidFill>
              </a:rPr>
              <a:t>looks most like room in the home</a:t>
            </a:r>
          </a:p>
          <a:p>
            <a:pPr eaLnBrk="1" fontAlgn="auto" hangingPunct="1">
              <a:spcAft>
                <a:spcPts val="0"/>
              </a:spcAft>
              <a:buFont typeface="Wingdings" panose="05000000000000000000" pitchFamily="2" charset="2"/>
              <a:buChar char="v"/>
              <a:defRPr/>
            </a:pPr>
            <a:r>
              <a:rPr lang="en-US" sz="1800" dirty="0">
                <a:solidFill>
                  <a:schemeClr val="tx1">
                    <a:lumMod val="65000"/>
                    <a:lumOff val="35000"/>
                  </a:schemeClr>
                </a:solidFill>
              </a:rPr>
              <a:t>Score of 4 or more: clinically significant </a:t>
            </a:r>
            <a:br>
              <a:rPr lang="en-US" sz="1800" dirty="0">
                <a:solidFill>
                  <a:schemeClr val="tx1">
                    <a:lumMod val="65000"/>
                    <a:lumOff val="35000"/>
                  </a:schemeClr>
                </a:solidFill>
              </a:rPr>
            </a:br>
            <a:r>
              <a:rPr lang="en-US" sz="1800" dirty="0">
                <a:solidFill>
                  <a:schemeClr val="tx1">
                    <a:lumMod val="65000"/>
                    <a:lumOff val="35000"/>
                  </a:schemeClr>
                </a:solidFill>
              </a:rPr>
              <a:t>clutter problem</a:t>
            </a:r>
          </a:p>
        </p:txBody>
      </p:sp>
      <p:pic>
        <p:nvPicPr>
          <p:cNvPr id="73732" name="Picture 5">
            <a:extLst>
              <a:ext uri="{FF2B5EF4-FFF2-40B4-BE49-F238E27FC236}">
                <a16:creationId xmlns:a16="http://schemas.microsoft.com/office/drawing/2014/main" id="{CE3E87A5-22C5-48F1-A18F-72125770B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600" y="1738313"/>
            <a:ext cx="472598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3">
            <a:extLst>
              <a:ext uri="{FF2B5EF4-FFF2-40B4-BE49-F238E27FC236}">
                <a16:creationId xmlns:a16="http://schemas.microsoft.com/office/drawing/2014/main" id="{1BF7B4D8-2BFA-4344-B7EE-CF6ABF391ED7}"/>
              </a:ext>
            </a:extLst>
          </p:cNvPr>
          <p:cNvSpPr>
            <a:spLocks noGrp="1"/>
          </p:cNvSpPr>
          <p:nvPr>
            <p:ph type="ftr" sz="quarter" idx="10"/>
          </p:nvPr>
        </p:nvSpPr>
        <p:spPr>
          <a:xfrm>
            <a:off x="2819400" y="6492875"/>
            <a:ext cx="5410200" cy="365125"/>
          </a:xfrm>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97EA9F3-138F-48BB-BC1C-FE271239E989}"/>
              </a:ext>
            </a:extLst>
          </p:cNvPr>
          <p:cNvSpPr>
            <a:spLocks noGrp="1"/>
          </p:cNvSpPr>
          <p:nvPr>
            <p:ph type="body" idx="1"/>
          </p:nvPr>
        </p:nvSpPr>
        <p:spPr>
          <a:xfrm>
            <a:off x="3505200" y="1295400"/>
            <a:ext cx="2224088" cy="304800"/>
          </a:xfrm>
        </p:spPr>
        <p:txBody>
          <a:bodyPr rtlCol="0">
            <a:noAutofit/>
          </a:bodyPr>
          <a:lstStyle/>
          <a:p>
            <a:pPr algn="ctr" eaLnBrk="1" fontAlgn="auto" hangingPunct="1">
              <a:spcAft>
                <a:spcPts val="0"/>
              </a:spcAft>
              <a:buFont typeface="Arial" charset="0"/>
              <a:buNone/>
              <a:defRPr/>
            </a:pPr>
            <a:r>
              <a:rPr lang="en-US" sz="1400" b="1" dirty="0">
                <a:solidFill>
                  <a:schemeClr val="tx1">
                    <a:lumMod val="50000"/>
                    <a:lumOff val="50000"/>
                  </a:schemeClr>
                </a:solidFill>
              </a:rPr>
              <a:t>www.masshousing.com</a:t>
            </a:r>
          </a:p>
        </p:txBody>
      </p:sp>
      <p:pic>
        <p:nvPicPr>
          <p:cNvPr id="74755" name="Picture 1">
            <a:extLst>
              <a:ext uri="{FF2B5EF4-FFF2-40B4-BE49-F238E27FC236}">
                <a16:creationId xmlns:a16="http://schemas.microsoft.com/office/drawing/2014/main" id="{B92C02E2-DE75-48FF-846F-315425874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404813"/>
            <a:ext cx="4419600" cy="57197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4756" name="Rectangle 2">
            <a:extLst>
              <a:ext uri="{FF2B5EF4-FFF2-40B4-BE49-F238E27FC236}">
                <a16:creationId xmlns:a16="http://schemas.microsoft.com/office/drawing/2014/main" id="{C3E80F84-5EFB-476C-84B8-53540674C685}"/>
              </a:ext>
            </a:extLst>
          </p:cNvPr>
          <p:cNvSpPr>
            <a:spLocks noChangeArrowheads="1"/>
          </p:cNvSpPr>
          <p:nvPr/>
        </p:nvSpPr>
        <p:spPr bwMode="auto">
          <a:xfrm>
            <a:off x="650875" y="762000"/>
            <a:ext cx="5067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sz="2800" b="1">
                <a:solidFill>
                  <a:srgbClr val="92D050"/>
                </a:solidFill>
              </a:rPr>
              <a:t>Uniform Inspection Checklist</a:t>
            </a:r>
          </a:p>
        </p:txBody>
      </p:sp>
      <p:sp>
        <p:nvSpPr>
          <p:cNvPr id="74757" name="TextBox 3">
            <a:extLst>
              <a:ext uri="{FF2B5EF4-FFF2-40B4-BE49-F238E27FC236}">
                <a16:creationId xmlns:a16="http://schemas.microsoft.com/office/drawing/2014/main" id="{2BE15CEF-7F62-4793-A712-DD3CC4EC1DA4}"/>
              </a:ext>
            </a:extLst>
          </p:cNvPr>
          <p:cNvSpPr txBox="1">
            <a:spLocks noChangeArrowheads="1"/>
          </p:cNvSpPr>
          <p:nvPr/>
        </p:nvSpPr>
        <p:spPr bwMode="auto">
          <a:xfrm>
            <a:off x="890588" y="1679575"/>
            <a:ext cx="4800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lnSpc>
                <a:spcPct val="150000"/>
              </a:lnSpc>
            </a:pPr>
            <a:r>
              <a:rPr lang="en-US" altLang="en-US" sz="1400">
                <a:solidFill>
                  <a:schemeClr val="tx2"/>
                </a:solidFill>
              </a:rPr>
              <a:t>As a tool the UIC covers the minimum safety and sanitation standards required by multiple inspection sources such as:  </a:t>
            </a:r>
          </a:p>
          <a:p>
            <a:pPr lvl="1" eaLnBrk="1" hangingPunct="1">
              <a:lnSpc>
                <a:spcPct val="150000"/>
              </a:lnSpc>
              <a:buFont typeface="Arial" panose="020B0604020202020204" pitchFamily="34" charset="0"/>
              <a:buChar char="•"/>
            </a:pPr>
            <a:r>
              <a:rPr lang="en-US" altLang="en-US" sz="1400">
                <a:solidFill>
                  <a:schemeClr val="tx2"/>
                </a:solidFill>
              </a:rPr>
              <a:t>Housing authorities</a:t>
            </a:r>
          </a:p>
          <a:p>
            <a:pPr lvl="1" eaLnBrk="1" hangingPunct="1">
              <a:lnSpc>
                <a:spcPct val="150000"/>
              </a:lnSpc>
              <a:buFont typeface="Arial" panose="020B0604020202020204" pitchFamily="34" charset="0"/>
              <a:buChar char="•"/>
            </a:pPr>
            <a:r>
              <a:rPr lang="en-US" altLang="en-US" sz="1400">
                <a:solidFill>
                  <a:schemeClr val="tx2"/>
                </a:solidFill>
              </a:rPr>
              <a:t>Property management companies</a:t>
            </a:r>
          </a:p>
          <a:p>
            <a:pPr lvl="1" eaLnBrk="1" hangingPunct="1">
              <a:lnSpc>
                <a:spcPct val="150000"/>
              </a:lnSpc>
              <a:buFont typeface="Arial" panose="020B0604020202020204" pitchFamily="34" charset="0"/>
              <a:buChar char="•"/>
            </a:pPr>
            <a:r>
              <a:rPr lang="en-US" altLang="en-US" sz="1400">
                <a:solidFill>
                  <a:schemeClr val="tx2"/>
                </a:solidFill>
              </a:rPr>
              <a:t>Code enforcement </a:t>
            </a:r>
          </a:p>
          <a:p>
            <a:pPr lvl="1" eaLnBrk="1" hangingPunct="1">
              <a:lnSpc>
                <a:spcPct val="150000"/>
              </a:lnSpc>
              <a:buFont typeface="Arial" panose="020B0604020202020204" pitchFamily="34" charset="0"/>
              <a:buChar char="•"/>
            </a:pPr>
            <a:r>
              <a:rPr lang="en-US" altLang="en-US" sz="1400">
                <a:solidFill>
                  <a:schemeClr val="tx2"/>
                </a:solidFill>
              </a:rPr>
              <a:t>Public health</a:t>
            </a:r>
          </a:p>
          <a:p>
            <a:pPr lvl="1" eaLnBrk="1" hangingPunct="1">
              <a:lnSpc>
                <a:spcPct val="150000"/>
              </a:lnSpc>
              <a:buFont typeface="Arial" panose="020B0604020202020204" pitchFamily="34" charset="0"/>
              <a:buChar char="•"/>
            </a:pPr>
            <a:r>
              <a:rPr lang="en-US" altLang="en-US" sz="1400">
                <a:solidFill>
                  <a:schemeClr val="tx2"/>
                </a:solidFill>
              </a:rPr>
              <a:t>Fire</a:t>
            </a:r>
          </a:p>
          <a:p>
            <a:pPr eaLnBrk="1" hangingPunct="1">
              <a:lnSpc>
                <a:spcPct val="150000"/>
              </a:lnSpc>
            </a:pPr>
            <a:r>
              <a:rPr lang="en-US" altLang="en-US" sz="1400">
                <a:solidFill>
                  <a:schemeClr val="tx2"/>
                </a:solidFill>
              </a:rPr>
              <a:t> The UIC ensures all involved parties, including the resident, have clear and consistent expectations and guidelines for rectifying and maintaining a safe and sanitary home environment.</a:t>
            </a:r>
          </a:p>
          <a:p>
            <a:pPr eaLnBrk="1" hangingPunct="1"/>
            <a:endParaRPr lang="en-US" altLang="en-US"/>
          </a:p>
        </p:txBody>
      </p:sp>
      <p:sp>
        <p:nvSpPr>
          <p:cNvPr id="2" name="Footer Placeholder 1">
            <a:extLst>
              <a:ext uri="{FF2B5EF4-FFF2-40B4-BE49-F238E27FC236}">
                <a16:creationId xmlns:a16="http://schemas.microsoft.com/office/drawing/2014/main" id="{98612D5B-88F8-4046-AB10-D2A3F73717EF}"/>
              </a:ext>
            </a:extLst>
          </p:cNvPr>
          <p:cNvSpPr>
            <a:spLocks noGrp="1"/>
          </p:cNvSpPr>
          <p:nvPr>
            <p:ph type="ftr" sz="quarter" idx="10"/>
          </p:nvPr>
        </p:nvSpPr>
        <p:spPr/>
        <p:txBody>
          <a:bodyPr/>
          <a:lstStyle/>
          <a:p>
            <a:pPr>
              <a:defRPr/>
            </a:pPr>
            <a:r>
              <a:rPr lang="en-US"/>
              <a:t>American Association of Service Coordinators Annual Conference August 2019                                           Ashley Kraft </a:t>
            </a: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Box 2">
            <a:extLst>
              <a:ext uri="{FF2B5EF4-FFF2-40B4-BE49-F238E27FC236}">
                <a16:creationId xmlns:a16="http://schemas.microsoft.com/office/drawing/2014/main" id="{83F45C01-50AA-45AF-98C1-46FB53A2E64A}"/>
              </a:ext>
            </a:extLst>
          </p:cNvPr>
          <p:cNvSpPr txBox="1">
            <a:spLocks noChangeArrowheads="1"/>
          </p:cNvSpPr>
          <p:nvPr/>
        </p:nvSpPr>
        <p:spPr bwMode="auto">
          <a:xfrm>
            <a:off x="685800" y="1676400"/>
            <a:ext cx="4876800"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nSpc>
                <a:spcPct val="150000"/>
              </a:lnSpc>
            </a:pPr>
            <a:r>
              <a:rPr lang="en-US" altLang="en-US"/>
              <a:t>The Tufts Animal Condition and Care (TACC) score is assessed from the number of points read off either the Body Condition, Weather Safety, Environmental Health, or Physical Care Scale. When multiple scales are evaluated, the highest score on any scale should be used to determine the risk of neglect.</a:t>
            </a:r>
          </a:p>
        </p:txBody>
      </p:sp>
      <p:sp>
        <p:nvSpPr>
          <p:cNvPr id="5" name="Rectangle 4">
            <a:extLst>
              <a:ext uri="{FF2B5EF4-FFF2-40B4-BE49-F238E27FC236}">
                <a16:creationId xmlns:a16="http://schemas.microsoft.com/office/drawing/2014/main" id="{18EE2E56-8AC7-4E1A-BB5E-9E7A69196A10}"/>
              </a:ext>
            </a:extLst>
          </p:cNvPr>
          <p:cNvSpPr/>
          <p:nvPr/>
        </p:nvSpPr>
        <p:spPr>
          <a:xfrm>
            <a:off x="149225" y="685800"/>
            <a:ext cx="5946775" cy="523875"/>
          </a:xfrm>
          <a:prstGeom prst="rect">
            <a:avLst/>
          </a:prstGeom>
        </p:spPr>
        <p:txBody>
          <a:bodyPr wrap="none">
            <a:spAutoFit/>
          </a:bodyPr>
          <a:lstStyle/>
          <a:p>
            <a:pPr>
              <a:defRPr/>
            </a:pPr>
            <a:r>
              <a:rPr lang="en-US" altLang="en-US" sz="2800" b="1" dirty="0">
                <a:solidFill>
                  <a:srgbClr val="82BE40"/>
                </a:solidFill>
                <a:latin typeface="Century Gothic" panose="020B0502020202020204"/>
                <a:ea typeface="+mj-ea"/>
                <a:cs typeface="Arial" panose="020B0604020202020204" pitchFamily="34" charset="0"/>
              </a:rPr>
              <a:t>Tufts Animal Conditions and Care</a:t>
            </a:r>
            <a:endParaRPr lang="en-US" sz="2800" dirty="0"/>
          </a:p>
        </p:txBody>
      </p:sp>
      <p:pic>
        <p:nvPicPr>
          <p:cNvPr id="75780" name="Picture 5">
            <a:extLst>
              <a:ext uri="{FF2B5EF4-FFF2-40B4-BE49-F238E27FC236}">
                <a16:creationId xmlns:a16="http://schemas.microsoft.com/office/drawing/2014/main" id="{1071F314-A2BB-449C-92C9-A03DE9499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28600"/>
            <a:ext cx="4876800"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42B3C9-6A5D-4CFB-9A5A-6287CF6D3216}"/>
              </a:ext>
            </a:extLst>
          </p:cNvPr>
          <p:cNvSpPr/>
          <p:nvPr/>
        </p:nvSpPr>
        <p:spPr>
          <a:xfrm>
            <a:off x="762000" y="374650"/>
            <a:ext cx="11204575" cy="523875"/>
          </a:xfrm>
          <a:prstGeom prst="rect">
            <a:avLst/>
          </a:prstGeom>
        </p:spPr>
        <p:txBody>
          <a:bodyPr>
            <a:spAutoFit/>
          </a:bodyPr>
          <a:lstStyle/>
          <a:p>
            <a:pPr>
              <a:defRPr/>
            </a:pPr>
            <a:r>
              <a:rPr lang="en-US" altLang="en-US" sz="2800" b="1" dirty="0">
                <a:solidFill>
                  <a:srgbClr val="82BE40"/>
                </a:solidFill>
                <a:latin typeface="Century Gothic" panose="020B0502020202020204"/>
                <a:ea typeface="+mj-ea"/>
                <a:cs typeface="Arial" panose="020B0604020202020204" pitchFamily="34" charset="0"/>
              </a:rPr>
              <a:t>Large Scale Animal Rescue</a:t>
            </a:r>
            <a:endParaRPr lang="en-US" sz="2800" dirty="0"/>
          </a:p>
        </p:txBody>
      </p:sp>
      <p:pic>
        <p:nvPicPr>
          <p:cNvPr id="76803" name="Picture 1">
            <a:extLst>
              <a:ext uri="{FF2B5EF4-FFF2-40B4-BE49-F238E27FC236}">
                <a16:creationId xmlns:a16="http://schemas.microsoft.com/office/drawing/2014/main" id="{84EF53EB-2B0E-4054-ACB3-E8786AC9A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1066800"/>
            <a:ext cx="5862637"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3">
            <a:extLst>
              <a:ext uri="{FF2B5EF4-FFF2-40B4-BE49-F238E27FC236}">
                <a16:creationId xmlns:a16="http://schemas.microsoft.com/office/drawing/2014/main" id="{787B1756-371E-4C56-8B63-DE193EE93228}"/>
              </a:ext>
            </a:extLst>
          </p:cNvPr>
          <p:cNvSpPr>
            <a:spLocks noChangeArrowheads="1"/>
          </p:cNvSpPr>
          <p:nvPr/>
        </p:nvSpPr>
        <p:spPr bwMode="auto">
          <a:xfrm>
            <a:off x="6364288" y="374650"/>
            <a:ext cx="6096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2400" b="1" i="1">
                <a:solidFill>
                  <a:srgbClr val="84BC49"/>
                </a:solidFill>
              </a:rPr>
              <a:t>Safety Day: Coordinated and Systematic Response to Mandatory Clean-outs</a:t>
            </a:r>
            <a:endParaRPr lang="en-US" altLang="en-US" sz="2400" b="1">
              <a:solidFill>
                <a:srgbClr val="84BC49"/>
              </a:solidFill>
            </a:endParaRPr>
          </a:p>
        </p:txBody>
      </p:sp>
      <p:sp>
        <p:nvSpPr>
          <p:cNvPr id="76805" name="Rectangle 6">
            <a:extLst>
              <a:ext uri="{FF2B5EF4-FFF2-40B4-BE49-F238E27FC236}">
                <a16:creationId xmlns:a16="http://schemas.microsoft.com/office/drawing/2014/main" id="{8DFD4DA4-D27C-4BF4-A506-33BEE73A7151}"/>
              </a:ext>
            </a:extLst>
          </p:cNvPr>
          <p:cNvSpPr>
            <a:spLocks noChangeArrowheads="1"/>
          </p:cNvSpPr>
          <p:nvPr/>
        </p:nvSpPr>
        <p:spPr bwMode="auto">
          <a:xfrm>
            <a:off x="6375400" y="1752600"/>
            <a:ext cx="52578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57200">
              <a:defRPr>
                <a:solidFill>
                  <a:schemeClr val="tx1"/>
                </a:solidFill>
                <a:latin typeface="Century Gothic" panose="020B0502020202020204" pitchFamily="34" charset="0"/>
              </a:defRPr>
            </a:lvl1pPr>
            <a:lvl2pPr marL="742950" indent="-285750" defTabSz="457200">
              <a:defRPr>
                <a:solidFill>
                  <a:schemeClr val="tx1"/>
                </a:solidFill>
                <a:latin typeface="Century Gothic" panose="020B0502020202020204" pitchFamily="34" charset="0"/>
              </a:defRPr>
            </a:lvl2pPr>
            <a:lvl3pPr marL="1143000" indent="-228600" defTabSz="457200">
              <a:defRPr>
                <a:solidFill>
                  <a:schemeClr val="tx1"/>
                </a:solidFill>
                <a:latin typeface="Century Gothic" panose="020B0502020202020204" pitchFamily="34" charset="0"/>
              </a:defRPr>
            </a:lvl3pPr>
            <a:lvl4pPr marL="1600200" indent="-228600" defTabSz="457200">
              <a:defRPr>
                <a:solidFill>
                  <a:schemeClr val="tx1"/>
                </a:solidFill>
                <a:latin typeface="Century Gothic" panose="020B0502020202020204" pitchFamily="34" charset="0"/>
              </a:defRPr>
            </a:lvl4pPr>
            <a:lvl5pPr marL="2057400" indent="-228600" defTabSz="4572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spcBef>
                <a:spcPts val="1000"/>
              </a:spcBef>
              <a:buClr>
                <a:srgbClr val="82BE40"/>
              </a:buClr>
              <a:buFont typeface="Wingdings" panose="05000000000000000000" pitchFamily="2" charset="2"/>
              <a:buChar char="v"/>
            </a:pPr>
            <a:r>
              <a:rPr lang="en-US" altLang="en-US" sz="2000"/>
              <a:t>Harm reduction approach to mandatory clean outs</a:t>
            </a:r>
          </a:p>
          <a:p>
            <a:pPr eaLnBrk="1" hangingPunct="1">
              <a:spcBef>
                <a:spcPts val="1000"/>
              </a:spcBef>
              <a:buClr>
                <a:srgbClr val="82BE40"/>
              </a:buClr>
              <a:buFont typeface="Wingdings" panose="05000000000000000000" pitchFamily="2" charset="2"/>
              <a:buChar char="v"/>
            </a:pPr>
            <a:r>
              <a:rPr lang="en-US" altLang="en-US" sz="2000"/>
              <a:t>Best address the host of legal, logistical, health, safety, communication, and humane concerns present during these circumstances</a:t>
            </a:r>
          </a:p>
          <a:p>
            <a:pPr eaLnBrk="1" hangingPunct="1">
              <a:spcBef>
                <a:spcPts val="1000"/>
              </a:spcBef>
              <a:buClr>
                <a:srgbClr val="82BE40"/>
              </a:buClr>
              <a:buFont typeface="Wingdings" panose="05000000000000000000" pitchFamily="2" charset="2"/>
              <a:buChar char="v"/>
            </a:pPr>
            <a:r>
              <a:rPr lang="en-US" altLang="en-US" sz="2000"/>
              <a:t>Critical Incident Stress Management</a:t>
            </a:r>
          </a:p>
          <a:p>
            <a:pPr lvl="1" eaLnBrk="1" hangingPunct="1">
              <a:spcBef>
                <a:spcPts val="1000"/>
              </a:spcBef>
              <a:buClr>
                <a:srgbClr val="82BE40"/>
              </a:buClr>
              <a:buFont typeface="Arial" panose="020B0604020202020204" pitchFamily="34" charset="0"/>
              <a:buChar char="•"/>
            </a:pPr>
            <a:r>
              <a:rPr lang="en-US" altLang="en-US"/>
              <a:t>Preparatory Phase</a:t>
            </a:r>
          </a:p>
          <a:p>
            <a:pPr lvl="1" eaLnBrk="1" hangingPunct="1">
              <a:spcBef>
                <a:spcPts val="1000"/>
              </a:spcBef>
              <a:buClr>
                <a:srgbClr val="82BE40"/>
              </a:buClr>
              <a:buFont typeface="Arial" panose="020B0604020202020204" pitchFamily="34" charset="0"/>
              <a:buChar char="•"/>
            </a:pPr>
            <a:r>
              <a:rPr lang="en-US" altLang="en-US"/>
              <a:t>Critical Phase</a:t>
            </a:r>
          </a:p>
          <a:p>
            <a:pPr lvl="1" eaLnBrk="1" hangingPunct="1">
              <a:spcBef>
                <a:spcPts val="1000"/>
              </a:spcBef>
              <a:buClr>
                <a:srgbClr val="82BE40"/>
              </a:buClr>
              <a:buFont typeface="Arial" panose="020B0604020202020204" pitchFamily="34" charset="0"/>
              <a:buChar char="•"/>
            </a:pPr>
            <a:r>
              <a:rPr lang="en-US" altLang="en-US"/>
              <a:t>Recovery Phase</a:t>
            </a:r>
          </a:p>
          <a:p>
            <a:pPr lvl="1" eaLnBrk="1" hangingPunct="1">
              <a:spcBef>
                <a:spcPts val="1000"/>
              </a:spcBef>
              <a:buClr>
                <a:srgbClr val="82BE40"/>
              </a:buClr>
              <a:buFont typeface="Wingdings" panose="05000000000000000000" pitchFamily="2" charset="2"/>
              <a:buChar char="v"/>
            </a:pPr>
            <a:endParaRPr lang="en-US"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DB0218EF-CD36-4FC7-A1F7-60DEB81D7FB8}"/>
              </a:ext>
            </a:extLst>
          </p:cNvPr>
          <p:cNvSpPr>
            <a:spLocks noGrp="1" noChangeArrowheads="1"/>
          </p:cNvSpPr>
          <p:nvPr>
            <p:ph type="title"/>
          </p:nvPr>
        </p:nvSpPr>
        <p:spPr>
          <a:xfrm>
            <a:off x="1638300" y="1600200"/>
            <a:ext cx="8915400" cy="1468438"/>
          </a:xfrm>
        </p:spPr>
        <p:txBody>
          <a:bodyPr/>
          <a:lstStyle/>
          <a:p>
            <a:r>
              <a:rPr lang="en-US" altLang="en-US" b="1"/>
              <a:t>The Law, Treatment and Prevention </a:t>
            </a:r>
          </a:p>
        </p:txBody>
      </p:sp>
      <p:pic>
        <p:nvPicPr>
          <p:cNvPr id="77827" name="Picture 5">
            <a:extLst>
              <a:ext uri="{FF2B5EF4-FFF2-40B4-BE49-F238E27FC236}">
                <a16:creationId xmlns:a16="http://schemas.microsoft.com/office/drawing/2014/main" id="{D47010E0-8C39-4B7D-AB3B-B2D66DFA5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209925"/>
            <a:ext cx="2008188"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3">
            <a:extLst>
              <a:ext uri="{FF2B5EF4-FFF2-40B4-BE49-F238E27FC236}">
                <a16:creationId xmlns:a16="http://schemas.microsoft.com/office/drawing/2014/main" id="{D0C84DFE-281F-4DBD-A490-E8BF7D7962B1}"/>
              </a:ext>
            </a:extLst>
          </p:cNvPr>
          <p:cNvSpPr>
            <a:spLocks noGrp="1"/>
          </p:cNvSpPr>
          <p:nvPr>
            <p:ph type="ftr" sz="quarter" idx="10"/>
          </p:nvPr>
        </p:nvSpPr>
        <p:spPr>
          <a:xfrm>
            <a:off x="2819400" y="6492875"/>
            <a:ext cx="5410200" cy="365125"/>
          </a:xfrm>
        </p:spPr>
        <p:txBody>
          <a:bodyPr/>
          <a:lstStyle/>
          <a:p>
            <a:pPr>
              <a:defRPr/>
            </a:pPr>
            <a:r>
              <a:rPr lang="en-US" dirty="0"/>
              <a:t>WACA Academy March 13, 2020  Presented by Ashley Kraft , PSC </a:t>
            </a:r>
          </a:p>
          <a:p>
            <a:pPr>
              <a:defRPr/>
            </a:pP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06774A5A-0094-4259-878D-5092FCA5CA1A}"/>
              </a:ext>
            </a:extLst>
          </p:cNvPr>
          <p:cNvSpPr>
            <a:spLocks noGrp="1" noChangeArrowheads="1"/>
          </p:cNvSpPr>
          <p:nvPr>
            <p:ph type="title"/>
          </p:nvPr>
        </p:nvSpPr>
        <p:spPr>
          <a:xfrm>
            <a:off x="0" y="685800"/>
            <a:ext cx="12188825" cy="595313"/>
          </a:xfrm>
        </p:spPr>
        <p:txBody>
          <a:bodyPr/>
          <a:lstStyle/>
          <a:p>
            <a:pPr eaLnBrk="1" hangingPunct="1"/>
            <a:r>
              <a:rPr lang="en-US" altLang="en-US" sz="4000" b="1"/>
              <a:t>The Law </a:t>
            </a:r>
          </a:p>
        </p:txBody>
      </p:sp>
      <p:sp>
        <p:nvSpPr>
          <p:cNvPr id="3" name="Content Placeholder 2">
            <a:extLst>
              <a:ext uri="{FF2B5EF4-FFF2-40B4-BE49-F238E27FC236}">
                <a16:creationId xmlns:a16="http://schemas.microsoft.com/office/drawing/2014/main" id="{5AAC3A83-3446-42A7-A077-0DA071FD3A52}"/>
              </a:ext>
            </a:extLst>
          </p:cNvPr>
          <p:cNvSpPr>
            <a:spLocks noGrp="1"/>
          </p:cNvSpPr>
          <p:nvPr>
            <p:ph sz="half" idx="1"/>
          </p:nvPr>
        </p:nvSpPr>
        <p:spPr>
          <a:xfrm>
            <a:off x="533400" y="1312863"/>
            <a:ext cx="11201400" cy="4859337"/>
          </a:xfrm>
        </p:spPr>
        <p:txBody>
          <a:bodyPr rtlCol="0">
            <a:normAutofit lnSpcReduction="10000"/>
          </a:bodyPr>
          <a:lstStyle/>
          <a:p>
            <a:pPr eaLnBrk="1" fontAlgn="auto" hangingPunct="1">
              <a:lnSpc>
                <a:spcPct val="120000"/>
              </a:lnSpc>
              <a:spcAft>
                <a:spcPts val="0"/>
              </a:spcAft>
              <a:buFont typeface="Wingdings" panose="05000000000000000000" pitchFamily="2" charset="2"/>
              <a:buChar char="v"/>
              <a:defRPr/>
            </a:pPr>
            <a:r>
              <a:rPr lang="en-US" sz="2800" dirty="0">
                <a:solidFill>
                  <a:schemeClr val="tx1"/>
                </a:solidFill>
              </a:rPr>
              <a:t>The Law</a:t>
            </a:r>
          </a:p>
          <a:p>
            <a:pPr>
              <a:defRPr/>
            </a:pPr>
            <a:r>
              <a:rPr lang="en-US" sz="1900" dirty="0">
                <a:solidFill>
                  <a:schemeClr val="tx1"/>
                </a:solidFill>
              </a:rPr>
              <a:t>Allows for up to ten pets to be housed without a license.  If over ten pets are owned, the house is regarded as a shelter and is subject to regular inspection without a search warrant.</a:t>
            </a:r>
          </a:p>
          <a:p>
            <a:pPr>
              <a:defRPr/>
            </a:pPr>
            <a:r>
              <a:rPr lang="en-US" sz="1900" dirty="0">
                <a:solidFill>
                  <a:schemeClr val="tx1"/>
                </a:solidFill>
              </a:rPr>
              <a:t>In order to bring one charge of cruelty for each animal, prosecutors and animal agencies must provide proof of cruelty to each animal, matching each animal with its count number</a:t>
            </a:r>
          </a:p>
          <a:p>
            <a:pPr>
              <a:defRPr/>
            </a:pPr>
            <a:r>
              <a:rPr lang="en-US" sz="1900" dirty="0">
                <a:solidFill>
                  <a:schemeClr val="tx1"/>
                </a:solidFill>
              </a:rPr>
              <a:t>Charging the AH with only one count reduces the burdens on the system, the prosecutors, and the animal agencies, but undermines the severity of the charges</a:t>
            </a:r>
          </a:p>
          <a:p>
            <a:pPr eaLnBrk="1" fontAlgn="auto" hangingPunct="1">
              <a:lnSpc>
                <a:spcPct val="120000"/>
              </a:lnSpc>
              <a:spcAft>
                <a:spcPts val="0"/>
              </a:spcAft>
              <a:buFont typeface="Wingdings" panose="05000000000000000000" pitchFamily="2" charset="2"/>
              <a:buChar char="v"/>
              <a:defRPr/>
            </a:pPr>
            <a:r>
              <a:rPr lang="en-US" sz="2800" dirty="0">
                <a:solidFill>
                  <a:schemeClr val="tx1"/>
                </a:solidFill>
              </a:rPr>
              <a:t>The Problem </a:t>
            </a:r>
          </a:p>
          <a:p>
            <a:pPr lvl="1">
              <a:defRPr/>
            </a:pPr>
            <a:r>
              <a:rPr lang="en-US" sz="1500" dirty="0">
                <a:solidFill>
                  <a:schemeClr val="tx1"/>
                </a:solidFill>
              </a:rPr>
              <a:t>pet limitation ordinances are inconsistent </a:t>
            </a:r>
          </a:p>
          <a:p>
            <a:pPr lvl="1">
              <a:defRPr/>
            </a:pPr>
            <a:r>
              <a:rPr lang="en-US" sz="1500" dirty="0">
                <a:solidFill>
                  <a:schemeClr val="tx1"/>
                </a:solidFill>
              </a:rPr>
              <a:t>complex, time consuming, and costly</a:t>
            </a:r>
          </a:p>
          <a:p>
            <a:pPr lvl="1">
              <a:defRPr/>
            </a:pPr>
            <a:r>
              <a:rPr lang="en-US" sz="1500" dirty="0">
                <a:solidFill>
                  <a:schemeClr val="tx1"/>
                </a:solidFill>
              </a:rPr>
              <a:t>the high cost of caring for animals rescued from hoarders (rescuer expense)</a:t>
            </a:r>
          </a:p>
          <a:p>
            <a:pPr lvl="1">
              <a:defRPr/>
            </a:pPr>
            <a:r>
              <a:rPr lang="en-US" sz="1500" dirty="0">
                <a:solidFill>
                  <a:schemeClr val="tx1"/>
                </a:solidFill>
              </a:rPr>
              <a:t>Prosecutors don't really have the tools they need to fully go after these cases</a:t>
            </a:r>
          </a:p>
          <a:p>
            <a:pPr lvl="1">
              <a:defRPr/>
            </a:pPr>
            <a:r>
              <a:rPr lang="en-US" sz="1500" dirty="0">
                <a:solidFill>
                  <a:schemeClr val="tx1"/>
                </a:solidFill>
              </a:rPr>
              <a:t>Don't have the support of other agencies</a:t>
            </a:r>
          </a:p>
          <a:p>
            <a:pPr lvl="1" eaLnBrk="1" fontAlgn="auto" hangingPunct="1">
              <a:lnSpc>
                <a:spcPct val="120000"/>
              </a:lnSpc>
              <a:spcAft>
                <a:spcPts val="0"/>
              </a:spcAft>
              <a:buFont typeface="Arial" charset="0"/>
              <a:buChar char="•"/>
              <a:defRPr/>
            </a:pPr>
            <a:endParaRPr lang="en-US" sz="3800" dirty="0">
              <a:solidFill>
                <a:schemeClr val="tx1">
                  <a:lumMod val="65000"/>
                  <a:lumOff val="35000"/>
                </a:schemeClr>
              </a:solidFill>
            </a:endParaRPr>
          </a:p>
          <a:p>
            <a:pPr marL="457200" lvl="1" indent="0" eaLnBrk="1" fontAlgn="auto" hangingPunct="1">
              <a:spcAft>
                <a:spcPts val="0"/>
              </a:spcAft>
              <a:buFont typeface="Arial" charset="0"/>
              <a:buNone/>
              <a:defRPr/>
            </a:pPr>
            <a:endParaRPr lang="en-US" dirty="0">
              <a:solidFill>
                <a:schemeClr val="tx1">
                  <a:lumMod val="65000"/>
                  <a:lumOff val="35000"/>
                </a:schemeClr>
              </a:solidFill>
            </a:endParaRPr>
          </a:p>
        </p:txBody>
      </p:sp>
      <p:sp>
        <p:nvSpPr>
          <p:cNvPr id="9" name="Footer Placeholder 3">
            <a:extLst>
              <a:ext uri="{FF2B5EF4-FFF2-40B4-BE49-F238E27FC236}">
                <a16:creationId xmlns:a16="http://schemas.microsoft.com/office/drawing/2014/main" id="{647005E1-1B81-4FF7-B550-162073CEF765}"/>
              </a:ext>
            </a:extLst>
          </p:cNvPr>
          <p:cNvSpPr>
            <a:spLocks noGrp="1"/>
          </p:cNvSpPr>
          <p:nvPr>
            <p:ph type="ftr" sz="quarter" idx="10"/>
          </p:nvPr>
        </p:nvSpPr>
        <p:spPr>
          <a:xfrm>
            <a:off x="2819400" y="6492875"/>
            <a:ext cx="5410200" cy="365125"/>
          </a:xfrm>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a:extLst>
              <a:ext uri="{FF2B5EF4-FFF2-40B4-BE49-F238E27FC236}">
                <a16:creationId xmlns:a16="http://schemas.microsoft.com/office/drawing/2014/main" id="{4ABB784A-8064-46F4-A413-F513BD4C5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685800"/>
            <a:ext cx="3919537"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a:extLst>
              <a:ext uri="{FF2B5EF4-FFF2-40B4-BE49-F238E27FC236}">
                <a16:creationId xmlns:a16="http://schemas.microsoft.com/office/drawing/2014/main" id="{9B66214A-D1F4-45D1-BB6F-7B38B050C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163" y="712788"/>
            <a:ext cx="3179762" cy="32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2">
            <a:extLst>
              <a:ext uri="{FF2B5EF4-FFF2-40B4-BE49-F238E27FC236}">
                <a16:creationId xmlns:a16="http://schemas.microsoft.com/office/drawing/2014/main" id="{6CFC1A2E-62A6-4206-93A3-65605EEFA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3013" y="746125"/>
            <a:ext cx="4429125"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a:extLst>
              <a:ext uri="{FF2B5EF4-FFF2-40B4-BE49-F238E27FC236}">
                <a16:creationId xmlns:a16="http://schemas.microsoft.com/office/drawing/2014/main" id="{15323E4A-B995-4EE4-B548-EB705A3A7E07}"/>
              </a:ext>
            </a:extLst>
          </p:cNvPr>
          <p:cNvGraphicFramePr/>
          <p:nvPr/>
        </p:nvGraphicFramePr>
        <p:xfrm>
          <a:off x="284716" y="3733800"/>
          <a:ext cx="11907284" cy="253124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Footer Placeholder 3">
            <a:extLst>
              <a:ext uri="{FF2B5EF4-FFF2-40B4-BE49-F238E27FC236}">
                <a16:creationId xmlns:a16="http://schemas.microsoft.com/office/drawing/2014/main" id="{5A240883-0967-45D7-BB7E-D91F4195FEB1}"/>
              </a:ext>
            </a:extLst>
          </p:cNvPr>
          <p:cNvSpPr>
            <a:spLocks noGrp="1"/>
          </p:cNvSpPr>
          <p:nvPr>
            <p:ph type="ftr" sz="quarter" idx="10"/>
          </p:nvPr>
        </p:nvSpPr>
        <p:spPr>
          <a:xfrm>
            <a:off x="2819400" y="6492875"/>
            <a:ext cx="5410200" cy="365125"/>
          </a:xfrm>
        </p:spPr>
        <p:txBody>
          <a:bodyPr/>
          <a:lstStyle/>
          <a:p>
            <a:pPr>
              <a:defRPr/>
            </a:pPr>
            <a:r>
              <a:rPr lang="en-US" dirty="0"/>
              <a:t>WACA Academy March 13, 2020  Presented by Ashley Kraft , PSC </a:t>
            </a:r>
          </a:p>
          <a:p>
            <a:pPr>
              <a:defRPr/>
            </a:pP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F0AABBB6-7974-444C-8470-F3647FA7A978}"/>
              </a:ext>
            </a:extLst>
          </p:cNvPr>
          <p:cNvSpPr>
            <a:spLocks noGrp="1" noChangeArrowheads="1"/>
          </p:cNvSpPr>
          <p:nvPr>
            <p:ph type="title"/>
          </p:nvPr>
        </p:nvSpPr>
        <p:spPr>
          <a:xfrm>
            <a:off x="0" y="685800"/>
            <a:ext cx="12188825" cy="595313"/>
          </a:xfrm>
        </p:spPr>
        <p:txBody>
          <a:bodyPr/>
          <a:lstStyle/>
          <a:p>
            <a:pPr eaLnBrk="1" hangingPunct="1"/>
            <a:r>
              <a:rPr lang="en-US" altLang="en-US" sz="4000" b="1"/>
              <a:t>Treatment and Resources </a:t>
            </a:r>
          </a:p>
        </p:txBody>
      </p:sp>
      <p:sp>
        <p:nvSpPr>
          <p:cNvPr id="3" name="Content Placeholder 2">
            <a:extLst>
              <a:ext uri="{FF2B5EF4-FFF2-40B4-BE49-F238E27FC236}">
                <a16:creationId xmlns:a16="http://schemas.microsoft.com/office/drawing/2014/main" id="{C55316C7-4091-4AD6-B9F1-D7E85D01BB9D}"/>
              </a:ext>
            </a:extLst>
          </p:cNvPr>
          <p:cNvSpPr>
            <a:spLocks noGrp="1"/>
          </p:cNvSpPr>
          <p:nvPr>
            <p:ph sz="half" idx="1"/>
          </p:nvPr>
        </p:nvSpPr>
        <p:spPr>
          <a:xfrm>
            <a:off x="533400" y="1312863"/>
            <a:ext cx="11201400" cy="4859337"/>
          </a:xfrm>
        </p:spPr>
        <p:txBody>
          <a:bodyPr rtlCol="0">
            <a:normAutofit fontScale="85000" lnSpcReduction="20000"/>
          </a:bodyPr>
          <a:lstStyle/>
          <a:p>
            <a:pPr eaLnBrk="1" fontAlgn="auto" hangingPunct="1">
              <a:lnSpc>
                <a:spcPct val="120000"/>
              </a:lnSpc>
              <a:spcAft>
                <a:spcPts val="0"/>
              </a:spcAft>
              <a:buFont typeface="Wingdings" panose="05000000000000000000" pitchFamily="2" charset="2"/>
              <a:buChar char="v"/>
              <a:defRPr/>
            </a:pPr>
            <a:r>
              <a:rPr lang="en-US" sz="3800" dirty="0">
                <a:solidFill>
                  <a:schemeClr val="tx1"/>
                </a:solidFill>
              </a:rPr>
              <a:t>Treatment </a:t>
            </a:r>
          </a:p>
          <a:p>
            <a:pPr lvl="1">
              <a:defRPr/>
            </a:pPr>
            <a:r>
              <a:rPr lang="en-US" sz="2100" dirty="0">
                <a:solidFill>
                  <a:schemeClr val="tx1"/>
                </a:solidFill>
              </a:rPr>
              <a:t>Recidivism, the repetition of an offence, in animal hoarding is thought to be nearly 100% without intervention.</a:t>
            </a:r>
          </a:p>
          <a:p>
            <a:pPr lvl="1">
              <a:defRPr/>
            </a:pPr>
            <a:r>
              <a:rPr lang="en-US" sz="2100" dirty="0">
                <a:solidFill>
                  <a:schemeClr val="tx1"/>
                </a:solidFill>
              </a:rPr>
              <a:t>Public awareness about animal hoarding and animal hoarding education can help authorities intervene before a case becomes extreme. </a:t>
            </a:r>
          </a:p>
          <a:p>
            <a:pPr>
              <a:buFont typeface="Wingdings" panose="05000000000000000000" pitchFamily="2" charset="2"/>
              <a:buChar char="v"/>
              <a:defRPr/>
            </a:pPr>
            <a:r>
              <a:rPr lang="en-US" sz="3800" dirty="0">
                <a:solidFill>
                  <a:schemeClr val="tx1"/>
                </a:solidFill>
              </a:rPr>
              <a:t>Resources </a:t>
            </a:r>
            <a:endParaRPr lang="en-US" sz="2300" i="1" dirty="0">
              <a:solidFill>
                <a:schemeClr val="tx1"/>
              </a:solidFill>
            </a:endParaRPr>
          </a:p>
          <a:p>
            <a:pPr lvl="1">
              <a:defRPr/>
            </a:pPr>
            <a:r>
              <a:rPr lang="en-US" sz="2400" dirty="0">
                <a:solidFill>
                  <a:schemeClr val="tx1"/>
                </a:solidFill>
              </a:rPr>
              <a:t>The Hoarding of Animals Research Consortium is a good resource for in-depth learning about this phenomenon. Their information can be found on the Tufts University website</a:t>
            </a:r>
          </a:p>
          <a:p>
            <a:pPr lvl="1">
              <a:defRPr/>
            </a:pPr>
            <a:r>
              <a:rPr lang="en-US" sz="2300" i="1" dirty="0">
                <a:solidFill>
                  <a:schemeClr val="tx1"/>
                </a:solidFill>
              </a:rPr>
              <a:t>The Hoarding of Animals Research Consortium tuft univ</a:t>
            </a:r>
            <a:endParaRPr lang="en-US" sz="2300" dirty="0">
              <a:solidFill>
                <a:schemeClr val="tx1"/>
              </a:solidFill>
            </a:endParaRPr>
          </a:p>
          <a:p>
            <a:pPr lvl="1">
              <a:defRPr/>
            </a:pPr>
            <a:r>
              <a:rPr lang="en-US" sz="2300" dirty="0">
                <a:solidFill>
                  <a:schemeClr val="tx1"/>
                </a:solidFill>
              </a:rPr>
              <a:t> </a:t>
            </a:r>
            <a:r>
              <a:rPr lang="en-US" sz="2300" i="1" dirty="0">
                <a:solidFill>
                  <a:schemeClr val="tx1"/>
                </a:solidFill>
              </a:rPr>
              <a:t>Inside Animal hoarding: The story of Barbara Erickson and her 552 dogs</a:t>
            </a:r>
            <a:endParaRPr lang="en-US" sz="2300" dirty="0">
              <a:solidFill>
                <a:schemeClr val="tx1"/>
              </a:solidFill>
            </a:endParaRPr>
          </a:p>
          <a:p>
            <a:pPr lvl="1">
              <a:defRPr/>
            </a:pPr>
            <a:r>
              <a:rPr lang="en-US" sz="2300" i="1" dirty="0">
                <a:solidFill>
                  <a:schemeClr val="tx1"/>
                </a:solidFill>
              </a:rPr>
              <a:t>Animal Hoarding: Structuring interdisciplinary responses to help people, animals and communities at risk</a:t>
            </a:r>
            <a:endParaRPr lang="en-US" sz="2300" dirty="0">
              <a:solidFill>
                <a:schemeClr val="tx1"/>
              </a:solidFill>
            </a:endParaRPr>
          </a:p>
          <a:p>
            <a:pPr lvl="1">
              <a:defRPr/>
            </a:pPr>
            <a:r>
              <a:rPr lang="en-US" sz="2300" i="1" dirty="0">
                <a:solidFill>
                  <a:schemeClr val="tx1"/>
                </a:solidFill>
              </a:rPr>
              <a:t>Animal Legal Defense Fund</a:t>
            </a:r>
            <a:endParaRPr lang="en-US" sz="2300" dirty="0">
              <a:solidFill>
                <a:schemeClr val="tx1"/>
              </a:solidFill>
            </a:endParaRPr>
          </a:p>
          <a:p>
            <a:pPr lvl="1" eaLnBrk="1" fontAlgn="auto" hangingPunct="1">
              <a:lnSpc>
                <a:spcPct val="120000"/>
              </a:lnSpc>
              <a:spcAft>
                <a:spcPts val="0"/>
              </a:spcAft>
              <a:buFont typeface="Arial" charset="0"/>
              <a:buChar char="•"/>
              <a:defRPr/>
            </a:pPr>
            <a:endParaRPr lang="en-US" sz="3800" dirty="0">
              <a:solidFill>
                <a:schemeClr val="tx1">
                  <a:lumMod val="65000"/>
                  <a:lumOff val="35000"/>
                </a:schemeClr>
              </a:solidFill>
            </a:endParaRPr>
          </a:p>
          <a:p>
            <a:pPr marL="457200" lvl="1" indent="0" eaLnBrk="1" fontAlgn="auto" hangingPunct="1">
              <a:spcAft>
                <a:spcPts val="0"/>
              </a:spcAft>
              <a:buFont typeface="Arial" charset="0"/>
              <a:buNone/>
              <a:defRPr/>
            </a:pPr>
            <a:endParaRPr lang="en-US" dirty="0">
              <a:solidFill>
                <a:schemeClr val="tx1">
                  <a:lumMod val="65000"/>
                  <a:lumOff val="35000"/>
                </a:schemeClr>
              </a:solidFill>
            </a:endParaRPr>
          </a:p>
        </p:txBody>
      </p:sp>
      <p:sp>
        <p:nvSpPr>
          <p:cNvPr id="5" name="Footer Placeholder 3">
            <a:extLst>
              <a:ext uri="{FF2B5EF4-FFF2-40B4-BE49-F238E27FC236}">
                <a16:creationId xmlns:a16="http://schemas.microsoft.com/office/drawing/2014/main" id="{3DB1E050-F81A-48D5-A0D1-B0AA57446D3B}"/>
              </a:ext>
            </a:extLst>
          </p:cNvPr>
          <p:cNvSpPr>
            <a:spLocks noGrp="1"/>
          </p:cNvSpPr>
          <p:nvPr>
            <p:ph type="ftr" sz="quarter" idx="10"/>
          </p:nvPr>
        </p:nvSpPr>
        <p:spPr>
          <a:xfrm>
            <a:off x="2819400" y="6492875"/>
            <a:ext cx="5410200" cy="365125"/>
          </a:xfrm>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D22E0BD4-9847-4E48-ABCC-9633C5C6DB88}"/>
              </a:ext>
            </a:extLst>
          </p:cNvPr>
          <p:cNvSpPr>
            <a:spLocks noGrp="1" noChangeArrowheads="1"/>
          </p:cNvSpPr>
          <p:nvPr>
            <p:ph type="title"/>
          </p:nvPr>
        </p:nvSpPr>
        <p:spPr>
          <a:xfrm>
            <a:off x="0" y="685800"/>
            <a:ext cx="12188825" cy="595313"/>
          </a:xfrm>
        </p:spPr>
        <p:txBody>
          <a:bodyPr/>
          <a:lstStyle/>
          <a:p>
            <a:pPr eaLnBrk="1" hangingPunct="1"/>
            <a:r>
              <a:rPr lang="en-US" altLang="en-US" sz="3200" b="1"/>
              <a:t>Collaborative Work with Related Professionals</a:t>
            </a:r>
          </a:p>
        </p:txBody>
      </p:sp>
      <p:sp>
        <p:nvSpPr>
          <p:cNvPr id="3" name="Content Placeholder 2">
            <a:extLst>
              <a:ext uri="{FF2B5EF4-FFF2-40B4-BE49-F238E27FC236}">
                <a16:creationId xmlns:a16="http://schemas.microsoft.com/office/drawing/2014/main" id="{1D7E43D7-4DDB-4CA0-83D8-72CADD368D1B}"/>
              </a:ext>
            </a:extLst>
          </p:cNvPr>
          <p:cNvSpPr>
            <a:spLocks noGrp="1"/>
          </p:cNvSpPr>
          <p:nvPr>
            <p:ph sz="half" idx="1"/>
          </p:nvPr>
        </p:nvSpPr>
        <p:spPr>
          <a:xfrm>
            <a:off x="685800" y="1676400"/>
            <a:ext cx="5164138" cy="4113213"/>
          </a:xfrm>
        </p:spPr>
        <p:txBody>
          <a:bodyPr rtlCol="0">
            <a:normAutofit fontScale="47500" lnSpcReduction="20000"/>
          </a:bodyPr>
          <a:lstStyle/>
          <a:p>
            <a:pPr eaLnBrk="1" fontAlgn="auto" hangingPunct="1">
              <a:lnSpc>
                <a:spcPct val="120000"/>
              </a:lnSpc>
              <a:spcAft>
                <a:spcPts val="0"/>
              </a:spcAft>
              <a:buFont typeface="Wingdings" panose="05000000000000000000" pitchFamily="2" charset="2"/>
              <a:buChar char="v"/>
              <a:defRPr/>
            </a:pPr>
            <a:r>
              <a:rPr lang="en-US" sz="5900" dirty="0">
                <a:solidFill>
                  <a:schemeClr val="tx1"/>
                </a:solidFill>
              </a:rPr>
              <a:t>Why work collaboratively?</a:t>
            </a:r>
          </a:p>
          <a:p>
            <a:pPr lvl="1" eaLnBrk="1" fontAlgn="auto" hangingPunct="1">
              <a:lnSpc>
                <a:spcPct val="120000"/>
              </a:lnSpc>
              <a:spcAft>
                <a:spcPts val="0"/>
              </a:spcAft>
              <a:buFont typeface="Arial" charset="0"/>
              <a:buChar char="•"/>
              <a:defRPr/>
            </a:pPr>
            <a:r>
              <a:rPr lang="en-US" sz="5100" dirty="0">
                <a:solidFill>
                  <a:schemeClr val="tx1"/>
                </a:solidFill>
              </a:rPr>
              <a:t>Ethical – right thing to do</a:t>
            </a:r>
          </a:p>
          <a:p>
            <a:pPr lvl="1" eaLnBrk="1" fontAlgn="auto" hangingPunct="1">
              <a:lnSpc>
                <a:spcPct val="120000"/>
              </a:lnSpc>
              <a:spcAft>
                <a:spcPts val="0"/>
              </a:spcAft>
              <a:buFont typeface="Arial" charset="0"/>
              <a:buChar char="•"/>
              <a:defRPr/>
            </a:pPr>
            <a:r>
              <a:rPr lang="en-US" sz="5100" dirty="0">
                <a:solidFill>
                  <a:schemeClr val="tx1"/>
                </a:solidFill>
              </a:rPr>
              <a:t>Effective – bio-psychosocial problems</a:t>
            </a:r>
          </a:p>
          <a:p>
            <a:pPr lvl="1" eaLnBrk="1" fontAlgn="auto" hangingPunct="1">
              <a:lnSpc>
                <a:spcPct val="120000"/>
              </a:lnSpc>
              <a:spcAft>
                <a:spcPts val="0"/>
              </a:spcAft>
              <a:buFont typeface="Arial" charset="0"/>
              <a:buChar char="•"/>
              <a:defRPr/>
            </a:pPr>
            <a:r>
              <a:rPr lang="en-US" sz="5100" dirty="0">
                <a:solidFill>
                  <a:schemeClr val="tx1"/>
                </a:solidFill>
              </a:rPr>
              <a:t>Conserves resources: integrated care is less expensive</a:t>
            </a:r>
          </a:p>
          <a:p>
            <a:pPr lvl="1" eaLnBrk="1" fontAlgn="auto" hangingPunct="1">
              <a:lnSpc>
                <a:spcPct val="120000"/>
              </a:lnSpc>
              <a:spcAft>
                <a:spcPts val="0"/>
              </a:spcAft>
              <a:buFont typeface="Arial" charset="0"/>
              <a:buChar char="•"/>
              <a:defRPr/>
            </a:pPr>
            <a:endParaRPr lang="en-US" sz="3800" dirty="0">
              <a:solidFill>
                <a:schemeClr val="tx1">
                  <a:lumMod val="65000"/>
                  <a:lumOff val="35000"/>
                </a:schemeClr>
              </a:solidFill>
            </a:endParaRPr>
          </a:p>
          <a:p>
            <a:pPr marL="457200" lvl="1" indent="0" eaLnBrk="1" fontAlgn="auto" hangingPunct="1">
              <a:spcAft>
                <a:spcPts val="0"/>
              </a:spcAft>
              <a:buFont typeface="Arial" charset="0"/>
              <a:buNone/>
              <a:defRPr/>
            </a:pPr>
            <a:endParaRPr lang="en-US" dirty="0">
              <a:solidFill>
                <a:schemeClr val="tx1">
                  <a:lumMod val="65000"/>
                  <a:lumOff val="35000"/>
                </a:schemeClr>
              </a:solidFill>
            </a:endParaRPr>
          </a:p>
        </p:txBody>
      </p:sp>
      <p:sp>
        <p:nvSpPr>
          <p:cNvPr id="4" name="Content Placeholder 3">
            <a:extLst>
              <a:ext uri="{FF2B5EF4-FFF2-40B4-BE49-F238E27FC236}">
                <a16:creationId xmlns:a16="http://schemas.microsoft.com/office/drawing/2014/main" id="{0C3EA352-4441-40B4-B964-C85C40CD1021}"/>
              </a:ext>
            </a:extLst>
          </p:cNvPr>
          <p:cNvSpPr>
            <a:spLocks noGrp="1"/>
          </p:cNvSpPr>
          <p:nvPr>
            <p:ph sz="half" idx="2"/>
          </p:nvPr>
        </p:nvSpPr>
        <p:spPr>
          <a:xfrm>
            <a:off x="6094413" y="1681163"/>
            <a:ext cx="5697537" cy="4864100"/>
          </a:xfrm>
        </p:spPr>
        <p:txBody>
          <a:bodyPr rtlCol="0">
            <a:normAutofit fontScale="47500" lnSpcReduction="20000"/>
          </a:bodyPr>
          <a:lstStyle/>
          <a:p>
            <a:pPr marL="0" indent="0" eaLnBrk="1" fontAlgn="auto" hangingPunct="1">
              <a:lnSpc>
                <a:spcPct val="120000"/>
              </a:lnSpc>
              <a:spcBef>
                <a:spcPts val="0"/>
              </a:spcBef>
              <a:spcAft>
                <a:spcPts val="0"/>
              </a:spcAft>
              <a:buFont typeface="Arial" charset="0"/>
              <a:buNone/>
              <a:defRPr/>
            </a:pPr>
            <a:r>
              <a:rPr lang="en-US" sz="5900" dirty="0">
                <a:solidFill>
                  <a:schemeClr val="tx1"/>
                </a:solidFill>
              </a:rPr>
              <a:t>Identify stakeholders impacted by hoarding disorder</a:t>
            </a:r>
          </a:p>
          <a:p>
            <a:pPr marL="0" indent="0" eaLnBrk="1" fontAlgn="auto" hangingPunct="1">
              <a:lnSpc>
                <a:spcPct val="120000"/>
              </a:lnSpc>
              <a:spcBef>
                <a:spcPts val="0"/>
              </a:spcBef>
              <a:spcAft>
                <a:spcPts val="0"/>
              </a:spcAft>
              <a:buFont typeface="Arial" charset="0"/>
              <a:buNone/>
              <a:defRPr/>
            </a:pPr>
            <a:endParaRPr lang="en-US" sz="5100" dirty="0">
              <a:solidFill>
                <a:schemeClr val="tx1"/>
              </a:solidFill>
            </a:endParaRPr>
          </a:p>
          <a:p>
            <a:pPr eaLnBrk="1" fontAlgn="auto" hangingPunct="1">
              <a:lnSpc>
                <a:spcPct val="120000"/>
              </a:lnSpc>
              <a:spcBef>
                <a:spcPts val="200"/>
              </a:spcBef>
              <a:spcAft>
                <a:spcPts val="0"/>
              </a:spcAft>
              <a:buFont typeface="Arial" charset="0"/>
              <a:buChar char="•"/>
              <a:defRPr/>
            </a:pPr>
            <a:r>
              <a:rPr lang="en-US" sz="3800" dirty="0">
                <a:solidFill>
                  <a:schemeClr val="tx1"/>
                </a:solidFill>
              </a:rPr>
              <a:t>Housing</a:t>
            </a:r>
          </a:p>
          <a:p>
            <a:pPr eaLnBrk="1" fontAlgn="auto" hangingPunct="1">
              <a:lnSpc>
                <a:spcPct val="120000"/>
              </a:lnSpc>
              <a:spcBef>
                <a:spcPts val="200"/>
              </a:spcBef>
              <a:spcAft>
                <a:spcPts val="0"/>
              </a:spcAft>
              <a:buFont typeface="Arial" charset="0"/>
              <a:buChar char="•"/>
              <a:defRPr/>
            </a:pPr>
            <a:r>
              <a:rPr lang="en-US" sz="3800" dirty="0">
                <a:solidFill>
                  <a:schemeClr val="tx1"/>
                </a:solidFill>
              </a:rPr>
              <a:t>Public health &amp; safety </a:t>
            </a:r>
          </a:p>
          <a:p>
            <a:pPr eaLnBrk="1" fontAlgn="auto" hangingPunct="1">
              <a:lnSpc>
                <a:spcPct val="120000"/>
              </a:lnSpc>
              <a:spcBef>
                <a:spcPts val="200"/>
              </a:spcBef>
              <a:spcAft>
                <a:spcPts val="0"/>
              </a:spcAft>
              <a:buFont typeface="Arial" charset="0"/>
              <a:buChar char="•"/>
              <a:defRPr/>
            </a:pPr>
            <a:r>
              <a:rPr lang="en-US" sz="3800" dirty="0">
                <a:solidFill>
                  <a:schemeClr val="tx1"/>
                </a:solidFill>
              </a:rPr>
              <a:t>Mental health</a:t>
            </a:r>
          </a:p>
          <a:p>
            <a:pPr eaLnBrk="1" fontAlgn="auto" hangingPunct="1">
              <a:lnSpc>
                <a:spcPct val="120000"/>
              </a:lnSpc>
              <a:spcBef>
                <a:spcPts val="200"/>
              </a:spcBef>
              <a:spcAft>
                <a:spcPts val="0"/>
              </a:spcAft>
              <a:buFont typeface="Arial" charset="0"/>
              <a:buChar char="•"/>
              <a:defRPr/>
            </a:pPr>
            <a:r>
              <a:rPr lang="en-US" sz="3800" dirty="0">
                <a:solidFill>
                  <a:schemeClr val="tx1"/>
                </a:solidFill>
              </a:rPr>
              <a:t>Protective services</a:t>
            </a:r>
          </a:p>
          <a:p>
            <a:pPr eaLnBrk="1" fontAlgn="auto" hangingPunct="1">
              <a:lnSpc>
                <a:spcPct val="120000"/>
              </a:lnSpc>
              <a:spcBef>
                <a:spcPts val="200"/>
              </a:spcBef>
              <a:spcAft>
                <a:spcPts val="0"/>
              </a:spcAft>
              <a:buFont typeface="Arial" charset="0"/>
              <a:buChar char="•"/>
              <a:defRPr/>
            </a:pPr>
            <a:r>
              <a:rPr lang="en-US" sz="3800" dirty="0">
                <a:solidFill>
                  <a:schemeClr val="tx1"/>
                </a:solidFill>
              </a:rPr>
              <a:t>Aging services</a:t>
            </a:r>
          </a:p>
          <a:p>
            <a:pPr eaLnBrk="1" fontAlgn="auto" hangingPunct="1">
              <a:lnSpc>
                <a:spcPct val="120000"/>
              </a:lnSpc>
              <a:spcBef>
                <a:spcPts val="200"/>
              </a:spcBef>
              <a:spcAft>
                <a:spcPts val="0"/>
              </a:spcAft>
              <a:buFont typeface="Arial" charset="0"/>
              <a:buChar char="•"/>
              <a:defRPr/>
            </a:pPr>
            <a:r>
              <a:rPr lang="en-US" sz="3800" dirty="0">
                <a:solidFill>
                  <a:schemeClr val="tx1"/>
                </a:solidFill>
              </a:rPr>
              <a:t>Legal</a:t>
            </a:r>
          </a:p>
          <a:p>
            <a:pPr eaLnBrk="1" fontAlgn="auto" hangingPunct="1">
              <a:lnSpc>
                <a:spcPct val="120000"/>
              </a:lnSpc>
              <a:spcBef>
                <a:spcPts val="200"/>
              </a:spcBef>
              <a:spcAft>
                <a:spcPts val="0"/>
              </a:spcAft>
              <a:buFont typeface="Arial" charset="0"/>
              <a:buChar char="•"/>
              <a:defRPr/>
            </a:pPr>
            <a:r>
              <a:rPr lang="en-US" sz="3800" dirty="0">
                <a:solidFill>
                  <a:schemeClr val="tx1"/>
                </a:solidFill>
              </a:rPr>
              <a:t>Fire and police</a:t>
            </a:r>
          </a:p>
          <a:p>
            <a:pPr eaLnBrk="1" fontAlgn="auto" hangingPunct="1">
              <a:lnSpc>
                <a:spcPct val="120000"/>
              </a:lnSpc>
              <a:spcBef>
                <a:spcPts val="200"/>
              </a:spcBef>
              <a:spcAft>
                <a:spcPts val="0"/>
              </a:spcAft>
              <a:buFont typeface="Arial" charset="0"/>
              <a:buChar char="•"/>
              <a:defRPr/>
            </a:pPr>
            <a:r>
              <a:rPr lang="en-US" sz="3800" dirty="0">
                <a:solidFill>
                  <a:schemeClr val="tx1"/>
                </a:solidFill>
              </a:rPr>
              <a:t>Medical Professionals </a:t>
            </a:r>
          </a:p>
          <a:p>
            <a:pPr eaLnBrk="1" fontAlgn="auto" hangingPunct="1">
              <a:lnSpc>
                <a:spcPct val="120000"/>
              </a:lnSpc>
              <a:spcBef>
                <a:spcPts val="200"/>
              </a:spcBef>
              <a:spcAft>
                <a:spcPts val="0"/>
              </a:spcAft>
              <a:buFont typeface="Arial" charset="0"/>
              <a:buChar char="•"/>
              <a:defRPr/>
            </a:pPr>
            <a:r>
              <a:rPr lang="en-US" sz="3800" dirty="0">
                <a:solidFill>
                  <a:schemeClr val="tx1"/>
                </a:solidFill>
              </a:rPr>
              <a:t>Animal control</a:t>
            </a:r>
          </a:p>
          <a:p>
            <a:pPr eaLnBrk="1" fontAlgn="auto" hangingPunct="1">
              <a:lnSpc>
                <a:spcPct val="120000"/>
              </a:lnSpc>
              <a:spcBef>
                <a:spcPts val="200"/>
              </a:spcBef>
              <a:spcAft>
                <a:spcPts val="0"/>
              </a:spcAft>
              <a:buFont typeface="Arial" charset="0"/>
              <a:buChar char="•"/>
              <a:defRPr/>
            </a:pPr>
            <a:r>
              <a:rPr lang="en-US" sz="3800" dirty="0">
                <a:solidFill>
                  <a:schemeClr val="tx1"/>
                </a:solidFill>
              </a:rPr>
              <a:t>Organizers</a:t>
            </a:r>
          </a:p>
          <a:p>
            <a:pPr eaLnBrk="1" fontAlgn="auto" hangingPunct="1">
              <a:lnSpc>
                <a:spcPct val="120000"/>
              </a:lnSpc>
              <a:spcBef>
                <a:spcPts val="200"/>
              </a:spcBef>
              <a:spcAft>
                <a:spcPts val="0"/>
              </a:spcAft>
              <a:buFont typeface="Arial" charset="0"/>
              <a:buChar char="•"/>
              <a:defRPr/>
            </a:pPr>
            <a:r>
              <a:rPr lang="en-US" sz="3800" dirty="0">
                <a:solidFill>
                  <a:schemeClr val="tx1"/>
                </a:solidFill>
              </a:rPr>
              <a:t>Cleaning companies</a:t>
            </a:r>
          </a:p>
        </p:txBody>
      </p:sp>
      <p:sp>
        <p:nvSpPr>
          <p:cNvPr id="6" name="Footer Placeholder 3">
            <a:extLst>
              <a:ext uri="{FF2B5EF4-FFF2-40B4-BE49-F238E27FC236}">
                <a16:creationId xmlns:a16="http://schemas.microsoft.com/office/drawing/2014/main" id="{87BE04C7-A5B6-442C-8460-F4E6C5E62CEB}"/>
              </a:ext>
            </a:extLst>
          </p:cNvPr>
          <p:cNvSpPr>
            <a:spLocks noGrp="1"/>
          </p:cNvSpPr>
          <p:nvPr>
            <p:ph type="ftr" sz="quarter" idx="10"/>
          </p:nvPr>
        </p:nvSpPr>
        <p:spPr>
          <a:xfrm>
            <a:off x="2819400" y="6492875"/>
            <a:ext cx="5410200" cy="365125"/>
          </a:xfrm>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4">
            <a:extLst>
              <a:ext uri="{FF2B5EF4-FFF2-40B4-BE49-F238E27FC236}">
                <a16:creationId xmlns:a16="http://schemas.microsoft.com/office/drawing/2014/main" id="{D90B2CA3-DDE8-4465-9883-29484F10EC03}"/>
              </a:ext>
            </a:extLst>
          </p:cNvPr>
          <p:cNvSpPr>
            <a:spLocks noGrp="1" noChangeArrowheads="1"/>
          </p:cNvSpPr>
          <p:nvPr>
            <p:ph type="ctrTitle" idx="4294967295"/>
          </p:nvPr>
        </p:nvSpPr>
        <p:spPr>
          <a:xfrm>
            <a:off x="4000500" y="492125"/>
            <a:ext cx="4495800" cy="833438"/>
          </a:xfrm>
        </p:spPr>
        <p:txBody>
          <a:bodyPr/>
          <a:lstStyle/>
          <a:p>
            <a:pPr eaLnBrk="1" hangingPunct="1"/>
            <a:r>
              <a:rPr lang="en-US" altLang="en-US" sz="3200" b="1"/>
              <a:t>Questions?</a:t>
            </a:r>
          </a:p>
        </p:txBody>
      </p:sp>
      <p:sp>
        <p:nvSpPr>
          <p:cNvPr id="3" name="TextBox 2">
            <a:extLst>
              <a:ext uri="{FF2B5EF4-FFF2-40B4-BE49-F238E27FC236}">
                <a16:creationId xmlns:a16="http://schemas.microsoft.com/office/drawing/2014/main" id="{763DE469-94C8-488A-AEED-F0B429F5664D}"/>
              </a:ext>
            </a:extLst>
          </p:cNvPr>
          <p:cNvSpPr txBox="1"/>
          <p:nvPr/>
        </p:nvSpPr>
        <p:spPr>
          <a:xfrm>
            <a:off x="609600" y="2835275"/>
            <a:ext cx="5638800" cy="2462213"/>
          </a:xfrm>
          <a:prstGeom prst="rect">
            <a:avLst/>
          </a:prstGeom>
          <a:solidFill>
            <a:schemeClr val="bg1">
              <a:lumMod val="85000"/>
            </a:schemeClr>
          </a:solidFill>
          <a:ln>
            <a:noFill/>
          </a:ln>
        </p:spPr>
        <p:txBody>
          <a:bodyPr>
            <a:spAutoFit/>
          </a:bodyPr>
          <a:lstStyle/>
          <a:p>
            <a:pPr algn="ctr" eaLnBrk="1" fontAlgn="auto" hangingPunct="1">
              <a:spcBef>
                <a:spcPts val="0"/>
              </a:spcBef>
              <a:spcAft>
                <a:spcPts val="0"/>
              </a:spcAft>
              <a:defRPr/>
            </a:pPr>
            <a:r>
              <a:rPr lang="en-US" dirty="0">
                <a:solidFill>
                  <a:srgbClr val="0070C0"/>
                </a:solidFill>
                <a:latin typeface="+mn-lt"/>
                <a:hlinkClick r:id="rId3"/>
              </a:rPr>
              <a:t>WWW.SHAG.org</a:t>
            </a:r>
            <a:r>
              <a:rPr lang="en-US" dirty="0">
                <a:solidFill>
                  <a:srgbClr val="0070C0"/>
                </a:solidFill>
                <a:latin typeface="+mn-lt"/>
              </a:rPr>
              <a:t> </a:t>
            </a:r>
          </a:p>
          <a:p>
            <a:pPr eaLnBrk="1" fontAlgn="auto" hangingPunct="1">
              <a:spcBef>
                <a:spcPts val="0"/>
              </a:spcBef>
              <a:spcAft>
                <a:spcPts val="0"/>
              </a:spcAft>
              <a:defRPr/>
            </a:pPr>
            <a:endParaRPr lang="en-US" sz="1200" dirty="0">
              <a:solidFill>
                <a:schemeClr val="accent6">
                  <a:lumMod val="50000"/>
                </a:schemeClr>
              </a:solidFill>
              <a:latin typeface="+mn-lt"/>
            </a:endParaRPr>
          </a:p>
          <a:p>
            <a:pPr algn="ctr" eaLnBrk="1" fontAlgn="auto" hangingPunct="1">
              <a:spcBef>
                <a:spcPts val="0"/>
              </a:spcBef>
              <a:spcAft>
                <a:spcPts val="0"/>
              </a:spcAft>
              <a:defRPr/>
            </a:pPr>
            <a:r>
              <a:rPr lang="en-US" sz="1200" dirty="0">
                <a:solidFill>
                  <a:schemeClr val="accent6">
                    <a:lumMod val="50000"/>
                  </a:schemeClr>
                </a:solidFill>
                <a:latin typeface="+mn-lt"/>
              </a:rPr>
              <a:t>The SHAG Community Life Foundation centers its work on sustaining resident independence, housing stability and purpose in a focused and effective way. Its responsibility for our residents’ lives and in connecting them with local resources complements this commitment.</a:t>
            </a:r>
          </a:p>
          <a:p>
            <a:pPr algn="ctr" eaLnBrk="1" fontAlgn="auto" hangingPunct="1">
              <a:spcBef>
                <a:spcPts val="0"/>
              </a:spcBef>
              <a:spcAft>
                <a:spcPts val="0"/>
              </a:spcAft>
              <a:defRPr/>
            </a:pPr>
            <a:endParaRPr lang="en-US" sz="1200" dirty="0">
              <a:solidFill>
                <a:schemeClr val="bg1"/>
              </a:solidFill>
              <a:latin typeface="+mn-lt"/>
            </a:endParaRPr>
          </a:p>
          <a:p>
            <a:pPr algn="ctr" eaLnBrk="1" fontAlgn="auto" hangingPunct="1">
              <a:spcBef>
                <a:spcPts val="0"/>
              </a:spcBef>
              <a:spcAft>
                <a:spcPts val="0"/>
              </a:spcAft>
              <a:defRPr/>
            </a:pPr>
            <a:r>
              <a:rPr lang="en-US" sz="1600" b="1" dirty="0">
                <a:solidFill>
                  <a:schemeClr val="accent6">
                    <a:lumMod val="50000"/>
                  </a:schemeClr>
                </a:solidFill>
                <a:latin typeface="+mn-lt"/>
              </a:rPr>
              <a:t>Ashley Kraft, </a:t>
            </a:r>
          </a:p>
          <a:p>
            <a:pPr algn="ctr" eaLnBrk="1" fontAlgn="auto" hangingPunct="1">
              <a:spcBef>
                <a:spcPts val="0"/>
              </a:spcBef>
              <a:spcAft>
                <a:spcPts val="0"/>
              </a:spcAft>
              <a:defRPr/>
            </a:pPr>
            <a:r>
              <a:rPr lang="en-US" sz="1600" b="1" dirty="0">
                <a:solidFill>
                  <a:schemeClr val="accent6">
                    <a:lumMod val="50000"/>
                  </a:schemeClr>
                </a:solidFill>
                <a:latin typeface="+mn-lt"/>
              </a:rPr>
              <a:t>RSC-Housing Stability Specialist </a:t>
            </a:r>
          </a:p>
          <a:p>
            <a:pPr algn="ctr" eaLnBrk="1" fontAlgn="auto" hangingPunct="1">
              <a:spcBef>
                <a:spcPts val="0"/>
              </a:spcBef>
              <a:spcAft>
                <a:spcPts val="0"/>
              </a:spcAft>
              <a:defRPr/>
            </a:pPr>
            <a:r>
              <a:rPr lang="en-US" sz="1600" b="1" dirty="0">
                <a:solidFill>
                  <a:schemeClr val="accent6">
                    <a:lumMod val="50000"/>
                  </a:schemeClr>
                </a:solidFill>
                <a:latin typeface="+mn-lt"/>
              </a:rPr>
              <a:t>206-549-2518</a:t>
            </a:r>
          </a:p>
          <a:p>
            <a:pPr algn="ctr" eaLnBrk="1" fontAlgn="auto" hangingPunct="1">
              <a:spcBef>
                <a:spcPts val="0"/>
              </a:spcBef>
              <a:spcAft>
                <a:spcPts val="0"/>
              </a:spcAft>
              <a:defRPr/>
            </a:pPr>
            <a:r>
              <a:rPr lang="en-US" sz="1600" b="1" dirty="0">
                <a:solidFill>
                  <a:schemeClr val="accent6">
                    <a:lumMod val="50000"/>
                  </a:schemeClr>
                </a:solidFill>
                <a:latin typeface="+mn-lt"/>
              </a:rPr>
              <a:t>ashleyk@shag.org</a:t>
            </a:r>
            <a:endParaRPr lang="en-US" sz="1200" b="1" dirty="0">
              <a:solidFill>
                <a:schemeClr val="accent6">
                  <a:lumMod val="50000"/>
                </a:schemeClr>
              </a:solidFill>
              <a:latin typeface="+mn-lt"/>
            </a:endParaRPr>
          </a:p>
        </p:txBody>
      </p:sp>
      <p:sp>
        <p:nvSpPr>
          <p:cNvPr id="4" name="Rectangle 3">
            <a:extLst>
              <a:ext uri="{FF2B5EF4-FFF2-40B4-BE49-F238E27FC236}">
                <a16:creationId xmlns:a16="http://schemas.microsoft.com/office/drawing/2014/main" id="{805C98D2-78D7-41DF-9AA5-88C295120B06}"/>
              </a:ext>
            </a:extLst>
          </p:cNvPr>
          <p:cNvSpPr/>
          <p:nvPr/>
        </p:nvSpPr>
        <p:spPr>
          <a:xfrm>
            <a:off x="6553200" y="2835275"/>
            <a:ext cx="5219700" cy="2708275"/>
          </a:xfrm>
          <a:prstGeom prst="rect">
            <a:avLst/>
          </a:prstGeom>
          <a:solidFill>
            <a:schemeClr val="bg1">
              <a:lumMod val="85000"/>
            </a:schemeClr>
          </a:solidFill>
        </p:spPr>
        <p:txBody>
          <a:bodyPr>
            <a:spAutoFit/>
          </a:bodyPr>
          <a:lstStyle/>
          <a:p>
            <a:pPr algn="ctr" eaLnBrk="1" fontAlgn="auto" hangingPunct="1">
              <a:spcBef>
                <a:spcPts val="0"/>
              </a:spcBef>
              <a:spcAft>
                <a:spcPts val="0"/>
              </a:spcAft>
              <a:defRPr/>
            </a:pPr>
            <a:endParaRPr lang="en-US" sz="1000" dirty="0">
              <a:solidFill>
                <a:schemeClr val="tx1">
                  <a:lumMod val="65000"/>
                  <a:lumOff val="35000"/>
                </a:schemeClr>
              </a:solidFill>
              <a:latin typeface="+mn-lt"/>
            </a:endParaRPr>
          </a:p>
          <a:p>
            <a:pPr algn="ctr" eaLnBrk="1" fontAlgn="auto" hangingPunct="1">
              <a:spcBef>
                <a:spcPts val="0"/>
              </a:spcBef>
              <a:spcAft>
                <a:spcPts val="0"/>
              </a:spcAft>
              <a:defRPr/>
            </a:pPr>
            <a:r>
              <a:rPr lang="en-US" sz="2000" b="1" dirty="0">
                <a:solidFill>
                  <a:schemeClr val="tx1">
                    <a:lumMod val="65000"/>
                    <a:lumOff val="35000"/>
                  </a:schemeClr>
                </a:solidFill>
                <a:latin typeface="+mn-lt"/>
              </a:rPr>
              <a:t>Northwest Hoarding Coalition  </a:t>
            </a:r>
          </a:p>
          <a:p>
            <a:pPr algn="ctr" eaLnBrk="1" fontAlgn="auto" hangingPunct="1">
              <a:spcBef>
                <a:spcPts val="0"/>
              </a:spcBef>
              <a:spcAft>
                <a:spcPts val="0"/>
              </a:spcAft>
              <a:defRPr/>
            </a:pPr>
            <a:endParaRPr lang="en-US" sz="2000" b="1" dirty="0">
              <a:solidFill>
                <a:schemeClr val="tx1">
                  <a:lumMod val="65000"/>
                  <a:lumOff val="35000"/>
                </a:schemeClr>
              </a:solidFill>
              <a:latin typeface="+mn-lt"/>
            </a:endParaRPr>
          </a:p>
          <a:p>
            <a:pPr algn="ctr" eaLnBrk="1" fontAlgn="auto" hangingPunct="1">
              <a:spcBef>
                <a:spcPts val="0"/>
              </a:spcBef>
              <a:spcAft>
                <a:spcPts val="0"/>
              </a:spcAft>
              <a:defRPr/>
            </a:pPr>
            <a:endParaRPr lang="en-US" sz="1000" dirty="0">
              <a:solidFill>
                <a:schemeClr val="tx1">
                  <a:lumMod val="65000"/>
                  <a:lumOff val="35000"/>
                </a:schemeClr>
              </a:solidFill>
              <a:latin typeface="+mn-lt"/>
            </a:endParaRPr>
          </a:p>
          <a:p>
            <a:pPr algn="ctr" eaLnBrk="1" fontAlgn="auto" hangingPunct="1">
              <a:spcBef>
                <a:spcPts val="0"/>
              </a:spcBef>
              <a:spcAft>
                <a:spcPts val="0"/>
              </a:spcAft>
              <a:defRPr/>
            </a:pPr>
            <a:endParaRPr lang="en-US" sz="1000" dirty="0">
              <a:solidFill>
                <a:schemeClr val="tx1">
                  <a:lumMod val="65000"/>
                  <a:lumOff val="35000"/>
                </a:schemeClr>
              </a:solidFill>
              <a:latin typeface="+mn-lt"/>
            </a:endParaRPr>
          </a:p>
          <a:p>
            <a:pPr algn="ctr" eaLnBrk="1" fontAlgn="auto" hangingPunct="1">
              <a:spcBef>
                <a:spcPts val="0"/>
              </a:spcBef>
              <a:spcAft>
                <a:spcPts val="0"/>
              </a:spcAft>
              <a:defRPr/>
            </a:pPr>
            <a:endParaRPr lang="en-US" sz="1000" dirty="0">
              <a:solidFill>
                <a:schemeClr val="tx1">
                  <a:lumMod val="65000"/>
                  <a:lumOff val="35000"/>
                </a:schemeClr>
              </a:solidFill>
              <a:latin typeface="+mn-lt"/>
            </a:endParaRPr>
          </a:p>
          <a:p>
            <a:pPr algn="ctr" eaLnBrk="1" fontAlgn="auto" hangingPunct="1">
              <a:spcBef>
                <a:spcPts val="0"/>
              </a:spcBef>
              <a:spcAft>
                <a:spcPts val="0"/>
              </a:spcAft>
              <a:defRPr/>
            </a:pPr>
            <a:endParaRPr lang="en-US" sz="1000" dirty="0">
              <a:solidFill>
                <a:schemeClr val="tx1">
                  <a:lumMod val="65000"/>
                  <a:lumOff val="35000"/>
                </a:schemeClr>
              </a:solidFill>
              <a:latin typeface="+mn-lt"/>
            </a:endParaRPr>
          </a:p>
          <a:p>
            <a:pPr algn="ctr" eaLnBrk="1" fontAlgn="auto" hangingPunct="1">
              <a:spcBef>
                <a:spcPts val="0"/>
              </a:spcBef>
              <a:spcAft>
                <a:spcPts val="0"/>
              </a:spcAft>
              <a:defRPr/>
            </a:pPr>
            <a:endParaRPr lang="en-US" sz="1000" dirty="0">
              <a:solidFill>
                <a:schemeClr val="tx1">
                  <a:lumMod val="65000"/>
                  <a:lumOff val="35000"/>
                </a:schemeClr>
              </a:solidFill>
              <a:latin typeface="+mn-lt"/>
            </a:endParaRPr>
          </a:p>
          <a:p>
            <a:pPr algn="ctr" eaLnBrk="1" fontAlgn="auto" hangingPunct="1">
              <a:spcBef>
                <a:spcPts val="0"/>
              </a:spcBef>
              <a:spcAft>
                <a:spcPts val="0"/>
              </a:spcAft>
              <a:defRPr/>
            </a:pPr>
            <a:endParaRPr lang="en-US" sz="1000" dirty="0">
              <a:solidFill>
                <a:schemeClr val="tx1">
                  <a:lumMod val="65000"/>
                  <a:lumOff val="35000"/>
                </a:schemeClr>
              </a:solidFill>
              <a:latin typeface="+mn-lt"/>
            </a:endParaRPr>
          </a:p>
          <a:p>
            <a:pPr algn="ctr" eaLnBrk="1" fontAlgn="auto" hangingPunct="1">
              <a:spcBef>
                <a:spcPts val="0"/>
              </a:spcBef>
              <a:spcAft>
                <a:spcPts val="0"/>
              </a:spcAft>
              <a:defRPr/>
            </a:pPr>
            <a:endParaRPr lang="en-US" sz="1000" dirty="0">
              <a:solidFill>
                <a:schemeClr val="tx1">
                  <a:lumMod val="65000"/>
                  <a:lumOff val="35000"/>
                </a:schemeClr>
              </a:solidFill>
              <a:latin typeface="+mn-lt"/>
            </a:endParaRPr>
          </a:p>
          <a:p>
            <a:pPr algn="ctr" eaLnBrk="1" fontAlgn="auto" hangingPunct="1">
              <a:spcBef>
                <a:spcPts val="0"/>
              </a:spcBef>
              <a:spcAft>
                <a:spcPts val="0"/>
              </a:spcAft>
              <a:defRPr/>
            </a:pPr>
            <a:endParaRPr lang="en-US" sz="1000" dirty="0">
              <a:solidFill>
                <a:schemeClr val="tx1">
                  <a:lumMod val="65000"/>
                  <a:lumOff val="35000"/>
                </a:schemeClr>
              </a:solidFill>
              <a:latin typeface="+mn-lt"/>
            </a:endParaRPr>
          </a:p>
          <a:p>
            <a:pPr algn="ctr" eaLnBrk="1" fontAlgn="auto" hangingPunct="1">
              <a:spcBef>
                <a:spcPts val="0"/>
              </a:spcBef>
              <a:spcAft>
                <a:spcPts val="0"/>
              </a:spcAft>
              <a:defRPr/>
            </a:pPr>
            <a:endParaRPr lang="en-US" sz="1000" dirty="0">
              <a:solidFill>
                <a:schemeClr val="tx1">
                  <a:lumMod val="65000"/>
                  <a:lumOff val="35000"/>
                </a:schemeClr>
              </a:solidFill>
              <a:latin typeface="+mn-lt"/>
            </a:endParaRPr>
          </a:p>
          <a:p>
            <a:pPr algn="ctr" eaLnBrk="1" fontAlgn="auto" hangingPunct="1">
              <a:spcBef>
                <a:spcPts val="0"/>
              </a:spcBef>
              <a:spcAft>
                <a:spcPts val="0"/>
              </a:spcAft>
              <a:defRPr/>
            </a:pPr>
            <a:endParaRPr lang="en-US" sz="1000" dirty="0">
              <a:solidFill>
                <a:schemeClr val="tx1">
                  <a:lumMod val="65000"/>
                  <a:lumOff val="35000"/>
                </a:schemeClr>
              </a:solidFill>
              <a:latin typeface="+mn-lt"/>
            </a:endParaRPr>
          </a:p>
          <a:p>
            <a:pPr algn="ctr" eaLnBrk="1" fontAlgn="auto" hangingPunct="1">
              <a:spcBef>
                <a:spcPts val="0"/>
              </a:spcBef>
              <a:spcAft>
                <a:spcPts val="0"/>
              </a:spcAft>
              <a:defRPr/>
            </a:pPr>
            <a:r>
              <a:rPr lang="en-US" sz="1000" b="1" dirty="0">
                <a:solidFill>
                  <a:schemeClr val="tx1">
                    <a:lumMod val="65000"/>
                    <a:lumOff val="35000"/>
                  </a:schemeClr>
                </a:solidFill>
                <a:latin typeface="+mn-lt"/>
              </a:rPr>
              <a:t>Meet Third Wednesday of the month </a:t>
            </a:r>
          </a:p>
          <a:p>
            <a:pPr algn="ctr" eaLnBrk="1" fontAlgn="auto" hangingPunct="1">
              <a:spcBef>
                <a:spcPts val="0"/>
              </a:spcBef>
              <a:spcAft>
                <a:spcPts val="0"/>
              </a:spcAft>
              <a:defRPr/>
            </a:pPr>
            <a:endParaRPr lang="en-US" sz="1000" dirty="0">
              <a:solidFill>
                <a:schemeClr val="tx1">
                  <a:lumMod val="65000"/>
                  <a:lumOff val="35000"/>
                </a:schemeClr>
              </a:solidFill>
              <a:latin typeface="+mn-lt"/>
            </a:endParaRPr>
          </a:p>
        </p:txBody>
      </p:sp>
      <p:pic>
        <p:nvPicPr>
          <p:cNvPr id="81925" name="Picture 9">
            <a:extLst>
              <a:ext uri="{FF2B5EF4-FFF2-40B4-BE49-F238E27FC236}">
                <a16:creationId xmlns:a16="http://schemas.microsoft.com/office/drawing/2014/main" id="{95ACD6F9-6713-4B67-9BC1-AD6C941E42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4588" y="4554538"/>
            <a:ext cx="114141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10">
            <a:extLst>
              <a:ext uri="{FF2B5EF4-FFF2-40B4-BE49-F238E27FC236}">
                <a16:creationId xmlns:a16="http://schemas.microsoft.com/office/drawing/2014/main" id="{44E74CF2-34BC-417D-A92F-61A0764F17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2688" y="4959350"/>
            <a:ext cx="26987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11">
            <a:extLst>
              <a:ext uri="{FF2B5EF4-FFF2-40B4-BE49-F238E27FC236}">
                <a16:creationId xmlns:a16="http://schemas.microsoft.com/office/drawing/2014/main" id="{FC494759-603D-4ADB-90D1-C330BD95EE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959350"/>
            <a:ext cx="250825"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4">
            <a:extLst>
              <a:ext uri="{FF2B5EF4-FFF2-40B4-BE49-F238E27FC236}">
                <a16:creationId xmlns:a16="http://schemas.microsoft.com/office/drawing/2014/main" id="{52DBE037-6286-4C75-A245-73EEE07027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58188" y="3656013"/>
            <a:ext cx="1609725"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3">
            <a:extLst>
              <a:ext uri="{FF2B5EF4-FFF2-40B4-BE49-F238E27FC236}">
                <a16:creationId xmlns:a16="http://schemas.microsoft.com/office/drawing/2014/main" id="{959593ED-56A6-48F8-9F79-8DF4882A01A5}"/>
              </a:ext>
            </a:extLst>
          </p:cNvPr>
          <p:cNvSpPr>
            <a:spLocks noGrp="1"/>
          </p:cNvSpPr>
          <p:nvPr>
            <p:ph type="ftr" sz="quarter" idx="10"/>
          </p:nvPr>
        </p:nvSpPr>
        <p:spPr>
          <a:xfrm>
            <a:off x="2819400" y="6492875"/>
            <a:ext cx="5410200" cy="365125"/>
          </a:xfrm>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a:extLst>
              <a:ext uri="{FF2B5EF4-FFF2-40B4-BE49-F238E27FC236}">
                <a16:creationId xmlns:a16="http://schemas.microsoft.com/office/drawing/2014/main" id="{8B66628D-BECA-4902-9F09-524DCF5ED6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F54984C3-A8BA-4F40-BC13-6BCCD635A593}"/>
              </a:ext>
            </a:extLst>
          </p:cNvPr>
          <p:cNvSpPr>
            <a:spLocks noGrp="1"/>
          </p:cNvSpPr>
          <p:nvPr>
            <p:ph type="ftr" sz="quarter" idx="10"/>
          </p:nvPr>
        </p:nvSpPr>
        <p:spPr/>
        <p:txBody>
          <a:bodyPr/>
          <a:lstStyle/>
          <a:p>
            <a:pPr>
              <a:defRPr/>
            </a:pPr>
            <a:r>
              <a:rPr lang="en-US"/>
              <a:t>WACA Academy March 13, 2020  Presented by Ashley Kraft , PSC </a:t>
            </a:r>
          </a:p>
        </p:txBody>
      </p:sp>
      <p:sp>
        <p:nvSpPr>
          <p:cNvPr id="6" name="Double Wave 5">
            <a:extLst>
              <a:ext uri="{FF2B5EF4-FFF2-40B4-BE49-F238E27FC236}">
                <a16:creationId xmlns:a16="http://schemas.microsoft.com/office/drawing/2014/main" id="{80CAB431-A0A6-4769-980C-526F07E2C54A}"/>
              </a:ext>
            </a:extLst>
          </p:cNvPr>
          <p:cNvSpPr/>
          <p:nvPr/>
        </p:nvSpPr>
        <p:spPr>
          <a:xfrm>
            <a:off x="3505200" y="1247775"/>
            <a:ext cx="4724400" cy="1754188"/>
          </a:xfrm>
          <a:prstGeom prst="doubleWav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973" name="TextBox 6">
            <a:extLst>
              <a:ext uri="{FF2B5EF4-FFF2-40B4-BE49-F238E27FC236}">
                <a16:creationId xmlns:a16="http://schemas.microsoft.com/office/drawing/2014/main" id="{C6660C05-603B-4824-A99C-E56E9E0C362B}"/>
              </a:ext>
            </a:extLst>
          </p:cNvPr>
          <p:cNvSpPr txBox="1">
            <a:spLocks noChangeArrowheads="1"/>
          </p:cNvSpPr>
          <p:nvPr/>
        </p:nvSpPr>
        <p:spPr bwMode="auto">
          <a:xfrm>
            <a:off x="4287838" y="1524000"/>
            <a:ext cx="396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3600" b="1"/>
              <a:t>Thank You for what you do!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F804618C-45F5-42E5-92E5-84F66A5BC2F4}"/>
              </a:ext>
            </a:extLst>
          </p:cNvPr>
          <p:cNvSpPr>
            <a:spLocks noGrp="1" noChangeArrowheads="1"/>
          </p:cNvSpPr>
          <p:nvPr>
            <p:ph type="title"/>
          </p:nvPr>
        </p:nvSpPr>
        <p:spPr>
          <a:xfrm>
            <a:off x="1752600" y="2438400"/>
            <a:ext cx="9372600" cy="1468438"/>
          </a:xfrm>
        </p:spPr>
        <p:txBody>
          <a:bodyPr/>
          <a:lstStyle/>
          <a:p>
            <a:pPr eaLnBrk="1" hangingPunct="1"/>
            <a:r>
              <a:rPr lang="en-US" altLang="en-US" b="1"/>
              <a:t>Hoarding Disorder and Mental Health </a:t>
            </a:r>
          </a:p>
        </p:txBody>
      </p:sp>
      <p:pic>
        <p:nvPicPr>
          <p:cNvPr id="28675" name="Picture 2">
            <a:extLst>
              <a:ext uri="{FF2B5EF4-FFF2-40B4-BE49-F238E27FC236}">
                <a16:creationId xmlns:a16="http://schemas.microsoft.com/office/drawing/2014/main" id="{CB807E37-D8E5-4B17-984A-B02CAC4ED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81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B07FF0F3-B7D5-4B66-A7AE-99F758FA8B47}"/>
              </a:ext>
            </a:extLst>
          </p:cNvPr>
          <p:cNvSpPr>
            <a:spLocks noGrp="1"/>
          </p:cNvSpPr>
          <p:nvPr>
            <p:ph type="ftr" sz="quarter" idx="10"/>
          </p:nvPr>
        </p:nvSpPr>
        <p:spPr>
          <a:xfrm>
            <a:off x="2819400" y="6492875"/>
            <a:ext cx="5410200" cy="365125"/>
          </a:xfrm>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859E5538-CC24-44A3-863C-E6C2AB5AE926}"/>
              </a:ext>
            </a:extLst>
          </p:cNvPr>
          <p:cNvSpPr>
            <a:spLocks noGrp="1" noChangeArrowheads="1"/>
          </p:cNvSpPr>
          <p:nvPr>
            <p:ph type="title"/>
          </p:nvPr>
        </p:nvSpPr>
        <p:spPr>
          <a:xfrm>
            <a:off x="0" y="685800"/>
            <a:ext cx="12188825" cy="685800"/>
          </a:xfrm>
        </p:spPr>
        <p:txBody>
          <a:bodyPr/>
          <a:lstStyle/>
          <a:p>
            <a:pPr eaLnBrk="1" hangingPunct="1"/>
            <a:r>
              <a:rPr lang="en-US" altLang="en-US" b="1"/>
              <a:t>What is hoarding disorder?</a:t>
            </a:r>
          </a:p>
        </p:txBody>
      </p:sp>
      <p:pic>
        <p:nvPicPr>
          <p:cNvPr id="5" name="Content Placeholder 6" descr="Garage.jpg">
            <a:extLst>
              <a:ext uri="{FF2B5EF4-FFF2-40B4-BE49-F238E27FC236}">
                <a16:creationId xmlns:a16="http://schemas.microsoft.com/office/drawing/2014/main" id="{A59BB760-44E2-4F77-B38B-EBEB92970D5C}"/>
              </a:ext>
            </a:extLst>
          </p:cNvPr>
          <p:cNvPicPr>
            <a:picLocks noGrp="1" noChangeAspect="1"/>
          </p:cNvPicPr>
          <p:nvPr>
            <p:ph sz="half" idx="1"/>
          </p:nvPr>
        </p:nvPicPr>
        <p:blipFill>
          <a:blip r:embed="rId3" cstate="print"/>
          <a:stretch>
            <a:fillRect/>
          </a:stretch>
        </p:blipFill>
        <p:spPr>
          <a:xfrm>
            <a:off x="1676400" y="1454150"/>
            <a:ext cx="3779838" cy="4267200"/>
          </a:xfrm>
          <a:ln w="76200">
            <a:solidFill>
              <a:schemeClr val="bg1">
                <a:lumMod val="85000"/>
              </a:schemeClr>
            </a:solidFill>
          </a:ln>
        </p:spPr>
      </p:pic>
      <p:sp>
        <p:nvSpPr>
          <p:cNvPr id="6" name="Content Placeholder 5">
            <a:extLst>
              <a:ext uri="{FF2B5EF4-FFF2-40B4-BE49-F238E27FC236}">
                <a16:creationId xmlns:a16="http://schemas.microsoft.com/office/drawing/2014/main" id="{6FC2EF20-FA8A-48C6-9FBD-40C7C9AFABE7}"/>
              </a:ext>
            </a:extLst>
          </p:cNvPr>
          <p:cNvSpPr>
            <a:spLocks noGrp="1"/>
          </p:cNvSpPr>
          <p:nvPr>
            <p:ph sz="half" idx="2"/>
          </p:nvPr>
        </p:nvSpPr>
        <p:spPr>
          <a:xfrm>
            <a:off x="5791200" y="2187575"/>
            <a:ext cx="5943600" cy="3352800"/>
          </a:xfrm>
        </p:spPr>
        <p:txBody>
          <a:bodyPr rtlCol="0">
            <a:normAutofit fontScale="25000" lnSpcReduction="20000"/>
          </a:bodyPr>
          <a:lstStyle/>
          <a:p>
            <a:pPr marL="457200" indent="-457200" eaLnBrk="1" fontAlgn="auto" hangingPunct="1">
              <a:lnSpc>
                <a:spcPct val="170000"/>
              </a:lnSpc>
              <a:spcAft>
                <a:spcPts val="0"/>
              </a:spcAft>
              <a:buFont typeface="+mj-lt"/>
              <a:buAutoNum type="arabicPeriod"/>
              <a:defRPr/>
            </a:pPr>
            <a:r>
              <a:rPr lang="en-US" sz="8000" dirty="0">
                <a:solidFill>
                  <a:schemeClr val="tx1">
                    <a:lumMod val="65000"/>
                    <a:lumOff val="35000"/>
                  </a:schemeClr>
                </a:solidFill>
              </a:rPr>
              <a:t>Excessive acquisition of stuff</a:t>
            </a:r>
          </a:p>
          <a:p>
            <a:pPr marL="457200" indent="-457200" eaLnBrk="1" fontAlgn="auto" hangingPunct="1">
              <a:lnSpc>
                <a:spcPct val="170000"/>
              </a:lnSpc>
              <a:spcAft>
                <a:spcPts val="0"/>
              </a:spcAft>
              <a:buFont typeface="+mj-lt"/>
              <a:buAutoNum type="arabicPeriod"/>
              <a:defRPr/>
            </a:pPr>
            <a:r>
              <a:rPr lang="en-US" sz="8000" dirty="0">
                <a:solidFill>
                  <a:schemeClr val="tx1">
                    <a:lumMod val="65000"/>
                    <a:lumOff val="35000"/>
                  </a:schemeClr>
                </a:solidFill>
              </a:rPr>
              <a:t>Difficulty discarding or parting with  possessions regardless of their actual value </a:t>
            </a:r>
          </a:p>
          <a:p>
            <a:pPr marL="457200" indent="-457200" eaLnBrk="1" fontAlgn="auto" hangingPunct="1">
              <a:lnSpc>
                <a:spcPct val="170000"/>
              </a:lnSpc>
              <a:spcAft>
                <a:spcPts val="0"/>
              </a:spcAft>
              <a:buFont typeface="+mj-lt"/>
              <a:buAutoNum type="arabicPeriod"/>
              <a:defRPr/>
            </a:pPr>
            <a:r>
              <a:rPr lang="en-US" sz="8000" dirty="0">
                <a:solidFill>
                  <a:schemeClr val="tx1">
                    <a:lumMod val="65000"/>
                    <a:lumOff val="35000"/>
                  </a:schemeClr>
                </a:solidFill>
              </a:rPr>
              <a:t>Living spaces that can’t be used for intended purposes due to clutter</a:t>
            </a:r>
          </a:p>
          <a:p>
            <a:pPr marL="457200" indent="-457200" eaLnBrk="1" fontAlgn="auto" hangingPunct="1">
              <a:lnSpc>
                <a:spcPct val="170000"/>
              </a:lnSpc>
              <a:spcAft>
                <a:spcPts val="0"/>
              </a:spcAft>
              <a:buFont typeface="+mj-lt"/>
              <a:buAutoNum type="arabicPeriod"/>
              <a:defRPr/>
            </a:pPr>
            <a:r>
              <a:rPr lang="en-US" sz="8000" dirty="0">
                <a:solidFill>
                  <a:schemeClr val="tx1">
                    <a:lumMod val="65000"/>
                    <a:lumOff val="35000"/>
                  </a:schemeClr>
                </a:solidFill>
              </a:rPr>
              <a:t>Causing significant distress or impairment</a:t>
            </a:r>
            <a:r>
              <a:rPr lang="en-US" sz="3600" dirty="0">
                <a:solidFill>
                  <a:schemeClr val="tx1">
                    <a:lumMod val="65000"/>
                    <a:lumOff val="35000"/>
                  </a:schemeClr>
                </a:solidFill>
              </a:rPr>
              <a:t>(Frost &amp; </a:t>
            </a:r>
            <a:r>
              <a:rPr lang="en-US" sz="3600" dirty="0" err="1">
                <a:solidFill>
                  <a:schemeClr val="tx1">
                    <a:lumMod val="65000"/>
                    <a:lumOff val="35000"/>
                  </a:schemeClr>
                </a:solidFill>
              </a:rPr>
              <a:t>Hartl</a:t>
            </a:r>
            <a:r>
              <a:rPr lang="en-US" sz="3600" dirty="0">
                <a:solidFill>
                  <a:schemeClr val="tx1">
                    <a:lumMod val="65000"/>
                    <a:lumOff val="35000"/>
                  </a:schemeClr>
                </a:solidFill>
              </a:rPr>
              <a:t>, 1996 )</a:t>
            </a:r>
          </a:p>
        </p:txBody>
      </p:sp>
      <p:sp>
        <p:nvSpPr>
          <p:cNvPr id="3" name="TextBox 2">
            <a:extLst>
              <a:ext uri="{FF2B5EF4-FFF2-40B4-BE49-F238E27FC236}">
                <a16:creationId xmlns:a16="http://schemas.microsoft.com/office/drawing/2014/main" id="{775B246B-0AE3-48D6-8AE9-C0473B5995C2}"/>
              </a:ext>
            </a:extLst>
          </p:cNvPr>
          <p:cNvSpPr txBox="1"/>
          <p:nvPr/>
        </p:nvSpPr>
        <p:spPr>
          <a:xfrm>
            <a:off x="5791200" y="1447800"/>
            <a:ext cx="5943600" cy="708025"/>
          </a:xfrm>
          <a:prstGeom prst="rect">
            <a:avLst/>
          </a:prstGeom>
          <a:noFill/>
        </p:spPr>
        <p:txBody>
          <a:bodyPr>
            <a:spAutoFit/>
          </a:bodyPr>
          <a:lstStyle/>
          <a:p>
            <a:pPr eaLnBrk="1" fontAlgn="auto" hangingPunct="1">
              <a:spcBef>
                <a:spcPts val="0"/>
              </a:spcBef>
              <a:spcAft>
                <a:spcPts val="0"/>
              </a:spcAft>
              <a:defRPr/>
            </a:pPr>
            <a:r>
              <a:rPr lang="en-US" sz="2000" dirty="0">
                <a:solidFill>
                  <a:schemeClr val="tx1">
                    <a:lumMod val="65000"/>
                    <a:lumOff val="35000"/>
                  </a:schemeClr>
                </a:solidFill>
              </a:rPr>
              <a:t>With the DSM5 hoarding disorder commonly has a four part definition</a:t>
            </a:r>
            <a:r>
              <a:rPr lang="en-US" sz="2000" dirty="0">
                <a:solidFill>
                  <a:schemeClr val="tx1">
                    <a:lumMod val="65000"/>
                    <a:lumOff val="35000"/>
                  </a:schemeClr>
                </a:solidFill>
                <a:latin typeface="+mn-lt"/>
              </a:rPr>
              <a:t>:</a:t>
            </a:r>
          </a:p>
        </p:txBody>
      </p:sp>
      <p:sp>
        <p:nvSpPr>
          <p:cNvPr id="7" name="Footer Placeholder 3">
            <a:extLst>
              <a:ext uri="{FF2B5EF4-FFF2-40B4-BE49-F238E27FC236}">
                <a16:creationId xmlns:a16="http://schemas.microsoft.com/office/drawing/2014/main" id="{BF392486-4267-4371-BEAA-60770DAA264E}"/>
              </a:ext>
            </a:extLst>
          </p:cNvPr>
          <p:cNvSpPr>
            <a:spLocks noGrp="1"/>
          </p:cNvSpPr>
          <p:nvPr>
            <p:ph type="ftr" sz="quarter" idx="10"/>
          </p:nvPr>
        </p:nvSpPr>
        <p:spPr>
          <a:xfrm>
            <a:off x="2819400" y="6492875"/>
            <a:ext cx="5410200" cy="365125"/>
          </a:xfrm>
        </p:spPr>
        <p:txBody>
          <a:bodyPr/>
          <a:lstStyle/>
          <a:p>
            <a:pPr>
              <a:defRPr/>
            </a:pPr>
            <a:r>
              <a:rPr lang="en-US" dirty="0"/>
              <a:t>WACA Academy March 13, 2020  Presented by Ashley Kraft , PSC </a:t>
            </a:r>
          </a:p>
          <a:p>
            <a:pPr>
              <a:defRPr/>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4">
            <a:extLst>
              <a:ext uri="{FF2B5EF4-FFF2-40B4-BE49-F238E27FC236}">
                <a16:creationId xmlns:a16="http://schemas.microsoft.com/office/drawing/2014/main" id="{C360F821-88B0-4F27-B940-D36DDF9039D5}"/>
              </a:ext>
            </a:extLst>
          </p:cNvPr>
          <p:cNvSpPr>
            <a:spLocks noGrp="1" noChangeArrowheads="1"/>
          </p:cNvSpPr>
          <p:nvPr>
            <p:ph type="title"/>
          </p:nvPr>
        </p:nvSpPr>
        <p:spPr>
          <a:xfrm>
            <a:off x="0" y="700088"/>
            <a:ext cx="12188825" cy="1281112"/>
          </a:xfrm>
        </p:spPr>
        <p:txBody>
          <a:bodyPr/>
          <a:lstStyle/>
          <a:p>
            <a:pPr eaLnBrk="1" hangingPunct="1"/>
            <a:r>
              <a:rPr lang="en-US" altLang="en-US" sz="3200" b="1"/>
              <a:t>One in Twenty Americans hoard </a:t>
            </a:r>
          </a:p>
        </p:txBody>
      </p:sp>
      <p:pic>
        <p:nvPicPr>
          <p:cNvPr id="3" name="Picture 2">
            <a:extLst>
              <a:ext uri="{FF2B5EF4-FFF2-40B4-BE49-F238E27FC236}">
                <a16:creationId xmlns:a16="http://schemas.microsoft.com/office/drawing/2014/main" id="{793924E7-7D5E-4CCE-A1D9-CAE5695A62DD}"/>
              </a:ext>
            </a:extLst>
          </p:cNvPr>
          <p:cNvPicPr>
            <a:picLocks noChangeAspect="1"/>
          </p:cNvPicPr>
          <p:nvPr/>
        </p:nvPicPr>
        <p:blipFill>
          <a:blip r:embed="rId3">
            <a:duotone>
              <a:schemeClr val="bg2">
                <a:shade val="45000"/>
                <a:satMod val="135000"/>
              </a:schemeClr>
              <a:prstClr val="white"/>
            </a:duotone>
          </a:blip>
          <a:stretch>
            <a:fillRect/>
          </a:stretch>
        </p:blipFill>
        <p:spPr>
          <a:xfrm>
            <a:off x="1828800" y="2590800"/>
            <a:ext cx="596900" cy="1270000"/>
          </a:xfrm>
          <a:prstGeom prst="rect">
            <a:avLst/>
          </a:prstGeom>
        </p:spPr>
      </p:pic>
      <p:pic>
        <p:nvPicPr>
          <p:cNvPr id="9" name="Picture 8">
            <a:extLst>
              <a:ext uri="{FF2B5EF4-FFF2-40B4-BE49-F238E27FC236}">
                <a16:creationId xmlns:a16="http://schemas.microsoft.com/office/drawing/2014/main" id="{585203E9-CEEC-4D2F-A6D5-2977FEFED83F}"/>
              </a:ext>
            </a:extLst>
          </p:cNvPr>
          <p:cNvPicPr>
            <a:picLocks noChangeAspect="1"/>
          </p:cNvPicPr>
          <p:nvPr/>
        </p:nvPicPr>
        <p:blipFill>
          <a:blip r:embed="rId3">
            <a:duotone>
              <a:schemeClr val="bg2">
                <a:shade val="45000"/>
                <a:satMod val="135000"/>
              </a:schemeClr>
              <a:prstClr val="white"/>
            </a:duotone>
          </a:blip>
          <a:stretch>
            <a:fillRect/>
          </a:stretch>
        </p:blipFill>
        <p:spPr>
          <a:xfrm>
            <a:off x="2734733" y="2590800"/>
            <a:ext cx="596900" cy="1270000"/>
          </a:xfrm>
          <a:prstGeom prst="rect">
            <a:avLst/>
          </a:prstGeom>
        </p:spPr>
      </p:pic>
      <p:pic>
        <p:nvPicPr>
          <p:cNvPr id="15" name="Picture 14">
            <a:extLst>
              <a:ext uri="{FF2B5EF4-FFF2-40B4-BE49-F238E27FC236}">
                <a16:creationId xmlns:a16="http://schemas.microsoft.com/office/drawing/2014/main" id="{A731396F-FE75-4E0B-B70C-C36B3DD98A22}"/>
              </a:ext>
            </a:extLst>
          </p:cNvPr>
          <p:cNvPicPr>
            <a:picLocks noChangeAspect="1"/>
          </p:cNvPicPr>
          <p:nvPr/>
        </p:nvPicPr>
        <p:blipFill>
          <a:blip r:embed="rId3">
            <a:duotone>
              <a:schemeClr val="bg2">
                <a:shade val="45000"/>
                <a:satMod val="135000"/>
              </a:schemeClr>
              <a:prstClr val="white"/>
            </a:duotone>
          </a:blip>
          <a:stretch>
            <a:fillRect/>
          </a:stretch>
        </p:blipFill>
        <p:spPr>
          <a:xfrm>
            <a:off x="9982200" y="2590800"/>
            <a:ext cx="596900" cy="1270000"/>
          </a:xfrm>
          <a:prstGeom prst="rect">
            <a:avLst/>
          </a:prstGeom>
        </p:spPr>
      </p:pic>
      <p:pic>
        <p:nvPicPr>
          <p:cNvPr id="16" name="Picture 15">
            <a:extLst>
              <a:ext uri="{FF2B5EF4-FFF2-40B4-BE49-F238E27FC236}">
                <a16:creationId xmlns:a16="http://schemas.microsoft.com/office/drawing/2014/main" id="{CFC467AC-4CA2-44E5-9D03-D7073EF66DF1}"/>
              </a:ext>
            </a:extLst>
          </p:cNvPr>
          <p:cNvPicPr>
            <a:picLocks noChangeAspect="1"/>
          </p:cNvPicPr>
          <p:nvPr/>
        </p:nvPicPr>
        <p:blipFill>
          <a:blip r:embed="rId3">
            <a:duotone>
              <a:schemeClr val="bg2">
                <a:shade val="45000"/>
                <a:satMod val="135000"/>
              </a:schemeClr>
              <a:prstClr val="white"/>
            </a:duotone>
          </a:blip>
          <a:stretch>
            <a:fillRect/>
          </a:stretch>
        </p:blipFill>
        <p:spPr>
          <a:xfrm>
            <a:off x="9076264" y="2590800"/>
            <a:ext cx="596900" cy="1270000"/>
          </a:xfrm>
          <a:prstGeom prst="rect">
            <a:avLst/>
          </a:prstGeom>
        </p:spPr>
      </p:pic>
      <p:pic>
        <p:nvPicPr>
          <p:cNvPr id="17" name="Picture 16">
            <a:extLst>
              <a:ext uri="{FF2B5EF4-FFF2-40B4-BE49-F238E27FC236}">
                <a16:creationId xmlns:a16="http://schemas.microsoft.com/office/drawing/2014/main" id="{3FA89294-1C05-41ED-9253-0F74DD7C4D75}"/>
              </a:ext>
            </a:extLst>
          </p:cNvPr>
          <p:cNvPicPr>
            <a:picLocks noChangeAspect="1"/>
          </p:cNvPicPr>
          <p:nvPr/>
        </p:nvPicPr>
        <p:blipFill>
          <a:blip r:embed="rId3">
            <a:duotone>
              <a:schemeClr val="bg2">
                <a:shade val="45000"/>
                <a:satMod val="135000"/>
              </a:schemeClr>
              <a:prstClr val="white"/>
            </a:duotone>
          </a:blip>
          <a:stretch>
            <a:fillRect/>
          </a:stretch>
        </p:blipFill>
        <p:spPr>
          <a:xfrm>
            <a:off x="3640666" y="2590800"/>
            <a:ext cx="596900" cy="1270000"/>
          </a:xfrm>
          <a:prstGeom prst="rect">
            <a:avLst/>
          </a:prstGeom>
        </p:spPr>
      </p:pic>
      <p:pic>
        <p:nvPicPr>
          <p:cNvPr id="18" name="Picture 17">
            <a:extLst>
              <a:ext uri="{FF2B5EF4-FFF2-40B4-BE49-F238E27FC236}">
                <a16:creationId xmlns:a16="http://schemas.microsoft.com/office/drawing/2014/main" id="{C2EDFDE7-CBE3-4989-8984-006E5E857F5A}"/>
              </a:ext>
            </a:extLst>
          </p:cNvPr>
          <p:cNvPicPr>
            <a:picLocks noChangeAspect="1"/>
          </p:cNvPicPr>
          <p:nvPr/>
        </p:nvPicPr>
        <p:blipFill>
          <a:blip r:embed="rId3">
            <a:duotone>
              <a:schemeClr val="bg2">
                <a:shade val="45000"/>
                <a:satMod val="135000"/>
              </a:schemeClr>
              <a:prstClr val="white"/>
            </a:duotone>
          </a:blip>
          <a:stretch>
            <a:fillRect/>
          </a:stretch>
        </p:blipFill>
        <p:spPr>
          <a:xfrm>
            <a:off x="4546599" y="2590800"/>
            <a:ext cx="596900" cy="1270000"/>
          </a:xfrm>
          <a:prstGeom prst="rect">
            <a:avLst/>
          </a:prstGeom>
        </p:spPr>
      </p:pic>
      <p:pic>
        <p:nvPicPr>
          <p:cNvPr id="19" name="Picture 18">
            <a:extLst>
              <a:ext uri="{FF2B5EF4-FFF2-40B4-BE49-F238E27FC236}">
                <a16:creationId xmlns:a16="http://schemas.microsoft.com/office/drawing/2014/main" id="{3061AA5B-D63E-41F1-BE51-281890EF96A4}"/>
              </a:ext>
            </a:extLst>
          </p:cNvPr>
          <p:cNvPicPr>
            <a:picLocks noChangeAspect="1"/>
          </p:cNvPicPr>
          <p:nvPr/>
        </p:nvPicPr>
        <p:blipFill>
          <a:blip r:embed="rId3">
            <a:duotone>
              <a:schemeClr val="bg2">
                <a:shade val="45000"/>
                <a:satMod val="135000"/>
              </a:schemeClr>
              <a:prstClr val="white"/>
            </a:duotone>
          </a:blip>
          <a:stretch>
            <a:fillRect/>
          </a:stretch>
        </p:blipFill>
        <p:spPr>
          <a:xfrm>
            <a:off x="5452532" y="2590800"/>
            <a:ext cx="596900" cy="1270000"/>
          </a:xfrm>
          <a:prstGeom prst="rect">
            <a:avLst/>
          </a:prstGeom>
        </p:spPr>
      </p:pic>
      <p:pic>
        <p:nvPicPr>
          <p:cNvPr id="20" name="Picture 19">
            <a:extLst>
              <a:ext uri="{FF2B5EF4-FFF2-40B4-BE49-F238E27FC236}">
                <a16:creationId xmlns:a16="http://schemas.microsoft.com/office/drawing/2014/main" id="{792AF8C5-CABA-445F-AD0E-902DA99D9187}"/>
              </a:ext>
            </a:extLst>
          </p:cNvPr>
          <p:cNvPicPr>
            <a:picLocks noChangeAspect="1"/>
          </p:cNvPicPr>
          <p:nvPr/>
        </p:nvPicPr>
        <p:blipFill>
          <a:blip r:embed="rId3">
            <a:duotone>
              <a:schemeClr val="bg2">
                <a:shade val="45000"/>
                <a:satMod val="135000"/>
              </a:schemeClr>
              <a:prstClr val="white"/>
            </a:duotone>
          </a:blip>
          <a:stretch>
            <a:fillRect/>
          </a:stretch>
        </p:blipFill>
        <p:spPr>
          <a:xfrm>
            <a:off x="6358465" y="2590800"/>
            <a:ext cx="596900" cy="1270000"/>
          </a:xfrm>
          <a:prstGeom prst="rect">
            <a:avLst/>
          </a:prstGeom>
        </p:spPr>
      </p:pic>
      <p:pic>
        <p:nvPicPr>
          <p:cNvPr id="21" name="Picture 20">
            <a:extLst>
              <a:ext uri="{FF2B5EF4-FFF2-40B4-BE49-F238E27FC236}">
                <a16:creationId xmlns:a16="http://schemas.microsoft.com/office/drawing/2014/main" id="{22967D87-E45A-4E33-9271-F2F1DCCA8274}"/>
              </a:ext>
            </a:extLst>
          </p:cNvPr>
          <p:cNvPicPr>
            <a:picLocks noChangeAspect="1"/>
          </p:cNvPicPr>
          <p:nvPr/>
        </p:nvPicPr>
        <p:blipFill>
          <a:blip r:embed="rId3">
            <a:duotone>
              <a:schemeClr val="bg2">
                <a:shade val="45000"/>
                <a:satMod val="135000"/>
              </a:schemeClr>
              <a:prstClr val="white"/>
            </a:duotone>
          </a:blip>
          <a:stretch>
            <a:fillRect/>
          </a:stretch>
        </p:blipFill>
        <p:spPr>
          <a:xfrm>
            <a:off x="7264398" y="2590800"/>
            <a:ext cx="596900" cy="1270000"/>
          </a:xfrm>
          <a:prstGeom prst="rect">
            <a:avLst/>
          </a:prstGeom>
        </p:spPr>
      </p:pic>
      <p:pic>
        <p:nvPicPr>
          <p:cNvPr id="22" name="Picture 21">
            <a:extLst>
              <a:ext uri="{FF2B5EF4-FFF2-40B4-BE49-F238E27FC236}">
                <a16:creationId xmlns:a16="http://schemas.microsoft.com/office/drawing/2014/main" id="{7DD4C851-AF82-448C-A548-56C64B99C650}"/>
              </a:ext>
            </a:extLst>
          </p:cNvPr>
          <p:cNvPicPr>
            <a:picLocks noChangeAspect="1"/>
          </p:cNvPicPr>
          <p:nvPr/>
        </p:nvPicPr>
        <p:blipFill>
          <a:blip r:embed="rId3">
            <a:duotone>
              <a:schemeClr val="bg2">
                <a:shade val="45000"/>
                <a:satMod val="135000"/>
              </a:schemeClr>
              <a:prstClr val="white"/>
            </a:duotone>
          </a:blip>
          <a:stretch>
            <a:fillRect/>
          </a:stretch>
        </p:blipFill>
        <p:spPr>
          <a:xfrm>
            <a:off x="8170331" y="2590800"/>
            <a:ext cx="596900" cy="1270000"/>
          </a:xfrm>
          <a:prstGeom prst="rect">
            <a:avLst/>
          </a:prstGeom>
        </p:spPr>
      </p:pic>
      <p:pic>
        <p:nvPicPr>
          <p:cNvPr id="23" name="Picture 22">
            <a:extLst>
              <a:ext uri="{FF2B5EF4-FFF2-40B4-BE49-F238E27FC236}">
                <a16:creationId xmlns:a16="http://schemas.microsoft.com/office/drawing/2014/main" id="{A8FAAFBB-4F3D-4E9B-A51A-6F083ACB8E3E}"/>
              </a:ext>
            </a:extLst>
          </p:cNvPr>
          <p:cNvPicPr>
            <a:picLocks noChangeAspect="1"/>
          </p:cNvPicPr>
          <p:nvPr/>
        </p:nvPicPr>
        <p:blipFill>
          <a:blip r:embed="rId3">
            <a:duotone>
              <a:schemeClr val="bg2">
                <a:shade val="45000"/>
                <a:satMod val="135000"/>
              </a:schemeClr>
              <a:prstClr val="white"/>
            </a:duotone>
          </a:blip>
          <a:stretch>
            <a:fillRect/>
          </a:stretch>
        </p:blipFill>
        <p:spPr>
          <a:xfrm>
            <a:off x="1794935" y="3962400"/>
            <a:ext cx="596900" cy="1270000"/>
          </a:xfrm>
          <a:prstGeom prst="rect">
            <a:avLst/>
          </a:prstGeom>
        </p:spPr>
      </p:pic>
      <p:pic>
        <p:nvPicPr>
          <p:cNvPr id="24" name="Picture 23">
            <a:extLst>
              <a:ext uri="{FF2B5EF4-FFF2-40B4-BE49-F238E27FC236}">
                <a16:creationId xmlns:a16="http://schemas.microsoft.com/office/drawing/2014/main" id="{2F372149-31AA-415D-B773-1522577F0411}"/>
              </a:ext>
            </a:extLst>
          </p:cNvPr>
          <p:cNvPicPr>
            <a:picLocks noChangeAspect="1"/>
          </p:cNvPicPr>
          <p:nvPr/>
        </p:nvPicPr>
        <p:blipFill>
          <a:blip r:embed="rId3">
            <a:duotone>
              <a:schemeClr val="bg2">
                <a:shade val="45000"/>
                <a:satMod val="135000"/>
              </a:schemeClr>
              <a:prstClr val="white"/>
            </a:duotone>
          </a:blip>
          <a:stretch>
            <a:fillRect/>
          </a:stretch>
        </p:blipFill>
        <p:spPr>
          <a:xfrm>
            <a:off x="2700868" y="3962400"/>
            <a:ext cx="596900" cy="1270000"/>
          </a:xfrm>
          <a:prstGeom prst="rect">
            <a:avLst/>
          </a:prstGeom>
        </p:spPr>
      </p:pic>
      <p:pic>
        <p:nvPicPr>
          <p:cNvPr id="25" name="Picture 24">
            <a:extLst>
              <a:ext uri="{FF2B5EF4-FFF2-40B4-BE49-F238E27FC236}">
                <a16:creationId xmlns:a16="http://schemas.microsoft.com/office/drawing/2014/main" id="{EB25BB3A-A47D-4CB2-A98C-B9B4B316794D}"/>
              </a:ext>
            </a:extLst>
          </p:cNvPr>
          <p:cNvPicPr>
            <a:picLocks noChangeAspect="1"/>
          </p:cNvPicPr>
          <p:nvPr/>
        </p:nvPicPr>
        <p:blipFill>
          <a:blip r:embed="rId3">
            <a:duotone>
              <a:schemeClr val="bg2">
                <a:shade val="45000"/>
                <a:satMod val="135000"/>
              </a:schemeClr>
              <a:prstClr val="white"/>
            </a:duotone>
          </a:blip>
          <a:stretch>
            <a:fillRect/>
          </a:stretch>
        </p:blipFill>
        <p:spPr>
          <a:xfrm>
            <a:off x="9948335" y="3962400"/>
            <a:ext cx="596900" cy="1270000"/>
          </a:xfrm>
          <a:prstGeom prst="rect">
            <a:avLst/>
          </a:prstGeom>
        </p:spPr>
      </p:pic>
      <p:pic>
        <p:nvPicPr>
          <p:cNvPr id="26" name="Picture 25">
            <a:extLst>
              <a:ext uri="{FF2B5EF4-FFF2-40B4-BE49-F238E27FC236}">
                <a16:creationId xmlns:a16="http://schemas.microsoft.com/office/drawing/2014/main" id="{62BC56FF-F337-434B-921E-34CF81A8B4BC}"/>
              </a:ext>
            </a:extLst>
          </p:cNvPr>
          <p:cNvPicPr>
            <a:picLocks noChangeAspect="1"/>
          </p:cNvPicPr>
          <p:nvPr/>
        </p:nvPicPr>
        <p:blipFill>
          <a:blip r:embed="rId3">
            <a:duotone>
              <a:schemeClr val="bg2">
                <a:shade val="45000"/>
                <a:satMod val="135000"/>
              </a:schemeClr>
              <a:prstClr val="white"/>
            </a:duotone>
          </a:blip>
          <a:stretch>
            <a:fillRect/>
          </a:stretch>
        </p:blipFill>
        <p:spPr>
          <a:xfrm>
            <a:off x="9042399" y="3962400"/>
            <a:ext cx="596900" cy="1270000"/>
          </a:xfrm>
          <a:prstGeom prst="rect">
            <a:avLst/>
          </a:prstGeom>
        </p:spPr>
      </p:pic>
      <p:pic>
        <p:nvPicPr>
          <p:cNvPr id="27" name="Picture 26">
            <a:extLst>
              <a:ext uri="{FF2B5EF4-FFF2-40B4-BE49-F238E27FC236}">
                <a16:creationId xmlns:a16="http://schemas.microsoft.com/office/drawing/2014/main" id="{199D0EAD-6F25-40B5-BE15-5CA2504EA771}"/>
              </a:ext>
            </a:extLst>
          </p:cNvPr>
          <p:cNvPicPr>
            <a:picLocks noChangeAspect="1"/>
          </p:cNvPicPr>
          <p:nvPr/>
        </p:nvPicPr>
        <p:blipFill>
          <a:blip r:embed="rId3">
            <a:duotone>
              <a:schemeClr val="bg2">
                <a:shade val="45000"/>
                <a:satMod val="135000"/>
              </a:schemeClr>
              <a:prstClr val="white"/>
            </a:duotone>
          </a:blip>
          <a:stretch>
            <a:fillRect/>
          </a:stretch>
        </p:blipFill>
        <p:spPr>
          <a:xfrm>
            <a:off x="3606801" y="3962400"/>
            <a:ext cx="596900" cy="1270000"/>
          </a:xfrm>
          <a:prstGeom prst="rect">
            <a:avLst/>
          </a:prstGeom>
        </p:spPr>
      </p:pic>
      <p:pic>
        <p:nvPicPr>
          <p:cNvPr id="28" name="Picture 27">
            <a:extLst>
              <a:ext uri="{FF2B5EF4-FFF2-40B4-BE49-F238E27FC236}">
                <a16:creationId xmlns:a16="http://schemas.microsoft.com/office/drawing/2014/main" id="{2D69BC8E-1190-4E15-8D72-685CFB927938}"/>
              </a:ext>
            </a:extLst>
          </p:cNvPr>
          <p:cNvPicPr>
            <a:picLocks noChangeAspect="1"/>
          </p:cNvPicPr>
          <p:nvPr/>
        </p:nvPicPr>
        <p:blipFill>
          <a:blip r:embed="rId3">
            <a:duotone>
              <a:schemeClr val="bg2">
                <a:shade val="45000"/>
                <a:satMod val="135000"/>
              </a:schemeClr>
              <a:prstClr val="white"/>
            </a:duotone>
          </a:blip>
          <a:stretch>
            <a:fillRect/>
          </a:stretch>
        </p:blipFill>
        <p:spPr>
          <a:xfrm>
            <a:off x="4512734" y="3962400"/>
            <a:ext cx="596900" cy="1270000"/>
          </a:xfrm>
          <a:prstGeom prst="rect">
            <a:avLst/>
          </a:prstGeom>
        </p:spPr>
      </p:pic>
      <p:pic>
        <p:nvPicPr>
          <p:cNvPr id="29" name="Picture 28">
            <a:extLst>
              <a:ext uri="{FF2B5EF4-FFF2-40B4-BE49-F238E27FC236}">
                <a16:creationId xmlns:a16="http://schemas.microsoft.com/office/drawing/2014/main" id="{4C54BCCB-0FD1-4097-98C2-EE1F6B911701}"/>
              </a:ext>
            </a:extLst>
          </p:cNvPr>
          <p:cNvPicPr>
            <a:picLocks noChangeAspect="1"/>
          </p:cNvPicPr>
          <p:nvPr/>
        </p:nvPicPr>
        <p:blipFill>
          <a:blip r:embed="rId3">
            <a:duotone>
              <a:schemeClr val="bg2">
                <a:shade val="45000"/>
                <a:satMod val="135000"/>
              </a:schemeClr>
              <a:prstClr val="white"/>
            </a:duotone>
          </a:blip>
          <a:stretch>
            <a:fillRect/>
          </a:stretch>
        </p:blipFill>
        <p:spPr>
          <a:xfrm>
            <a:off x="5418667" y="3962400"/>
            <a:ext cx="596900" cy="1270000"/>
          </a:xfrm>
          <a:prstGeom prst="rect">
            <a:avLst/>
          </a:prstGeom>
        </p:spPr>
      </p:pic>
      <p:pic>
        <p:nvPicPr>
          <p:cNvPr id="31" name="Picture 30">
            <a:extLst>
              <a:ext uri="{FF2B5EF4-FFF2-40B4-BE49-F238E27FC236}">
                <a16:creationId xmlns:a16="http://schemas.microsoft.com/office/drawing/2014/main" id="{026E1AA9-F483-4F1E-87BF-C0926FF14111}"/>
              </a:ext>
            </a:extLst>
          </p:cNvPr>
          <p:cNvPicPr>
            <a:picLocks noChangeAspect="1"/>
          </p:cNvPicPr>
          <p:nvPr/>
        </p:nvPicPr>
        <p:blipFill>
          <a:blip r:embed="rId3">
            <a:duotone>
              <a:schemeClr val="bg2">
                <a:shade val="45000"/>
                <a:satMod val="135000"/>
              </a:schemeClr>
              <a:prstClr val="white"/>
            </a:duotone>
          </a:blip>
          <a:stretch>
            <a:fillRect/>
          </a:stretch>
        </p:blipFill>
        <p:spPr>
          <a:xfrm>
            <a:off x="7230533" y="3962400"/>
            <a:ext cx="596900" cy="1270000"/>
          </a:xfrm>
          <a:prstGeom prst="rect">
            <a:avLst/>
          </a:prstGeom>
        </p:spPr>
      </p:pic>
      <p:pic>
        <p:nvPicPr>
          <p:cNvPr id="32" name="Picture 31">
            <a:extLst>
              <a:ext uri="{FF2B5EF4-FFF2-40B4-BE49-F238E27FC236}">
                <a16:creationId xmlns:a16="http://schemas.microsoft.com/office/drawing/2014/main" id="{712F31D6-73EA-4CF7-87B9-1A60D17DD8DE}"/>
              </a:ext>
            </a:extLst>
          </p:cNvPr>
          <p:cNvPicPr>
            <a:picLocks noChangeAspect="1"/>
          </p:cNvPicPr>
          <p:nvPr/>
        </p:nvPicPr>
        <p:blipFill>
          <a:blip r:embed="rId3">
            <a:duotone>
              <a:schemeClr val="bg2">
                <a:shade val="45000"/>
                <a:satMod val="135000"/>
              </a:schemeClr>
              <a:prstClr val="white"/>
            </a:duotone>
          </a:blip>
          <a:stretch>
            <a:fillRect/>
          </a:stretch>
        </p:blipFill>
        <p:spPr>
          <a:xfrm>
            <a:off x="8136466" y="3962400"/>
            <a:ext cx="596900" cy="1270000"/>
          </a:xfrm>
          <a:prstGeom prst="rect">
            <a:avLst/>
          </a:prstGeom>
        </p:spPr>
      </p:pic>
      <p:pic>
        <p:nvPicPr>
          <p:cNvPr id="31766" name="Picture 1">
            <a:extLst>
              <a:ext uri="{FF2B5EF4-FFF2-40B4-BE49-F238E27FC236}">
                <a16:creationId xmlns:a16="http://schemas.microsoft.com/office/drawing/2014/main" id="{34183EF5-24AF-4ED8-BF6A-4A7FDF78FA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9624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51B958DC-6E29-42EC-A79F-05C5DB72ABBE}"/>
              </a:ext>
            </a:extLst>
          </p:cNvPr>
          <p:cNvSpPr>
            <a:spLocks noGrp="1"/>
          </p:cNvSpPr>
          <p:nvPr>
            <p:ph sz="half" idx="15"/>
          </p:nvPr>
        </p:nvSpPr>
        <p:spPr>
          <a:xfrm>
            <a:off x="1443038" y="1541463"/>
            <a:ext cx="9829800" cy="604837"/>
          </a:xfrm>
        </p:spPr>
        <p:txBody>
          <a:bodyPr>
            <a:normAutofit fontScale="62500" lnSpcReduction="20000"/>
          </a:bodyPr>
          <a:lstStyle/>
          <a:p>
            <a:pPr marL="0" indent="0" eaLnBrk="1" fontAlgn="auto" hangingPunct="1">
              <a:spcAft>
                <a:spcPts val="0"/>
              </a:spcAft>
              <a:buFont typeface="Arial" panose="020B0604020202020204" pitchFamily="34" charset="0"/>
              <a:buNone/>
              <a:defRPr/>
            </a:pPr>
            <a:r>
              <a:rPr lang="en-US" sz="4400" dirty="0">
                <a:solidFill>
                  <a:schemeClr val="accent6">
                    <a:lumMod val="50000"/>
                  </a:schemeClr>
                </a:solidFill>
              </a:rPr>
              <a:t>This equals to about 15 million people. </a:t>
            </a:r>
            <a:r>
              <a:rPr lang="en-US" dirty="0">
                <a:solidFill>
                  <a:schemeClr val="accent6">
                    <a:lumMod val="50000"/>
                  </a:schemeClr>
                </a:solidFill>
              </a:rPr>
              <a:t>(</a:t>
            </a:r>
            <a:r>
              <a:rPr lang="en-US" dirty="0" err="1">
                <a:solidFill>
                  <a:schemeClr val="accent6">
                    <a:lumMod val="50000"/>
                  </a:schemeClr>
                </a:solidFill>
              </a:rPr>
              <a:t>Iervolino</a:t>
            </a:r>
            <a:r>
              <a:rPr lang="en-US" dirty="0">
                <a:solidFill>
                  <a:schemeClr val="accent6">
                    <a:lumMod val="50000"/>
                  </a:schemeClr>
                </a:solidFill>
              </a:rPr>
              <a:t> et al., 2009; Samuels et al., 2008)</a:t>
            </a:r>
          </a:p>
        </p:txBody>
      </p:sp>
      <p:sp>
        <p:nvSpPr>
          <p:cNvPr id="31768" name="Footer Placeholder 3">
            <a:extLst>
              <a:ext uri="{FF2B5EF4-FFF2-40B4-BE49-F238E27FC236}">
                <a16:creationId xmlns:a16="http://schemas.microsoft.com/office/drawing/2014/main" id="{D5113ED2-ACEF-42A0-A16A-8925BE2E4FA0}"/>
              </a:ext>
            </a:extLst>
          </p:cNvPr>
          <p:cNvSpPr txBox="1">
            <a:spLocks noChangeArrowheads="1"/>
          </p:cNvSpPr>
          <p:nvPr/>
        </p:nvSpPr>
        <p:spPr bwMode="auto">
          <a:xfrm>
            <a:off x="1981200" y="6492875"/>
            <a:ext cx="76914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rgbClr val="82BE40"/>
              </a:buClr>
              <a:buFont typeface="Arial" panose="020B0604020202020204" pitchFamily="34" charset="0"/>
              <a:buChar char="•"/>
              <a:defRPr sz="2400">
                <a:solidFill>
                  <a:srgbClr val="595959"/>
                </a:solidFill>
                <a:latin typeface="Century Gothic" panose="020B0502020202020204" pitchFamily="34" charset="0"/>
              </a:defRPr>
            </a:lvl1pPr>
            <a:lvl2pPr indent="-285750">
              <a:spcBef>
                <a:spcPts val="1000"/>
              </a:spcBef>
              <a:buClr>
                <a:srgbClr val="82BE40"/>
              </a:buClr>
              <a:buFont typeface="Arial" panose="020B0604020202020204" pitchFamily="34" charset="0"/>
              <a:buChar char="•"/>
              <a:defRPr sz="1600">
                <a:solidFill>
                  <a:srgbClr val="595959"/>
                </a:solidFill>
                <a:latin typeface="Century Gothic" panose="020B0502020202020204" pitchFamily="34" charset="0"/>
              </a:defRPr>
            </a:lvl2pPr>
            <a:lvl3pPr indent="-285750">
              <a:spcBef>
                <a:spcPts val="1000"/>
              </a:spcBef>
              <a:buClr>
                <a:srgbClr val="82BE40"/>
              </a:buClr>
              <a:buFont typeface="Arial" panose="020B0604020202020204" pitchFamily="34" charset="0"/>
              <a:buChar char="•"/>
              <a:defRPr sz="1400">
                <a:solidFill>
                  <a:srgbClr val="595959"/>
                </a:solidFill>
                <a:latin typeface="Century Gothic" panose="020B0502020202020204" pitchFamily="34" charset="0"/>
              </a:defRPr>
            </a:lvl3pPr>
            <a:lvl4pPr indent="-171450">
              <a:spcBef>
                <a:spcPts val="1000"/>
              </a:spcBef>
              <a:buClr>
                <a:srgbClr val="82BE40"/>
              </a:buClr>
              <a:buFont typeface="Arial" panose="020B0604020202020204" pitchFamily="34" charset="0"/>
              <a:buChar char="•"/>
              <a:defRPr sz="1200">
                <a:solidFill>
                  <a:srgbClr val="595959"/>
                </a:solidFill>
                <a:latin typeface="Century Gothic" panose="020B0502020202020204" pitchFamily="34" charset="0"/>
              </a:defRPr>
            </a:lvl4pPr>
            <a:lvl5pPr indent="-171450">
              <a:spcBef>
                <a:spcPts val="1000"/>
              </a:spcBef>
              <a:buClr>
                <a:srgbClr val="82BE40"/>
              </a:buClr>
              <a:buFont typeface="Arial" panose="020B0604020202020204" pitchFamily="34" charset="0"/>
              <a:buChar char="•"/>
              <a:defRPr sz="1200">
                <a:solidFill>
                  <a:srgbClr val="595959"/>
                </a:solidFill>
                <a:latin typeface="Century Gothic" panose="020B0502020202020204" pitchFamily="34" charset="0"/>
              </a:defRPr>
            </a:lvl5pPr>
            <a:lvl6pPr indent="-171450" eaLnBrk="0" fontAlgn="base" hangingPunct="0">
              <a:spcBef>
                <a:spcPts val="1000"/>
              </a:spcBef>
              <a:spcAft>
                <a:spcPct val="0"/>
              </a:spcAft>
              <a:buClr>
                <a:srgbClr val="82BE40"/>
              </a:buClr>
              <a:buFont typeface="Arial" panose="020B0604020202020204" pitchFamily="34" charset="0"/>
              <a:buChar char="•"/>
              <a:defRPr sz="1200">
                <a:solidFill>
                  <a:srgbClr val="595959"/>
                </a:solidFill>
                <a:latin typeface="Century Gothic" panose="020B0502020202020204" pitchFamily="34" charset="0"/>
              </a:defRPr>
            </a:lvl6pPr>
            <a:lvl7pPr indent="-171450" eaLnBrk="0" fontAlgn="base" hangingPunct="0">
              <a:spcBef>
                <a:spcPts val="1000"/>
              </a:spcBef>
              <a:spcAft>
                <a:spcPct val="0"/>
              </a:spcAft>
              <a:buClr>
                <a:srgbClr val="82BE40"/>
              </a:buClr>
              <a:buFont typeface="Arial" panose="020B0604020202020204" pitchFamily="34" charset="0"/>
              <a:buChar char="•"/>
              <a:defRPr sz="1200">
                <a:solidFill>
                  <a:srgbClr val="595959"/>
                </a:solidFill>
                <a:latin typeface="Century Gothic" panose="020B0502020202020204" pitchFamily="34" charset="0"/>
              </a:defRPr>
            </a:lvl7pPr>
            <a:lvl8pPr indent="-171450" eaLnBrk="0" fontAlgn="base" hangingPunct="0">
              <a:spcBef>
                <a:spcPts val="1000"/>
              </a:spcBef>
              <a:spcAft>
                <a:spcPct val="0"/>
              </a:spcAft>
              <a:buClr>
                <a:srgbClr val="82BE40"/>
              </a:buClr>
              <a:buFont typeface="Arial" panose="020B0604020202020204" pitchFamily="34" charset="0"/>
              <a:buChar char="•"/>
              <a:defRPr sz="1200">
                <a:solidFill>
                  <a:srgbClr val="595959"/>
                </a:solidFill>
                <a:latin typeface="Century Gothic" panose="020B0502020202020204" pitchFamily="34" charset="0"/>
              </a:defRPr>
            </a:lvl8pPr>
            <a:lvl9pPr indent="-171450" eaLnBrk="0" fontAlgn="base" hangingPunct="0">
              <a:spcBef>
                <a:spcPts val="1000"/>
              </a:spcBef>
              <a:spcAft>
                <a:spcPct val="0"/>
              </a:spcAft>
              <a:buClr>
                <a:srgbClr val="82BE40"/>
              </a:buClr>
              <a:buFont typeface="Arial" panose="020B0604020202020204" pitchFamily="34" charset="0"/>
              <a:buChar char="•"/>
              <a:defRPr sz="1200">
                <a:solidFill>
                  <a:srgbClr val="595959"/>
                </a:solidFill>
                <a:latin typeface="Century Gothic" panose="020B0502020202020204" pitchFamily="34" charset="0"/>
              </a:defRPr>
            </a:lvl9pPr>
          </a:lstStyle>
          <a:p>
            <a:pPr>
              <a:spcBef>
                <a:spcPct val="0"/>
              </a:spcBef>
              <a:buClrTx/>
              <a:buFontTx/>
              <a:buNone/>
            </a:pPr>
            <a:r>
              <a:rPr lang="en-US" altLang="en-US" sz="1200">
                <a:solidFill>
                  <a:schemeClr val="tx1"/>
                </a:solidFill>
              </a:rPr>
              <a:t>WACA Academy March 13, 2020  Presented by Ashley Kraft , PSC </a:t>
            </a:r>
          </a:p>
          <a:p>
            <a:pPr>
              <a:spcBef>
                <a:spcPct val="0"/>
              </a:spcBef>
              <a:buClrTx/>
              <a:buFontTx/>
              <a:buNone/>
            </a:pPr>
            <a:endParaRPr lang="en-US" altLang="en-US" sz="1800">
              <a:solidFill>
                <a:schemeClr val="tx1"/>
              </a:solidFill>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2">
            <a:extLst>
              <a:ext uri="{FF2B5EF4-FFF2-40B4-BE49-F238E27FC236}">
                <a16:creationId xmlns:a16="http://schemas.microsoft.com/office/drawing/2014/main" id="{34E69B4E-AEBB-4E3F-9497-B6BCB8FEDB3D}"/>
              </a:ext>
            </a:extLst>
          </p:cNvPr>
          <p:cNvSpPr>
            <a:spLocks noGrp="1" noChangeArrowheads="1"/>
          </p:cNvSpPr>
          <p:nvPr>
            <p:ph type="title"/>
          </p:nvPr>
        </p:nvSpPr>
        <p:spPr>
          <a:xfrm>
            <a:off x="0" y="609600"/>
            <a:ext cx="12192000" cy="1281113"/>
          </a:xfrm>
        </p:spPr>
        <p:txBody>
          <a:bodyPr/>
          <a:lstStyle/>
          <a:p>
            <a:pPr eaLnBrk="1" hangingPunct="1"/>
            <a:r>
              <a:rPr lang="en-US" altLang="en-US" b="1"/>
              <a:t>Beliefs about possessions</a:t>
            </a:r>
          </a:p>
        </p:txBody>
      </p:sp>
      <p:sp>
        <p:nvSpPr>
          <p:cNvPr id="33795" name="Content Placeholder 3">
            <a:extLst>
              <a:ext uri="{FF2B5EF4-FFF2-40B4-BE49-F238E27FC236}">
                <a16:creationId xmlns:a16="http://schemas.microsoft.com/office/drawing/2014/main" id="{06E40E36-8A8F-4C98-93D6-79E5742EA185}"/>
              </a:ext>
            </a:extLst>
          </p:cNvPr>
          <p:cNvSpPr>
            <a:spLocks noGrp="1" noChangeArrowheads="1"/>
          </p:cNvSpPr>
          <p:nvPr>
            <p:ph idx="1"/>
          </p:nvPr>
        </p:nvSpPr>
        <p:spPr>
          <a:xfrm>
            <a:off x="1219200" y="1371600"/>
            <a:ext cx="10210800" cy="4495800"/>
          </a:xfrm>
        </p:spPr>
        <p:txBody>
          <a:bodyPr/>
          <a:lstStyle/>
          <a:p>
            <a:pPr eaLnBrk="1" hangingPunct="1">
              <a:buFont typeface="Wingdings" panose="05000000000000000000" pitchFamily="2" charset="2"/>
              <a:buChar char="v"/>
            </a:pPr>
            <a:r>
              <a:rPr lang="en-US" altLang="en-US">
                <a:solidFill>
                  <a:schemeClr val="tx2"/>
                </a:solidFill>
              </a:rPr>
              <a:t>Sentimental  </a:t>
            </a:r>
          </a:p>
          <a:p>
            <a:pPr eaLnBrk="1" hangingPunct="1">
              <a:buFont typeface="Wingdings" panose="05000000000000000000" pitchFamily="2" charset="2"/>
              <a:buChar char="v"/>
            </a:pPr>
            <a:r>
              <a:rPr lang="en-US" altLang="en-US"/>
              <a:t>Utility/Opportunity/Uniqueness</a:t>
            </a:r>
            <a:endParaRPr lang="en-US" altLang="en-US">
              <a:solidFill>
                <a:schemeClr val="tx2"/>
              </a:solidFill>
            </a:endParaRPr>
          </a:p>
          <a:p>
            <a:pPr eaLnBrk="1" hangingPunct="1">
              <a:buFont typeface="Wingdings" panose="05000000000000000000" pitchFamily="2" charset="2"/>
              <a:buChar char="v"/>
            </a:pPr>
            <a:r>
              <a:rPr lang="en-US" altLang="en-US"/>
              <a:t>Comfort/Safety	</a:t>
            </a:r>
          </a:p>
          <a:p>
            <a:pPr eaLnBrk="1" hangingPunct="1">
              <a:buFont typeface="Wingdings" panose="05000000000000000000" pitchFamily="2" charset="2"/>
              <a:buChar char="v"/>
            </a:pPr>
            <a:r>
              <a:rPr lang="en-US" altLang="en-US"/>
              <a:t>Identity/Self-worth</a:t>
            </a:r>
          </a:p>
          <a:p>
            <a:pPr eaLnBrk="1" hangingPunct="1">
              <a:buFont typeface="Wingdings" panose="05000000000000000000" pitchFamily="2" charset="2"/>
              <a:buChar char="v"/>
            </a:pPr>
            <a:r>
              <a:rPr lang="en-US" altLang="en-US"/>
              <a:t>Socializing	</a:t>
            </a:r>
          </a:p>
          <a:p>
            <a:pPr eaLnBrk="1" hangingPunct="1">
              <a:buFont typeface="Wingdings" panose="05000000000000000000" pitchFamily="2" charset="2"/>
              <a:buChar char="v"/>
            </a:pPr>
            <a:r>
              <a:rPr lang="en-US" altLang="en-US"/>
              <a:t>Control	</a:t>
            </a:r>
          </a:p>
          <a:p>
            <a:pPr eaLnBrk="1" hangingPunct="1">
              <a:buFont typeface="Wingdings" panose="05000000000000000000" pitchFamily="2" charset="2"/>
              <a:buChar char="v"/>
            </a:pPr>
            <a:r>
              <a:rPr lang="en-US" altLang="en-US"/>
              <a:t>Mistakes	</a:t>
            </a:r>
          </a:p>
          <a:p>
            <a:pPr eaLnBrk="1" hangingPunct="1">
              <a:buFont typeface="Wingdings" panose="05000000000000000000" pitchFamily="2" charset="2"/>
              <a:buChar char="v"/>
            </a:pPr>
            <a:r>
              <a:rPr lang="en-US" altLang="en-US"/>
              <a:t>Responsibility/Waste 		</a:t>
            </a:r>
          </a:p>
        </p:txBody>
      </p:sp>
      <p:pic>
        <p:nvPicPr>
          <p:cNvPr id="33796" name="Picture 4">
            <a:extLst>
              <a:ext uri="{FF2B5EF4-FFF2-40B4-BE49-F238E27FC236}">
                <a16:creationId xmlns:a16="http://schemas.microsoft.com/office/drawing/2014/main" id="{222B0736-87E4-42E5-AD9F-0D7F04E32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957388"/>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3">
            <a:extLst>
              <a:ext uri="{FF2B5EF4-FFF2-40B4-BE49-F238E27FC236}">
                <a16:creationId xmlns:a16="http://schemas.microsoft.com/office/drawing/2014/main" id="{9BF35F10-CA8E-4390-BF19-3E812EE04C68}"/>
              </a:ext>
            </a:extLst>
          </p:cNvPr>
          <p:cNvSpPr>
            <a:spLocks noGrp="1"/>
          </p:cNvSpPr>
          <p:nvPr>
            <p:ph type="ftr" sz="quarter" idx="10"/>
          </p:nvPr>
        </p:nvSpPr>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a:extLst>
              <a:ext uri="{FF2B5EF4-FFF2-40B4-BE49-F238E27FC236}">
                <a16:creationId xmlns:a16="http://schemas.microsoft.com/office/drawing/2014/main" id="{CE5813E7-B67E-4C87-99FB-8FA06AB2D4C2}"/>
              </a:ext>
            </a:extLst>
          </p:cNvPr>
          <p:cNvSpPr>
            <a:spLocks noGrp="1" noChangeArrowheads="1"/>
          </p:cNvSpPr>
          <p:nvPr>
            <p:ph type="title"/>
          </p:nvPr>
        </p:nvSpPr>
        <p:spPr>
          <a:xfrm>
            <a:off x="76200" y="685800"/>
            <a:ext cx="12115800" cy="1281113"/>
          </a:xfrm>
        </p:spPr>
        <p:txBody>
          <a:bodyPr/>
          <a:lstStyle/>
          <a:p>
            <a:pPr eaLnBrk="1" hangingPunct="1"/>
            <a:r>
              <a:rPr lang="en-US" altLang="en-US" b="1"/>
              <a:t>Emotional Response </a:t>
            </a:r>
          </a:p>
        </p:txBody>
      </p:sp>
      <p:sp>
        <p:nvSpPr>
          <p:cNvPr id="4" name="Content Placeholder 3">
            <a:extLst>
              <a:ext uri="{FF2B5EF4-FFF2-40B4-BE49-F238E27FC236}">
                <a16:creationId xmlns:a16="http://schemas.microsoft.com/office/drawing/2014/main" id="{A44A2EC0-C07D-46BB-A48D-5AC587716C6C}"/>
              </a:ext>
            </a:extLst>
          </p:cNvPr>
          <p:cNvSpPr>
            <a:spLocks noGrp="1"/>
          </p:cNvSpPr>
          <p:nvPr>
            <p:ph idx="1"/>
          </p:nvPr>
        </p:nvSpPr>
        <p:spPr>
          <a:xfrm>
            <a:off x="1143000" y="1347788"/>
            <a:ext cx="10287000" cy="4605337"/>
          </a:xfrm>
        </p:spPr>
        <p:txBody>
          <a:bodyPr rtlCol="0">
            <a:normAutofit lnSpcReduction="10000"/>
          </a:bodyPr>
          <a:lstStyle/>
          <a:p>
            <a:pPr marL="45720" indent="0" algn="ctr" eaLnBrk="1" fontAlgn="auto" hangingPunct="1">
              <a:spcAft>
                <a:spcPts val="0"/>
              </a:spcAft>
              <a:buFont typeface="Arial" charset="0"/>
              <a:buNone/>
              <a:defRPr/>
            </a:pPr>
            <a:r>
              <a:rPr lang="en-US" dirty="0">
                <a:solidFill>
                  <a:schemeClr val="tx1">
                    <a:lumMod val="65000"/>
                    <a:lumOff val="35000"/>
                  </a:schemeClr>
                </a:solidFill>
              </a:rPr>
              <a:t>	</a:t>
            </a:r>
            <a:r>
              <a:rPr lang="en-US" b="1" dirty="0">
                <a:solidFill>
                  <a:schemeClr val="tx1">
                    <a:lumMod val="65000"/>
                    <a:lumOff val="35000"/>
                  </a:schemeClr>
                </a:solidFill>
              </a:rPr>
              <a:t>Thoughts can lead to emotional responses</a:t>
            </a:r>
            <a:r>
              <a:rPr lang="en-US" dirty="0">
                <a:solidFill>
                  <a:schemeClr val="tx1">
                    <a:lumMod val="65000"/>
                    <a:lumOff val="35000"/>
                  </a:schemeClr>
                </a:solidFill>
              </a:rPr>
              <a:t>	</a:t>
            </a:r>
          </a:p>
          <a:p>
            <a:pPr marL="45720" indent="0" algn="ctr" eaLnBrk="1" fontAlgn="auto" hangingPunct="1">
              <a:spcAft>
                <a:spcPts val="0"/>
              </a:spcAft>
              <a:buFont typeface="Arial" charset="0"/>
              <a:buNone/>
              <a:defRPr/>
            </a:pPr>
            <a:endParaRPr lang="en-US" sz="1000" dirty="0">
              <a:solidFill>
                <a:srgbClr val="84BC49"/>
              </a:solidFill>
            </a:endParaRPr>
          </a:p>
          <a:p>
            <a:pPr marL="45720" indent="0" eaLnBrk="1" fontAlgn="auto" hangingPunct="1">
              <a:spcAft>
                <a:spcPts val="0"/>
              </a:spcAft>
              <a:buFont typeface="Arial" charset="0"/>
              <a:buNone/>
              <a:defRPr/>
            </a:pPr>
            <a:r>
              <a:rPr lang="en-US" b="1" dirty="0">
                <a:solidFill>
                  <a:srgbClr val="84BC49"/>
                </a:solidFill>
              </a:rPr>
              <a:t>Thought: </a:t>
            </a:r>
            <a:r>
              <a:rPr lang="en-US" dirty="0">
                <a:solidFill>
                  <a:schemeClr val="tx1">
                    <a:lumMod val="65000"/>
                    <a:lumOff val="35000"/>
                  </a:schemeClr>
                </a:solidFill>
              </a:rPr>
              <a:t>“I Could lose information forever” </a:t>
            </a:r>
          </a:p>
          <a:p>
            <a:pPr marL="45720" indent="0" eaLnBrk="1" fontAlgn="auto" hangingPunct="1">
              <a:spcAft>
                <a:spcPts val="0"/>
              </a:spcAft>
              <a:buFont typeface="Arial" charset="0"/>
              <a:buNone/>
              <a:defRPr/>
            </a:pPr>
            <a:r>
              <a:rPr lang="en-US" b="1" dirty="0">
                <a:solidFill>
                  <a:srgbClr val="92D050"/>
                </a:solidFill>
              </a:rPr>
              <a:t>Emotion</a:t>
            </a:r>
            <a:r>
              <a:rPr lang="en-US" i="1" dirty="0">
                <a:solidFill>
                  <a:schemeClr val="tx1">
                    <a:lumMod val="65000"/>
                    <a:lumOff val="35000"/>
                  </a:schemeClr>
                </a:solidFill>
              </a:rPr>
              <a:t>	- anxiety, fear, sadness, guilt	</a:t>
            </a:r>
          </a:p>
          <a:p>
            <a:pPr marL="45720" indent="0" eaLnBrk="1" fontAlgn="auto" hangingPunct="1">
              <a:spcAft>
                <a:spcPts val="0"/>
              </a:spcAft>
              <a:buFont typeface="Arial" charset="0"/>
              <a:buNone/>
              <a:defRPr/>
            </a:pPr>
            <a:endParaRPr lang="en-US" i="1" dirty="0">
              <a:solidFill>
                <a:schemeClr val="tx1">
                  <a:lumMod val="65000"/>
                  <a:lumOff val="35000"/>
                </a:schemeClr>
              </a:solidFill>
            </a:endParaRPr>
          </a:p>
          <a:p>
            <a:pPr marL="45720" indent="0" eaLnBrk="1" fontAlgn="auto" hangingPunct="1">
              <a:spcAft>
                <a:spcPts val="0"/>
              </a:spcAft>
              <a:buFont typeface="Arial" charset="0"/>
              <a:buNone/>
              <a:defRPr/>
            </a:pPr>
            <a:r>
              <a:rPr lang="en-US" b="1" dirty="0">
                <a:solidFill>
                  <a:srgbClr val="84BC49"/>
                </a:solidFill>
              </a:rPr>
              <a:t>Thought: </a:t>
            </a:r>
            <a:r>
              <a:rPr lang="en-US" dirty="0">
                <a:solidFill>
                  <a:schemeClr val="tx1">
                    <a:lumMod val="65000"/>
                    <a:lumOff val="35000"/>
                  </a:schemeClr>
                </a:solidFill>
              </a:rPr>
              <a:t>“I should save this for the right person/time” </a:t>
            </a:r>
          </a:p>
          <a:p>
            <a:pPr marL="45720" indent="0" eaLnBrk="1" fontAlgn="auto" hangingPunct="1">
              <a:spcAft>
                <a:spcPts val="0"/>
              </a:spcAft>
              <a:buFont typeface="Arial" charset="0"/>
              <a:buNone/>
              <a:defRPr/>
            </a:pPr>
            <a:r>
              <a:rPr lang="en-US" b="1" dirty="0">
                <a:solidFill>
                  <a:srgbClr val="92D050"/>
                </a:solidFill>
              </a:rPr>
              <a:t>Emotion </a:t>
            </a:r>
            <a:r>
              <a:rPr lang="en-US" i="1" dirty="0">
                <a:solidFill>
                  <a:schemeClr val="tx1">
                    <a:lumMod val="65000"/>
                    <a:lumOff val="35000"/>
                  </a:schemeClr>
                </a:solidFill>
              </a:rPr>
              <a:t>	- excitement, joy, satisfaction	</a:t>
            </a:r>
          </a:p>
          <a:p>
            <a:pPr marL="45720" indent="0" eaLnBrk="1" fontAlgn="auto" hangingPunct="1">
              <a:spcAft>
                <a:spcPts val="0"/>
              </a:spcAft>
              <a:buFont typeface="Arial" charset="0"/>
              <a:buNone/>
              <a:defRPr/>
            </a:pPr>
            <a:endParaRPr lang="en-US" i="1" dirty="0">
              <a:solidFill>
                <a:schemeClr val="tx1">
                  <a:lumMod val="65000"/>
                  <a:lumOff val="35000"/>
                </a:schemeClr>
              </a:solidFill>
            </a:endParaRPr>
          </a:p>
          <a:p>
            <a:pPr marL="45720" indent="0" eaLnBrk="1" fontAlgn="auto" hangingPunct="1">
              <a:spcAft>
                <a:spcPts val="0"/>
              </a:spcAft>
              <a:buFont typeface="Arial" charset="0"/>
              <a:buNone/>
              <a:defRPr/>
            </a:pPr>
            <a:r>
              <a:rPr lang="en-US" b="1" dirty="0">
                <a:solidFill>
                  <a:srgbClr val="84BC49"/>
                </a:solidFill>
              </a:rPr>
              <a:t>Thought:  </a:t>
            </a:r>
            <a:r>
              <a:rPr lang="en-US" dirty="0">
                <a:solidFill>
                  <a:schemeClr val="tx1">
                    <a:lumMod val="65000"/>
                    <a:lumOff val="35000"/>
                  </a:schemeClr>
                </a:solidFill>
              </a:rPr>
              <a:t>“I’ll just deal with this later when I have time and energy”</a:t>
            </a:r>
          </a:p>
          <a:p>
            <a:pPr marL="45720" indent="0" eaLnBrk="1" fontAlgn="auto" hangingPunct="1">
              <a:spcAft>
                <a:spcPts val="0"/>
              </a:spcAft>
              <a:buFont typeface="Arial" charset="0"/>
              <a:buNone/>
              <a:defRPr/>
            </a:pPr>
            <a:r>
              <a:rPr lang="en-US" b="1" dirty="0">
                <a:solidFill>
                  <a:srgbClr val="92D050"/>
                </a:solidFill>
              </a:rPr>
              <a:t>Emotion </a:t>
            </a:r>
            <a:r>
              <a:rPr lang="en-US" i="1" dirty="0">
                <a:solidFill>
                  <a:schemeClr val="tx1">
                    <a:lumMod val="65000"/>
                    <a:lumOff val="35000"/>
                  </a:schemeClr>
                </a:solidFill>
              </a:rPr>
              <a:t> - relief, and avoidance </a:t>
            </a:r>
            <a:r>
              <a:rPr lang="en-US" dirty="0">
                <a:solidFill>
                  <a:schemeClr val="tx1">
                    <a:lumMod val="65000"/>
                    <a:lumOff val="35000"/>
                  </a:schemeClr>
                </a:solidFill>
              </a:rPr>
              <a:t>	</a:t>
            </a:r>
          </a:p>
        </p:txBody>
      </p:sp>
      <p:sp>
        <p:nvSpPr>
          <p:cNvPr id="5" name="Footer Placeholder 3">
            <a:extLst>
              <a:ext uri="{FF2B5EF4-FFF2-40B4-BE49-F238E27FC236}">
                <a16:creationId xmlns:a16="http://schemas.microsoft.com/office/drawing/2014/main" id="{EFD9307E-C2D3-46FB-9E6C-990021D66F1D}"/>
              </a:ext>
            </a:extLst>
          </p:cNvPr>
          <p:cNvSpPr>
            <a:spLocks noGrp="1"/>
          </p:cNvSpPr>
          <p:nvPr>
            <p:ph type="ftr" sz="quarter" idx="10"/>
          </p:nvPr>
        </p:nvSpPr>
        <p:spPr/>
        <p:txBody>
          <a:bodyPr/>
          <a:lstStyle/>
          <a:p>
            <a:pPr>
              <a:defRPr/>
            </a:pPr>
            <a:r>
              <a:rPr lang="en-US" dirty="0"/>
              <a:t>WACA Academy March 13, 2020  Presented by Ashley Kraft , PSC </a:t>
            </a:r>
          </a:p>
          <a:p>
            <a:pPr>
              <a:defRPr/>
            </a:pPr>
            <a:endParaRPr lang="en-US" dirty="0"/>
          </a:p>
        </p:txBody>
      </p:sp>
    </p:spTree>
  </p:cSld>
  <p:clrMapOvr>
    <a:masterClrMapping/>
  </p:clrMapOvr>
  <p:transition spd="med">
    <p:fade/>
  </p:transition>
</p:sld>
</file>

<file path=ppt/theme/theme1.xml><?xml version="1.0" encoding="utf-8"?>
<a:theme xmlns:a="http://schemas.openxmlformats.org/drawingml/2006/main" name="Shag">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Shag" id="{35DD7A7A-E7FA-B84D-8096-203F64FD0C94}" vid="{188E4693-E801-664D-99E9-4114821590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Shag</Template>
  <TotalTime>10552</TotalTime>
  <Words>2391</Words>
  <Application>Microsoft Office PowerPoint</Application>
  <PresentationFormat>Widescreen</PresentationFormat>
  <Paragraphs>393</Paragraphs>
  <Slides>43</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Calibri</vt:lpstr>
      <vt:lpstr>Century Gothic</vt:lpstr>
      <vt:lpstr>PT Sans</vt:lpstr>
      <vt:lpstr>Times</vt:lpstr>
      <vt:lpstr>Wingdings</vt:lpstr>
      <vt:lpstr>Wingdings 3</vt:lpstr>
      <vt:lpstr>Shag</vt:lpstr>
      <vt:lpstr>In depth look at Hoarding Disorder:  Objects Vs Animals </vt:lpstr>
      <vt:lpstr>Todays Objectives</vt:lpstr>
      <vt:lpstr>What’s the difference between clutter, collecting, and hoarding?</vt:lpstr>
      <vt:lpstr>PowerPoint Presentation</vt:lpstr>
      <vt:lpstr>Hoarding Disorder and Mental Health </vt:lpstr>
      <vt:lpstr>What is hoarding disorder?</vt:lpstr>
      <vt:lpstr>One in Twenty Americans hoard </vt:lpstr>
      <vt:lpstr>Beliefs about possessions</vt:lpstr>
      <vt:lpstr>Emotional Response </vt:lpstr>
      <vt:lpstr>Mental Health Issues Related to Hoarding?</vt:lpstr>
      <vt:lpstr>What is Executive Functioning? </vt:lpstr>
      <vt:lpstr>Public Safety </vt:lpstr>
      <vt:lpstr>Risks Associated with Hoarding</vt:lpstr>
      <vt:lpstr>Emotional/Psychological Impact on Clients during “Clean-outs”</vt:lpstr>
      <vt:lpstr> What this Looks Like </vt:lpstr>
      <vt:lpstr>Changing the culture- hoarding Vs. high clutter</vt:lpstr>
      <vt:lpstr>What is Animal Hoarding? </vt:lpstr>
      <vt:lpstr>What this Looks Like </vt:lpstr>
      <vt:lpstr>Is Animal Hoarding the same as Object Hoarding? </vt:lpstr>
      <vt:lpstr>PowerPoint Presentation</vt:lpstr>
      <vt:lpstr>Animal Hoarding Defined </vt:lpstr>
      <vt:lpstr>Health Effects to Animals and Humans </vt:lpstr>
      <vt:lpstr>Mental Health and Animal Hoarding </vt:lpstr>
      <vt:lpstr>Types of Animal Hoarding </vt:lpstr>
      <vt:lpstr>Approaches to Home Visits</vt:lpstr>
      <vt:lpstr>What that could look like </vt:lpstr>
      <vt:lpstr>Manage Initial Reactions to Home </vt:lpstr>
      <vt:lpstr>Home Visit Initial Evaluation </vt:lpstr>
      <vt:lpstr>Building Trust During a Home Visit</vt:lpstr>
      <vt:lpstr>Interventions and Type of Animal Hoarding</vt:lpstr>
      <vt:lpstr>Tools to Work With </vt:lpstr>
      <vt:lpstr>PowerPoint Presentation</vt:lpstr>
      <vt:lpstr>“Levels” of Hoarding (ICD Clutter—Hoarding Scale)</vt:lpstr>
      <vt:lpstr>Clutter Image Rating (CIR; Frost, Steketee, Tolin, &amp; Renaud, 2008)</vt:lpstr>
      <vt:lpstr>PowerPoint Presentation</vt:lpstr>
      <vt:lpstr>PowerPoint Presentation</vt:lpstr>
      <vt:lpstr>PowerPoint Presentation</vt:lpstr>
      <vt:lpstr>The Law, Treatment and Prevention </vt:lpstr>
      <vt:lpstr>The Law </vt:lpstr>
      <vt:lpstr>Treatment and Resources </vt:lpstr>
      <vt:lpstr>Collaborative Work with Related Professionals</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Hoarding Seminar:  Understanding and Treating the Chaos</dc:title>
  <dc:creator>Leslie Straka</dc:creator>
  <cp:lastModifiedBy>Ashley Kraft</cp:lastModifiedBy>
  <cp:revision>338</cp:revision>
  <cp:lastPrinted>2019-07-09T00:30:19Z</cp:lastPrinted>
  <dcterms:created xsi:type="dcterms:W3CDTF">2017-09-20T20:25:48Z</dcterms:created>
  <dcterms:modified xsi:type="dcterms:W3CDTF">2020-03-03T06:18:47Z</dcterms:modified>
</cp:coreProperties>
</file>