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0"/>
  </p:notesMasterIdLst>
  <p:sldIdLst>
    <p:sldId id="256" r:id="rId2"/>
    <p:sldId id="257" r:id="rId3"/>
    <p:sldId id="258" r:id="rId4"/>
    <p:sldId id="259" r:id="rId5"/>
    <p:sldId id="260" r:id="rId6"/>
    <p:sldId id="291" r:id="rId7"/>
    <p:sldId id="297" r:id="rId8"/>
    <p:sldId id="296" r:id="rId9"/>
    <p:sldId id="261" r:id="rId10"/>
    <p:sldId id="266" r:id="rId11"/>
    <p:sldId id="267" r:id="rId12"/>
    <p:sldId id="307" r:id="rId13"/>
    <p:sldId id="265" r:id="rId14"/>
    <p:sldId id="308" r:id="rId15"/>
    <p:sldId id="310" r:id="rId16"/>
    <p:sldId id="311" r:id="rId17"/>
    <p:sldId id="312" r:id="rId18"/>
    <p:sldId id="309" r:id="rId19"/>
    <p:sldId id="268" r:id="rId20"/>
    <p:sldId id="306" r:id="rId21"/>
    <p:sldId id="263" r:id="rId22"/>
    <p:sldId id="269" r:id="rId23"/>
    <p:sldId id="272" r:id="rId24"/>
    <p:sldId id="273" r:id="rId25"/>
    <p:sldId id="274" r:id="rId26"/>
    <p:sldId id="275" r:id="rId27"/>
    <p:sldId id="276" r:id="rId28"/>
    <p:sldId id="314" r:id="rId29"/>
    <p:sldId id="315" r:id="rId30"/>
    <p:sldId id="277" r:id="rId31"/>
    <p:sldId id="278" r:id="rId32"/>
    <p:sldId id="313" r:id="rId33"/>
    <p:sldId id="298" r:id="rId34"/>
    <p:sldId id="270" r:id="rId35"/>
    <p:sldId id="271" r:id="rId36"/>
    <p:sldId id="280" r:id="rId37"/>
    <p:sldId id="279" r:id="rId38"/>
    <p:sldId id="282" r:id="rId39"/>
    <p:sldId id="283" r:id="rId40"/>
    <p:sldId id="284" r:id="rId41"/>
    <p:sldId id="299" r:id="rId42"/>
    <p:sldId id="289" r:id="rId43"/>
    <p:sldId id="290" r:id="rId44"/>
    <p:sldId id="294" r:id="rId45"/>
    <p:sldId id="295" r:id="rId46"/>
    <p:sldId id="316" r:id="rId47"/>
    <p:sldId id="317" r:id="rId48"/>
    <p:sldId id="319" r:id="rId49"/>
    <p:sldId id="318" r:id="rId50"/>
    <p:sldId id="320" r:id="rId51"/>
    <p:sldId id="321" r:id="rId52"/>
    <p:sldId id="322" r:id="rId53"/>
    <p:sldId id="324" r:id="rId54"/>
    <p:sldId id="325" r:id="rId55"/>
    <p:sldId id="286" r:id="rId56"/>
    <p:sldId id="287" r:id="rId57"/>
    <p:sldId id="288" r:id="rId58"/>
    <p:sldId id="292" r:id="rId59"/>
    <p:sldId id="293" r:id="rId60"/>
    <p:sldId id="300" r:id="rId61"/>
    <p:sldId id="301" r:id="rId62"/>
    <p:sldId id="302" r:id="rId63"/>
    <p:sldId id="303" r:id="rId64"/>
    <p:sldId id="304" r:id="rId65"/>
    <p:sldId id="305" r:id="rId66"/>
    <p:sldId id="326" r:id="rId67"/>
    <p:sldId id="327" r:id="rId68"/>
    <p:sldId id="32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6D27EF-3E09-4BD2-8EC1-68E4100D83D9}">
          <p14:sldIdLst>
            <p14:sldId id="256"/>
            <p14:sldId id="257"/>
            <p14:sldId id="258"/>
            <p14:sldId id="259"/>
            <p14:sldId id="260"/>
            <p14:sldId id="291"/>
            <p14:sldId id="297"/>
            <p14:sldId id="296"/>
            <p14:sldId id="261"/>
            <p14:sldId id="266"/>
            <p14:sldId id="267"/>
            <p14:sldId id="307"/>
            <p14:sldId id="265"/>
            <p14:sldId id="308"/>
            <p14:sldId id="310"/>
            <p14:sldId id="311"/>
            <p14:sldId id="312"/>
            <p14:sldId id="309"/>
            <p14:sldId id="268"/>
            <p14:sldId id="306"/>
            <p14:sldId id="263"/>
            <p14:sldId id="269"/>
            <p14:sldId id="272"/>
            <p14:sldId id="273"/>
            <p14:sldId id="274"/>
            <p14:sldId id="275"/>
            <p14:sldId id="276"/>
            <p14:sldId id="314"/>
            <p14:sldId id="315"/>
            <p14:sldId id="277"/>
            <p14:sldId id="278"/>
            <p14:sldId id="313"/>
            <p14:sldId id="298"/>
            <p14:sldId id="270"/>
            <p14:sldId id="271"/>
            <p14:sldId id="280"/>
          </p14:sldIdLst>
        </p14:section>
        <p14:section name="Untitled Section" id="{F695D70E-290B-4B22-A588-FBA8CD8B5E25}">
          <p14:sldIdLst>
            <p14:sldId id="279"/>
            <p14:sldId id="282"/>
            <p14:sldId id="283"/>
            <p14:sldId id="284"/>
            <p14:sldId id="299"/>
            <p14:sldId id="289"/>
            <p14:sldId id="290"/>
            <p14:sldId id="294"/>
            <p14:sldId id="295"/>
            <p14:sldId id="316"/>
            <p14:sldId id="317"/>
            <p14:sldId id="319"/>
            <p14:sldId id="318"/>
            <p14:sldId id="320"/>
            <p14:sldId id="321"/>
            <p14:sldId id="322"/>
            <p14:sldId id="324"/>
            <p14:sldId id="325"/>
            <p14:sldId id="286"/>
            <p14:sldId id="287"/>
            <p14:sldId id="288"/>
            <p14:sldId id="292"/>
            <p14:sldId id="293"/>
            <p14:sldId id="300"/>
            <p14:sldId id="301"/>
            <p14:sldId id="302"/>
            <p14:sldId id="303"/>
            <p14:sldId id="304"/>
            <p14:sldId id="305"/>
            <p14:sldId id="326"/>
            <p14:sldId id="327"/>
            <p14:sldId id="3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43"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9701F-C53B-4950-8F31-1ECF197B03D1}" type="datetimeFigureOut">
              <a:rPr lang="en-US" smtClean="0"/>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A7888-D80B-40F8-ADE1-D4FDC915790C}" type="slidenum">
              <a:rPr lang="en-US" smtClean="0"/>
              <a:t>‹#›</a:t>
            </a:fld>
            <a:endParaRPr lang="en-US"/>
          </a:p>
        </p:txBody>
      </p:sp>
    </p:spTree>
    <p:extLst>
      <p:ext uri="{BB962C8B-B14F-4D97-AF65-F5344CB8AC3E}">
        <p14:creationId xmlns:p14="http://schemas.microsoft.com/office/powerpoint/2010/main" val="3504328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A7888-D80B-40F8-ADE1-D4FDC915790C}" type="slidenum">
              <a:rPr lang="en-US" smtClean="0"/>
              <a:t>22</a:t>
            </a:fld>
            <a:endParaRPr lang="en-US"/>
          </a:p>
        </p:txBody>
      </p:sp>
    </p:spTree>
    <p:extLst>
      <p:ext uri="{BB962C8B-B14F-4D97-AF65-F5344CB8AC3E}">
        <p14:creationId xmlns:p14="http://schemas.microsoft.com/office/powerpoint/2010/main" val="400667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A7888-D80B-40F8-ADE1-D4FDC915790C}" type="slidenum">
              <a:rPr lang="en-US" smtClean="0"/>
              <a:t>59</a:t>
            </a:fld>
            <a:endParaRPr lang="en-US"/>
          </a:p>
        </p:txBody>
      </p:sp>
    </p:spTree>
    <p:extLst>
      <p:ext uri="{BB962C8B-B14F-4D97-AF65-F5344CB8AC3E}">
        <p14:creationId xmlns:p14="http://schemas.microsoft.com/office/powerpoint/2010/main" val="406772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144784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132370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10177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55405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0048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1912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4289591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35969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04221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3D6E8F-007C-4888-B076-D1525AA9867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100362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3D6E8F-007C-4888-B076-D1525AA9867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34409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3D6E8F-007C-4888-B076-D1525AA98677}"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44399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3D6E8F-007C-4888-B076-D1525AA98677}"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158772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D6E8F-007C-4888-B076-D1525AA98677}"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225423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3D6E8F-007C-4888-B076-D1525AA9867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7875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33D6E8F-007C-4888-B076-D1525AA9867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2F78-D5C7-4DA8-8BFB-95D7A44F4E97}" type="slidenum">
              <a:rPr lang="en-US" smtClean="0"/>
              <a:t>‹#›</a:t>
            </a:fld>
            <a:endParaRPr lang="en-US"/>
          </a:p>
        </p:txBody>
      </p:sp>
    </p:spTree>
    <p:extLst>
      <p:ext uri="{BB962C8B-B14F-4D97-AF65-F5344CB8AC3E}">
        <p14:creationId xmlns:p14="http://schemas.microsoft.com/office/powerpoint/2010/main" val="362661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3D6E8F-007C-4888-B076-D1525AA98677}" type="datetimeFigureOut">
              <a:rPr lang="en-US" smtClean="0"/>
              <a:t>2/24/2020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9642F78-D5C7-4DA8-8BFB-95D7A44F4E97}" type="slidenum">
              <a:rPr lang="en-US" smtClean="0"/>
              <a:t>‹#›</a:t>
            </a:fld>
            <a:endParaRPr lang="en-US"/>
          </a:p>
        </p:txBody>
      </p:sp>
    </p:spTree>
    <p:extLst>
      <p:ext uri="{BB962C8B-B14F-4D97-AF65-F5344CB8AC3E}">
        <p14:creationId xmlns:p14="http://schemas.microsoft.com/office/powerpoint/2010/main" val="24426471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40.jf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image" Target="../media/image53.jfif"/><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image" Target="../media/image53.jfif"/><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fif"/><Relationship Id="rId4" Type="http://schemas.openxmlformats.org/officeDocument/2006/relationships/image" Target="../media/image68.jf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 Id="rId5" Type="http://schemas.openxmlformats.org/officeDocument/2006/relationships/image" Target="../media/image65.jp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fif"/><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jf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5.JP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fi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5223" y="852825"/>
            <a:ext cx="5747032" cy="1646302"/>
          </a:xfrm>
        </p:spPr>
        <p:txBody>
          <a:bodyPr>
            <a:normAutofit fontScale="90000"/>
          </a:bodyPr>
          <a:lstStyle/>
          <a:p>
            <a:r>
              <a:rPr lang="en-US" b="1" dirty="0" smtClean="0">
                <a:solidFill>
                  <a:srgbClr val="00B050"/>
                </a:solidFill>
                <a:latin typeface="Algerian" panose="04020705040A02060702" pitchFamily="82" charset="0"/>
              </a:rPr>
              <a:t>  Washington     Department of  Fish and Wildlife</a:t>
            </a:r>
            <a:endParaRPr lang="en-US" b="1" dirty="0">
              <a:solidFill>
                <a:srgbClr val="00B050"/>
              </a:solidFill>
              <a:latin typeface="Algerian" panose="04020705040A02060702" pitchFamily="82" charset="0"/>
            </a:endParaRPr>
          </a:p>
        </p:txBody>
      </p:sp>
      <p:sp>
        <p:nvSpPr>
          <p:cNvPr id="3" name="Subtitle 2"/>
          <p:cNvSpPr>
            <a:spLocks noGrp="1"/>
          </p:cNvSpPr>
          <p:nvPr>
            <p:ph type="subTitle" idx="1"/>
          </p:nvPr>
        </p:nvSpPr>
        <p:spPr>
          <a:xfrm>
            <a:off x="3444123" y="3968940"/>
            <a:ext cx="4618828" cy="861420"/>
          </a:xfrm>
        </p:spPr>
        <p:txBody>
          <a:bodyPr/>
          <a:lstStyle/>
          <a:p>
            <a:r>
              <a:rPr lang="en-US" dirty="0" smtClean="0"/>
              <a:t>  </a:t>
            </a:r>
            <a:r>
              <a:rPr lang="en-US" sz="3200" dirty="0" smtClean="0">
                <a:solidFill>
                  <a:schemeClr val="accent1">
                    <a:lumMod val="75000"/>
                  </a:schemeClr>
                </a:solidFill>
                <a:latin typeface="Arial Rounded MT Bold" panose="020F0704030504030204" pitchFamily="34" charset="0"/>
              </a:rPr>
              <a:t>Sgt. Kim Chandler</a:t>
            </a:r>
            <a:endParaRPr lang="en-US" sz="3200" dirty="0">
              <a:solidFill>
                <a:schemeClr val="accent1">
                  <a:lumMod val="75000"/>
                </a:schemeClr>
              </a:solidFill>
              <a:latin typeface="Arial Rounded MT Bold" panose="020F07040305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3514637"/>
            <a:ext cx="2525487" cy="2525487"/>
          </a:xfrm>
          <a:prstGeom prst="rect">
            <a:avLst/>
          </a:prstGeom>
        </p:spPr>
      </p:pic>
    </p:spTree>
    <p:extLst>
      <p:ext uri="{BB962C8B-B14F-4D97-AF65-F5344CB8AC3E}">
        <p14:creationId xmlns:p14="http://schemas.microsoft.com/office/powerpoint/2010/main" val="719984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835" y="761350"/>
            <a:ext cx="2196495" cy="566738"/>
          </a:xfrm>
        </p:spPr>
        <p:txBody>
          <a:bodyPr>
            <a:noAutofit/>
          </a:bodyPr>
          <a:lstStyle/>
          <a:p>
            <a:r>
              <a:rPr lang="en-US" sz="4800" b="1" dirty="0" smtClean="0">
                <a:solidFill>
                  <a:srgbClr val="FF0000"/>
                </a:solidFill>
                <a:latin typeface="Garamond" panose="02020404030301010803" pitchFamily="18" charset="0"/>
              </a:rPr>
              <a:t>Exotics</a:t>
            </a:r>
            <a:endParaRPr lang="en-US" sz="4800" b="1" dirty="0">
              <a:solidFill>
                <a:srgbClr val="FF0000"/>
              </a:solidFill>
              <a:latin typeface="Garamond" panose="02020404030301010803" pitchFamily="18" charset="0"/>
            </a:endParaRPr>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558" b="10558"/>
          <a:stretch>
            <a:fillRect/>
          </a:stretch>
        </p:blipFill>
        <p:spPr>
          <a:xfrm>
            <a:off x="190445" y="2018355"/>
            <a:ext cx="3017390" cy="1349829"/>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369" y="910953"/>
            <a:ext cx="3156360" cy="229933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72" y="4341820"/>
            <a:ext cx="2934254" cy="195942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337" y="3509154"/>
            <a:ext cx="3397840" cy="226522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7539" y="3509154"/>
            <a:ext cx="2718572" cy="181238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9691" y="1438338"/>
            <a:ext cx="2539822" cy="1586275"/>
          </a:xfrm>
          <a:prstGeom prst="rect">
            <a:avLst/>
          </a:prstGeom>
        </p:spPr>
      </p:pic>
    </p:spTree>
    <p:extLst>
      <p:ext uri="{BB962C8B-B14F-4D97-AF65-F5344CB8AC3E}">
        <p14:creationId xmlns:p14="http://schemas.microsoft.com/office/powerpoint/2010/main" val="1142395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113" y="823356"/>
            <a:ext cx="4939695" cy="839190"/>
          </a:xfrm>
        </p:spPr>
        <p:txBody>
          <a:bodyPr>
            <a:normAutofit/>
          </a:bodyPr>
          <a:lstStyle/>
          <a:p>
            <a:r>
              <a:rPr lang="en-US" sz="4400" b="1" dirty="0" smtClean="0">
                <a:solidFill>
                  <a:srgbClr val="FF0000"/>
                </a:solidFill>
                <a:latin typeface="Garamond" panose="02020404030301010803" pitchFamily="18" charset="0"/>
              </a:rPr>
              <a:t>Deleterious Species</a:t>
            </a:r>
            <a:endParaRPr lang="en-US" sz="44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41" y="1793175"/>
            <a:ext cx="2481144" cy="2806603"/>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22" y="1662546"/>
            <a:ext cx="3376675" cy="2207826"/>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075" y="4242450"/>
            <a:ext cx="3319219" cy="2537820"/>
          </a:xfrm>
          <a:prstGeom prst="rect">
            <a:avLst/>
          </a:prstGeom>
          <a:ln>
            <a:noFill/>
          </a:ln>
          <a:effectLst>
            <a:softEdge rad="112500"/>
          </a:effectLst>
        </p:spPr>
      </p:pic>
      <p:sp>
        <p:nvSpPr>
          <p:cNvPr id="6" name="TextBox 5"/>
          <p:cNvSpPr txBox="1"/>
          <p:nvPr/>
        </p:nvSpPr>
        <p:spPr>
          <a:xfrm>
            <a:off x="4928260" y="5147413"/>
            <a:ext cx="4773880" cy="646331"/>
          </a:xfrm>
          <a:prstGeom prst="rect">
            <a:avLst/>
          </a:prstGeom>
          <a:noFill/>
        </p:spPr>
        <p:txBody>
          <a:bodyPr wrap="square" rtlCol="0">
            <a:spAutoFit/>
          </a:bodyPr>
          <a:lstStyle/>
          <a:p>
            <a:r>
              <a:rPr lang="en-US" sz="3600" dirty="0" smtClean="0">
                <a:solidFill>
                  <a:srgbClr val="7030A0"/>
                </a:solidFill>
                <a:latin typeface="Arial Black" panose="020B0A04020102020204" pitchFamily="34" charset="0"/>
              </a:rPr>
              <a:t>WAC 220.640.200</a:t>
            </a:r>
            <a:endParaRPr lang="en-US" sz="3600" dirty="0">
              <a:solidFill>
                <a:srgbClr val="7030A0"/>
              </a:solidFill>
              <a:latin typeface="Arial Black" panose="020B0A040201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795" y="3152157"/>
            <a:ext cx="2882537" cy="1995256"/>
          </a:xfrm>
          <a:prstGeom prst="rect">
            <a:avLst/>
          </a:prstGeom>
        </p:spPr>
      </p:pic>
    </p:spTree>
    <p:extLst>
      <p:ext uri="{BB962C8B-B14F-4D97-AF65-F5344CB8AC3E}">
        <p14:creationId xmlns:p14="http://schemas.microsoft.com/office/powerpoint/2010/main" val="1593909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2" y="789710"/>
            <a:ext cx="4770051" cy="29865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177" y="1564600"/>
            <a:ext cx="3677669" cy="4423418"/>
          </a:xfrm>
          <a:prstGeom prst="rect">
            <a:avLst/>
          </a:prstGeom>
        </p:spPr>
      </p:pic>
    </p:spTree>
    <p:extLst>
      <p:ext uri="{BB962C8B-B14F-4D97-AF65-F5344CB8AC3E}">
        <p14:creationId xmlns:p14="http://schemas.microsoft.com/office/powerpoint/2010/main" val="1989742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788" y="467096"/>
            <a:ext cx="2350874" cy="1005444"/>
          </a:xfrm>
        </p:spPr>
        <p:txBody>
          <a:bodyPr>
            <a:normAutofit/>
          </a:bodyPr>
          <a:lstStyle/>
          <a:p>
            <a:r>
              <a:rPr lang="en-US" sz="4800" b="1" dirty="0" smtClean="0">
                <a:solidFill>
                  <a:srgbClr val="FF0000"/>
                </a:solidFill>
                <a:latin typeface="Garamond" panose="02020404030301010803" pitchFamily="18" charset="0"/>
              </a:rPr>
              <a:t>Raptors</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26" y="821208"/>
            <a:ext cx="1828800" cy="23417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579" y="1201635"/>
            <a:ext cx="3888179" cy="29161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487" y="1567543"/>
            <a:ext cx="2249492" cy="33725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534" y="3716977"/>
            <a:ext cx="2553179" cy="18525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4440" y="4435187"/>
            <a:ext cx="3821740" cy="205646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2012" y="5106390"/>
            <a:ext cx="2237102" cy="1564407"/>
          </a:xfrm>
          <a:prstGeom prst="rect">
            <a:avLst/>
          </a:prstGeom>
        </p:spPr>
      </p:pic>
    </p:spTree>
    <p:extLst>
      <p:ext uri="{BB962C8B-B14F-4D97-AF65-F5344CB8AC3E}">
        <p14:creationId xmlns:p14="http://schemas.microsoft.com/office/powerpoint/2010/main" val="611967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087" y="401782"/>
            <a:ext cx="3605645" cy="48075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000" y="401782"/>
            <a:ext cx="3083746" cy="28846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472" y="3436793"/>
            <a:ext cx="4378037" cy="2915841"/>
          </a:xfrm>
          <a:prstGeom prst="rect">
            <a:avLst/>
          </a:prstGeom>
        </p:spPr>
      </p:pic>
    </p:spTree>
    <p:extLst>
      <p:ext uri="{BB962C8B-B14F-4D97-AF65-F5344CB8AC3E}">
        <p14:creationId xmlns:p14="http://schemas.microsoft.com/office/powerpoint/2010/main" val="2849393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5359" y="971548"/>
            <a:ext cx="4225639" cy="3169229"/>
          </a:xfrm>
          <a:prstGeom prst="rect">
            <a:avLst/>
          </a:prstGeom>
        </p:spPr>
      </p:pic>
    </p:spTree>
    <p:extLst>
      <p:ext uri="{BB962C8B-B14F-4D97-AF65-F5344CB8AC3E}">
        <p14:creationId xmlns:p14="http://schemas.microsoft.com/office/powerpoint/2010/main" val="3978588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5359" y="971548"/>
            <a:ext cx="4225639" cy="31692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18914" y="786533"/>
            <a:ext cx="4297219" cy="3222914"/>
          </a:xfrm>
          <a:prstGeom prst="rect">
            <a:avLst/>
          </a:prstGeom>
        </p:spPr>
      </p:pic>
    </p:spTree>
    <p:extLst>
      <p:ext uri="{BB962C8B-B14F-4D97-AF65-F5344CB8AC3E}">
        <p14:creationId xmlns:p14="http://schemas.microsoft.com/office/powerpoint/2010/main" val="3058775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5359" y="971548"/>
            <a:ext cx="4225639" cy="31692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18914" y="786533"/>
            <a:ext cx="4297219" cy="32229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220" y="2991762"/>
            <a:ext cx="5095050" cy="3741546"/>
          </a:xfrm>
          <a:prstGeom prst="rect">
            <a:avLst/>
          </a:prstGeom>
        </p:spPr>
      </p:pic>
    </p:spTree>
    <p:extLst>
      <p:ext uri="{BB962C8B-B14F-4D97-AF65-F5344CB8AC3E}">
        <p14:creationId xmlns:p14="http://schemas.microsoft.com/office/powerpoint/2010/main" val="1955810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 y="517381"/>
            <a:ext cx="5277591" cy="29739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001" y="2414732"/>
            <a:ext cx="5338964" cy="3570432"/>
          </a:xfrm>
          <a:prstGeom prst="rect">
            <a:avLst/>
          </a:prstGeom>
        </p:spPr>
      </p:pic>
    </p:spTree>
    <p:extLst>
      <p:ext uri="{BB962C8B-B14F-4D97-AF65-F5344CB8AC3E}">
        <p14:creationId xmlns:p14="http://schemas.microsoft.com/office/powerpoint/2010/main" val="2581886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625" y="191589"/>
            <a:ext cx="5253203" cy="1320800"/>
          </a:xfrm>
        </p:spPr>
        <p:txBody>
          <a:bodyPr>
            <a:normAutofit/>
          </a:bodyPr>
          <a:lstStyle/>
          <a:p>
            <a:r>
              <a:rPr lang="en-US" sz="4800" b="1" dirty="0" smtClean="0">
                <a:solidFill>
                  <a:srgbClr val="FF0000"/>
                </a:solidFill>
                <a:latin typeface="Garamond" panose="02020404030301010803" pitchFamily="18" charset="0"/>
              </a:rPr>
              <a:t>Invasive Species</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68" y="1174750"/>
            <a:ext cx="3075261" cy="20517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126" y="1240064"/>
            <a:ext cx="4284617" cy="29979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723" y="3437436"/>
            <a:ext cx="3497580" cy="2796489"/>
          </a:xfrm>
          <a:prstGeom prst="rect">
            <a:avLst/>
          </a:prstGeom>
        </p:spPr>
      </p:pic>
    </p:spTree>
    <p:extLst>
      <p:ext uri="{BB962C8B-B14F-4D97-AF65-F5344CB8AC3E}">
        <p14:creationId xmlns:p14="http://schemas.microsoft.com/office/powerpoint/2010/main" val="140937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763" y="433140"/>
            <a:ext cx="5270995" cy="2585323"/>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Animal Control</a:t>
            </a:r>
          </a:p>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Wildlife Control</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37075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7" y="481012"/>
            <a:ext cx="8382000" cy="5590729"/>
          </a:xfrm>
          <a:prstGeom prst="rect">
            <a:avLst/>
          </a:prstGeom>
        </p:spPr>
      </p:pic>
    </p:spTree>
    <p:extLst>
      <p:ext uri="{BB962C8B-B14F-4D97-AF65-F5344CB8AC3E}">
        <p14:creationId xmlns:p14="http://schemas.microsoft.com/office/powerpoint/2010/main" val="4004820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32" y="609600"/>
            <a:ext cx="5473190" cy="827314"/>
          </a:xfrm>
        </p:spPr>
        <p:txBody>
          <a:bodyPr>
            <a:normAutofit/>
          </a:bodyPr>
          <a:lstStyle/>
          <a:p>
            <a:r>
              <a:rPr lang="en-US" sz="4400" dirty="0" smtClean="0">
                <a:solidFill>
                  <a:schemeClr val="accent5">
                    <a:lumMod val="75000"/>
                  </a:schemeClr>
                </a:solidFill>
                <a:latin typeface="Algerian" panose="04020705040A02060702" pitchFamily="82" charset="0"/>
              </a:rPr>
              <a:t>                      </a:t>
            </a:r>
            <a:r>
              <a:rPr lang="en-US" sz="4400" b="1" dirty="0">
                <a:solidFill>
                  <a:srgbClr val="FF0000"/>
                </a:solidFill>
                <a:latin typeface="Garamond" panose="02020404030301010803" pitchFamily="18" charset="0"/>
              </a:rPr>
              <a:t>W</a:t>
            </a:r>
            <a:r>
              <a:rPr lang="en-US" sz="4400" b="1" dirty="0" smtClean="0">
                <a:solidFill>
                  <a:srgbClr val="FF0000"/>
                </a:solidFill>
                <a:latin typeface="Garamond" panose="02020404030301010803" pitchFamily="18" charset="0"/>
              </a:rPr>
              <a:t>ildlife</a:t>
            </a:r>
            <a:endParaRPr lang="en-US" sz="44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060" y="1283401"/>
            <a:ext cx="2783527" cy="1821222"/>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590" y="1544818"/>
            <a:ext cx="3460420" cy="2471729"/>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875" y="2185060"/>
            <a:ext cx="3414938" cy="2278251"/>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932" y="3852769"/>
            <a:ext cx="4529200" cy="2650064"/>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9121" y="3324185"/>
            <a:ext cx="2729960" cy="2968831"/>
          </a:xfrm>
          <a:prstGeom prst="rect">
            <a:avLst/>
          </a:prstGeom>
          <a:ln>
            <a:noFill/>
          </a:ln>
          <a:effectLst>
            <a:softEdge rad="112500"/>
          </a:effectLst>
        </p:spPr>
      </p:pic>
    </p:spTree>
    <p:extLst>
      <p:ext uri="{BB962C8B-B14F-4D97-AF65-F5344CB8AC3E}">
        <p14:creationId xmlns:p14="http://schemas.microsoft.com/office/powerpoint/2010/main" val="971998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16" y="249382"/>
            <a:ext cx="4365721" cy="858982"/>
          </a:xfrm>
        </p:spPr>
        <p:txBody>
          <a:bodyPr>
            <a:normAutofit/>
          </a:bodyPr>
          <a:lstStyle/>
          <a:p>
            <a:r>
              <a:rPr lang="en-US" sz="4400" b="1" dirty="0" smtClean="0">
                <a:solidFill>
                  <a:srgbClr val="FF0000"/>
                </a:solidFill>
                <a:latin typeface="Garamond" panose="02020404030301010803" pitchFamily="18" charset="0"/>
              </a:rPr>
              <a:t>Problem Wildlife</a:t>
            </a:r>
            <a:endParaRPr lang="en-US" sz="44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16" y="1274185"/>
            <a:ext cx="4851689" cy="19336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618" y="678873"/>
            <a:ext cx="3281988" cy="18461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66" y="3373650"/>
            <a:ext cx="4114271" cy="27209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014" y="2847611"/>
            <a:ext cx="3076305" cy="3460167"/>
          </a:xfrm>
          <a:prstGeom prst="rect">
            <a:avLst/>
          </a:prstGeom>
        </p:spPr>
      </p:pic>
    </p:spTree>
    <p:extLst>
      <p:ext uri="{BB962C8B-B14F-4D97-AF65-F5344CB8AC3E}">
        <p14:creationId xmlns:p14="http://schemas.microsoft.com/office/powerpoint/2010/main" val="285837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588" y="457200"/>
            <a:ext cx="4462702" cy="858982"/>
          </a:xfrm>
        </p:spPr>
        <p:txBody>
          <a:bodyPr>
            <a:normAutofit/>
          </a:bodyPr>
          <a:lstStyle/>
          <a:p>
            <a:r>
              <a:rPr lang="en-US" sz="4400" b="1" dirty="0" smtClean="0">
                <a:solidFill>
                  <a:srgbClr val="FF0000"/>
                </a:solidFill>
                <a:latin typeface="Garamond" panose="02020404030301010803" pitchFamily="18" charset="0"/>
              </a:rPr>
              <a:t>Injured Wildlife</a:t>
            </a:r>
            <a:endParaRPr lang="en-US" sz="44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1218483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588" y="457200"/>
            <a:ext cx="4462702" cy="858982"/>
          </a:xfrm>
        </p:spPr>
        <p:txBody>
          <a:bodyPr>
            <a:normAutofit/>
          </a:bodyPr>
          <a:lstStyle/>
          <a:p>
            <a:r>
              <a:rPr lang="en-US" sz="4400" b="1" dirty="0" smtClean="0">
                <a:solidFill>
                  <a:srgbClr val="FF0000"/>
                </a:solidFill>
                <a:latin typeface="Garamond" panose="02020404030301010803" pitchFamily="18" charset="0"/>
              </a:rPr>
              <a:t>Injured Wildlife</a:t>
            </a:r>
            <a:endParaRPr lang="en-US" sz="4400" b="1" dirty="0">
              <a:solidFill>
                <a:srgbClr val="FF0000"/>
              </a:solidFill>
              <a:latin typeface="Garamond" panose="02020404030301010803" pitchFamily="18" charset="0"/>
            </a:endParaRPr>
          </a:p>
        </p:txBody>
      </p:sp>
      <p:sp>
        <p:nvSpPr>
          <p:cNvPr id="3" name="5-Point Star 2"/>
          <p:cNvSpPr/>
          <p:nvPr/>
        </p:nvSpPr>
        <p:spPr>
          <a:xfrm>
            <a:off x="1274618" y="181494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73036" y="2087479"/>
            <a:ext cx="3201517" cy="523220"/>
          </a:xfrm>
          <a:prstGeom prst="rect">
            <a:avLst/>
          </a:prstGeom>
          <a:noFill/>
        </p:spPr>
        <p:txBody>
          <a:bodyPr wrap="none" rtlCol="0">
            <a:spAutoFit/>
          </a:bodyPr>
          <a:lstStyle/>
          <a:p>
            <a:r>
              <a:rPr lang="en-US" sz="2800" dirty="0" smtClean="0"/>
              <a:t>Is it really injured?</a:t>
            </a:r>
            <a:endParaRPr lang="en-US" sz="2800" dirty="0"/>
          </a:p>
        </p:txBody>
      </p:sp>
    </p:spTree>
    <p:extLst>
      <p:ext uri="{BB962C8B-B14F-4D97-AF65-F5344CB8AC3E}">
        <p14:creationId xmlns:p14="http://schemas.microsoft.com/office/powerpoint/2010/main" val="1435676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588" y="457200"/>
            <a:ext cx="4462702" cy="858982"/>
          </a:xfrm>
        </p:spPr>
        <p:txBody>
          <a:bodyPr>
            <a:normAutofit/>
          </a:bodyPr>
          <a:lstStyle/>
          <a:p>
            <a:r>
              <a:rPr lang="en-US" sz="4400" b="1" dirty="0" smtClean="0">
                <a:solidFill>
                  <a:srgbClr val="FF0000"/>
                </a:solidFill>
                <a:latin typeface="Garamond" panose="02020404030301010803" pitchFamily="18" charset="0"/>
              </a:rPr>
              <a:t>Injured Wildlife</a:t>
            </a:r>
            <a:endParaRPr lang="en-US" sz="4400" b="1" dirty="0">
              <a:solidFill>
                <a:srgbClr val="FF0000"/>
              </a:solidFill>
              <a:latin typeface="Garamond" panose="02020404030301010803" pitchFamily="18" charset="0"/>
            </a:endParaRPr>
          </a:p>
        </p:txBody>
      </p:sp>
      <p:sp>
        <p:nvSpPr>
          <p:cNvPr id="3" name="5-Point Star 2"/>
          <p:cNvSpPr/>
          <p:nvPr/>
        </p:nvSpPr>
        <p:spPr>
          <a:xfrm>
            <a:off x="1274618" y="181494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67588" y="2010535"/>
            <a:ext cx="3201517" cy="523220"/>
          </a:xfrm>
          <a:prstGeom prst="rect">
            <a:avLst/>
          </a:prstGeom>
          <a:noFill/>
        </p:spPr>
        <p:txBody>
          <a:bodyPr wrap="none" rtlCol="0">
            <a:spAutoFit/>
          </a:bodyPr>
          <a:lstStyle/>
          <a:p>
            <a:r>
              <a:rPr lang="en-US" sz="2800" dirty="0" smtClean="0"/>
              <a:t>Is it really injured?</a:t>
            </a:r>
            <a:endParaRPr lang="en-US" sz="2800" dirty="0"/>
          </a:p>
        </p:txBody>
      </p:sp>
      <p:sp>
        <p:nvSpPr>
          <p:cNvPr id="5" name="5-Point Star 4"/>
          <p:cNvSpPr/>
          <p:nvPr/>
        </p:nvSpPr>
        <p:spPr>
          <a:xfrm>
            <a:off x="1274618" y="2992581"/>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7588" y="3188171"/>
            <a:ext cx="2613216" cy="523220"/>
          </a:xfrm>
          <a:prstGeom prst="rect">
            <a:avLst/>
          </a:prstGeom>
          <a:noFill/>
        </p:spPr>
        <p:txBody>
          <a:bodyPr wrap="none" rtlCol="0">
            <a:spAutoFit/>
          </a:bodyPr>
          <a:lstStyle/>
          <a:p>
            <a:r>
              <a:rPr lang="en-US" sz="2800" dirty="0" smtClean="0"/>
              <a:t>Is it contained?</a:t>
            </a:r>
            <a:endParaRPr lang="en-US" sz="2800" dirty="0"/>
          </a:p>
        </p:txBody>
      </p:sp>
    </p:spTree>
    <p:extLst>
      <p:ext uri="{BB962C8B-B14F-4D97-AF65-F5344CB8AC3E}">
        <p14:creationId xmlns:p14="http://schemas.microsoft.com/office/powerpoint/2010/main" val="2408137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588" y="457200"/>
            <a:ext cx="4462702" cy="858982"/>
          </a:xfrm>
        </p:spPr>
        <p:txBody>
          <a:bodyPr>
            <a:normAutofit/>
          </a:bodyPr>
          <a:lstStyle/>
          <a:p>
            <a:r>
              <a:rPr lang="en-US" sz="4400" b="1" dirty="0" smtClean="0">
                <a:solidFill>
                  <a:srgbClr val="FF0000"/>
                </a:solidFill>
                <a:latin typeface="Garamond" panose="02020404030301010803" pitchFamily="18" charset="0"/>
              </a:rPr>
              <a:t>Injured Wildlife</a:t>
            </a:r>
            <a:endParaRPr lang="en-US" sz="4400" b="1" dirty="0">
              <a:solidFill>
                <a:srgbClr val="FF0000"/>
              </a:solidFill>
              <a:latin typeface="Garamond" panose="02020404030301010803" pitchFamily="18" charset="0"/>
            </a:endParaRPr>
          </a:p>
        </p:txBody>
      </p:sp>
      <p:sp>
        <p:nvSpPr>
          <p:cNvPr id="3" name="5-Point Star 2"/>
          <p:cNvSpPr/>
          <p:nvPr/>
        </p:nvSpPr>
        <p:spPr>
          <a:xfrm>
            <a:off x="1274618" y="181494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67588" y="2010535"/>
            <a:ext cx="3201517" cy="523220"/>
          </a:xfrm>
          <a:prstGeom prst="rect">
            <a:avLst/>
          </a:prstGeom>
          <a:noFill/>
        </p:spPr>
        <p:txBody>
          <a:bodyPr wrap="none" rtlCol="0">
            <a:spAutoFit/>
          </a:bodyPr>
          <a:lstStyle/>
          <a:p>
            <a:r>
              <a:rPr lang="en-US" sz="2800" dirty="0" smtClean="0"/>
              <a:t>Is it really injured?</a:t>
            </a:r>
            <a:endParaRPr lang="en-US" sz="2800" dirty="0"/>
          </a:p>
        </p:txBody>
      </p:sp>
      <p:sp>
        <p:nvSpPr>
          <p:cNvPr id="5" name="5-Point Star 4"/>
          <p:cNvSpPr/>
          <p:nvPr/>
        </p:nvSpPr>
        <p:spPr>
          <a:xfrm>
            <a:off x="1274618" y="2992581"/>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7588" y="3188171"/>
            <a:ext cx="2613216" cy="523220"/>
          </a:xfrm>
          <a:prstGeom prst="rect">
            <a:avLst/>
          </a:prstGeom>
          <a:noFill/>
        </p:spPr>
        <p:txBody>
          <a:bodyPr wrap="none" rtlCol="0">
            <a:spAutoFit/>
          </a:bodyPr>
          <a:lstStyle/>
          <a:p>
            <a:r>
              <a:rPr lang="en-US" sz="2800" dirty="0" smtClean="0"/>
              <a:t>Is it contained?</a:t>
            </a:r>
            <a:endParaRPr lang="en-US" sz="2800" dirty="0"/>
          </a:p>
        </p:txBody>
      </p:sp>
      <p:sp>
        <p:nvSpPr>
          <p:cNvPr id="7" name="5-Point Star 6"/>
          <p:cNvSpPr/>
          <p:nvPr/>
        </p:nvSpPr>
        <p:spPr>
          <a:xfrm>
            <a:off x="1274618" y="417021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7588" y="4365807"/>
            <a:ext cx="2690160" cy="523220"/>
          </a:xfrm>
          <a:prstGeom prst="rect">
            <a:avLst/>
          </a:prstGeom>
          <a:noFill/>
        </p:spPr>
        <p:txBody>
          <a:bodyPr wrap="none" rtlCol="0">
            <a:spAutoFit/>
          </a:bodyPr>
          <a:lstStyle/>
          <a:p>
            <a:r>
              <a:rPr lang="en-US" sz="2800" dirty="0" smtClean="0"/>
              <a:t>Can it be fixed?</a:t>
            </a:r>
            <a:endParaRPr lang="en-US" sz="2800" dirty="0"/>
          </a:p>
        </p:txBody>
      </p:sp>
    </p:spTree>
    <p:extLst>
      <p:ext uri="{BB962C8B-B14F-4D97-AF65-F5344CB8AC3E}">
        <p14:creationId xmlns:p14="http://schemas.microsoft.com/office/powerpoint/2010/main" val="1721969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588" y="457200"/>
            <a:ext cx="4462702" cy="858982"/>
          </a:xfrm>
        </p:spPr>
        <p:txBody>
          <a:bodyPr>
            <a:normAutofit/>
          </a:bodyPr>
          <a:lstStyle/>
          <a:p>
            <a:r>
              <a:rPr lang="en-US" sz="4400" b="1" dirty="0" smtClean="0">
                <a:solidFill>
                  <a:srgbClr val="FF0000"/>
                </a:solidFill>
                <a:latin typeface="Garamond" panose="02020404030301010803" pitchFamily="18" charset="0"/>
              </a:rPr>
              <a:t>Injured Wildlife</a:t>
            </a:r>
            <a:endParaRPr lang="en-US" sz="4400" b="1" dirty="0">
              <a:solidFill>
                <a:srgbClr val="FF0000"/>
              </a:solidFill>
              <a:latin typeface="Garamond" panose="02020404030301010803" pitchFamily="18" charset="0"/>
            </a:endParaRPr>
          </a:p>
        </p:txBody>
      </p:sp>
      <p:sp>
        <p:nvSpPr>
          <p:cNvPr id="3" name="5-Point Star 2"/>
          <p:cNvSpPr/>
          <p:nvPr/>
        </p:nvSpPr>
        <p:spPr>
          <a:xfrm>
            <a:off x="1274618" y="181494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67588" y="2010535"/>
            <a:ext cx="3201517" cy="523220"/>
          </a:xfrm>
          <a:prstGeom prst="rect">
            <a:avLst/>
          </a:prstGeom>
          <a:noFill/>
        </p:spPr>
        <p:txBody>
          <a:bodyPr wrap="none" rtlCol="0">
            <a:spAutoFit/>
          </a:bodyPr>
          <a:lstStyle/>
          <a:p>
            <a:r>
              <a:rPr lang="en-US" sz="2800" dirty="0" smtClean="0"/>
              <a:t>Is it really injured?</a:t>
            </a:r>
            <a:endParaRPr lang="en-US" sz="2800" dirty="0"/>
          </a:p>
        </p:txBody>
      </p:sp>
      <p:sp>
        <p:nvSpPr>
          <p:cNvPr id="5" name="5-Point Star 4"/>
          <p:cNvSpPr/>
          <p:nvPr/>
        </p:nvSpPr>
        <p:spPr>
          <a:xfrm>
            <a:off x="1274618" y="2992581"/>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67588" y="3188171"/>
            <a:ext cx="2613216" cy="523220"/>
          </a:xfrm>
          <a:prstGeom prst="rect">
            <a:avLst/>
          </a:prstGeom>
          <a:noFill/>
        </p:spPr>
        <p:txBody>
          <a:bodyPr wrap="none" rtlCol="0">
            <a:spAutoFit/>
          </a:bodyPr>
          <a:lstStyle/>
          <a:p>
            <a:r>
              <a:rPr lang="en-US" sz="2800" dirty="0" smtClean="0"/>
              <a:t>Is it contained?</a:t>
            </a:r>
            <a:endParaRPr lang="en-US" sz="2800" dirty="0"/>
          </a:p>
        </p:txBody>
      </p:sp>
      <p:sp>
        <p:nvSpPr>
          <p:cNvPr id="7" name="5-Point Star 6"/>
          <p:cNvSpPr/>
          <p:nvPr/>
        </p:nvSpPr>
        <p:spPr>
          <a:xfrm>
            <a:off x="1274618" y="417021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7588" y="4365807"/>
            <a:ext cx="2690160" cy="523220"/>
          </a:xfrm>
          <a:prstGeom prst="rect">
            <a:avLst/>
          </a:prstGeom>
          <a:noFill/>
        </p:spPr>
        <p:txBody>
          <a:bodyPr wrap="none" rtlCol="0">
            <a:spAutoFit/>
          </a:bodyPr>
          <a:lstStyle/>
          <a:p>
            <a:r>
              <a:rPr lang="en-US" sz="2800" dirty="0" smtClean="0"/>
              <a:t>Can it be fixed?</a:t>
            </a:r>
            <a:endParaRPr lang="en-US" sz="2800" dirty="0"/>
          </a:p>
        </p:txBody>
      </p:sp>
      <p:sp>
        <p:nvSpPr>
          <p:cNvPr id="9" name="5-Point Star 8"/>
          <p:cNvSpPr/>
          <p:nvPr/>
        </p:nvSpPr>
        <p:spPr>
          <a:xfrm>
            <a:off x="1274618" y="534785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67588" y="5543443"/>
            <a:ext cx="3865161" cy="523220"/>
          </a:xfrm>
          <a:prstGeom prst="rect">
            <a:avLst/>
          </a:prstGeom>
          <a:noFill/>
        </p:spPr>
        <p:txBody>
          <a:bodyPr wrap="none" rtlCol="0">
            <a:spAutoFit/>
          </a:bodyPr>
          <a:lstStyle/>
          <a:p>
            <a:r>
              <a:rPr lang="en-US" sz="2800" dirty="0" smtClean="0"/>
              <a:t>Should you dispatch it?</a:t>
            </a:r>
            <a:endParaRPr lang="en-US" sz="2800" dirty="0"/>
          </a:p>
        </p:txBody>
      </p:sp>
    </p:spTree>
    <p:extLst>
      <p:ext uri="{BB962C8B-B14F-4D97-AF65-F5344CB8AC3E}">
        <p14:creationId xmlns:p14="http://schemas.microsoft.com/office/powerpoint/2010/main" val="23102426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82" y="788842"/>
            <a:ext cx="6786995" cy="4642305"/>
          </a:xfrm>
          <a:prstGeom prst="rect">
            <a:avLst/>
          </a:prstGeom>
        </p:spPr>
      </p:pic>
    </p:spTree>
    <p:extLst>
      <p:ext uri="{BB962C8B-B14F-4D97-AF65-F5344CB8AC3E}">
        <p14:creationId xmlns:p14="http://schemas.microsoft.com/office/powerpoint/2010/main" val="2654806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82" y="788842"/>
            <a:ext cx="6786995" cy="46423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634" y="3535216"/>
            <a:ext cx="4430858" cy="2953906"/>
          </a:xfrm>
          <a:prstGeom prst="rect">
            <a:avLst/>
          </a:prstGeom>
        </p:spPr>
      </p:pic>
    </p:spTree>
    <p:extLst>
      <p:ext uri="{BB962C8B-B14F-4D97-AF65-F5344CB8AC3E}">
        <p14:creationId xmlns:p14="http://schemas.microsoft.com/office/powerpoint/2010/main" val="3404728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763" y="433140"/>
            <a:ext cx="5270995" cy="2585323"/>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Animal Control</a:t>
            </a:r>
          </a:p>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Wildlife Control</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extBox 2"/>
          <p:cNvSpPr txBox="1"/>
          <p:nvPr/>
        </p:nvSpPr>
        <p:spPr>
          <a:xfrm>
            <a:off x="1541417" y="3696789"/>
            <a:ext cx="3493264" cy="830997"/>
          </a:xfrm>
          <a:prstGeom prst="rect">
            <a:avLst/>
          </a:prstGeom>
          <a:noFill/>
        </p:spPr>
        <p:txBody>
          <a:bodyPr wrap="none" rtlCol="0">
            <a:spAutoFit/>
          </a:bodyPr>
          <a:lstStyle/>
          <a:p>
            <a:r>
              <a:rPr lang="en-US" sz="4800" b="1" dirty="0" smtClean="0">
                <a:solidFill>
                  <a:srgbClr val="FF0000"/>
                </a:solidFill>
                <a:latin typeface="Garamond" panose="02020404030301010803" pitchFamily="18" charset="0"/>
              </a:rPr>
              <a:t>City/County</a:t>
            </a:r>
            <a:endParaRPr lang="en-US" sz="48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3585972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latin typeface="Garamond" panose="02020404030301010803" pitchFamily="18" charset="0"/>
              </a:rPr>
              <a:t>Holding Wildlife In Captivity</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696748"/>
            <a:ext cx="2457450" cy="18573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218" y="1565564"/>
            <a:ext cx="3724101" cy="23275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753" y="1565564"/>
            <a:ext cx="2141683" cy="26057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04" y="3893127"/>
            <a:ext cx="3364769" cy="189268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107" y="4052021"/>
            <a:ext cx="2466975" cy="18573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2319" y="4294909"/>
            <a:ext cx="1964304" cy="2342055"/>
          </a:xfrm>
          <a:prstGeom prst="rect">
            <a:avLst/>
          </a:prstGeom>
        </p:spPr>
      </p:pic>
    </p:spTree>
    <p:extLst>
      <p:ext uri="{BB962C8B-B14F-4D97-AF65-F5344CB8AC3E}">
        <p14:creationId xmlns:p14="http://schemas.microsoft.com/office/powerpoint/2010/main" val="12160196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latin typeface="Garamond" panose="02020404030301010803" pitchFamily="18" charset="0"/>
              </a:rPr>
              <a:t>Holding Wildlife In Captivity</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696748"/>
            <a:ext cx="2457450" cy="18573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218" y="1565564"/>
            <a:ext cx="3724101" cy="23275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753" y="1565564"/>
            <a:ext cx="2141683" cy="26057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04" y="3893127"/>
            <a:ext cx="3364769" cy="189268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107" y="4052021"/>
            <a:ext cx="2466975" cy="18573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2319" y="4294909"/>
            <a:ext cx="1964304" cy="2342055"/>
          </a:xfrm>
          <a:prstGeom prst="rect">
            <a:avLst/>
          </a:prstGeom>
        </p:spPr>
      </p:pic>
      <p:sp>
        <p:nvSpPr>
          <p:cNvPr id="9" name="TextBox 8"/>
          <p:cNvSpPr txBox="1"/>
          <p:nvPr/>
        </p:nvSpPr>
        <p:spPr>
          <a:xfrm>
            <a:off x="938569" y="5909396"/>
            <a:ext cx="5285678" cy="1200329"/>
          </a:xfrm>
          <a:prstGeom prst="rect">
            <a:avLst/>
          </a:prstGeom>
          <a:noFill/>
        </p:spPr>
        <p:txBody>
          <a:bodyPr wrap="none" rtlCol="0">
            <a:spAutoFit/>
          </a:bodyPr>
          <a:lstStyle/>
          <a:p>
            <a:r>
              <a:rPr lang="en-US" sz="5400" b="1" dirty="0">
                <a:solidFill>
                  <a:srgbClr val="7030A0"/>
                </a:solidFill>
                <a:latin typeface="Garamond" panose="02020404030301010803" pitchFamily="18" charset="0"/>
              </a:rPr>
              <a:t>WAC 220-450-030</a:t>
            </a:r>
          </a:p>
          <a:p>
            <a:endParaRPr lang="en-US" dirty="0"/>
          </a:p>
        </p:txBody>
      </p:sp>
    </p:spTree>
    <p:extLst>
      <p:ext uri="{BB962C8B-B14F-4D97-AF65-F5344CB8AC3E}">
        <p14:creationId xmlns:p14="http://schemas.microsoft.com/office/powerpoint/2010/main" val="2520869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770" y="332509"/>
            <a:ext cx="3700702" cy="1320800"/>
          </a:xfrm>
        </p:spPr>
        <p:txBody>
          <a:bodyPr>
            <a:normAutofit/>
          </a:bodyPr>
          <a:lstStyle/>
          <a:p>
            <a:r>
              <a:rPr lang="en-US" sz="4800" b="1" dirty="0" smtClean="0">
                <a:solidFill>
                  <a:srgbClr val="FF0000"/>
                </a:solidFill>
                <a:latin typeface="Garamond" panose="02020404030301010803" pitchFamily="18" charset="0"/>
              </a:rPr>
              <a:t>WILDLIFE</a:t>
            </a:r>
            <a:endParaRPr lang="en-US" sz="4800" b="1" dirty="0">
              <a:solidFill>
                <a:srgbClr val="FF0000"/>
              </a:solidFill>
              <a:latin typeface="Garamond" panose="02020404030301010803" pitchFamily="18" charset="0"/>
            </a:endParaRPr>
          </a:p>
        </p:txBody>
      </p:sp>
      <p:sp>
        <p:nvSpPr>
          <p:cNvPr id="3" name="Rectangle 2"/>
          <p:cNvSpPr/>
          <p:nvPr/>
        </p:nvSpPr>
        <p:spPr>
          <a:xfrm>
            <a:off x="180109" y="1782404"/>
            <a:ext cx="6096000" cy="4893647"/>
          </a:xfrm>
          <a:prstGeom prst="rect">
            <a:avLst/>
          </a:prstGeom>
        </p:spPr>
        <p:txBody>
          <a:bodyPr>
            <a:spAutoFit/>
          </a:bodyPr>
          <a:lstStyle/>
          <a:p>
            <a:r>
              <a:rPr lang="en-US" sz="2400" b="1" dirty="0">
                <a:solidFill>
                  <a:srgbClr val="002060"/>
                </a:solidFill>
                <a:latin typeface="Garamond" panose="02020404030301010803" pitchFamily="18" charset="0"/>
              </a:rPr>
              <a:t>(72) “Wildlife” means all species of the animal kingdom whose members exist in Washington in a wild state.  This includes but is not limited to mammals, birds, reptiles, amphibians, fish, and invertebrates.  The term “wildlife” does not include feral domestic mammals, old world rats and mice of the family </a:t>
            </a:r>
            <a:r>
              <a:rPr lang="en-US" sz="2400" b="1" dirty="0" err="1">
                <a:solidFill>
                  <a:srgbClr val="002060"/>
                </a:solidFill>
                <a:latin typeface="Garamond" panose="02020404030301010803" pitchFamily="18" charset="0"/>
              </a:rPr>
              <a:t>Muridae</a:t>
            </a:r>
            <a:r>
              <a:rPr lang="en-US" sz="2400" b="1" dirty="0">
                <a:solidFill>
                  <a:srgbClr val="002060"/>
                </a:solidFill>
                <a:latin typeface="Garamond" panose="02020404030301010803" pitchFamily="18" charset="0"/>
              </a:rPr>
              <a:t> of the order </a:t>
            </a:r>
            <a:r>
              <a:rPr lang="en-US" sz="2400" b="1" dirty="0" err="1">
                <a:solidFill>
                  <a:srgbClr val="002060"/>
                </a:solidFill>
                <a:latin typeface="Garamond" panose="02020404030301010803" pitchFamily="18" charset="0"/>
              </a:rPr>
              <a:t>Rodentia</a:t>
            </a:r>
            <a:r>
              <a:rPr lang="en-US" sz="2400" b="1" dirty="0">
                <a:solidFill>
                  <a:srgbClr val="002060"/>
                </a:solidFill>
                <a:latin typeface="Garamond" panose="02020404030301010803" pitchFamily="18" charset="0"/>
              </a:rPr>
              <a:t>, or those fish, shellfish, and marine invertebrates classified as food fish or shellfish by the director.  The term “wildlife” includes all stages of development and the bodily parts of wildlife members.</a:t>
            </a:r>
          </a:p>
        </p:txBody>
      </p:sp>
      <p:sp>
        <p:nvSpPr>
          <p:cNvPr id="4" name="TextBox 3"/>
          <p:cNvSpPr txBox="1"/>
          <p:nvPr/>
        </p:nvSpPr>
        <p:spPr>
          <a:xfrm>
            <a:off x="526472" y="1136073"/>
            <a:ext cx="3296095" cy="646331"/>
          </a:xfrm>
          <a:prstGeom prst="rect">
            <a:avLst/>
          </a:prstGeom>
          <a:noFill/>
        </p:spPr>
        <p:txBody>
          <a:bodyPr wrap="none" rtlCol="0">
            <a:spAutoFit/>
          </a:bodyPr>
          <a:lstStyle/>
          <a:p>
            <a:r>
              <a:rPr lang="en-US" sz="3600" dirty="0" smtClean="0"/>
              <a:t>RCW 77.08.010</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125" y="1893454"/>
            <a:ext cx="5036177" cy="2839844"/>
          </a:xfrm>
          <a:prstGeom prst="rect">
            <a:avLst/>
          </a:prstGeom>
        </p:spPr>
      </p:pic>
    </p:spTree>
    <p:extLst>
      <p:ext uri="{BB962C8B-B14F-4D97-AF65-F5344CB8AC3E}">
        <p14:creationId xmlns:p14="http://schemas.microsoft.com/office/powerpoint/2010/main" val="3114350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826" y="898606"/>
            <a:ext cx="2694155" cy="402159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42" y="1689201"/>
            <a:ext cx="3951595" cy="4030313"/>
          </a:xfrm>
          <a:prstGeom prst="rect">
            <a:avLst/>
          </a:prstGeom>
        </p:spPr>
      </p:pic>
    </p:spTree>
    <p:extLst>
      <p:ext uri="{BB962C8B-B14F-4D97-AF65-F5344CB8AC3E}">
        <p14:creationId xmlns:p14="http://schemas.microsoft.com/office/powerpoint/2010/main" val="2289722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5117" y="1470952"/>
            <a:ext cx="3984920" cy="707886"/>
          </a:xfrm>
          <a:prstGeom prst="rect">
            <a:avLst/>
          </a:prstGeom>
        </p:spPr>
        <p:txBody>
          <a:bodyPr wrap="square">
            <a:spAutoFit/>
          </a:bodyPr>
          <a:lstStyle/>
          <a:p>
            <a:r>
              <a:rPr lang="en-US" sz="4000" b="1" dirty="0">
                <a:solidFill>
                  <a:srgbClr val="FF0000"/>
                </a:solidFill>
                <a:latin typeface="Garamond" panose="02020404030301010803" pitchFamily="18" charset="0"/>
              </a:rPr>
              <a:t>WAC 220-417-040</a:t>
            </a:r>
            <a:endParaRPr lang="en-US" sz="4000" b="1" i="0" dirty="0">
              <a:solidFill>
                <a:srgbClr val="FF0000"/>
              </a:solidFill>
              <a:effectLst/>
              <a:latin typeface="Garamond" panose="02020404030301010803" pitchFamily="18" charset="0"/>
            </a:endParaRPr>
          </a:p>
        </p:txBody>
      </p:sp>
      <p:sp>
        <p:nvSpPr>
          <p:cNvPr id="5" name="TextBox 4"/>
          <p:cNvSpPr txBox="1"/>
          <p:nvPr/>
        </p:nvSpPr>
        <p:spPr>
          <a:xfrm>
            <a:off x="365408" y="290945"/>
            <a:ext cx="8866658" cy="769441"/>
          </a:xfrm>
          <a:prstGeom prst="rect">
            <a:avLst/>
          </a:prstGeom>
          <a:noFill/>
        </p:spPr>
        <p:txBody>
          <a:bodyPr wrap="none" rtlCol="0">
            <a:spAutoFit/>
          </a:bodyPr>
          <a:lstStyle/>
          <a:p>
            <a:r>
              <a:rPr lang="en-US" sz="4400" b="1" dirty="0" smtClean="0">
                <a:solidFill>
                  <a:srgbClr val="7030A0"/>
                </a:solidFill>
                <a:latin typeface="Garamond" panose="02020404030301010803" pitchFamily="18" charset="0"/>
              </a:rPr>
              <a:t>Unlawful use of body gripping traps</a:t>
            </a:r>
            <a:endParaRPr lang="en-US" sz="4400" b="1" dirty="0">
              <a:solidFill>
                <a:srgbClr val="7030A0"/>
              </a:solidFill>
              <a:latin typeface="Garamond" panose="02020404030301010803" pitchFamily="18" charset="0"/>
            </a:endParaRPr>
          </a:p>
        </p:txBody>
      </p:sp>
    </p:spTree>
    <p:extLst>
      <p:ext uri="{BB962C8B-B14F-4D97-AF65-F5344CB8AC3E}">
        <p14:creationId xmlns:p14="http://schemas.microsoft.com/office/powerpoint/2010/main" val="3385848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5117" y="1470952"/>
            <a:ext cx="3984920" cy="707886"/>
          </a:xfrm>
          <a:prstGeom prst="rect">
            <a:avLst/>
          </a:prstGeom>
        </p:spPr>
        <p:txBody>
          <a:bodyPr wrap="square">
            <a:spAutoFit/>
          </a:bodyPr>
          <a:lstStyle/>
          <a:p>
            <a:r>
              <a:rPr lang="en-US" sz="4000" b="1" dirty="0">
                <a:solidFill>
                  <a:srgbClr val="FF0000"/>
                </a:solidFill>
                <a:latin typeface="Garamond" panose="02020404030301010803" pitchFamily="18" charset="0"/>
              </a:rPr>
              <a:t>WAC 220-417-040</a:t>
            </a:r>
            <a:endParaRPr lang="en-US" sz="4000" b="1" i="0" dirty="0">
              <a:solidFill>
                <a:srgbClr val="FF0000"/>
              </a:solidFill>
              <a:effectLst/>
              <a:latin typeface="Garamond" panose="02020404030301010803" pitchFamily="18" charset="0"/>
            </a:endParaRPr>
          </a:p>
        </p:txBody>
      </p:sp>
      <p:sp>
        <p:nvSpPr>
          <p:cNvPr id="5" name="TextBox 4"/>
          <p:cNvSpPr txBox="1"/>
          <p:nvPr/>
        </p:nvSpPr>
        <p:spPr>
          <a:xfrm>
            <a:off x="365408" y="290945"/>
            <a:ext cx="8866658" cy="769441"/>
          </a:xfrm>
          <a:prstGeom prst="rect">
            <a:avLst/>
          </a:prstGeom>
          <a:noFill/>
        </p:spPr>
        <p:txBody>
          <a:bodyPr wrap="none" rtlCol="0">
            <a:spAutoFit/>
          </a:bodyPr>
          <a:lstStyle/>
          <a:p>
            <a:r>
              <a:rPr lang="en-US" sz="4400" b="1" dirty="0" smtClean="0">
                <a:solidFill>
                  <a:srgbClr val="7030A0"/>
                </a:solidFill>
                <a:latin typeface="Garamond" panose="02020404030301010803" pitchFamily="18" charset="0"/>
              </a:rPr>
              <a:t>Unlawful use of body gripping traps</a:t>
            </a:r>
            <a:endParaRPr lang="en-US" sz="4400" b="1" dirty="0">
              <a:solidFill>
                <a:srgbClr val="7030A0"/>
              </a:solidFill>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32" y="2589404"/>
            <a:ext cx="3829342" cy="21367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694" y="2492422"/>
            <a:ext cx="3620250" cy="2606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117" y="4461164"/>
            <a:ext cx="2847729" cy="201062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1988" y="4332506"/>
            <a:ext cx="3136870" cy="2354124"/>
          </a:xfrm>
          <a:prstGeom prst="rect">
            <a:avLst/>
          </a:prstGeom>
        </p:spPr>
      </p:pic>
    </p:spTree>
    <p:extLst>
      <p:ext uri="{BB962C8B-B14F-4D97-AF65-F5344CB8AC3E}">
        <p14:creationId xmlns:p14="http://schemas.microsoft.com/office/powerpoint/2010/main" val="30681409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570" y="415637"/>
            <a:ext cx="4476557" cy="858981"/>
          </a:xfrm>
        </p:spPr>
        <p:txBody>
          <a:bodyPr>
            <a:normAutofit/>
          </a:bodyPr>
          <a:lstStyle/>
          <a:p>
            <a:r>
              <a:rPr lang="en-US" sz="4800" b="1" dirty="0" smtClean="0">
                <a:solidFill>
                  <a:srgbClr val="FF0000"/>
                </a:solidFill>
                <a:latin typeface="Garamond" panose="02020404030301010803" pitchFamily="18" charset="0"/>
              </a:rPr>
              <a:t>Live Trapping</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64" y="1274618"/>
            <a:ext cx="3955472" cy="39554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636" y="1274618"/>
            <a:ext cx="3172691" cy="23795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945" y="4158527"/>
            <a:ext cx="2715491" cy="27154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145" y="3844203"/>
            <a:ext cx="4165233" cy="2771773"/>
          </a:xfrm>
          <a:prstGeom prst="rect">
            <a:avLst/>
          </a:prstGeom>
        </p:spPr>
      </p:pic>
    </p:spTree>
    <p:extLst>
      <p:ext uri="{BB962C8B-B14F-4D97-AF65-F5344CB8AC3E}">
        <p14:creationId xmlns:p14="http://schemas.microsoft.com/office/powerpoint/2010/main" val="1452337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415636"/>
            <a:ext cx="6624011" cy="831273"/>
          </a:xfrm>
        </p:spPr>
        <p:txBody>
          <a:bodyPr>
            <a:normAutofit fontScale="90000"/>
          </a:bodyPr>
          <a:lstStyle/>
          <a:p>
            <a:r>
              <a:rPr lang="en-US" sz="4800" b="1" dirty="0" smtClean="0">
                <a:solidFill>
                  <a:srgbClr val="FF0000"/>
                </a:solidFill>
                <a:latin typeface="Garamond" panose="02020404030301010803" pitchFamily="18" charset="0"/>
              </a:rPr>
              <a:t>Wildlife </a:t>
            </a:r>
            <a:r>
              <a:rPr lang="en-US" sz="5300" b="1" dirty="0" smtClean="0">
                <a:solidFill>
                  <a:srgbClr val="FF0000"/>
                </a:solidFill>
                <a:latin typeface="Garamond" panose="02020404030301010803" pitchFamily="18" charset="0"/>
              </a:rPr>
              <a:t>Control</a:t>
            </a:r>
            <a:r>
              <a:rPr lang="en-US" sz="4800" b="1" dirty="0" smtClean="0">
                <a:solidFill>
                  <a:srgbClr val="FF0000"/>
                </a:solidFill>
                <a:latin typeface="Garamond" panose="02020404030301010803" pitchFamily="18" charset="0"/>
              </a:rPr>
              <a:t> Operator</a:t>
            </a:r>
            <a:br>
              <a:rPr lang="en-US" sz="4800" b="1" dirty="0" smtClean="0">
                <a:solidFill>
                  <a:srgbClr val="FF0000"/>
                </a:solidFill>
                <a:latin typeface="Garamond" panose="02020404030301010803" pitchFamily="18" charset="0"/>
              </a:rPr>
            </a:br>
            <a:endParaRPr lang="en-US" sz="4800" b="1" dirty="0">
              <a:solidFill>
                <a:srgbClr val="FF0000"/>
              </a:solidFill>
              <a:latin typeface="Garamond" panose="02020404030301010803" pitchFamily="18" charset="0"/>
            </a:endParaRPr>
          </a:p>
        </p:txBody>
      </p:sp>
      <p:sp>
        <p:nvSpPr>
          <p:cNvPr id="3" name="TextBox 2"/>
          <p:cNvSpPr txBox="1"/>
          <p:nvPr/>
        </p:nvSpPr>
        <p:spPr>
          <a:xfrm>
            <a:off x="1233055" y="2133600"/>
            <a:ext cx="8775159" cy="2062103"/>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t>Licensed by WDFW</a:t>
            </a:r>
          </a:p>
          <a:p>
            <a:pPr marL="285750" indent="-285750">
              <a:buFont typeface="Arial" panose="020B0604020202020204" pitchFamily="34" charset="0"/>
              <a:buChar char="•"/>
            </a:pPr>
            <a:r>
              <a:rPr lang="en-US" sz="3200" dirty="0" smtClean="0"/>
              <a:t>Allowed to use body gripping traps by permit</a:t>
            </a:r>
          </a:p>
          <a:p>
            <a:pPr marL="285750" indent="-285750">
              <a:buFont typeface="Arial" panose="020B0604020202020204" pitchFamily="34" charset="0"/>
              <a:buChar char="•"/>
            </a:pPr>
            <a:r>
              <a:rPr lang="en-US" sz="3200" dirty="0" smtClean="0"/>
              <a:t>Special rules to follow</a:t>
            </a:r>
          </a:p>
          <a:p>
            <a:pPr marL="285750" indent="-285750">
              <a:buFont typeface="Arial" panose="020B0604020202020204" pitchFamily="34" charset="0"/>
              <a:buChar char="•"/>
            </a:pPr>
            <a:r>
              <a:rPr lang="en-US" sz="3200" dirty="0" smtClean="0"/>
              <a:t>Only for certain species</a:t>
            </a:r>
          </a:p>
        </p:txBody>
      </p:sp>
    </p:spTree>
    <p:extLst>
      <p:ext uri="{BB962C8B-B14F-4D97-AF65-F5344CB8AC3E}">
        <p14:creationId xmlns:p14="http://schemas.microsoft.com/office/powerpoint/2010/main" val="2350256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4" y="346363"/>
            <a:ext cx="2620048" cy="1320800"/>
          </a:xfrm>
        </p:spPr>
        <p:txBody>
          <a:bodyPr>
            <a:normAutofit/>
          </a:bodyPr>
          <a:lstStyle/>
          <a:p>
            <a:r>
              <a:rPr lang="en-US" sz="4800" b="1" dirty="0" smtClean="0">
                <a:solidFill>
                  <a:srgbClr val="FF0000"/>
                </a:solidFill>
                <a:latin typeface="Garamond" panose="02020404030301010803" pitchFamily="18" charset="0"/>
              </a:rPr>
              <a:t>MOLES</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4376" y="1884218"/>
            <a:ext cx="4011589" cy="25540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14" y="1320799"/>
            <a:ext cx="3851564" cy="25652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61" y="4103056"/>
            <a:ext cx="4956812" cy="2548595"/>
          </a:xfrm>
          <a:prstGeom prst="rect">
            <a:avLst/>
          </a:prstGeom>
        </p:spPr>
      </p:pic>
    </p:spTree>
    <p:extLst>
      <p:ext uri="{BB962C8B-B14F-4D97-AF65-F5344CB8AC3E}">
        <p14:creationId xmlns:p14="http://schemas.microsoft.com/office/powerpoint/2010/main" val="414535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4" y="346363"/>
            <a:ext cx="2620048" cy="1320800"/>
          </a:xfrm>
        </p:spPr>
        <p:txBody>
          <a:bodyPr>
            <a:normAutofit/>
          </a:bodyPr>
          <a:lstStyle/>
          <a:p>
            <a:r>
              <a:rPr lang="en-US" sz="4800" b="1" dirty="0" smtClean="0">
                <a:solidFill>
                  <a:srgbClr val="FF0000"/>
                </a:solidFill>
                <a:latin typeface="Garamond" panose="02020404030301010803" pitchFamily="18" charset="0"/>
              </a:rPr>
              <a:t>MOLES</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4376" y="1884218"/>
            <a:ext cx="4011589" cy="25540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14" y="1320799"/>
            <a:ext cx="3851564" cy="25652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61" y="4103056"/>
            <a:ext cx="4956812" cy="254859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416" y="1778165"/>
            <a:ext cx="5765294" cy="4326674"/>
          </a:xfrm>
          <a:prstGeom prst="rect">
            <a:avLst/>
          </a:prstGeom>
        </p:spPr>
      </p:pic>
    </p:spTree>
    <p:extLst>
      <p:ext uri="{BB962C8B-B14F-4D97-AF65-F5344CB8AC3E}">
        <p14:creationId xmlns:p14="http://schemas.microsoft.com/office/powerpoint/2010/main" val="3398019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763" y="433140"/>
            <a:ext cx="5270995" cy="2585323"/>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Animal Control</a:t>
            </a:r>
          </a:p>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Wildlife Control</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extBox 2"/>
          <p:cNvSpPr txBox="1"/>
          <p:nvPr/>
        </p:nvSpPr>
        <p:spPr>
          <a:xfrm>
            <a:off x="1541417" y="3696789"/>
            <a:ext cx="3493264" cy="830997"/>
          </a:xfrm>
          <a:prstGeom prst="rect">
            <a:avLst/>
          </a:prstGeom>
          <a:noFill/>
        </p:spPr>
        <p:txBody>
          <a:bodyPr wrap="none" rtlCol="0">
            <a:spAutoFit/>
          </a:bodyPr>
          <a:lstStyle/>
          <a:p>
            <a:r>
              <a:rPr lang="en-US" sz="4800" b="1" dirty="0" smtClean="0">
                <a:solidFill>
                  <a:srgbClr val="FF0000"/>
                </a:solidFill>
                <a:latin typeface="Garamond" panose="02020404030301010803" pitchFamily="18" charset="0"/>
              </a:rPr>
              <a:t>City/County</a:t>
            </a:r>
            <a:endParaRPr lang="en-US" sz="4800" b="1" dirty="0">
              <a:solidFill>
                <a:srgbClr val="FF0000"/>
              </a:solidFill>
              <a:latin typeface="Garamond" panose="02020404030301010803" pitchFamily="18" charset="0"/>
            </a:endParaRPr>
          </a:p>
        </p:txBody>
      </p:sp>
      <p:sp>
        <p:nvSpPr>
          <p:cNvPr id="4" name="TextBox 3"/>
          <p:cNvSpPr txBox="1"/>
          <p:nvPr/>
        </p:nvSpPr>
        <p:spPr>
          <a:xfrm>
            <a:off x="1541417" y="4898571"/>
            <a:ext cx="1627369" cy="923330"/>
          </a:xfrm>
          <a:prstGeom prst="rect">
            <a:avLst/>
          </a:prstGeom>
          <a:noFill/>
        </p:spPr>
        <p:txBody>
          <a:bodyPr wrap="none" rtlCol="0">
            <a:spAutoFit/>
          </a:bodyPr>
          <a:lstStyle/>
          <a:p>
            <a:r>
              <a:rPr lang="en-US" sz="5400" b="1" dirty="0" smtClean="0">
                <a:solidFill>
                  <a:srgbClr val="FF0000"/>
                </a:solidFill>
                <a:latin typeface="Garamond" panose="02020404030301010803" pitchFamily="18" charset="0"/>
              </a:rPr>
              <a:t>State</a:t>
            </a:r>
            <a:endParaRPr lang="en-US" sz="54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1474812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905891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405" y="468456"/>
            <a:ext cx="7353377" cy="5170343"/>
          </a:xfrm>
          <a:prstGeom prst="rect">
            <a:avLst/>
          </a:prstGeom>
        </p:spPr>
      </p:pic>
    </p:spTree>
    <p:extLst>
      <p:ext uri="{BB962C8B-B14F-4D97-AF65-F5344CB8AC3E}">
        <p14:creationId xmlns:p14="http://schemas.microsoft.com/office/powerpoint/2010/main" val="533594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16" y="1600607"/>
            <a:ext cx="3620112" cy="2414586"/>
          </a:xfrm>
          <a:prstGeom prst="rect">
            <a:avLst/>
          </a:prstGeom>
        </p:spPr>
      </p:pic>
      <p:sp>
        <p:nvSpPr>
          <p:cNvPr id="4" name="TextBox 3"/>
          <p:cNvSpPr txBox="1"/>
          <p:nvPr/>
        </p:nvSpPr>
        <p:spPr>
          <a:xfrm>
            <a:off x="4308764" y="1600607"/>
            <a:ext cx="6171882"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One fatality in the past 100 years</a:t>
            </a:r>
          </a:p>
          <a:p>
            <a:pPr marL="285750" indent="-285750">
              <a:buFont typeface="Arial" panose="020B0604020202020204" pitchFamily="34" charset="0"/>
              <a:buChar char="•"/>
            </a:pPr>
            <a:r>
              <a:rPr lang="en-US" sz="2400" dirty="0" smtClean="0"/>
              <a:t>Are responsible for livestock depredation</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727768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16" y="1600607"/>
            <a:ext cx="3620112" cy="2414586"/>
          </a:xfrm>
          <a:prstGeom prst="rect">
            <a:avLst/>
          </a:prstGeom>
        </p:spPr>
      </p:pic>
      <p:sp>
        <p:nvSpPr>
          <p:cNvPr id="4" name="TextBox 3"/>
          <p:cNvSpPr txBox="1"/>
          <p:nvPr/>
        </p:nvSpPr>
        <p:spPr>
          <a:xfrm>
            <a:off x="4308764" y="1600607"/>
            <a:ext cx="6171882"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One fatality in the past 100 years</a:t>
            </a:r>
          </a:p>
          <a:p>
            <a:pPr marL="285750" indent="-285750">
              <a:buFont typeface="Arial" panose="020B0604020202020204" pitchFamily="34" charset="0"/>
              <a:buChar char="•"/>
            </a:pPr>
            <a:r>
              <a:rPr lang="en-US" sz="2400" dirty="0" smtClean="0"/>
              <a:t>Are responsible for livestock depredation</a:t>
            </a:r>
          </a:p>
          <a:p>
            <a:pPr marL="285750" indent="-285750">
              <a:buFont typeface="Arial" panose="020B0604020202020204" pitchFamily="34" charset="0"/>
              <a:buChar char="•"/>
            </a:pPr>
            <a:r>
              <a:rPr lang="en-US" sz="2400" dirty="0" smtClean="0"/>
              <a:t>Unsecured garbage &amp; food sources</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703" y="3060122"/>
            <a:ext cx="3816495" cy="2667290"/>
          </a:xfrm>
          <a:prstGeom prst="rect">
            <a:avLst/>
          </a:prstGeom>
        </p:spPr>
      </p:pic>
    </p:spTree>
    <p:extLst>
      <p:ext uri="{BB962C8B-B14F-4D97-AF65-F5344CB8AC3E}">
        <p14:creationId xmlns:p14="http://schemas.microsoft.com/office/powerpoint/2010/main" val="1430441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15" y="1579419"/>
            <a:ext cx="6768935" cy="3807526"/>
          </a:xfrm>
          <a:prstGeom prst="rect">
            <a:avLst/>
          </a:prstGeom>
        </p:spPr>
      </p:pic>
    </p:spTree>
    <p:extLst>
      <p:ext uri="{BB962C8B-B14F-4D97-AF65-F5344CB8AC3E}">
        <p14:creationId xmlns:p14="http://schemas.microsoft.com/office/powerpoint/2010/main" val="4156322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15" y="1579419"/>
            <a:ext cx="6768935" cy="3807526"/>
          </a:xfrm>
          <a:prstGeom prst="rect">
            <a:avLst/>
          </a:prstGeom>
        </p:spPr>
      </p:pic>
      <p:sp>
        <p:nvSpPr>
          <p:cNvPr id="4" name="Rectangle 3"/>
          <p:cNvSpPr/>
          <p:nvPr/>
        </p:nvSpPr>
        <p:spPr>
          <a:xfrm>
            <a:off x="411965" y="5497782"/>
            <a:ext cx="9371476"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5400" b="1" cap="none" spc="0" dirty="0" smtClean="0">
                <a:ln w="13462">
                  <a:solidFill>
                    <a:schemeClr val="bg1"/>
                  </a:solidFill>
                  <a:prstDash val="solid"/>
                </a:ln>
                <a:solidFill>
                  <a:srgbClr val="7030A0"/>
                </a:solidFill>
                <a:effectLst>
                  <a:outerShdw dist="38100" dir="2700000" algn="bl" rotWithShape="0">
                    <a:schemeClr val="accent5"/>
                  </a:outerShdw>
                </a:effectLst>
              </a:rPr>
              <a:t>Keep your dogs on a leash!!!</a:t>
            </a:r>
            <a:endParaRPr lang="en-US" sz="5400" b="1" cap="none" spc="0" dirty="0">
              <a:ln w="13462">
                <a:solidFill>
                  <a:schemeClr val="bg1"/>
                </a:solidFill>
                <a:prstDash val="solid"/>
              </a:ln>
              <a:solidFill>
                <a:srgbClr val="7030A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03675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55" y="437284"/>
            <a:ext cx="7552026" cy="5611344"/>
          </a:xfrm>
          <a:prstGeom prst="rect">
            <a:avLst/>
          </a:prstGeom>
        </p:spPr>
      </p:pic>
    </p:spTree>
    <p:extLst>
      <p:ext uri="{BB962C8B-B14F-4D97-AF65-F5344CB8AC3E}">
        <p14:creationId xmlns:p14="http://schemas.microsoft.com/office/powerpoint/2010/main" val="1368781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7" y="689263"/>
            <a:ext cx="7730836" cy="5133758"/>
          </a:xfrm>
          <a:prstGeom prst="rect">
            <a:avLst/>
          </a:prstGeom>
        </p:spPr>
      </p:pic>
    </p:spTree>
    <p:extLst>
      <p:ext uri="{BB962C8B-B14F-4D97-AF65-F5344CB8AC3E}">
        <p14:creationId xmlns:p14="http://schemas.microsoft.com/office/powerpoint/2010/main" val="38980293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6" y="259772"/>
            <a:ext cx="5033276" cy="33424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382" y="2762251"/>
            <a:ext cx="4899527" cy="3254164"/>
          </a:xfrm>
          <a:prstGeom prst="rect">
            <a:avLst/>
          </a:prstGeom>
        </p:spPr>
      </p:pic>
    </p:spTree>
    <p:extLst>
      <p:ext uri="{BB962C8B-B14F-4D97-AF65-F5344CB8AC3E}">
        <p14:creationId xmlns:p14="http://schemas.microsoft.com/office/powerpoint/2010/main" val="1093335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709" y="735157"/>
            <a:ext cx="8229600" cy="5481042"/>
          </a:xfrm>
          <a:prstGeom prst="rect">
            <a:avLst/>
          </a:prstGeom>
        </p:spPr>
      </p:pic>
    </p:spTree>
    <p:extLst>
      <p:ext uri="{BB962C8B-B14F-4D97-AF65-F5344CB8AC3E}">
        <p14:creationId xmlns:p14="http://schemas.microsoft.com/office/powerpoint/2010/main" val="893026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959" y="466106"/>
            <a:ext cx="2861513" cy="566738"/>
          </a:xfrm>
        </p:spPr>
        <p:txBody>
          <a:bodyPr>
            <a:noAutofit/>
          </a:bodyPr>
          <a:lstStyle/>
          <a:p>
            <a:r>
              <a:rPr lang="en-US" sz="4400" b="1" dirty="0" smtClean="0">
                <a:solidFill>
                  <a:srgbClr val="FF0000"/>
                </a:solidFill>
                <a:latin typeface="Garamond" panose="02020404030301010803" pitchFamily="18" charset="0"/>
              </a:rPr>
              <a:t>Domestics</a:t>
            </a:r>
            <a:endParaRPr lang="en-US" sz="4400" b="1" dirty="0">
              <a:solidFill>
                <a:srgbClr val="FF0000"/>
              </a:solidFill>
              <a:latin typeface="Garamond" panose="02020404030301010803" pitchFamily="18"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198" b="10198"/>
          <a:stretch>
            <a:fillRect/>
          </a:stretch>
        </p:blipFill>
        <p:spPr>
          <a:xfrm>
            <a:off x="677333" y="1187223"/>
            <a:ext cx="3776604" cy="16894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939" y="2299063"/>
            <a:ext cx="4165062" cy="32277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08" y="4032580"/>
            <a:ext cx="3019455" cy="2264591"/>
          </a:xfrm>
          <a:prstGeom prst="rect">
            <a:avLst/>
          </a:prstGeom>
        </p:spPr>
      </p:pic>
    </p:spTree>
    <p:extLst>
      <p:ext uri="{BB962C8B-B14F-4D97-AF65-F5344CB8AC3E}">
        <p14:creationId xmlns:p14="http://schemas.microsoft.com/office/powerpoint/2010/main" val="3756046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42" y="574963"/>
            <a:ext cx="3996992" cy="51054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510" y="1269206"/>
            <a:ext cx="5597236" cy="3716915"/>
          </a:xfrm>
          <a:prstGeom prst="rect">
            <a:avLst/>
          </a:prstGeom>
        </p:spPr>
      </p:pic>
    </p:spTree>
    <p:extLst>
      <p:ext uri="{BB962C8B-B14F-4D97-AF65-F5344CB8AC3E}">
        <p14:creationId xmlns:p14="http://schemas.microsoft.com/office/powerpoint/2010/main" val="31851349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3" y="619991"/>
            <a:ext cx="7994073" cy="5308564"/>
          </a:xfrm>
          <a:prstGeom prst="rect">
            <a:avLst/>
          </a:prstGeom>
        </p:spPr>
      </p:pic>
    </p:spTree>
    <p:extLst>
      <p:ext uri="{BB962C8B-B14F-4D97-AF65-F5344CB8AC3E}">
        <p14:creationId xmlns:p14="http://schemas.microsoft.com/office/powerpoint/2010/main" val="2790750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36" y="176212"/>
            <a:ext cx="6050401" cy="403557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3163" y="1598251"/>
            <a:ext cx="5506948" cy="3657600"/>
          </a:xfrm>
          <a:prstGeom prst="rect">
            <a:avLst/>
          </a:prstGeom>
        </p:spPr>
      </p:pic>
    </p:spTree>
    <p:extLst>
      <p:ext uri="{BB962C8B-B14F-4D97-AF65-F5344CB8AC3E}">
        <p14:creationId xmlns:p14="http://schemas.microsoft.com/office/powerpoint/2010/main" val="29878330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64" y="748145"/>
            <a:ext cx="7559600" cy="5020928"/>
          </a:xfrm>
          <a:prstGeom prst="rect">
            <a:avLst/>
          </a:prstGeom>
        </p:spPr>
      </p:pic>
    </p:spTree>
    <p:extLst>
      <p:ext uri="{BB962C8B-B14F-4D97-AF65-F5344CB8AC3E}">
        <p14:creationId xmlns:p14="http://schemas.microsoft.com/office/powerpoint/2010/main" val="3357226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123" y="717550"/>
            <a:ext cx="7744114" cy="5188229"/>
          </a:xfrm>
          <a:prstGeom prst="rect">
            <a:avLst/>
          </a:prstGeom>
        </p:spPr>
      </p:pic>
    </p:spTree>
    <p:extLst>
      <p:ext uri="{BB962C8B-B14F-4D97-AF65-F5344CB8AC3E}">
        <p14:creationId xmlns:p14="http://schemas.microsoft.com/office/powerpoint/2010/main" val="1020322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09" y="1651863"/>
            <a:ext cx="4364182" cy="2220278"/>
          </a:xfrm>
          <a:prstGeom prst="rect">
            <a:avLst/>
          </a:prstGeom>
        </p:spPr>
      </p:pic>
      <p:sp>
        <p:nvSpPr>
          <p:cNvPr id="5" name="TextBox 4"/>
          <p:cNvSpPr txBox="1"/>
          <p:nvPr/>
        </p:nvSpPr>
        <p:spPr>
          <a:xfrm>
            <a:off x="1596895" y="4055423"/>
            <a:ext cx="6171882"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2 fatalities in the last 100 years</a:t>
            </a:r>
          </a:p>
          <a:p>
            <a:pPr marL="285750" indent="-285750">
              <a:buFont typeface="Arial" panose="020B0604020202020204" pitchFamily="34" charset="0"/>
              <a:buChar char="•"/>
            </a:pPr>
            <a:r>
              <a:rPr lang="en-US" sz="2400" dirty="0" smtClean="0"/>
              <a:t>Main source of food is deer and elk</a:t>
            </a:r>
          </a:p>
          <a:p>
            <a:pPr marL="285750" indent="-285750">
              <a:buFont typeface="Arial" panose="020B0604020202020204" pitchFamily="34" charset="0"/>
              <a:buChar char="•"/>
            </a:pPr>
            <a:r>
              <a:rPr lang="en-US" sz="2400" dirty="0" smtClean="0"/>
              <a:t>Are responsible for livestock depredation</a:t>
            </a:r>
            <a:endParaRPr lang="en-US" sz="2400" dirty="0"/>
          </a:p>
        </p:txBody>
      </p:sp>
    </p:spTree>
    <p:extLst>
      <p:ext uri="{BB962C8B-B14F-4D97-AF65-F5344CB8AC3E}">
        <p14:creationId xmlns:p14="http://schemas.microsoft.com/office/powerpoint/2010/main" val="4110099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75" y="1683044"/>
            <a:ext cx="3616586" cy="2401413"/>
          </a:xfrm>
          <a:prstGeom prst="rect">
            <a:avLst/>
          </a:prstGeom>
        </p:spPr>
      </p:pic>
      <p:sp>
        <p:nvSpPr>
          <p:cNvPr id="7" name="TextBox 6"/>
          <p:cNvSpPr txBox="1"/>
          <p:nvPr/>
        </p:nvSpPr>
        <p:spPr>
          <a:xfrm>
            <a:off x="4518562" y="2050540"/>
            <a:ext cx="5370381"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No fatalities in Washington State</a:t>
            </a:r>
          </a:p>
          <a:p>
            <a:pPr marL="342900" indent="-342900">
              <a:buFont typeface="Arial" panose="020B0604020202020204" pitchFamily="34" charset="0"/>
              <a:buChar char="•"/>
            </a:pPr>
            <a:r>
              <a:rPr lang="en-US" sz="2400" dirty="0" smtClean="0"/>
              <a:t>Main source of food is deer and elk</a:t>
            </a:r>
          </a:p>
          <a:p>
            <a:pPr marL="342900" indent="-342900">
              <a:buFont typeface="Arial" panose="020B0604020202020204" pitchFamily="34" charset="0"/>
              <a:buChar char="•"/>
            </a:pPr>
            <a:r>
              <a:rPr lang="en-US" sz="2400" dirty="0" smtClean="0"/>
              <a:t>Livestock depredation is a concern</a:t>
            </a:r>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803" y="3832827"/>
            <a:ext cx="3812994" cy="2543237"/>
          </a:xfrm>
          <a:prstGeom prst="rect">
            <a:avLst/>
          </a:prstGeom>
        </p:spPr>
      </p:pic>
    </p:spTree>
    <p:extLst>
      <p:ext uri="{BB962C8B-B14F-4D97-AF65-F5344CB8AC3E}">
        <p14:creationId xmlns:p14="http://schemas.microsoft.com/office/powerpoint/2010/main" val="36639744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37" y="1370953"/>
            <a:ext cx="3634509" cy="2424899"/>
          </a:xfrm>
          <a:prstGeom prst="rect">
            <a:avLst/>
          </a:prstGeom>
        </p:spPr>
      </p:pic>
      <p:sp>
        <p:nvSpPr>
          <p:cNvPr id="7" name="TextBox 6"/>
          <p:cNvSpPr txBox="1"/>
          <p:nvPr/>
        </p:nvSpPr>
        <p:spPr>
          <a:xfrm>
            <a:off x="4001985" y="1615045"/>
            <a:ext cx="7345281"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No direct fatalities in Washington</a:t>
            </a:r>
          </a:p>
          <a:p>
            <a:pPr marL="457200" indent="-457200">
              <a:buFont typeface="Arial" panose="020B0604020202020204" pitchFamily="34" charset="0"/>
              <a:buChar char="•"/>
            </a:pPr>
            <a:r>
              <a:rPr lang="en-US" sz="2800" dirty="0" smtClean="0"/>
              <a:t>Danger during mating and calving seasons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6024738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37" y="1370953"/>
            <a:ext cx="3634509" cy="2424899"/>
          </a:xfrm>
          <a:prstGeom prst="rect">
            <a:avLst/>
          </a:prstGeom>
        </p:spPr>
      </p:pic>
      <p:sp>
        <p:nvSpPr>
          <p:cNvPr id="7" name="TextBox 6"/>
          <p:cNvSpPr txBox="1"/>
          <p:nvPr/>
        </p:nvSpPr>
        <p:spPr>
          <a:xfrm>
            <a:off x="4001985" y="1615045"/>
            <a:ext cx="7345281"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No direct fatalities in Washington</a:t>
            </a:r>
          </a:p>
          <a:p>
            <a:pPr marL="457200" indent="-457200">
              <a:buFont typeface="Arial" panose="020B0604020202020204" pitchFamily="34" charset="0"/>
              <a:buChar char="•"/>
            </a:pPr>
            <a:r>
              <a:rPr lang="en-US" sz="2800" dirty="0" smtClean="0"/>
              <a:t>Danger during mating and calving seasons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845" y="2955914"/>
            <a:ext cx="5185142" cy="3456761"/>
          </a:xfrm>
          <a:prstGeom prst="rect">
            <a:avLst/>
          </a:prstGeom>
        </p:spPr>
      </p:pic>
    </p:spTree>
    <p:extLst>
      <p:ext uri="{BB962C8B-B14F-4D97-AF65-F5344CB8AC3E}">
        <p14:creationId xmlns:p14="http://schemas.microsoft.com/office/powerpoint/2010/main" val="27716317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01" y="1775918"/>
            <a:ext cx="4076547" cy="30692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123" y="2771712"/>
            <a:ext cx="4655012" cy="3023445"/>
          </a:xfrm>
          <a:prstGeom prst="rect">
            <a:avLst/>
          </a:prstGeom>
        </p:spPr>
      </p:pic>
    </p:spTree>
    <p:extLst>
      <p:ext uri="{BB962C8B-B14F-4D97-AF65-F5344CB8AC3E}">
        <p14:creationId xmlns:p14="http://schemas.microsoft.com/office/powerpoint/2010/main" val="319318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026" y="471055"/>
            <a:ext cx="4252058" cy="6386945"/>
          </a:xfrm>
          <a:prstGeom prst="rect">
            <a:avLst/>
          </a:prstGeom>
        </p:spPr>
      </p:pic>
    </p:spTree>
    <p:extLst>
      <p:ext uri="{BB962C8B-B14F-4D97-AF65-F5344CB8AC3E}">
        <p14:creationId xmlns:p14="http://schemas.microsoft.com/office/powerpoint/2010/main" val="9756489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1468582"/>
            <a:ext cx="4163456" cy="2764535"/>
          </a:xfrm>
          <a:prstGeom prst="rect">
            <a:avLst/>
          </a:prstGeom>
        </p:spPr>
      </p:pic>
      <p:sp>
        <p:nvSpPr>
          <p:cNvPr id="4" name="TextBox 3"/>
          <p:cNvSpPr txBox="1"/>
          <p:nvPr/>
        </p:nvSpPr>
        <p:spPr>
          <a:xfrm>
            <a:off x="5097703" y="2022764"/>
            <a:ext cx="5635966"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Two fatalities in North America</a:t>
            </a:r>
          </a:p>
          <a:p>
            <a:pPr marL="457200" indent="-457200">
              <a:buFont typeface="Arial" panose="020B0604020202020204" pitchFamily="34" charset="0"/>
              <a:buChar char="•"/>
            </a:pPr>
            <a:r>
              <a:rPr lang="en-US" sz="2800" dirty="0" smtClean="0"/>
              <a:t>None in the lower 48 states</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1794112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43" y="512618"/>
            <a:ext cx="5432521" cy="955964"/>
          </a:xfrm>
        </p:spPr>
        <p:txBody>
          <a:bodyPr>
            <a:normAutofit/>
          </a:bodyPr>
          <a:lstStyle/>
          <a:p>
            <a:r>
              <a:rPr lang="en-US" sz="4800" b="1" dirty="0" smtClean="0">
                <a:solidFill>
                  <a:srgbClr val="FF0000"/>
                </a:solidFill>
                <a:latin typeface="Garamond" panose="02020404030301010803" pitchFamily="18" charset="0"/>
              </a:rPr>
              <a:t>Dangerous Wildlife</a:t>
            </a:r>
            <a:endParaRPr lang="en-US" sz="4800" b="1" dirty="0">
              <a:solidFill>
                <a:srgbClr val="FF0000"/>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1468582"/>
            <a:ext cx="4163456" cy="2764535"/>
          </a:xfrm>
          <a:prstGeom prst="rect">
            <a:avLst/>
          </a:prstGeom>
        </p:spPr>
      </p:pic>
      <p:sp>
        <p:nvSpPr>
          <p:cNvPr id="4" name="TextBox 3"/>
          <p:cNvSpPr txBox="1"/>
          <p:nvPr/>
        </p:nvSpPr>
        <p:spPr>
          <a:xfrm>
            <a:off x="5097703" y="2022764"/>
            <a:ext cx="5635966"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Two fatalities in North America</a:t>
            </a:r>
          </a:p>
          <a:p>
            <a:pPr marL="457200" indent="-457200">
              <a:buFont typeface="Arial" panose="020B0604020202020204" pitchFamily="34" charset="0"/>
              <a:buChar char="•"/>
            </a:pPr>
            <a:r>
              <a:rPr lang="en-US" sz="2800" dirty="0" smtClean="0"/>
              <a:t>None in the lower 48 states</a:t>
            </a:r>
          </a:p>
          <a:p>
            <a:pPr marL="457200" indent="-457200">
              <a:buFont typeface="Arial" panose="020B0604020202020204" pitchFamily="34" charset="0"/>
              <a:buChar char="•"/>
            </a:pPr>
            <a:r>
              <a:rPr lang="en-US" sz="2800" dirty="0" smtClean="0"/>
              <a:t>Livestock depredation by packs</a:t>
            </a:r>
          </a:p>
          <a:p>
            <a:pPr marL="457200" indent="-457200">
              <a:buFont typeface="Arial" panose="020B0604020202020204" pitchFamily="34" charset="0"/>
              <a:buChar char="•"/>
            </a:pP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927" y="3961941"/>
            <a:ext cx="3823855" cy="2550481"/>
          </a:xfrm>
          <a:prstGeom prst="rect">
            <a:avLst/>
          </a:prstGeom>
        </p:spPr>
      </p:pic>
    </p:spTree>
    <p:extLst>
      <p:ext uri="{BB962C8B-B14F-4D97-AF65-F5344CB8AC3E}">
        <p14:creationId xmlns:p14="http://schemas.microsoft.com/office/powerpoint/2010/main" val="2230600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806593" cy="706582"/>
          </a:xfrm>
        </p:spPr>
        <p:txBody>
          <a:bodyPr/>
          <a:lstStyle/>
          <a:p>
            <a:r>
              <a:rPr lang="en-US" b="1" dirty="0" smtClean="0">
                <a:solidFill>
                  <a:srgbClr val="FF0000"/>
                </a:solidFill>
              </a:rPr>
              <a:t>World’s deadliest animals</a:t>
            </a:r>
            <a:endParaRPr lang="en-US" b="1" dirty="0">
              <a:solidFill>
                <a:srgbClr val="FF0000"/>
              </a:solidFill>
            </a:endParaRPr>
          </a:p>
        </p:txBody>
      </p:sp>
    </p:spTree>
    <p:extLst>
      <p:ext uri="{BB962C8B-B14F-4D97-AF65-F5344CB8AC3E}">
        <p14:creationId xmlns:p14="http://schemas.microsoft.com/office/powerpoint/2010/main" val="6463286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806593" cy="706582"/>
          </a:xfrm>
        </p:spPr>
        <p:txBody>
          <a:bodyPr/>
          <a:lstStyle/>
          <a:p>
            <a:r>
              <a:rPr lang="en-US" b="1" dirty="0" smtClean="0">
                <a:solidFill>
                  <a:srgbClr val="FF0000"/>
                </a:solidFill>
              </a:rPr>
              <a:t>World’s deadliest animals</a:t>
            </a:r>
            <a:endParaRPr lang="en-US" b="1" dirty="0">
              <a:solidFill>
                <a:srgbClr val="FF0000"/>
              </a:solidFill>
            </a:endParaRPr>
          </a:p>
        </p:txBody>
      </p:sp>
      <p:sp>
        <p:nvSpPr>
          <p:cNvPr id="3" name="TextBox 2"/>
          <p:cNvSpPr txBox="1"/>
          <p:nvPr/>
        </p:nvSpPr>
        <p:spPr>
          <a:xfrm>
            <a:off x="1357745" y="1801091"/>
            <a:ext cx="24144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Mosquitoes</a:t>
            </a:r>
            <a:endParaRPr lang="en-US" sz="2800" dirty="0"/>
          </a:p>
        </p:txBody>
      </p:sp>
    </p:spTree>
    <p:extLst>
      <p:ext uri="{BB962C8B-B14F-4D97-AF65-F5344CB8AC3E}">
        <p14:creationId xmlns:p14="http://schemas.microsoft.com/office/powerpoint/2010/main" val="23818638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806593" cy="706582"/>
          </a:xfrm>
        </p:spPr>
        <p:txBody>
          <a:bodyPr/>
          <a:lstStyle/>
          <a:p>
            <a:r>
              <a:rPr lang="en-US" b="1" dirty="0" smtClean="0">
                <a:solidFill>
                  <a:srgbClr val="FF0000"/>
                </a:solidFill>
              </a:rPr>
              <a:t>World’s deadliest animals</a:t>
            </a:r>
            <a:endParaRPr lang="en-US" b="1" dirty="0">
              <a:solidFill>
                <a:srgbClr val="FF0000"/>
              </a:solidFill>
            </a:endParaRPr>
          </a:p>
        </p:txBody>
      </p:sp>
      <p:sp>
        <p:nvSpPr>
          <p:cNvPr id="3" name="TextBox 2"/>
          <p:cNvSpPr txBox="1"/>
          <p:nvPr/>
        </p:nvSpPr>
        <p:spPr>
          <a:xfrm>
            <a:off x="1357745" y="1801091"/>
            <a:ext cx="2414444"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Mosquitoes</a:t>
            </a:r>
          </a:p>
          <a:p>
            <a:pPr marL="457200" indent="-457200">
              <a:buFont typeface="Arial" panose="020B0604020202020204" pitchFamily="34" charset="0"/>
              <a:buChar char="•"/>
            </a:pPr>
            <a:r>
              <a:rPr lang="en-US" sz="2800" dirty="0" smtClean="0"/>
              <a:t>Snakes</a:t>
            </a:r>
            <a:endParaRPr lang="en-US" sz="2800" dirty="0"/>
          </a:p>
        </p:txBody>
      </p:sp>
    </p:spTree>
    <p:extLst>
      <p:ext uri="{BB962C8B-B14F-4D97-AF65-F5344CB8AC3E}">
        <p14:creationId xmlns:p14="http://schemas.microsoft.com/office/powerpoint/2010/main" val="4165723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806593" cy="706582"/>
          </a:xfrm>
        </p:spPr>
        <p:txBody>
          <a:bodyPr/>
          <a:lstStyle/>
          <a:p>
            <a:r>
              <a:rPr lang="en-US" b="1" dirty="0" smtClean="0">
                <a:solidFill>
                  <a:srgbClr val="FF0000"/>
                </a:solidFill>
              </a:rPr>
              <a:t>World’s deadliest animals</a:t>
            </a:r>
            <a:endParaRPr lang="en-US" b="1" dirty="0">
              <a:solidFill>
                <a:srgbClr val="FF0000"/>
              </a:solidFill>
            </a:endParaRPr>
          </a:p>
        </p:txBody>
      </p:sp>
      <p:sp>
        <p:nvSpPr>
          <p:cNvPr id="3" name="TextBox 2"/>
          <p:cNvSpPr txBox="1"/>
          <p:nvPr/>
        </p:nvSpPr>
        <p:spPr>
          <a:xfrm>
            <a:off x="1357745" y="1801091"/>
            <a:ext cx="2414444"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Mosquitoes</a:t>
            </a:r>
          </a:p>
          <a:p>
            <a:pPr marL="457200" indent="-457200">
              <a:buFont typeface="Arial" panose="020B0604020202020204" pitchFamily="34" charset="0"/>
              <a:buChar char="•"/>
            </a:pPr>
            <a:r>
              <a:rPr lang="en-US" sz="2800" dirty="0" smtClean="0"/>
              <a:t>Snakes</a:t>
            </a:r>
          </a:p>
          <a:p>
            <a:pPr marL="457200" indent="-457200">
              <a:buFont typeface="Arial" panose="020B0604020202020204" pitchFamily="34" charset="0"/>
              <a:buChar char="•"/>
            </a:pPr>
            <a:r>
              <a:rPr lang="en-US" sz="2800" dirty="0" smtClean="0"/>
              <a:t>Dogs</a:t>
            </a:r>
            <a:endParaRPr lang="en-US" sz="2800" dirty="0"/>
          </a:p>
        </p:txBody>
      </p:sp>
    </p:spTree>
    <p:extLst>
      <p:ext uri="{BB962C8B-B14F-4D97-AF65-F5344CB8AC3E}">
        <p14:creationId xmlns:p14="http://schemas.microsoft.com/office/powerpoint/2010/main" val="2532405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61" y="484909"/>
            <a:ext cx="4130193" cy="720436"/>
          </a:xfrm>
        </p:spPr>
        <p:txBody>
          <a:bodyPr/>
          <a:lstStyle/>
          <a:p>
            <a:r>
              <a:rPr lang="en-US" dirty="0" smtClean="0">
                <a:solidFill>
                  <a:srgbClr val="FF0000"/>
                </a:solidFill>
              </a:rPr>
              <a:t>MEDIA RELATIONS</a:t>
            </a:r>
            <a:endParaRPr lang="en-US" dirty="0">
              <a:solidFill>
                <a:srgbClr val="FF0000"/>
              </a:solidFill>
            </a:endParaRPr>
          </a:p>
        </p:txBody>
      </p:sp>
      <p:pic>
        <p:nvPicPr>
          <p:cNvPr id="1028" name="Picture 4" descr="Image result for kiro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8" y="1593273"/>
            <a:ext cx="1756352" cy="1756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ko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494" y="1906503"/>
            <a:ext cx="2273925" cy="17455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13 sea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883" y="2779256"/>
            <a:ext cx="1894898" cy="18948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eattle ti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865" y="3782123"/>
            <a:ext cx="2493985" cy="24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129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6" y="711344"/>
            <a:ext cx="8478982" cy="5638523"/>
          </a:xfrm>
          <a:prstGeom prst="rect">
            <a:avLst/>
          </a:prstGeom>
        </p:spPr>
      </p:pic>
    </p:spTree>
    <p:extLst>
      <p:ext uri="{BB962C8B-B14F-4D97-AF65-F5344CB8AC3E}">
        <p14:creationId xmlns:p14="http://schemas.microsoft.com/office/powerpoint/2010/main" val="10626457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6" y="711344"/>
            <a:ext cx="8478982" cy="5638523"/>
          </a:xfrm>
          <a:prstGeom prst="rect">
            <a:avLst/>
          </a:prstGeom>
        </p:spPr>
      </p:pic>
      <p:sp>
        <p:nvSpPr>
          <p:cNvPr id="3" name="Rectangle 2"/>
          <p:cNvSpPr/>
          <p:nvPr/>
        </p:nvSpPr>
        <p:spPr>
          <a:xfrm>
            <a:off x="3301118" y="833735"/>
            <a:ext cx="2985113"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END</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33543708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88" y="534514"/>
            <a:ext cx="4572000" cy="31051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157" y="3534145"/>
            <a:ext cx="4500747" cy="2533181"/>
          </a:xfrm>
          <a:prstGeom prst="rect">
            <a:avLst/>
          </a:prstGeom>
        </p:spPr>
      </p:pic>
    </p:spTree>
    <p:extLst>
      <p:ext uri="{BB962C8B-B14F-4D97-AF65-F5344CB8AC3E}">
        <p14:creationId xmlns:p14="http://schemas.microsoft.com/office/powerpoint/2010/main" val="500687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18" y="493042"/>
            <a:ext cx="3626749" cy="23807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589" y="750125"/>
            <a:ext cx="4758542" cy="26647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22" y="3220007"/>
            <a:ext cx="3901539" cy="28227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155" y="3695398"/>
            <a:ext cx="3481449" cy="2613408"/>
          </a:xfrm>
          <a:prstGeom prst="rect">
            <a:avLst/>
          </a:prstGeom>
        </p:spPr>
      </p:pic>
    </p:spTree>
    <p:extLst>
      <p:ext uri="{BB962C8B-B14F-4D97-AF65-F5344CB8AC3E}">
        <p14:creationId xmlns:p14="http://schemas.microsoft.com/office/powerpoint/2010/main" val="4215202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835" y="761350"/>
            <a:ext cx="2196495" cy="566738"/>
          </a:xfrm>
        </p:spPr>
        <p:txBody>
          <a:bodyPr>
            <a:noAutofit/>
          </a:bodyPr>
          <a:lstStyle/>
          <a:p>
            <a:r>
              <a:rPr lang="en-US" sz="4800" b="1" dirty="0" smtClean="0">
                <a:solidFill>
                  <a:srgbClr val="FF0000"/>
                </a:solidFill>
                <a:latin typeface="Garamond" panose="02020404030301010803" pitchFamily="18" charset="0"/>
              </a:rPr>
              <a:t>Exotics</a:t>
            </a:r>
            <a:endParaRPr lang="en-US" sz="4800" b="1" dirty="0">
              <a:solidFill>
                <a:srgbClr val="FF0000"/>
              </a:solidFill>
              <a:latin typeface="Garamond" panose="02020404030301010803" pitchFamily="18" charset="0"/>
            </a:endParaRPr>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558" b="10558"/>
          <a:stretch>
            <a:fillRect/>
          </a:stretch>
        </p:blipFill>
        <p:spPr>
          <a:xfrm>
            <a:off x="190445" y="2018355"/>
            <a:ext cx="3017390" cy="1349829"/>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369" y="910953"/>
            <a:ext cx="3156360" cy="229933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72" y="4341820"/>
            <a:ext cx="2934254" cy="195942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337" y="3509154"/>
            <a:ext cx="3397840" cy="226522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7539" y="3509154"/>
            <a:ext cx="2718572" cy="1812381"/>
          </a:xfrm>
          <a:prstGeom prst="rect">
            <a:avLst/>
          </a:prstGeom>
        </p:spPr>
      </p:pic>
    </p:spTree>
    <p:extLst>
      <p:ext uri="{BB962C8B-B14F-4D97-AF65-F5344CB8AC3E}">
        <p14:creationId xmlns:p14="http://schemas.microsoft.com/office/powerpoint/2010/main" val="1350619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2050</TotalTime>
  <Words>437</Words>
  <Application>Microsoft Office PowerPoint</Application>
  <PresentationFormat>Widescreen</PresentationFormat>
  <Paragraphs>103</Paragraphs>
  <Slides>68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Algerian</vt:lpstr>
      <vt:lpstr>Arial</vt:lpstr>
      <vt:lpstr>Arial Black</vt:lpstr>
      <vt:lpstr>Arial Rounded MT Bold</vt:lpstr>
      <vt:lpstr>Calibri</vt:lpstr>
      <vt:lpstr>Garamond</vt:lpstr>
      <vt:lpstr>Trebuchet MS</vt:lpstr>
      <vt:lpstr>Wingdings 3</vt:lpstr>
      <vt:lpstr>Facet</vt:lpstr>
      <vt:lpstr>  Washington     Department of  Fish and Wildlife</vt:lpstr>
      <vt:lpstr>PowerPoint Presentation</vt:lpstr>
      <vt:lpstr>PowerPoint Presentation</vt:lpstr>
      <vt:lpstr>PowerPoint Presentation</vt:lpstr>
      <vt:lpstr>Domestics</vt:lpstr>
      <vt:lpstr>PowerPoint Presentation</vt:lpstr>
      <vt:lpstr>PowerPoint Presentation</vt:lpstr>
      <vt:lpstr>PowerPoint Presentation</vt:lpstr>
      <vt:lpstr>Exotics</vt:lpstr>
      <vt:lpstr>Exotics</vt:lpstr>
      <vt:lpstr>Deleterious Species</vt:lpstr>
      <vt:lpstr>PowerPoint Presentation</vt:lpstr>
      <vt:lpstr>Raptors</vt:lpstr>
      <vt:lpstr>PowerPoint Presentation</vt:lpstr>
      <vt:lpstr>PowerPoint Presentation</vt:lpstr>
      <vt:lpstr>PowerPoint Presentation</vt:lpstr>
      <vt:lpstr>PowerPoint Presentation</vt:lpstr>
      <vt:lpstr>PowerPoint Presentation</vt:lpstr>
      <vt:lpstr>Invasive Species</vt:lpstr>
      <vt:lpstr>PowerPoint Presentation</vt:lpstr>
      <vt:lpstr>                      Wildlife</vt:lpstr>
      <vt:lpstr>Problem Wildlife</vt:lpstr>
      <vt:lpstr>Injured Wildlife</vt:lpstr>
      <vt:lpstr>Injured Wildlife</vt:lpstr>
      <vt:lpstr>Injured Wildlife</vt:lpstr>
      <vt:lpstr>Injured Wildlife</vt:lpstr>
      <vt:lpstr>Injured Wildlife</vt:lpstr>
      <vt:lpstr>PowerPoint Presentation</vt:lpstr>
      <vt:lpstr>PowerPoint Presentation</vt:lpstr>
      <vt:lpstr>Holding Wildlife In Captivity</vt:lpstr>
      <vt:lpstr>Holding Wildlife In Captivity</vt:lpstr>
      <vt:lpstr>WILDLIFE</vt:lpstr>
      <vt:lpstr>PowerPoint Presentation</vt:lpstr>
      <vt:lpstr>PowerPoint Presentation</vt:lpstr>
      <vt:lpstr>PowerPoint Presentation</vt:lpstr>
      <vt:lpstr>Live Trapping</vt:lpstr>
      <vt:lpstr>Wildlife Control Operator </vt:lpstr>
      <vt:lpstr>MOLES</vt:lpstr>
      <vt:lpstr>MOLES</vt:lpstr>
      <vt:lpstr>Dangerous Wildlife</vt:lpstr>
      <vt:lpstr>PowerPoint Presentation</vt:lpstr>
      <vt:lpstr>Dangerous Wildlife</vt:lpstr>
      <vt:lpstr>Dangerous Wildlife</vt:lpstr>
      <vt:lpstr>Dangerous Wildlife</vt:lpstr>
      <vt:lpstr>Dangerous Wildlife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Dangerous Wildlife</vt:lpstr>
      <vt:lpstr>Dangerous Wildlife</vt:lpstr>
      <vt:lpstr>Dangerous Wildlife</vt:lpstr>
      <vt:lpstr>Dangerous Wildlife</vt:lpstr>
      <vt:lpstr>Dangerous Wildlife</vt:lpstr>
      <vt:lpstr>Dangerous Wildlife</vt:lpstr>
      <vt:lpstr>Dangerous Wildlife</vt:lpstr>
      <vt:lpstr>World’s deadliest animals</vt:lpstr>
      <vt:lpstr>World’s deadliest animals</vt:lpstr>
      <vt:lpstr>World’s deadliest animals</vt:lpstr>
      <vt:lpstr>World’s deadliest animals</vt:lpstr>
      <vt:lpstr>MEDIA RELATIONS</vt:lpstr>
      <vt:lpstr>PowerPoint Presentation</vt:lpstr>
      <vt:lpstr>PowerPoint Presentation</vt:lpstr>
    </vt:vector>
  </TitlesOfParts>
  <Company>Washington Dept of Fish &amp;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Department of  Fish and Wildlife</dc:title>
  <dc:creator>Chandler, Kim K (DFW)</dc:creator>
  <cp:lastModifiedBy>Chandler, Kim K (DFW)</cp:lastModifiedBy>
  <cp:revision>93</cp:revision>
  <dcterms:created xsi:type="dcterms:W3CDTF">2020-02-11T18:07:57Z</dcterms:created>
  <dcterms:modified xsi:type="dcterms:W3CDTF">2020-02-24T23:27:03Z</dcterms:modified>
</cp:coreProperties>
</file>