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9" r:id="rId1"/>
  </p:sldMasterIdLst>
  <p:notesMasterIdLst>
    <p:notesMasterId r:id="rId7"/>
  </p:notesMasterIdLst>
  <p:handoutMasterIdLst>
    <p:handoutMasterId r:id="rId8"/>
  </p:handoutMasterIdLst>
  <p:sldIdLst>
    <p:sldId id="274" r:id="rId2"/>
    <p:sldId id="257" r:id="rId3"/>
    <p:sldId id="258" r:id="rId4"/>
    <p:sldId id="260" r:id="rId5"/>
    <p:sldId id="275" r:id="rId6"/>
  </p:sldIdLst>
  <p:sldSz cx="9144000" cy="6858000" type="screen4x3"/>
  <p:notesSz cx="6858000" cy="9247188"/>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7C80"/>
    <a:srgbClr val="FFFF00"/>
    <a:srgbClr val="99FF66"/>
    <a:srgbClr val="DDDDDD"/>
    <a:srgbClr val="66FF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68581" autoAdjust="0"/>
  </p:normalViewPr>
  <p:slideViewPr>
    <p:cSldViewPr>
      <p:cViewPr>
        <p:scale>
          <a:sx n="66" d="100"/>
          <a:sy n="66" d="100"/>
        </p:scale>
        <p:origin x="-624" y="-2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p:scale>
          <a:sx n="100" d="100"/>
          <a:sy n="100" d="100"/>
        </p:scale>
        <p:origin x="-1248" y="1068"/>
      </p:cViewPr>
      <p:guideLst>
        <p:guide orient="horz" pos="291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31EB91-222C-46FC-BE8C-15885117AB42}" type="doc">
      <dgm:prSet loTypeId="urn:microsoft.com/office/officeart/2005/8/layout/radial4" loCatId="relationship" qsTypeId="urn:microsoft.com/office/officeart/2005/8/quickstyle/simple1" qsCatId="simple" csTypeId="urn:microsoft.com/office/officeart/2005/8/colors/accent2_2" csCatId="accent2" phldr="1"/>
      <dgm:spPr/>
      <dgm:t>
        <a:bodyPr/>
        <a:lstStyle/>
        <a:p>
          <a:endParaRPr lang="en-US"/>
        </a:p>
      </dgm:t>
    </dgm:pt>
    <dgm:pt modelId="{29A7F63F-D1E1-4FC4-8989-E7E2A3912616}">
      <dgm:prSet phldrT="[Text]"/>
      <dgm:spPr/>
      <dgm:t>
        <a:bodyPr/>
        <a:lstStyle/>
        <a:p>
          <a:r>
            <a:rPr lang="en-US" b="1" dirty="0" smtClean="0">
              <a:effectLst>
                <a:outerShdw blurRad="38100" dist="38100" dir="2700000" algn="tl">
                  <a:srgbClr val="000000">
                    <a:alpha val="43137"/>
                  </a:srgbClr>
                </a:outerShdw>
              </a:effectLst>
            </a:rPr>
            <a:t>Crim Pro</a:t>
          </a:r>
          <a:endParaRPr lang="en-US" b="1" dirty="0">
            <a:effectLst>
              <a:outerShdw blurRad="38100" dist="38100" dir="2700000" algn="tl">
                <a:srgbClr val="000000">
                  <a:alpha val="43137"/>
                </a:srgbClr>
              </a:outerShdw>
            </a:effectLst>
          </a:endParaRPr>
        </a:p>
      </dgm:t>
    </dgm:pt>
    <dgm:pt modelId="{C06D1305-2E01-4B34-BFA0-BEBA8C6A7E9E}" type="parTrans" cxnId="{276AC639-A50F-498E-B4C1-A0CA78CAC72D}">
      <dgm:prSet/>
      <dgm:spPr/>
      <dgm:t>
        <a:bodyPr/>
        <a:lstStyle/>
        <a:p>
          <a:endParaRPr lang="en-US"/>
        </a:p>
      </dgm:t>
    </dgm:pt>
    <dgm:pt modelId="{30A2EF03-5BDE-4103-B648-5C57B0824D86}" type="sibTrans" cxnId="{276AC639-A50F-498E-B4C1-A0CA78CAC72D}">
      <dgm:prSet/>
      <dgm:spPr/>
      <dgm:t>
        <a:bodyPr/>
        <a:lstStyle/>
        <a:p>
          <a:endParaRPr lang="en-US"/>
        </a:p>
      </dgm:t>
    </dgm:pt>
    <dgm:pt modelId="{AC8F92E7-BD61-4C56-94DE-C4EB0D6C7B5F}">
      <dgm:prSet phldrT="[Text]" custT="1"/>
      <dgm:spPr/>
      <dgm:t>
        <a:bodyPr/>
        <a:lstStyle/>
        <a:p>
          <a:r>
            <a:rPr lang="en-US" sz="2300" dirty="0" smtClean="0">
              <a:latin typeface="Arial Narrow" pitchFamily="34" charset="0"/>
            </a:rPr>
            <a:t>Constitutional Documents</a:t>
          </a:r>
          <a:endParaRPr lang="en-US" sz="2300" dirty="0">
            <a:latin typeface="Arial Narrow" pitchFamily="34" charset="0"/>
          </a:endParaRPr>
        </a:p>
      </dgm:t>
    </dgm:pt>
    <dgm:pt modelId="{5CEA5038-BB98-42D7-98CE-81A5909A0E19}" type="parTrans" cxnId="{3863B162-FA1D-4990-81BB-F1285B3F2C63}">
      <dgm:prSet/>
      <dgm:spPr/>
      <dgm:t>
        <a:bodyPr/>
        <a:lstStyle/>
        <a:p>
          <a:endParaRPr lang="en-US"/>
        </a:p>
      </dgm:t>
    </dgm:pt>
    <dgm:pt modelId="{C285609F-3E68-402F-99A6-E6B41DD66858}" type="sibTrans" cxnId="{3863B162-FA1D-4990-81BB-F1285B3F2C63}">
      <dgm:prSet/>
      <dgm:spPr/>
      <dgm:t>
        <a:bodyPr/>
        <a:lstStyle/>
        <a:p>
          <a:endParaRPr lang="en-US"/>
        </a:p>
      </dgm:t>
    </dgm:pt>
    <dgm:pt modelId="{8B86494E-7305-4D6E-B163-36D1CBA0A757}">
      <dgm:prSet phldrT="[Text]" custT="1"/>
      <dgm:spPr/>
      <dgm:t>
        <a:bodyPr/>
        <a:lstStyle/>
        <a:p>
          <a:r>
            <a:rPr lang="en-US" sz="2400" dirty="0" smtClean="0"/>
            <a:t>RCW</a:t>
          </a:r>
          <a:endParaRPr lang="en-US" sz="2400" dirty="0"/>
        </a:p>
      </dgm:t>
    </dgm:pt>
    <dgm:pt modelId="{B8FC7FA2-7E5C-435A-9F4F-12E758CC46C5}" type="parTrans" cxnId="{3C745FAA-1722-4F94-AFCC-50B2F81E55B5}">
      <dgm:prSet/>
      <dgm:spPr/>
      <dgm:t>
        <a:bodyPr/>
        <a:lstStyle/>
        <a:p>
          <a:endParaRPr lang="en-US"/>
        </a:p>
      </dgm:t>
    </dgm:pt>
    <dgm:pt modelId="{75147813-38CB-4721-92C4-8289B67B40B2}" type="sibTrans" cxnId="{3C745FAA-1722-4F94-AFCC-50B2F81E55B5}">
      <dgm:prSet/>
      <dgm:spPr/>
      <dgm:t>
        <a:bodyPr/>
        <a:lstStyle/>
        <a:p>
          <a:endParaRPr lang="en-US"/>
        </a:p>
      </dgm:t>
    </dgm:pt>
    <dgm:pt modelId="{26900179-6E34-4EDE-B3FF-A7B1F94F4480}">
      <dgm:prSet phldrT="[Text]" custT="1"/>
      <dgm:spPr/>
      <dgm:t>
        <a:bodyPr/>
        <a:lstStyle/>
        <a:p>
          <a:r>
            <a:rPr lang="en-US" sz="2400" dirty="0" smtClean="0"/>
            <a:t>WA Court Rules</a:t>
          </a:r>
          <a:endParaRPr lang="en-US" sz="2400" dirty="0"/>
        </a:p>
      </dgm:t>
    </dgm:pt>
    <dgm:pt modelId="{12DBDFBF-C420-4947-9F80-3876E4ADC6E6}" type="parTrans" cxnId="{CE452BA2-7C91-4B59-99D8-F32C7B409C87}">
      <dgm:prSet/>
      <dgm:spPr/>
      <dgm:t>
        <a:bodyPr/>
        <a:lstStyle/>
        <a:p>
          <a:endParaRPr lang="en-US"/>
        </a:p>
      </dgm:t>
    </dgm:pt>
    <dgm:pt modelId="{56E5F456-8999-4EF0-A3BE-D075C55DB097}" type="sibTrans" cxnId="{CE452BA2-7C91-4B59-99D8-F32C7B409C87}">
      <dgm:prSet/>
      <dgm:spPr/>
      <dgm:t>
        <a:bodyPr/>
        <a:lstStyle/>
        <a:p>
          <a:endParaRPr lang="en-US"/>
        </a:p>
      </dgm:t>
    </dgm:pt>
    <dgm:pt modelId="{00A9D004-190D-49ED-8B7A-E13AEFB5C791}">
      <dgm:prSet phldrT="[Text]" custT="1"/>
      <dgm:spPr/>
      <dgm:t>
        <a:bodyPr/>
        <a:lstStyle/>
        <a:p>
          <a:r>
            <a:rPr lang="en-US" sz="2400" dirty="0" smtClean="0"/>
            <a:t>Case Law</a:t>
          </a:r>
          <a:endParaRPr lang="en-US" sz="2400" dirty="0"/>
        </a:p>
      </dgm:t>
    </dgm:pt>
    <dgm:pt modelId="{043C38D9-399E-4EC2-9AD6-1CDAF25E9A81}" type="parTrans" cxnId="{9429208C-DF21-44C7-B009-AB252801F689}">
      <dgm:prSet/>
      <dgm:spPr/>
      <dgm:t>
        <a:bodyPr/>
        <a:lstStyle/>
        <a:p>
          <a:endParaRPr lang="en-US"/>
        </a:p>
      </dgm:t>
    </dgm:pt>
    <dgm:pt modelId="{D9E0D96B-A4FD-42CC-A640-F2B1218C41E8}" type="sibTrans" cxnId="{9429208C-DF21-44C7-B009-AB252801F689}">
      <dgm:prSet/>
      <dgm:spPr/>
      <dgm:t>
        <a:bodyPr/>
        <a:lstStyle/>
        <a:p>
          <a:endParaRPr lang="en-US"/>
        </a:p>
      </dgm:t>
    </dgm:pt>
    <dgm:pt modelId="{EF3D5E50-E90D-4733-A850-7CF2AF353179}">
      <dgm:prSet phldrT="[Text]" custT="1"/>
      <dgm:spPr/>
      <dgm:t>
        <a:bodyPr/>
        <a:lstStyle/>
        <a:p>
          <a:r>
            <a:rPr lang="en-US" sz="2400" dirty="0" smtClean="0"/>
            <a:t>Agency Policies</a:t>
          </a:r>
          <a:endParaRPr lang="en-US" sz="2400" dirty="0"/>
        </a:p>
      </dgm:t>
    </dgm:pt>
    <dgm:pt modelId="{25571F0F-3881-4701-BFED-31D88FE74F4F}" type="parTrans" cxnId="{5049C6A4-CE30-4B8E-980B-47006C3A3CBD}">
      <dgm:prSet/>
      <dgm:spPr/>
      <dgm:t>
        <a:bodyPr/>
        <a:lstStyle/>
        <a:p>
          <a:endParaRPr lang="en-US"/>
        </a:p>
      </dgm:t>
    </dgm:pt>
    <dgm:pt modelId="{173E2FAE-18C3-40B6-B495-A81D3C7F595C}" type="sibTrans" cxnId="{5049C6A4-CE30-4B8E-980B-47006C3A3CBD}">
      <dgm:prSet/>
      <dgm:spPr/>
      <dgm:t>
        <a:bodyPr/>
        <a:lstStyle/>
        <a:p>
          <a:endParaRPr lang="en-US"/>
        </a:p>
      </dgm:t>
    </dgm:pt>
    <dgm:pt modelId="{B0510A77-CA77-40AE-97F0-CC772D0D1611}">
      <dgm:prSet phldrT="[Text]" custT="1"/>
      <dgm:spPr/>
      <dgm:t>
        <a:bodyPr/>
        <a:lstStyle/>
        <a:p>
          <a:r>
            <a:rPr lang="en-US" sz="2400" dirty="0" smtClean="0"/>
            <a:t>Common Law</a:t>
          </a:r>
          <a:endParaRPr lang="en-US" sz="2400" dirty="0"/>
        </a:p>
      </dgm:t>
    </dgm:pt>
    <dgm:pt modelId="{25ACA61E-B501-40AF-ACBD-78236C91E8FB}" type="parTrans" cxnId="{1D8C54BF-626C-47A5-B451-C6DE1BEA871B}">
      <dgm:prSet/>
      <dgm:spPr/>
      <dgm:t>
        <a:bodyPr/>
        <a:lstStyle/>
        <a:p>
          <a:endParaRPr lang="en-US"/>
        </a:p>
      </dgm:t>
    </dgm:pt>
    <dgm:pt modelId="{5875BEC0-A339-456F-97E6-8D8D74FD5B74}" type="sibTrans" cxnId="{1D8C54BF-626C-47A5-B451-C6DE1BEA871B}">
      <dgm:prSet/>
      <dgm:spPr/>
      <dgm:t>
        <a:bodyPr/>
        <a:lstStyle/>
        <a:p>
          <a:endParaRPr lang="en-US"/>
        </a:p>
      </dgm:t>
    </dgm:pt>
    <dgm:pt modelId="{A395AE9E-45D1-420F-A383-D3A247139E42}" type="pres">
      <dgm:prSet presAssocID="{6631EB91-222C-46FC-BE8C-15885117AB42}" presName="cycle" presStyleCnt="0">
        <dgm:presLayoutVars>
          <dgm:chMax val="1"/>
          <dgm:dir/>
          <dgm:animLvl val="ctr"/>
          <dgm:resizeHandles val="exact"/>
        </dgm:presLayoutVars>
      </dgm:prSet>
      <dgm:spPr/>
      <dgm:t>
        <a:bodyPr/>
        <a:lstStyle/>
        <a:p>
          <a:endParaRPr lang="en-US"/>
        </a:p>
      </dgm:t>
    </dgm:pt>
    <dgm:pt modelId="{AA3B2CAB-4F17-4B9B-BE4A-3D2F7458BF70}" type="pres">
      <dgm:prSet presAssocID="{29A7F63F-D1E1-4FC4-8989-E7E2A3912616}" presName="centerShape" presStyleLbl="node0" presStyleIdx="0" presStyleCnt="1"/>
      <dgm:spPr/>
      <dgm:t>
        <a:bodyPr/>
        <a:lstStyle/>
        <a:p>
          <a:endParaRPr lang="en-US"/>
        </a:p>
      </dgm:t>
    </dgm:pt>
    <dgm:pt modelId="{A4730248-0CEB-4638-B513-571ADDB780E0}" type="pres">
      <dgm:prSet presAssocID="{5CEA5038-BB98-42D7-98CE-81A5909A0E19}" presName="parTrans" presStyleLbl="bgSibTrans2D1" presStyleIdx="0" presStyleCnt="6"/>
      <dgm:spPr/>
      <dgm:t>
        <a:bodyPr/>
        <a:lstStyle/>
        <a:p>
          <a:endParaRPr lang="en-US"/>
        </a:p>
      </dgm:t>
    </dgm:pt>
    <dgm:pt modelId="{72C7692F-E942-415D-8EE6-7CC9DDE92CAF}" type="pres">
      <dgm:prSet presAssocID="{AC8F92E7-BD61-4C56-94DE-C4EB0D6C7B5F}" presName="node" presStyleLbl="node1" presStyleIdx="0" presStyleCnt="6" custScaleX="111048">
        <dgm:presLayoutVars>
          <dgm:bulletEnabled val="1"/>
        </dgm:presLayoutVars>
      </dgm:prSet>
      <dgm:spPr/>
      <dgm:t>
        <a:bodyPr/>
        <a:lstStyle/>
        <a:p>
          <a:endParaRPr lang="en-US"/>
        </a:p>
      </dgm:t>
    </dgm:pt>
    <dgm:pt modelId="{EC6F418A-A1EF-40BF-98D7-EF96C36FB3BC}" type="pres">
      <dgm:prSet presAssocID="{B8FC7FA2-7E5C-435A-9F4F-12E758CC46C5}" presName="parTrans" presStyleLbl="bgSibTrans2D1" presStyleIdx="1" presStyleCnt="6"/>
      <dgm:spPr/>
      <dgm:t>
        <a:bodyPr/>
        <a:lstStyle/>
        <a:p>
          <a:endParaRPr lang="en-US"/>
        </a:p>
      </dgm:t>
    </dgm:pt>
    <dgm:pt modelId="{5B2B0CF7-2969-4F93-B230-695DAD6DE8ED}" type="pres">
      <dgm:prSet presAssocID="{8B86494E-7305-4D6E-B163-36D1CBA0A757}" presName="node" presStyleLbl="node1" presStyleIdx="1" presStyleCnt="6" custScaleX="111048" custRadScaleRad="97812" custRadScaleInc="-6012">
        <dgm:presLayoutVars>
          <dgm:bulletEnabled val="1"/>
        </dgm:presLayoutVars>
      </dgm:prSet>
      <dgm:spPr/>
      <dgm:t>
        <a:bodyPr/>
        <a:lstStyle/>
        <a:p>
          <a:endParaRPr lang="en-US"/>
        </a:p>
      </dgm:t>
    </dgm:pt>
    <dgm:pt modelId="{FE3FFC05-5FA2-4E45-ACC5-8025842D3478}" type="pres">
      <dgm:prSet presAssocID="{12DBDFBF-C420-4947-9F80-3876E4ADC6E6}" presName="parTrans" presStyleLbl="bgSibTrans2D1" presStyleIdx="2" presStyleCnt="6"/>
      <dgm:spPr/>
      <dgm:t>
        <a:bodyPr/>
        <a:lstStyle/>
        <a:p>
          <a:endParaRPr lang="en-US"/>
        </a:p>
      </dgm:t>
    </dgm:pt>
    <dgm:pt modelId="{B699D532-0CFE-4E85-AAC4-F4066EA2A678}" type="pres">
      <dgm:prSet presAssocID="{26900179-6E34-4EDE-B3FF-A7B1F94F4480}" presName="node" presStyleLbl="node1" presStyleIdx="2" presStyleCnt="6" custScaleX="111048">
        <dgm:presLayoutVars>
          <dgm:bulletEnabled val="1"/>
        </dgm:presLayoutVars>
      </dgm:prSet>
      <dgm:spPr/>
      <dgm:t>
        <a:bodyPr/>
        <a:lstStyle/>
        <a:p>
          <a:endParaRPr lang="en-US"/>
        </a:p>
      </dgm:t>
    </dgm:pt>
    <dgm:pt modelId="{8680A477-19D0-4316-88B7-7480274C2183}" type="pres">
      <dgm:prSet presAssocID="{043C38D9-399E-4EC2-9AD6-1CDAF25E9A81}" presName="parTrans" presStyleLbl="bgSibTrans2D1" presStyleIdx="3" presStyleCnt="6"/>
      <dgm:spPr/>
      <dgm:t>
        <a:bodyPr/>
        <a:lstStyle/>
        <a:p>
          <a:endParaRPr lang="en-US"/>
        </a:p>
      </dgm:t>
    </dgm:pt>
    <dgm:pt modelId="{B79A466F-B3C3-440A-9579-E0C7959356F7}" type="pres">
      <dgm:prSet presAssocID="{00A9D004-190D-49ED-8B7A-E13AEFB5C791}" presName="node" presStyleLbl="node1" presStyleIdx="3" presStyleCnt="6" custScaleX="111048">
        <dgm:presLayoutVars>
          <dgm:bulletEnabled val="1"/>
        </dgm:presLayoutVars>
      </dgm:prSet>
      <dgm:spPr/>
      <dgm:t>
        <a:bodyPr/>
        <a:lstStyle/>
        <a:p>
          <a:endParaRPr lang="en-US"/>
        </a:p>
      </dgm:t>
    </dgm:pt>
    <dgm:pt modelId="{62349A5D-3A15-4425-ABD9-3854571E4D02}" type="pres">
      <dgm:prSet presAssocID="{25571F0F-3881-4701-BFED-31D88FE74F4F}" presName="parTrans" presStyleLbl="bgSibTrans2D1" presStyleIdx="4" presStyleCnt="6"/>
      <dgm:spPr/>
      <dgm:t>
        <a:bodyPr/>
        <a:lstStyle/>
        <a:p>
          <a:endParaRPr lang="en-US"/>
        </a:p>
      </dgm:t>
    </dgm:pt>
    <dgm:pt modelId="{F838FF1A-829B-49EE-BA9F-6D8F04828662}" type="pres">
      <dgm:prSet presAssocID="{EF3D5E50-E90D-4733-A850-7CF2AF353179}" presName="node" presStyleLbl="node1" presStyleIdx="4" presStyleCnt="6" custScaleX="111048" custRadScaleRad="99102" custRadScaleInc="7697">
        <dgm:presLayoutVars>
          <dgm:bulletEnabled val="1"/>
        </dgm:presLayoutVars>
      </dgm:prSet>
      <dgm:spPr/>
      <dgm:t>
        <a:bodyPr/>
        <a:lstStyle/>
        <a:p>
          <a:endParaRPr lang="en-US"/>
        </a:p>
      </dgm:t>
    </dgm:pt>
    <dgm:pt modelId="{3AEFA81C-2581-4C90-ACFE-0502082201E4}" type="pres">
      <dgm:prSet presAssocID="{25ACA61E-B501-40AF-ACBD-78236C91E8FB}" presName="parTrans" presStyleLbl="bgSibTrans2D1" presStyleIdx="5" presStyleCnt="6"/>
      <dgm:spPr/>
      <dgm:t>
        <a:bodyPr/>
        <a:lstStyle/>
        <a:p>
          <a:endParaRPr lang="en-US"/>
        </a:p>
      </dgm:t>
    </dgm:pt>
    <dgm:pt modelId="{CCF611F5-B95C-4BAD-BEA5-61A444F5442F}" type="pres">
      <dgm:prSet presAssocID="{B0510A77-CA77-40AE-97F0-CC772D0D1611}" presName="node" presStyleLbl="node1" presStyleIdx="5" presStyleCnt="6" custScaleX="111048">
        <dgm:presLayoutVars>
          <dgm:bulletEnabled val="1"/>
        </dgm:presLayoutVars>
      </dgm:prSet>
      <dgm:spPr/>
      <dgm:t>
        <a:bodyPr/>
        <a:lstStyle/>
        <a:p>
          <a:endParaRPr lang="en-US"/>
        </a:p>
      </dgm:t>
    </dgm:pt>
  </dgm:ptLst>
  <dgm:cxnLst>
    <dgm:cxn modelId="{551892E8-DB8C-44E8-8BEE-0071AF6EADC1}" type="presOf" srcId="{00A9D004-190D-49ED-8B7A-E13AEFB5C791}" destId="{B79A466F-B3C3-440A-9579-E0C7959356F7}" srcOrd="0" destOrd="0" presId="urn:microsoft.com/office/officeart/2005/8/layout/radial4"/>
    <dgm:cxn modelId="{9429208C-DF21-44C7-B009-AB252801F689}" srcId="{29A7F63F-D1E1-4FC4-8989-E7E2A3912616}" destId="{00A9D004-190D-49ED-8B7A-E13AEFB5C791}" srcOrd="3" destOrd="0" parTransId="{043C38D9-399E-4EC2-9AD6-1CDAF25E9A81}" sibTransId="{D9E0D96B-A4FD-42CC-A640-F2B1218C41E8}"/>
    <dgm:cxn modelId="{3C745FAA-1722-4F94-AFCC-50B2F81E55B5}" srcId="{29A7F63F-D1E1-4FC4-8989-E7E2A3912616}" destId="{8B86494E-7305-4D6E-B163-36D1CBA0A757}" srcOrd="1" destOrd="0" parTransId="{B8FC7FA2-7E5C-435A-9F4F-12E758CC46C5}" sibTransId="{75147813-38CB-4721-92C4-8289B67B40B2}"/>
    <dgm:cxn modelId="{1D8C54BF-626C-47A5-B451-C6DE1BEA871B}" srcId="{29A7F63F-D1E1-4FC4-8989-E7E2A3912616}" destId="{B0510A77-CA77-40AE-97F0-CC772D0D1611}" srcOrd="5" destOrd="0" parTransId="{25ACA61E-B501-40AF-ACBD-78236C91E8FB}" sibTransId="{5875BEC0-A339-456F-97E6-8D8D74FD5B74}"/>
    <dgm:cxn modelId="{8124F12D-7E3F-4BC7-9433-4ECC70AB4B4A}" type="presOf" srcId="{B0510A77-CA77-40AE-97F0-CC772D0D1611}" destId="{CCF611F5-B95C-4BAD-BEA5-61A444F5442F}" srcOrd="0" destOrd="0" presId="urn:microsoft.com/office/officeart/2005/8/layout/radial4"/>
    <dgm:cxn modelId="{68FEB672-10A0-4FD1-A599-D0BA374A0B99}" type="presOf" srcId="{6631EB91-222C-46FC-BE8C-15885117AB42}" destId="{A395AE9E-45D1-420F-A383-D3A247139E42}" srcOrd="0" destOrd="0" presId="urn:microsoft.com/office/officeart/2005/8/layout/radial4"/>
    <dgm:cxn modelId="{7705A29E-BF9E-4FD4-BBFA-CB72B7352EA8}" type="presOf" srcId="{8B86494E-7305-4D6E-B163-36D1CBA0A757}" destId="{5B2B0CF7-2969-4F93-B230-695DAD6DE8ED}" srcOrd="0" destOrd="0" presId="urn:microsoft.com/office/officeart/2005/8/layout/radial4"/>
    <dgm:cxn modelId="{CC3E6D77-9AA4-417E-BBAE-0B2F48C15B7C}" type="presOf" srcId="{25ACA61E-B501-40AF-ACBD-78236C91E8FB}" destId="{3AEFA81C-2581-4C90-ACFE-0502082201E4}" srcOrd="0" destOrd="0" presId="urn:microsoft.com/office/officeart/2005/8/layout/radial4"/>
    <dgm:cxn modelId="{5049C6A4-CE30-4B8E-980B-47006C3A3CBD}" srcId="{29A7F63F-D1E1-4FC4-8989-E7E2A3912616}" destId="{EF3D5E50-E90D-4733-A850-7CF2AF353179}" srcOrd="4" destOrd="0" parTransId="{25571F0F-3881-4701-BFED-31D88FE74F4F}" sibTransId="{173E2FAE-18C3-40B6-B495-A81D3C7F595C}"/>
    <dgm:cxn modelId="{A4B61254-0726-42DD-B749-1BA7FA92E1A7}" type="presOf" srcId="{5CEA5038-BB98-42D7-98CE-81A5909A0E19}" destId="{A4730248-0CEB-4638-B513-571ADDB780E0}" srcOrd="0" destOrd="0" presId="urn:microsoft.com/office/officeart/2005/8/layout/radial4"/>
    <dgm:cxn modelId="{F9AEBEC8-754B-4FAA-AD4D-4546F930EEEF}" type="presOf" srcId="{29A7F63F-D1E1-4FC4-8989-E7E2A3912616}" destId="{AA3B2CAB-4F17-4B9B-BE4A-3D2F7458BF70}" srcOrd="0" destOrd="0" presId="urn:microsoft.com/office/officeart/2005/8/layout/radial4"/>
    <dgm:cxn modelId="{8465D21B-9FA2-404C-8FDD-CE3E8AC0B730}" type="presOf" srcId="{26900179-6E34-4EDE-B3FF-A7B1F94F4480}" destId="{B699D532-0CFE-4E85-AAC4-F4066EA2A678}" srcOrd="0" destOrd="0" presId="urn:microsoft.com/office/officeart/2005/8/layout/radial4"/>
    <dgm:cxn modelId="{276AC639-A50F-498E-B4C1-A0CA78CAC72D}" srcId="{6631EB91-222C-46FC-BE8C-15885117AB42}" destId="{29A7F63F-D1E1-4FC4-8989-E7E2A3912616}" srcOrd="0" destOrd="0" parTransId="{C06D1305-2E01-4B34-BFA0-BEBA8C6A7E9E}" sibTransId="{30A2EF03-5BDE-4103-B648-5C57B0824D86}"/>
    <dgm:cxn modelId="{7CB211AD-C3CA-4E47-A0C1-969D19D7E000}" type="presOf" srcId="{B8FC7FA2-7E5C-435A-9F4F-12E758CC46C5}" destId="{EC6F418A-A1EF-40BF-98D7-EF96C36FB3BC}" srcOrd="0" destOrd="0" presId="urn:microsoft.com/office/officeart/2005/8/layout/radial4"/>
    <dgm:cxn modelId="{E40DCAE6-E80E-4D27-94C9-0E6B1A1F5A11}" type="presOf" srcId="{12DBDFBF-C420-4947-9F80-3876E4ADC6E6}" destId="{FE3FFC05-5FA2-4E45-ACC5-8025842D3478}" srcOrd="0" destOrd="0" presId="urn:microsoft.com/office/officeart/2005/8/layout/radial4"/>
    <dgm:cxn modelId="{6B6A2F56-8EB0-4748-9834-A010289EE652}" type="presOf" srcId="{043C38D9-399E-4EC2-9AD6-1CDAF25E9A81}" destId="{8680A477-19D0-4316-88B7-7480274C2183}" srcOrd="0" destOrd="0" presId="urn:microsoft.com/office/officeart/2005/8/layout/radial4"/>
    <dgm:cxn modelId="{3863B162-FA1D-4990-81BB-F1285B3F2C63}" srcId="{29A7F63F-D1E1-4FC4-8989-E7E2A3912616}" destId="{AC8F92E7-BD61-4C56-94DE-C4EB0D6C7B5F}" srcOrd="0" destOrd="0" parTransId="{5CEA5038-BB98-42D7-98CE-81A5909A0E19}" sibTransId="{C285609F-3E68-402F-99A6-E6B41DD66858}"/>
    <dgm:cxn modelId="{CE452BA2-7C91-4B59-99D8-F32C7B409C87}" srcId="{29A7F63F-D1E1-4FC4-8989-E7E2A3912616}" destId="{26900179-6E34-4EDE-B3FF-A7B1F94F4480}" srcOrd="2" destOrd="0" parTransId="{12DBDFBF-C420-4947-9F80-3876E4ADC6E6}" sibTransId="{56E5F456-8999-4EF0-A3BE-D075C55DB097}"/>
    <dgm:cxn modelId="{FB458BC6-EB61-4A98-B5B7-7FEF7E86033E}" type="presOf" srcId="{AC8F92E7-BD61-4C56-94DE-C4EB0D6C7B5F}" destId="{72C7692F-E942-415D-8EE6-7CC9DDE92CAF}" srcOrd="0" destOrd="0" presId="urn:microsoft.com/office/officeart/2005/8/layout/radial4"/>
    <dgm:cxn modelId="{CD991374-8886-4952-BFF3-E80568D7C8F8}" type="presOf" srcId="{EF3D5E50-E90D-4733-A850-7CF2AF353179}" destId="{F838FF1A-829B-49EE-BA9F-6D8F04828662}" srcOrd="0" destOrd="0" presId="urn:microsoft.com/office/officeart/2005/8/layout/radial4"/>
    <dgm:cxn modelId="{2C71F4AB-FD74-45DB-A9CD-C6E1AAF06CBC}" type="presOf" srcId="{25571F0F-3881-4701-BFED-31D88FE74F4F}" destId="{62349A5D-3A15-4425-ABD9-3854571E4D02}" srcOrd="0" destOrd="0" presId="urn:microsoft.com/office/officeart/2005/8/layout/radial4"/>
    <dgm:cxn modelId="{E432898F-C0BD-4CB2-8BEF-24ED3224A928}" type="presParOf" srcId="{A395AE9E-45D1-420F-A383-D3A247139E42}" destId="{AA3B2CAB-4F17-4B9B-BE4A-3D2F7458BF70}" srcOrd="0" destOrd="0" presId="urn:microsoft.com/office/officeart/2005/8/layout/radial4"/>
    <dgm:cxn modelId="{2DA313D9-865D-43C5-A7FF-FE6F09A848E9}" type="presParOf" srcId="{A395AE9E-45D1-420F-A383-D3A247139E42}" destId="{A4730248-0CEB-4638-B513-571ADDB780E0}" srcOrd="1" destOrd="0" presId="urn:microsoft.com/office/officeart/2005/8/layout/radial4"/>
    <dgm:cxn modelId="{24D0BB5D-F2C8-4330-92F8-6F1820CB0BA2}" type="presParOf" srcId="{A395AE9E-45D1-420F-A383-D3A247139E42}" destId="{72C7692F-E942-415D-8EE6-7CC9DDE92CAF}" srcOrd="2" destOrd="0" presId="urn:microsoft.com/office/officeart/2005/8/layout/radial4"/>
    <dgm:cxn modelId="{A81773D8-0219-491D-BB35-C2188F93CC6C}" type="presParOf" srcId="{A395AE9E-45D1-420F-A383-D3A247139E42}" destId="{EC6F418A-A1EF-40BF-98D7-EF96C36FB3BC}" srcOrd="3" destOrd="0" presId="urn:microsoft.com/office/officeart/2005/8/layout/radial4"/>
    <dgm:cxn modelId="{9FB60111-0707-4EE8-BC0F-2D3A46BE58CC}" type="presParOf" srcId="{A395AE9E-45D1-420F-A383-D3A247139E42}" destId="{5B2B0CF7-2969-4F93-B230-695DAD6DE8ED}" srcOrd="4" destOrd="0" presId="urn:microsoft.com/office/officeart/2005/8/layout/radial4"/>
    <dgm:cxn modelId="{EE31E86F-9103-44EE-834C-D431E46335E0}" type="presParOf" srcId="{A395AE9E-45D1-420F-A383-D3A247139E42}" destId="{FE3FFC05-5FA2-4E45-ACC5-8025842D3478}" srcOrd="5" destOrd="0" presId="urn:microsoft.com/office/officeart/2005/8/layout/radial4"/>
    <dgm:cxn modelId="{82587711-6C46-4A1F-8DEE-6D60A253E3E9}" type="presParOf" srcId="{A395AE9E-45D1-420F-A383-D3A247139E42}" destId="{B699D532-0CFE-4E85-AAC4-F4066EA2A678}" srcOrd="6" destOrd="0" presId="urn:microsoft.com/office/officeart/2005/8/layout/radial4"/>
    <dgm:cxn modelId="{24212838-D2EF-4D25-B4EB-3FFF857DEF2B}" type="presParOf" srcId="{A395AE9E-45D1-420F-A383-D3A247139E42}" destId="{8680A477-19D0-4316-88B7-7480274C2183}" srcOrd="7" destOrd="0" presId="urn:microsoft.com/office/officeart/2005/8/layout/radial4"/>
    <dgm:cxn modelId="{DE8F5BEB-59EA-4E2B-B474-DB70E2EFC6FB}" type="presParOf" srcId="{A395AE9E-45D1-420F-A383-D3A247139E42}" destId="{B79A466F-B3C3-440A-9579-E0C7959356F7}" srcOrd="8" destOrd="0" presId="urn:microsoft.com/office/officeart/2005/8/layout/radial4"/>
    <dgm:cxn modelId="{877FCB83-C8AA-474C-A446-33746CE7C75A}" type="presParOf" srcId="{A395AE9E-45D1-420F-A383-D3A247139E42}" destId="{62349A5D-3A15-4425-ABD9-3854571E4D02}" srcOrd="9" destOrd="0" presId="urn:microsoft.com/office/officeart/2005/8/layout/radial4"/>
    <dgm:cxn modelId="{03E10064-DE4A-45B1-B418-64393183FBA2}" type="presParOf" srcId="{A395AE9E-45D1-420F-A383-D3A247139E42}" destId="{F838FF1A-829B-49EE-BA9F-6D8F04828662}" srcOrd="10" destOrd="0" presId="urn:microsoft.com/office/officeart/2005/8/layout/radial4"/>
    <dgm:cxn modelId="{E7769740-6426-42A4-A3ED-838AB282E847}" type="presParOf" srcId="{A395AE9E-45D1-420F-A383-D3A247139E42}" destId="{3AEFA81C-2581-4C90-ACFE-0502082201E4}" srcOrd="11" destOrd="0" presId="urn:microsoft.com/office/officeart/2005/8/layout/radial4"/>
    <dgm:cxn modelId="{FB75C5E6-17E7-4F92-B7C4-5F6FCAD9B360}" type="presParOf" srcId="{A395AE9E-45D1-420F-A383-D3A247139E42}" destId="{CCF611F5-B95C-4BAD-BEA5-61A444F5442F}" srcOrd="12"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3B2CAB-4F17-4B9B-BE4A-3D2F7458BF70}">
      <dsp:nvSpPr>
        <dsp:cNvPr id="0" name=""/>
        <dsp:cNvSpPr/>
      </dsp:nvSpPr>
      <dsp:spPr>
        <a:xfrm>
          <a:off x="2900910" y="3359697"/>
          <a:ext cx="2122979" cy="212297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a:lnSpc>
              <a:spcPct val="90000"/>
            </a:lnSpc>
            <a:spcBef>
              <a:spcPct val="0"/>
            </a:spcBef>
            <a:spcAft>
              <a:spcPct val="35000"/>
            </a:spcAft>
          </a:pPr>
          <a:r>
            <a:rPr lang="en-US" sz="5100" b="1" kern="1200" dirty="0" smtClean="0">
              <a:effectLst>
                <a:outerShdw blurRad="38100" dist="38100" dir="2700000" algn="tl">
                  <a:srgbClr val="000000">
                    <a:alpha val="43137"/>
                  </a:srgbClr>
                </a:outerShdw>
              </a:effectLst>
            </a:rPr>
            <a:t>Crim Pro</a:t>
          </a:r>
          <a:endParaRPr lang="en-US" sz="5100" b="1" kern="1200" dirty="0">
            <a:effectLst>
              <a:outerShdw blurRad="38100" dist="38100" dir="2700000" algn="tl">
                <a:srgbClr val="000000">
                  <a:alpha val="43137"/>
                </a:srgbClr>
              </a:outerShdw>
            </a:effectLst>
          </a:endParaRPr>
        </a:p>
      </dsp:txBody>
      <dsp:txXfrm>
        <a:off x="3211813" y="3670600"/>
        <a:ext cx="1501173" cy="1501173"/>
      </dsp:txXfrm>
    </dsp:sp>
    <dsp:sp modelId="{A4730248-0CEB-4638-B513-571ADDB780E0}">
      <dsp:nvSpPr>
        <dsp:cNvPr id="0" name=""/>
        <dsp:cNvSpPr/>
      </dsp:nvSpPr>
      <dsp:spPr>
        <a:xfrm rot="10800000">
          <a:off x="743843" y="4118662"/>
          <a:ext cx="2038428" cy="605049"/>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2C7692F-E942-415D-8EE6-7CC9DDE92CAF}">
      <dsp:nvSpPr>
        <dsp:cNvPr id="0" name=""/>
        <dsp:cNvSpPr/>
      </dsp:nvSpPr>
      <dsp:spPr>
        <a:xfrm>
          <a:off x="-81290" y="3826752"/>
          <a:ext cx="1650268" cy="118886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en-US" sz="2300" kern="1200" dirty="0" smtClean="0">
              <a:latin typeface="Arial Narrow" pitchFamily="34" charset="0"/>
            </a:rPr>
            <a:t>Constitutional Documents</a:t>
          </a:r>
          <a:endParaRPr lang="en-US" sz="2300" kern="1200" dirty="0">
            <a:latin typeface="Arial Narrow" pitchFamily="34" charset="0"/>
          </a:endParaRPr>
        </a:p>
      </dsp:txBody>
      <dsp:txXfrm>
        <a:off x="-46469" y="3861573"/>
        <a:ext cx="1580626" cy="1119226"/>
      </dsp:txXfrm>
    </dsp:sp>
    <dsp:sp modelId="{EC6F418A-A1EF-40BF-98D7-EF96C36FB3BC}">
      <dsp:nvSpPr>
        <dsp:cNvPr id="0" name=""/>
        <dsp:cNvSpPr/>
      </dsp:nvSpPr>
      <dsp:spPr>
        <a:xfrm rot="12851784">
          <a:off x="1188074" y="2903440"/>
          <a:ext cx="1971879" cy="605049"/>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B2B0CF7-2969-4F93-B230-695DAD6DE8ED}">
      <dsp:nvSpPr>
        <dsp:cNvPr id="0" name=""/>
        <dsp:cNvSpPr/>
      </dsp:nvSpPr>
      <dsp:spPr>
        <a:xfrm>
          <a:off x="533393" y="2057402"/>
          <a:ext cx="1650268" cy="118886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RCW</a:t>
          </a:r>
          <a:endParaRPr lang="en-US" sz="2400" kern="1200" dirty="0"/>
        </a:p>
      </dsp:txBody>
      <dsp:txXfrm>
        <a:off x="568214" y="2092223"/>
        <a:ext cx="1580626" cy="1119226"/>
      </dsp:txXfrm>
    </dsp:sp>
    <dsp:sp modelId="{FE3FFC05-5FA2-4E45-ACC5-8025842D3478}">
      <dsp:nvSpPr>
        <dsp:cNvPr id="0" name=""/>
        <dsp:cNvSpPr/>
      </dsp:nvSpPr>
      <dsp:spPr>
        <a:xfrm rot="15120000">
          <a:off x="2263551" y="2026963"/>
          <a:ext cx="2038428" cy="605049"/>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699D532-0CFE-4E85-AAC4-F4066EA2A678}">
      <dsp:nvSpPr>
        <dsp:cNvPr id="0" name=""/>
        <dsp:cNvSpPr/>
      </dsp:nvSpPr>
      <dsp:spPr>
        <a:xfrm>
          <a:off x="2142677" y="765723"/>
          <a:ext cx="1650268" cy="118886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WA Court Rules</a:t>
          </a:r>
          <a:endParaRPr lang="en-US" sz="2400" kern="1200" dirty="0"/>
        </a:p>
      </dsp:txBody>
      <dsp:txXfrm>
        <a:off x="2177498" y="800544"/>
        <a:ext cx="1580626" cy="1119226"/>
      </dsp:txXfrm>
    </dsp:sp>
    <dsp:sp modelId="{8680A477-19D0-4316-88B7-7480274C2183}">
      <dsp:nvSpPr>
        <dsp:cNvPr id="0" name=""/>
        <dsp:cNvSpPr/>
      </dsp:nvSpPr>
      <dsp:spPr>
        <a:xfrm rot="17280000">
          <a:off x="3622820" y="2026963"/>
          <a:ext cx="2038428" cy="605049"/>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79A466F-B3C3-440A-9579-E0C7959356F7}">
      <dsp:nvSpPr>
        <dsp:cNvPr id="0" name=""/>
        <dsp:cNvSpPr/>
      </dsp:nvSpPr>
      <dsp:spPr>
        <a:xfrm>
          <a:off x="4131854" y="765723"/>
          <a:ext cx="1650268" cy="118886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Case Law</a:t>
          </a:r>
          <a:endParaRPr lang="en-US" sz="2400" kern="1200" dirty="0"/>
        </a:p>
      </dsp:txBody>
      <dsp:txXfrm>
        <a:off x="4166675" y="800544"/>
        <a:ext cx="1580626" cy="1119226"/>
      </dsp:txXfrm>
    </dsp:sp>
    <dsp:sp modelId="{62349A5D-3A15-4425-ABD9-3854571E4D02}">
      <dsp:nvSpPr>
        <dsp:cNvPr id="0" name=""/>
        <dsp:cNvSpPr/>
      </dsp:nvSpPr>
      <dsp:spPr>
        <a:xfrm rot="19578546">
          <a:off x="4774102" y="2907117"/>
          <a:ext cx="2011115" cy="605049"/>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838FF1A-829B-49EE-BA9F-6D8F04828662}">
      <dsp:nvSpPr>
        <dsp:cNvPr id="0" name=""/>
        <dsp:cNvSpPr/>
      </dsp:nvSpPr>
      <dsp:spPr>
        <a:xfrm>
          <a:off x="5791192" y="2057412"/>
          <a:ext cx="1650268" cy="118886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Agency Policies</a:t>
          </a:r>
          <a:endParaRPr lang="en-US" sz="2400" kern="1200" dirty="0"/>
        </a:p>
      </dsp:txBody>
      <dsp:txXfrm>
        <a:off x="5826013" y="2092233"/>
        <a:ext cx="1580626" cy="1119226"/>
      </dsp:txXfrm>
    </dsp:sp>
    <dsp:sp modelId="{3AEFA81C-2581-4C90-ACFE-0502082201E4}">
      <dsp:nvSpPr>
        <dsp:cNvPr id="0" name=""/>
        <dsp:cNvSpPr/>
      </dsp:nvSpPr>
      <dsp:spPr>
        <a:xfrm>
          <a:off x="5142528" y="4118662"/>
          <a:ext cx="2038428" cy="605049"/>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F611F5-B95C-4BAD-BEA5-61A444F5442F}">
      <dsp:nvSpPr>
        <dsp:cNvPr id="0" name=""/>
        <dsp:cNvSpPr/>
      </dsp:nvSpPr>
      <dsp:spPr>
        <a:xfrm>
          <a:off x="6355822" y="3826752"/>
          <a:ext cx="1650268" cy="118886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Common Law</a:t>
          </a:r>
          <a:endParaRPr lang="en-US" sz="2400" kern="1200" dirty="0"/>
        </a:p>
      </dsp:txBody>
      <dsp:txXfrm>
        <a:off x="6390643" y="3861573"/>
        <a:ext cx="1580626" cy="111922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315" name="Rectangle 3"/>
          <p:cNvSpPr>
            <a:spLocks noGrp="1" noChangeArrowheads="1"/>
          </p:cNvSpPr>
          <p:nvPr>
            <p:ph type="dt" sz="quarter" idx="1"/>
          </p:nvPr>
        </p:nvSpPr>
        <p:spPr bwMode="auto">
          <a:xfrm>
            <a:off x="388620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ChangeArrowheads="1"/>
          </p:cNvSpPr>
          <p:nvPr>
            <p:ph type="ftr" sz="quarter" idx="2"/>
          </p:nvPr>
        </p:nvSpPr>
        <p:spPr bwMode="auto">
          <a:xfrm>
            <a:off x="0" y="8785225"/>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317" name="Rectangle 5"/>
          <p:cNvSpPr>
            <a:spLocks noGrp="1" noChangeArrowheads="1"/>
          </p:cNvSpPr>
          <p:nvPr>
            <p:ph type="sldNum" sz="quarter" idx="3"/>
          </p:nvPr>
        </p:nvSpPr>
        <p:spPr bwMode="auto">
          <a:xfrm>
            <a:off x="3886200" y="8785225"/>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A9F103F-C5C5-4F42-85D2-C817056001F3}" type="slidenum">
              <a:rPr lang="en-US" altLang="en-US"/>
              <a:pPr/>
              <a:t>‹#›</a:t>
            </a:fld>
            <a:endParaRPr lang="en-US" altLang="en-US"/>
          </a:p>
        </p:txBody>
      </p:sp>
    </p:spTree>
    <p:extLst>
      <p:ext uri="{BB962C8B-B14F-4D97-AF65-F5344CB8AC3E}">
        <p14:creationId xmlns:p14="http://schemas.microsoft.com/office/powerpoint/2010/main" val="6249334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026"/>
          <p:cNvSpPr>
            <a:spLocks noGrp="1" noChangeArrowheads="1"/>
          </p:cNvSpPr>
          <p:nvPr>
            <p:ph type="hdr" sz="quarter"/>
          </p:nvPr>
        </p:nvSpPr>
        <p:spPr bwMode="auto">
          <a:xfrm>
            <a:off x="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9459" name="Rectangle 1027"/>
          <p:cNvSpPr>
            <a:spLocks noGrp="1" noChangeArrowheads="1"/>
          </p:cNvSpPr>
          <p:nvPr>
            <p:ph type="dt" idx="1"/>
          </p:nvPr>
        </p:nvSpPr>
        <p:spPr bwMode="auto">
          <a:xfrm>
            <a:off x="388620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172" name="Rectangle 1028"/>
          <p:cNvSpPr>
            <a:spLocks noChangeArrowheads="1" noTextEdit="1"/>
          </p:cNvSpPr>
          <p:nvPr>
            <p:ph type="sldImg" idx="2"/>
          </p:nvPr>
        </p:nvSpPr>
        <p:spPr bwMode="auto">
          <a:xfrm>
            <a:off x="1117600" y="693738"/>
            <a:ext cx="4622800" cy="3467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1029"/>
          <p:cNvSpPr>
            <a:spLocks noGrp="1" noChangeArrowheads="1"/>
          </p:cNvSpPr>
          <p:nvPr>
            <p:ph type="body" sz="quarter" idx="3"/>
          </p:nvPr>
        </p:nvSpPr>
        <p:spPr bwMode="auto">
          <a:xfrm>
            <a:off x="914400" y="4392613"/>
            <a:ext cx="5029200" cy="41608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462" name="Rectangle 1030"/>
          <p:cNvSpPr>
            <a:spLocks noGrp="1" noChangeArrowheads="1"/>
          </p:cNvSpPr>
          <p:nvPr>
            <p:ph type="ftr" sz="quarter" idx="4"/>
          </p:nvPr>
        </p:nvSpPr>
        <p:spPr bwMode="auto">
          <a:xfrm>
            <a:off x="0" y="8785225"/>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9463" name="Rectangle 1031"/>
          <p:cNvSpPr>
            <a:spLocks noGrp="1" noChangeArrowheads="1"/>
          </p:cNvSpPr>
          <p:nvPr>
            <p:ph type="sldNum" sz="quarter" idx="5"/>
          </p:nvPr>
        </p:nvSpPr>
        <p:spPr bwMode="auto">
          <a:xfrm>
            <a:off x="3886200" y="8785225"/>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C579337-AAD5-4D08-A93C-6B7906053934}" type="slidenum">
              <a:rPr lang="en-US" altLang="en-US"/>
              <a:pPr/>
              <a:t>‹#›</a:t>
            </a:fld>
            <a:endParaRPr lang="en-US" altLang="en-US"/>
          </a:p>
        </p:txBody>
      </p:sp>
    </p:spTree>
    <p:extLst>
      <p:ext uri="{BB962C8B-B14F-4D97-AF65-F5344CB8AC3E}">
        <p14:creationId xmlns:p14="http://schemas.microsoft.com/office/powerpoint/2010/main" val="29739413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47AF89B-0294-4DB2-BAEF-57BF26303EFD}" type="slidenum">
              <a:rPr lang="en-US" altLang="en-US" sz="1200"/>
              <a:pPr/>
              <a:t>1</a:t>
            </a:fld>
            <a:endParaRPr lang="en-US" altLang="en-US" sz="1200"/>
          </a:p>
        </p:txBody>
      </p:sp>
    </p:spTree>
    <p:extLst>
      <p:ext uri="{BB962C8B-B14F-4D97-AF65-F5344CB8AC3E}">
        <p14:creationId xmlns:p14="http://schemas.microsoft.com/office/powerpoint/2010/main" val="2909645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ACD8582-A02F-4E9E-8E81-EB65BB089C9D}" type="slidenum">
              <a:rPr lang="en-US" altLang="en-US" sz="1200"/>
              <a:pPr/>
              <a:t>2</a:t>
            </a:fld>
            <a:endParaRPr lang="en-US" altLang="en-US" sz="1200"/>
          </a:p>
        </p:txBody>
      </p:sp>
      <p:sp>
        <p:nvSpPr>
          <p:cNvPr id="9219" name="Rectangle 2"/>
          <p:cNvSpPr>
            <a:spLocks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altLang="en-US" smtClean="0"/>
              <a:t>Instructor should give the learner insight as to why criminal procedure is important. </a:t>
            </a:r>
          </a:p>
          <a:p>
            <a:pPr>
              <a:buFontTx/>
              <a:buChar char="•"/>
            </a:pPr>
            <a:r>
              <a:rPr lang="en-US" altLang="en-US" smtClean="0"/>
              <a:t>Criminal Procedure is the way in which police officers lawfully do their job to ensure successful  prosecution of offenders.  This is the most argued block of instruction because there are many ways to conduct a lawful investigation.    Procedures and case law are road maps for the police to standardize and guide our police authority. Policing in a free society is not easy. </a:t>
            </a:r>
          </a:p>
          <a:p>
            <a:endParaRPr lang="en-US" altLang="en-US" smtClean="0"/>
          </a:p>
        </p:txBody>
      </p:sp>
    </p:spTree>
    <p:extLst>
      <p:ext uri="{BB962C8B-B14F-4D97-AF65-F5344CB8AC3E}">
        <p14:creationId xmlns:p14="http://schemas.microsoft.com/office/powerpoint/2010/main" val="3663693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9AE33C5-CA97-4D3C-BFEA-623D19D48E46}" type="slidenum">
              <a:rPr lang="en-US" altLang="en-US" sz="1200"/>
              <a:pPr/>
              <a:t>3</a:t>
            </a:fld>
            <a:endParaRPr lang="en-US" altLang="en-US" sz="1200"/>
          </a:p>
        </p:txBody>
      </p:sp>
      <p:sp>
        <p:nvSpPr>
          <p:cNvPr id="10243" name="Rectangle 2"/>
          <p:cNvSpPr>
            <a:spLocks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altLang="en-US" smtClean="0"/>
              <a:t>Substantive Law  is best described as the laws and elements of the crimes being taught in criminal Law.  </a:t>
            </a:r>
          </a:p>
          <a:p>
            <a:pPr>
              <a:buFontTx/>
              <a:buChar char="•"/>
            </a:pPr>
            <a:r>
              <a:rPr lang="en-US" altLang="en-US" smtClean="0"/>
              <a:t>Procedural Law is best described by using a scenario to compare the two. </a:t>
            </a:r>
          </a:p>
          <a:p>
            <a:r>
              <a:rPr lang="en-US" altLang="en-US" smtClean="0"/>
              <a:t>Example: As a police officer you respond to an assault. The suspect is in his residence. The victim greets you outside with a bloody nose. You know you are investigating an assault (Substantive Law “the rolodex of crimes in your head.”) but how do you investigate and detain the suspect? “What do you do and what are your limitations while investigating (this is procedural law.)</a:t>
            </a:r>
          </a:p>
          <a:p>
            <a:pPr>
              <a:buFontTx/>
              <a:buChar char="•"/>
            </a:pPr>
            <a:r>
              <a:rPr lang="en-US" altLang="en-US" smtClean="0"/>
              <a:t>Have the class look up 9A52.030 and 10.31.100. Engage in a brief discussion on both.</a:t>
            </a:r>
          </a:p>
        </p:txBody>
      </p:sp>
    </p:spTree>
    <p:extLst>
      <p:ext uri="{BB962C8B-B14F-4D97-AF65-F5344CB8AC3E}">
        <p14:creationId xmlns:p14="http://schemas.microsoft.com/office/powerpoint/2010/main" val="2383542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883F509-AFC3-4F63-9488-84D48D8062EE}" type="slidenum">
              <a:rPr lang="en-US" altLang="en-US" sz="1200"/>
              <a:pPr/>
              <a:t>4</a:t>
            </a:fld>
            <a:endParaRPr lang="en-US" altLang="en-US" sz="1200"/>
          </a:p>
        </p:txBody>
      </p:sp>
      <p:sp>
        <p:nvSpPr>
          <p:cNvPr id="11267" name="Rectangle 2"/>
          <p:cNvSpPr>
            <a:spLocks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altLang="en-US" smtClean="0"/>
              <a:t>Q &amp; A each bullet point in slide emphasizing the importance of knowing and applying procedures lawfully and reasonably.</a:t>
            </a:r>
          </a:p>
        </p:txBody>
      </p:sp>
    </p:spTree>
    <p:extLst>
      <p:ext uri="{BB962C8B-B14F-4D97-AF65-F5344CB8AC3E}">
        <p14:creationId xmlns:p14="http://schemas.microsoft.com/office/powerpoint/2010/main" val="4055550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altLang="en-US" smtClean="0"/>
              <a:t>Purpose of the slide is to illustrate that criminal procedures comes from many different sources and that as a police officer you have to know your police authority in regards to each source. </a:t>
            </a:r>
          </a:p>
          <a:p>
            <a:pPr>
              <a:buFontTx/>
              <a:buChar char="•"/>
            </a:pPr>
            <a:r>
              <a:rPr lang="en-US" altLang="en-US" smtClean="0"/>
              <a:t>Examples may include: Federal search law VS Washington State case law regarding search. Another example is that there is no “Carroll Doctrine” in Washington state as opposed to California or other states where courts are applying the 4</a:t>
            </a:r>
            <a:r>
              <a:rPr lang="en-US" altLang="en-US" baseline="30000" smtClean="0"/>
              <a:t>th</a:t>
            </a:r>
            <a:r>
              <a:rPr lang="en-US" altLang="en-US" smtClean="0"/>
              <a:t> amendment VS Washington State’s Article 1 section 7.</a:t>
            </a:r>
          </a:p>
          <a:p>
            <a:r>
              <a:rPr lang="en-US" altLang="en-US" smtClean="0"/>
              <a:t> </a:t>
            </a:r>
            <a:r>
              <a:rPr lang="en-US" altLang="en-US" sz="1000" b="1" smtClean="0"/>
              <a:t>(State v. Ringer 100 Wn.2d 686 (1983)</a:t>
            </a:r>
          </a:p>
          <a:p>
            <a:endParaRPr lang="en-US" altLang="en-US" sz="1000" b="1" smtClean="0"/>
          </a:p>
          <a:p>
            <a:pPr>
              <a:buFontTx/>
              <a:buChar char="•"/>
            </a:pPr>
            <a:r>
              <a:rPr lang="en-US" altLang="en-US" smtClean="0"/>
              <a:t>Describe for learners a situation where a </a:t>
            </a:r>
          </a:p>
        </p:txBody>
      </p:sp>
      <p:sp>
        <p:nvSpPr>
          <p:cNvPr id="12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D5E8B81-D8DC-48EF-9DC3-C90ECB28EA7D}" type="slidenum">
              <a:rPr lang="en-US" altLang="en-US" sz="1200"/>
              <a:pPr/>
              <a:t>5</a:t>
            </a:fld>
            <a:endParaRPr lang="en-US" altLang="en-US" sz="1200"/>
          </a:p>
        </p:txBody>
      </p:sp>
    </p:spTree>
    <p:extLst>
      <p:ext uri="{BB962C8B-B14F-4D97-AF65-F5344CB8AC3E}">
        <p14:creationId xmlns:p14="http://schemas.microsoft.com/office/powerpoint/2010/main" val="2160227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EFC6F0F-B3A2-4ACB-BFE5-331400ADB9E3}" type="slidenum">
              <a:rPr lang="en-US" altLang="en-US"/>
              <a:pPr/>
              <a:t>‹#›</a:t>
            </a:fld>
            <a:endParaRPr lang="en-US" altLang="en-US"/>
          </a:p>
        </p:txBody>
      </p:sp>
    </p:spTree>
    <p:extLst>
      <p:ext uri="{BB962C8B-B14F-4D97-AF65-F5344CB8AC3E}">
        <p14:creationId xmlns:p14="http://schemas.microsoft.com/office/powerpoint/2010/main" val="1480470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161167B-5212-4D41-8279-F6ADB8C9F883}" type="slidenum">
              <a:rPr lang="en-US" altLang="en-US"/>
              <a:pPr/>
              <a:t>‹#›</a:t>
            </a:fld>
            <a:endParaRPr lang="en-US" altLang="en-US"/>
          </a:p>
        </p:txBody>
      </p:sp>
    </p:spTree>
    <p:extLst>
      <p:ext uri="{BB962C8B-B14F-4D97-AF65-F5344CB8AC3E}">
        <p14:creationId xmlns:p14="http://schemas.microsoft.com/office/powerpoint/2010/main" val="4057106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CC68D7A-5D87-4EF2-B19D-BC103ED4A4BB}" type="slidenum">
              <a:rPr lang="en-US" altLang="en-US"/>
              <a:pPr/>
              <a:t>‹#›</a:t>
            </a:fld>
            <a:endParaRPr lang="en-US" altLang="en-US"/>
          </a:p>
        </p:txBody>
      </p:sp>
    </p:spTree>
    <p:extLst>
      <p:ext uri="{BB962C8B-B14F-4D97-AF65-F5344CB8AC3E}">
        <p14:creationId xmlns:p14="http://schemas.microsoft.com/office/powerpoint/2010/main" val="2553754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3152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914400" y="2286000"/>
            <a:ext cx="7543800" cy="3657600"/>
          </a:xfrm>
        </p:spPr>
        <p:txBody>
          <a:bodyPr rtlCol="0">
            <a:normAutofit/>
          </a:bodyPr>
          <a:lstStyle/>
          <a:p>
            <a:pPr lvl="0"/>
            <a:endParaRPr lang="en-US" noProof="0" smtClean="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F8DC50C-D58E-4A0F-8F15-E4E103AC8FB4}" type="slidenum">
              <a:rPr lang="en-US" altLang="en-US"/>
              <a:pPr/>
              <a:t>‹#›</a:t>
            </a:fld>
            <a:endParaRPr lang="en-US" altLang="en-US"/>
          </a:p>
        </p:txBody>
      </p:sp>
    </p:spTree>
    <p:extLst>
      <p:ext uri="{BB962C8B-B14F-4D97-AF65-F5344CB8AC3E}">
        <p14:creationId xmlns:p14="http://schemas.microsoft.com/office/powerpoint/2010/main" val="1443098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07CC4B0-08D5-4146-8455-CE820A01111B}" type="slidenum">
              <a:rPr lang="en-US" altLang="en-US"/>
              <a:pPr/>
              <a:t>‹#›</a:t>
            </a:fld>
            <a:endParaRPr lang="en-US" altLang="en-US"/>
          </a:p>
        </p:txBody>
      </p:sp>
    </p:spTree>
    <p:extLst>
      <p:ext uri="{BB962C8B-B14F-4D97-AF65-F5344CB8AC3E}">
        <p14:creationId xmlns:p14="http://schemas.microsoft.com/office/powerpoint/2010/main" val="3924581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C9EB35E-11C7-46D8-9677-C2B55D3CADD6}" type="slidenum">
              <a:rPr lang="en-US" altLang="en-US"/>
              <a:pPr/>
              <a:t>‹#›</a:t>
            </a:fld>
            <a:endParaRPr lang="en-US" altLang="en-US"/>
          </a:p>
        </p:txBody>
      </p:sp>
    </p:spTree>
    <p:extLst>
      <p:ext uri="{BB962C8B-B14F-4D97-AF65-F5344CB8AC3E}">
        <p14:creationId xmlns:p14="http://schemas.microsoft.com/office/powerpoint/2010/main" val="303731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400F63C-5EFE-46B4-B1B8-493FF2C48F8E}" type="slidenum">
              <a:rPr lang="en-US" altLang="en-US"/>
              <a:pPr/>
              <a:t>‹#›</a:t>
            </a:fld>
            <a:endParaRPr lang="en-US" altLang="en-US"/>
          </a:p>
        </p:txBody>
      </p:sp>
    </p:spTree>
    <p:extLst>
      <p:ext uri="{BB962C8B-B14F-4D97-AF65-F5344CB8AC3E}">
        <p14:creationId xmlns:p14="http://schemas.microsoft.com/office/powerpoint/2010/main" val="1834347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0568DEA8-F636-4B9A-9191-9832380A7F5C}" type="slidenum">
              <a:rPr lang="en-US" altLang="en-US"/>
              <a:pPr/>
              <a:t>‹#›</a:t>
            </a:fld>
            <a:endParaRPr lang="en-US" altLang="en-US"/>
          </a:p>
        </p:txBody>
      </p:sp>
    </p:spTree>
    <p:extLst>
      <p:ext uri="{BB962C8B-B14F-4D97-AF65-F5344CB8AC3E}">
        <p14:creationId xmlns:p14="http://schemas.microsoft.com/office/powerpoint/2010/main" val="2249240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E82AFE02-8852-4F70-AA1F-23CCC600CFCE}" type="slidenum">
              <a:rPr lang="en-US" altLang="en-US"/>
              <a:pPr/>
              <a:t>‹#›</a:t>
            </a:fld>
            <a:endParaRPr lang="en-US" altLang="en-US"/>
          </a:p>
        </p:txBody>
      </p:sp>
    </p:spTree>
    <p:extLst>
      <p:ext uri="{BB962C8B-B14F-4D97-AF65-F5344CB8AC3E}">
        <p14:creationId xmlns:p14="http://schemas.microsoft.com/office/powerpoint/2010/main" val="2913214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65A2A895-E0FA-426B-83F9-3B0D0B082197}" type="slidenum">
              <a:rPr lang="en-US" altLang="en-US"/>
              <a:pPr/>
              <a:t>‹#›</a:t>
            </a:fld>
            <a:endParaRPr lang="en-US" altLang="en-US"/>
          </a:p>
        </p:txBody>
      </p:sp>
    </p:spTree>
    <p:extLst>
      <p:ext uri="{BB962C8B-B14F-4D97-AF65-F5344CB8AC3E}">
        <p14:creationId xmlns:p14="http://schemas.microsoft.com/office/powerpoint/2010/main" val="1903460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205EA76-81BE-4261-955D-01277EE01FD8}" type="slidenum">
              <a:rPr lang="en-US" altLang="en-US"/>
              <a:pPr/>
              <a:t>‹#›</a:t>
            </a:fld>
            <a:endParaRPr lang="en-US" altLang="en-US"/>
          </a:p>
        </p:txBody>
      </p:sp>
    </p:spTree>
    <p:extLst>
      <p:ext uri="{BB962C8B-B14F-4D97-AF65-F5344CB8AC3E}">
        <p14:creationId xmlns:p14="http://schemas.microsoft.com/office/powerpoint/2010/main" val="2640910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B8962A3-8BD3-4D80-A5AF-CBB40A4A205C}" type="slidenum">
              <a:rPr lang="en-US" altLang="en-US"/>
              <a:pPr/>
              <a:t>‹#›</a:t>
            </a:fld>
            <a:endParaRPr lang="en-US" altLang="en-US"/>
          </a:p>
        </p:txBody>
      </p:sp>
    </p:spTree>
    <p:extLst>
      <p:ext uri="{BB962C8B-B14F-4D97-AF65-F5344CB8AC3E}">
        <p14:creationId xmlns:p14="http://schemas.microsoft.com/office/powerpoint/2010/main" val="3057845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DD27424-79F9-421E-9B35-B7A048119FB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Lady Justice (iStock_000009230972Smal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476375"/>
            <a:ext cx="8086725" cy="538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p:cNvSpPr>
            <a:spLocks noGrp="1" noChangeArrowheads="1"/>
          </p:cNvSpPr>
          <p:nvPr>
            <p:ph idx="1"/>
          </p:nvPr>
        </p:nvSpPr>
        <p:spPr>
          <a:xfrm>
            <a:off x="228600" y="685800"/>
            <a:ext cx="8610600" cy="1524000"/>
          </a:xfrm>
        </p:spPr>
        <p:txBody>
          <a:bodyPr rtlCol="0">
            <a:normAutofit fontScale="70000" lnSpcReduction="20000"/>
          </a:bodyPr>
          <a:lstStyle/>
          <a:p>
            <a:pPr algn="r" eaLnBrk="1" fontAlgn="auto" hangingPunct="1">
              <a:spcAft>
                <a:spcPts val="0"/>
              </a:spcAft>
              <a:buFontTx/>
              <a:buNone/>
              <a:defRPr/>
            </a:pPr>
            <a:r>
              <a:rPr lang="en-US" sz="10500" b="1" dirty="0" smtClean="0"/>
              <a:t>Criminal Procedures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533400" y="2209800"/>
            <a:ext cx="8229600" cy="4221163"/>
          </a:xfrm>
        </p:spPr>
        <p:txBody>
          <a:bodyPr/>
          <a:lstStyle/>
          <a:p>
            <a:pPr marL="61913" indent="-3175" eaLnBrk="1" hangingPunct="1">
              <a:buFont typeface="Arial" panose="020B0604020202020204" pitchFamily="34" charset="0"/>
              <a:buNone/>
            </a:pPr>
            <a:r>
              <a:rPr lang="en-US" altLang="en-US" sz="3600" b="1" u="sng" smtClean="0"/>
              <a:t>Criminal Procedures:</a:t>
            </a:r>
          </a:p>
          <a:p>
            <a:pPr marL="61913" indent="-3175" eaLnBrk="1" hangingPunct="1">
              <a:buFont typeface="Arial" panose="020B0604020202020204" pitchFamily="34" charset="0"/>
              <a:buNone/>
            </a:pPr>
            <a:r>
              <a:rPr lang="en-US" altLang="en-US" i="1" smtClean="0"/>
              <a:t>A network of laws and rules that establish the standards and limitations to be employed by the government and its agents.  It addresses a variety of issues to include search and seizure, powers of arrest, interrogation, prosecutorial limitations, as well as bail and sentencing.</a:t>
            </a:r>
          </a:p>
        </p:txBody>
      </p:sp>
      <p:sp>
        <p:nvSpPr>
          <p:cNvPr id="5" name="Rectangle 2"/>
          <p:cNvSpPr>
            <a:spLocks noGrp="1" noChangeArrowheads="1"/>
          </p:cNvSpPr>
          <p:nvPr>
            <p:ph type="title"/>
          </p:nvPr>
        </p:nvSpPr>
        <p:spPr>
          <a:xfrm>
            <a:off x="457200" y="274638"/>
            <a:ext cx="8229600" cy="1782762"/>
          </a:xfrm>
        </p:spPr>
        <p:txBody>
          <a:bodyPr rtlCol="0">
            <a:normAutofit fontScale="90000"/>
          </a:bodyPr>
          <a:lstStyle/>
          <a:p>
            <a:pPr eaLnBrk="1" fontAlgn="auto" hangingPunct="1">
              <a:spcAft>
                <a:spcPts val="0"/>
              </a:spcAft>
              <a:defRPr/>
            </a:pPr>
            <a:r>
              <a:rPr lang="en-US" sz="6000" b="1" dirty="0" smtClean="0">
                <a:solidFill>
                  <a:srgbClr val="0070C0"/>
                </a:solidFill>
                <a:latin typeface="Segoe Print" pitchFamily="2" charset="0"/>
              </a:rPr>
              <a:t>Where Do They</a:t>
            </a:r>
            <a:br>
              <a:rPr lang="en-US" sz="6000" b="1" dirty="0" smtClean="0">
                <a:solidFill>
                  <a:srgbClr val="0070C0"/>
                </a:solidFill>
                <a:latin typeface="Segoe Print" pitchFamily="2" charset="0"/>
              </a:rPr>
            </a:br>
            <a:r>
              <a:rPr lang="en-US" sz="6000" b="1" dirty="0" smtClean="0">
                <a:solidFill>
                  <a:srgbClr val="0070C0"/>
                </a:solidFill>
                <a:latin typeface="Segoe Print" pitchFamily="2" charset="0"/>
              </a:rPr>
              <a:t>Come From?</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Rectangle 3"/>
          <p:cNvSpPr>
            <a:spLocks noGrp="1" noChangeArrowheads="1"/>
          </p:cNvSpPr>
          <p:nvPr>
            <p:ph sz="half" idx="1"/>
          </p:nvPr>
        </p:nvSpPr>
        <p:spPr>
          <a:xfrm>
            <a:off x="381000" y="1447800"/>
            <a:ext cx="4038600" cy="5105400"/>
          </a:xfrm>
        </p:spPr>
        <p:txBody>
          <a:bodyPr/>
          <a:lstStyle/>
          <a:p>
            <a:pPr eaLnBrk="1" hangingPunct="1">
              <a:lnSpc>
                <a:spcPct val="110000"/>
              </a:lnSpc>
              <a:spcBef>
                <a:spcPct val="0"/>
              </a:spcBef>
              <a:buFont typeface="Arial" panose="020B0604020202020204" pitchFamily="34" charset="0"/>
              <a:buNone/>
            </a:pPr>
            <a:r>
              <a:rPr lang="en-US" altLang="en-US" sz="4300" b="1" u="sng" smtClean="0">
                <a:solidFill>
                  <a:srgbClr val="0070C0"/>
                </a:solidFill>
              </a:rPr>
              <a:t>Substantive Law</a:t>
            </a:r>
          </a:p>
          <a:p>
            <a:pPr lvl="1" eaLnBrk="1" hangingPunct="1">
              <a:lnSpc>
                <a:spcPct val="90000"/>
              </a:lnSpc>
              <a:spcBef>
                <a:spcPts val="2400"/>
              </a:spcBef>
            </a:pPr>
            <a:r>
              <a:rPr lang="en-US" altLang="en-US" sz="3200" b="1" smtClean="0"/>
              <a:t>legislated acts</a:t>
            </a:r>
          </a:p>
          <a:p>
            <a:pPr lvl="1" eaLnBrk="1" hangingPunct="1">
              <a:lnSpc>
                <a:spcPct val="90000"/>
              </a:lnSpc>
              <a:spcBef>
                <a:spcPts val="2400"/>
              </a:spcBef>
            </a:pPr>
            <a:r>
              <a:rPr lang="en-US" altLang="en-US" sz="3200" b="1" smtClean="0"/>
              <a:t>establish the acts and mental states necessary to commit a crime</a:t>
            </a:r>
          </a:p>
          <a:p>
            <a:pPr lvl="1" eaLnBrk="1" hangingPunct="1">
              <a:lnSpc>
                <a:spcPct val="90000"/>
              </a:lnSpc>
              <a:spcBef>
                <a:spcPts val="2400"/>
              </a:spcBef>
            </a:pPr>
            <a:r>
              <a:rPr lang="en-US" altLang="en-US" sz="3200" b="1" smtClean="0"/>
              <a:t>RCW 9A.52.030</a:t>
            </a:r>
            <a:r>
              <a:rPr lang="en-US" altLang="en-US" b="1" smtClean="0"/>
              <a:t>	</a:t>
            </a:r>
          </a:p>
        </p:txBody>
      </p:sp>
      <p:sp>
        <p:nvSpPr>
          <p:cNvPr id="4099" name="Rectangle 4"/>
          <p:cNvSpPr>
            <a:spLocks noGrp="1" noChangeArrowheads="1"/>
          </p:cNvSpPr>
          <p:nvPr>
            <p:ph sz="half" idx="2"/>
          </p:nvPr>
        </p:nvSpPr>
        <p:spPr>
          <a:xfrm>
            <a:off x="4724400" y="1447800"/>
            <a:ext cx="4000500" cy="4724400"/>
          </a:xfrm>
        </p:spPr>
        <p:txBody>
          <a:bodyPr/>
          <a:lstStyle/>
          <a:p>
            <a:pPr eaLnBrk="1" hangingPunct="1">
              <a:spcBef>
                <a:spcPct val="0"/>
              </a:spcBef>
              <a:buFont typeface="Arial" panose="020B0604020202020204" pitchFamily="34" charset="0"/>
              <a:buNone/>
            </a:pPr>
            <a:r>
              <a:rPr lang="en-US" altLang="en-US" sz="4000" b="1" u="sng" smtClean="0">
                <a:solidFill>
                  <a:srgbClr val="0070C0"/>
                </a:solidFill>
              </a:rPr>
              <a:t>Procedural Law</a:t>
            </a:r>
          </a:p>
          <a:p>
            <a:pPr lvl="1" eaLnBrk="1" hangingPunct="1">
              <a:spcBef>
                <a:spcPts val="1800"/>
              </a:spcBef>
            </a:pPr>
            <a:r>
              <a:rPr lang="en-US" altLang="en-US" sz="3200" b="1" smtClean="0"/>
              <a:t>legislated acts</a:t>
            </a:r>
          </a:p>
          <a:p>
            <a:pPr lvl="1" eaLnBrk="1" hangingPunct="1">
              <a:spcBef>
                <a:spcPts val="1800"/>
              </a:spcBef>
            </a:pPr>
            <a:r>
              <a:rPr lang="en-US" altLang="en-US" sz="3200" b="1" smtClean="0"/>
              <a:t>establish the procedures to be employed in governmental affairs</a:t>
            </a:r>
          </a:p>
          <a:p>
            <a:pPr lvl="1" eaLnBrk="1" hangingPunct="1">
              <a:spcBef>
                <a:spcPts val="1800"/>
              </a:spcBef>
            </a:pPr>
            <a:r>
              <a:rPr lang="en-US" altLang="en-US" sz="3200" b="1" smtClean="0"/>
              <a:t>RCW 10.31.100</a:t>
            </a:r>
          </a:p>
        </p:txBody>
      </p:sp>
      <p:sp>
        <p:nvSpPr>
          <p:cNvPr id="7"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6000" b="1" dirty="0" smtClean="0">
                <a:solidFill>
                  <a:srgbClr val="7030A0"/>
                </a:solidFill>
                <a:latin typeface="Segoe Print" pitchFamily="2" charset="0"/>
              </a:rPr>
              <a:t>Two Kinds of Crim Pro</a:t>
            </a:r>
          </a:p>
        </p:txBody>
      </p:sp>
    </p:spTree>
  </p:cSld>
  <p:clrMapOvr>
    <a:masterClrMapping/>
  </p:clrMapOvr>
  <p:transition>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7" name="Picture 6" descr="Gavel(iStock_000006259503Small).jpg"/>
          <p:cNvPicPr>
            <a:picLocks noChangeAspect="1"/>
          </p:cNvPicPr>
          <p:nvPr/>
        </p:nvPicPr>
        <p:blipFill>
          <a:blip r:embed="rId3" cstate="print">
            <a:duotone>
              <a:schemeClr val="bg2">
                <a:shade val="45000"/>
                <a:satMod val="135000"/>
              </a:schemeClr>
              <a:prstClr val="white"/>
            </a:duotone>
            <a:lum bright="10000"/>
          </a:blip>
          <a:stretch>
            <a:fillRect/>
          </a:stretch>
        </p:blipFill>
        <p:spPr>
          <a:xfrm>
            <a:off x="0" y="1447800"/>
            <a:ext cx="9144000" cy="7066873"/>
          </a:xfrm>
          <a:prstGeom prst="rect">
            <a:avLst/>
          </a:prstGeom>
        </p:spPr>
      </p:pic>
      <p:sp>
        <p:nvSpPr>
          <p:cNvPr id="8195" name="Rectangle 3"/>
          <p:cNvSpPr>
            <a:spLocks noGrp="1" noChangeArrowheads="1"/>
          </p:cNvSpPr>
          <p:nvPr>
            <p:ph sz="half" idx="1"/>
          </p:nvPr>
        </p:nvSpPr>
        <p:spPr>
          <a:xfrm>
            <a:off x="457200" y="1600200"/>
            <a:ext cx="4038600" cy="4876800"/>
          </a:xfrm>
        </p:spPr>
        <p:txBody>
          <a:bodyPr rtlCol="0">
            <a:noAutofit/>
          </a:bodyPr>
          <a:lstStyle/>
          <a:p>
            <a:pPr eaLnBrk="1" fontAlgn="auto" hangingPunct="1">
              <a:spcAft>
                <a:spcPts val="600"/>
              </a:spcAft>
              <a:defRPr/>
            </a:pPr>
            <a:r>
              <a:rPr lang="en-US" sz="3300" b="1" dirty="0" smtClean="0">
                <a:effectLst>
                  <a:outerShdw blurRad="38100" dist="38100" dir="2700000" algn="tl">
                    <a:srgbClr val="000000">
                      <a:alpha val="43137"/>
                    </a:srgbClr>
                  </a:outerShdw>
                </a:effectLst>
              </a:rPr>
              <a:t>Enhances the ability to successfully prosecute criminals</a:t>
            </a:r>
          </a:p>
          <a:p>
            <a:pPr eaLnBrk="1" fontAlgn="auto" hangingPunct="1">
              <a:spcAft>
                <a:spcPts val="600"/>
              </a:spcAft>
              <a:defRPr/>
            </a:pPr>
            <a:r>
              <a:rPr lang="en-US" sz="3300" b="1" dirty="0" smtClean="0">
                <a:effectLst>
                  <a:outerShdw blurRad="38100" dist="38100" dir="2700000" algn="tl">
                    <a:srgbClr val="000000">
                      <a:alpha val="43137"/>
                    </a:srgbClr>
                  </a:outerShdw>
                </a:effectLst>
              </a:rPr>
              <a:t>Reduces criminal liability to the officer</a:t>
            </a:r>
          </a:p>
          <a:p>
            <a:pPr eaLnBrk="1" fontAlgn="auto" hangingPunct="1">
              <a:spcAft>
                <a:spcPts val="600"/>
              </a:spcAft>
              <a:defRPr/>
            </a:pPr>
            <a:r>
              <a:rPr lang="en-US" sz="3300" b="1" dirty="0" smtClean="0">
                <a:effectLst>
                  <a:outerShdw blurRad="38100" dist="38100" dir="2700000" algn="tl">
                    <a:srgbClr val="000000">
                      <a:alpha val="43137"/>
                    </a:srgbClr>
                  </a:outerShdw>
                </a:effectLst>
              </a:rPr>
              <a:t>Reduces civil liability to the officer</a:t>
            </a:r>
          </a:p>
        </p:txBody>
      </p:sp>
      <p:sp>
        <p:nvSpPr>
          <p:cNvPr id="8196" name="Rectangle 4"/>
          <p:cNvSpPr>
            <a:spLocks noGrp="1" noChangeArrowheads="1"/>
          </p:cNvSpPr>
          <p:nvPr>
            <p:ph sz="half" idx="2"/>
          </p:nvPr>
        </p:nvSpPr>
        <p:spPr>
          <a:xfrm>
            <a:off x="4648200" y="1600200"/>
            <a:ext cx="4038600" cy="4876800"/>
          </a:xfrm>
        </p:spPr>
        <p:txBody>
          <a:bodyPr rtlCol="0">
            <a:noAutofit/>
          </a:bodyPr>
          <a:lstStyle/>
          <a:p>
            <a:pPr eaLnBrk="1" fontAlgn="auto" hangingPunct="1">
              <a:spcAft>
                <a:spcPts val="1800"/>
              </a:spcAft>
              <a:defRPr/>
            </a:pPr>
            <a:r>
              <a:rPr lang="en-US" sz="3200" b="1" dirty="0" smtClean="0">
                <a:effectLst>
                  <a:outerShdw blurRad="38100" dist="38100" dir="2700000" algn="tl">
                    <a:srgbClr val="000000">
                      <a:alpha val="43137"/>
                    </a:srgbClr>
                  </a:outerShdw>
                </a:effectLst>
              </a:rPr>
              <a:t>Reduces likelihood of internal discipline</a:t>
            </a:r>
          </a:p>
          <a:p>
            <a:pPr eaLnBrk="1" fontAlgn="auto" hangingPunct="1">
              <a:spcAft>
                <a:spcPts val="1800"/>
              </a:spcAft>
              <a:defRPr/>
            </a:pPr>
            <a:r>
              <a:rPr lang="en-US" sz="3200" b="1" dirty="0" smtClean="0">
                <a:effectLst>
                  <a:outerShdw blurRad="38100" dist="38100" dir="2700000" algn="tl">
                    <a:srgbClr val="000000">
                      <a:alpha val="43137"/>
                    </a:srgbClr>
                  </a:outerShdw>
                </a:effectLst>
              </a:rPr>
              <a:t>Enhances public cooperation in those “critical times”</a:t>
            </a:r>
          </a:p>
          <a:p>
            <a:pPr eaLnBrk="1" fontAlgn="auto" hangingPunct="1">
              <a:spcAft>
                <a:spcPts val="1800"/>
              </a:spcAft>
              <a:defRPr/>
            </a:pPr>
            <a:r>
              <a:rPr lang="en-US" sz="3200" b="1" dirty="0" smtClean="0">
                <a:effectLst>
                  <a:outerShdw blurRad="38100" dist="38100" dir="2700000" algn="tl">
                    <a:srgbClr val="000000">
                      <a:alpha val="43137"/>
                    </a:srgbClr>
                  </a:outerShdw>
                </a:effectLst>
              </a:rPr>
              <a:t>Protects the rights of all citizens</a:t>
            </a:r>
          </a:p>
        </p:txBody>
      </p:sp>
      <p:sp>
        <p:nvSpPr>
          <p:cNvPr id="5125" name="Rectangle 2"/>
          <p:cNvSpPr>
            <a:spLocks noGrp="1" noChangeArrowheads="1"/>
          </p:cNvSpPr>
          <p:nvPr>
            <p:ph type="title"/>
          </p:nvPr>
        </p:nvSpPr>
        <p:spPr/>
        <p:txBody>
          <a:bodyPr/>
          <a:lstStyle/>
          <a:p>
            <a:pPr eaLnBrk="1" hangingPunct="1"/>
            <a:r>
              <a:rPr lang="en-US" altLang="en-US" sz="5200" b="1" smtClean="0">
                <a:solidFill>
                  <a:srgbClr val="7030A0"/>
                </a:solidFill>
                <a:latin typeface="Segoe Print" panose="02000600000000000000" pitchFamily="2" charset="0"/>
              </a:rPr>
              <a:t>What’s the Significance?</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8196">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19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85800" y="762000"/>
          <a:ext cx="7924800" cy="6248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147" name="TextBox 4"/>
          <p:cNvSpPr txBox="1">
            <a:spLocks noChangeArrowheads="1"/>
          </p:cNvSpPr>
          <p:nvPr/>
        </p:nvSpPr>
        <p:spPr bwMode="auto">
          <a:xfrm>
            <a:off x="1066800" y="5791200"/>
            <a:ext cx="2362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latin typeface="Arial Italic" panose="020B0604020202090204" pitchFamily="34" charset="0"/>
              </a:rPr>
              <a:t>Washington State</a:t>
            </a:r>
          </a:p>
          <a:p>
            <a:r>
              <a:rPr lang="en-US" altLang="en-US" sz="1800">
                <a:latin typeface="Arial Italic" panose="020B0604020202090204" pitchFamily="34" charset="0"/>
              </a:rPr>
              <a:t>United States</a:t>
            </a:r>
          </a:p>
        </p:txBody>
      </p:sp>
      <p:sp>
        <p:nvSpPr>
          <p:cNvPr id="6148" name="TextBox 5"/>
          <p:cNvSpPr txBox="1">
            <a:spLocks noChangeArrowheads="1"/>
          </p:cNvSpPr>
          <p:nvPr/>
        </p:nvSpPr>
        <p:spPr bwMode="auto">
          <a:xfrm>
            <a:off x="5410200" y="914400"/>
            <a:ext cx="3200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latin typeface="Arial Italic" panose="020B0604020202090204" pitchFamily="34" charset="0"/>
              </a:rPr>
              <a:t>WA State Court Rulings</a:t>
            </a:r>
          </a:p>
          <a:p>
            <a:r>
              <a:rPr lang="en-US" altLang="en-US" sz="1800">
                <a:latin typeface="Arial Italic" panose="020B0604020202090204" pitchFamily="34" charset="0"/>
              </a:rPr>
              <a:t>Federal Court Rulings</a:t>
            </a:r>
          </a:p>
        </p:txBody>
      </p:sp>
      <p:sp>
        <p:nvSpPr>
          <p:cNvPr id="6149" name="TextBox 6"/>
          <p:cNvSpPr txBox="1">
            <a:spLocks noChangeArrowheads="1"/>
          </p:cNvSpPr>
          <p:nvPr/>
        </p:nvSpPr>
        <p:spPr bwMode="auto">
          <a:xfrm>
            <a:off x="6858000" y="1905000"/>
            <a:ext cx="2286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latin typeface="Arial Italic" panose="020B0604020202090204" pitchFamily="34" charset="0"/>
              </a:rPr>
              <a:t>Law Enf. Agencies</a:t>
            </a:r>
          </a:p>
          <a:p>
            <a:r>
              <a:rPr lang="en-US" altLang="en-US" sz="1800">
                <a:latin typeface="Arial Italic" panose="020B0604020202090204" pitchFamily="34" charset="0"/>
              </a:rPr>
              <a:t>Prosecutorial</a:t>
            </a:r>
            <a:br>
              <a:rPr lang="en-US" altLang="en-US" sz="1800">
                <a:latin typeface="Arial Italic" panose="020B0604020202090204" pitchFamily="34" charset="0"/>
              </a:rPr>
            </a:br>
            <a:r>
              <a:rPr lang="en-US" altLang="en-US" sz="1800">
                <a:latin typeface="Arial Italic" panose="020B0604020202090204" pitchFamily="34" charset="0"/>
              </a:rPr>
              <a:t>                Agencies</a:t>
            </a:r>
          </a:p>
        </p:txBody>
      </p:sp>
      <p:cxnSp>
        <p:nvCxnSpPr>
          <p:cNvPr id="9" name="Curved Connector 8"/>
          <p:cNvCxnSpPr/>
          <p:nvPr/>
        </p:nvCxnSpPr>
        <p:spPr>
          <a:xfrm rot="16200000" flipV="1">
            <a:off x="762000" y="5867400"/>
            <a:ext cx="457200" cy="304800"/>
          </a:xfrm>
          <a:prstGeom prst="curvedConnector3">
            <a:avLst>
              <a:gd name="adj1" fmla="val 2778"/>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urved Connector 16"/>
          <p:cNvCxnSpPr/>
          <p:nvPr/>
        </p:nvCxnSpPr>
        <p:spPr>
          <a:xfrm rot="16200000" flipV="1">
            <a:off x="952500" y="5829300"/>
            <a:ext cx="228600" cy="152400"/>
          </a:xfrm>
          <a:prstGeom prst="curvedConnector3">
            <a:avLst>
              <a:gd name="adj1" fmla="val -1111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Curved Connector 23"/>
          <p:cNvCxnSpPr/>
          <p:nvPr/>
        </p:nvCxnSpPr>
        <p:spPr>
          <a:xfrm rot="10800000" flipV="1">
            <a:off x="5257800" y="1371600"/>
            <a:ext cx="228600" cy="152400"/>
          </a:xfrm>
          <a:prstGeom prst="curvedConnector3">
            <a:avLst>
              <a:gd name="adj1" fmla="val 94446"/>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Curved Connector 24"/>
          <p:cNvCxnSpPr/>
          <p:nvPr/>
        </p:nvCxnSpPr>
        <p:spPr>
          <a:xfrm rot="10800000" flipV="1">
            <a:off x="5029200" y="1143000"/>
            <a:ext cx="457200" cy="381000"/>
          </a:xfrm>
          <a:prstGeom prst="curvedConnector3">
            <a:avLst>
              <a:gd name="adj1" fmla="val 102778"/>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urved Connector 32"/>
          <p:cNvCxnSpPr/>
          <p:nvPr/>
        </p:nvCxnSpPr>
        <p:spPr>
          <a:xfrm rot="5400000">
            <a:off x="6629400" y="2514600"/>
            <a:ext cx="457200" cy="152400"/>
          </a:xfrm>
          <a:prstGeom prst="curvedConnector3">
            <a:avLst>
              <a:gd name="adj1" fmla="val -2778"/>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urved Connector 33"/>
          <p:cNvCxnSpPr/>
          <p:nvPr/>
        </p:nvCxnSpPr>
        <p:spPr>
          <a:xfrm rot="5400000">
            <a:off x="6438900" y="2324100"/>
            <a:ext cx="685800" cy="304800"/>
          </a:xfrm>
          <a:prstGeom prst="curvedConnector3">
            <a:avLst>
              <a:gd name="adj1" fmla="val 0"/>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Rectangle 2"/>
          <p:cNvSpPr>
            <a:spLocks noGrp="1" noChangeArrowheads="1"/>
          </p:cNvSpPr>
          <p:nvPr>
            <p:ph type="title"/>
          </p:nvPr>
        </p:nvSpPr>
        <p:spPr>
          <a:xfrm rot="20024413">
            <a:off x="-695325" y="758825"/>
            <a:ext cx="5715000" cy="944563"/>
          </a:xfrm>
        </p:spPr>
        <p:txBody>
          <a:bodyPr rtlCol="0">
            <a:noAutofit/>
          </a:bodyPr>
          <a:lstStyle/>
          <a:p>
            <a:pPr eaLnBrk="1" fontAlgn="auto" hangingPunct="1">
              <a:spcAft>
                <a:spcPts val="0"/>
              </a:spcAft>
              <a:defRPr/>
            </a:pPr>
            <a:r>
              <a:rPr lang="en-US" sz="3600" b="1" dirty="0" smtClean="0">
                <a:solidFill>
                  <a:schemeClr val="accent6">
                    <a:lumMod val="75000"/>
                  </a:schemeClr>
                </a:solidFill>
                <a:effectLst>
                  <a:outerShdw blurRad="38100" dist="38100" dir="2700000" algn="tl">
                    <a:srgbClr val="000000">
                      <a:alpha val="43137"/>
                    </a:srgbClr>
                  </a:outerShdw>
                </a:effectLst>
                <a:latin typeface="Segoe Print" pitchFamily="2" charset="0"/>
              </a:rPr>
              <a:t>Sources of</a:t>
            </a:r>
            <a:br>
              <a:rPr lang="en-US" sz="3600" b="1" dirty="0" smtClean="0">
                <a:solidFill>
                  <a:schemeClr val="accent6">
                    <a:lumMod val="75000"/>
                  </a:schemeClr>
                </a:solidFill>
                <a:effectLst>
                  <a:outerShdw blurRad="38100" dist="38100" dir="2700000" algn="tl">
                    <a:srgbClr val="000000">
                      <a:alpha val="43137"/>
                    </a:srgbClr>
                  </a:outerShdw>
                </a:effectLst>
                <a:latin typeface="Segoe Print" pitchFamily="2" charset="0"/>
              </a:rPr>
            </a:br>
            <a:r>
              <a:rPr lang="en-US" sz="3600" b="1" dirty="0" smtClean="0">
                <a:solidFill>
                  <a:schemeClr val="accent6">
                    <a:lumMod val="75000"/>
                  </a:schemeClr>
                </a:solidFill>
                <a:effectLst>
                  <a:outerShdw blurRad="38100" dist="38100" dir="2700000" algn="tl">
                    <a:srgbClr val="000000">
                      <a:alpha val="43137"/>
                    </a:srgbClr>
                  </a:outerShdw>
                </a:effectLst>
                <a:latin typeface="Segoe Print" pitchFamily="2" charset="0"/>
              </a:rPr>
              <a:t>Criminal Procedures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2440</TotalTime>
  <Words>505</Words>
  <Application>Microsoft Office PowerPoint</Application>
  <PresentationFormat>On-screen Show (4:3)</PresentationFormat>
  <Paragraphs>51</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Times New Roman</vt:lpstr>
      <vt:lpstr>Arial</vt:lpstr>
      <vt:lpstr>Calibri</vt:lpstr>
      <vt:lpstr>Segoe Print</vt:lpstr>
      <vt:lpstr>Arial Italic</vt:lpstr>
      <vt:lpstr>Office Theme</vt:lpstr>
      <vt:lpstr>PowerPoint Presentation</vt:lpstr>
      <vt:lpstr>Where Do They Come From?</vt:lpstr>
      <vt:lpstr>Two Kinds of Crim Pro</vt:lpstr>
      <vt:lpstr>What’s the Significance?</vt:lpstr>
      <vt:lpstr>Sources of Criminal Procedures</vt:lpstr>
    </vt:vector>
  </TitlesOfParts>
  <Company>WRICOPS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Criminal Procedures of Law</dc:title>
  <dc:creator>WRICOPS</dc:creator>
  <cp:lastModifiedBy>Donna Rorvik</cp:lastModifiedBy>
  <cp:revision>70</cp:revision>
  <cp:lastPrinted>1999-02-16T21:23:33Z</cp:lastPrinted>
  <dcterms:created xsi:type="dcterms:W3CDTF">1999-02-10T14:25:38Z</dcterms:created>
  <dcterms:modified xsi:type="dcterms:W3CDTF">2014-10-02T19:39:51Z</dcterms:modified>
</cp:coreProperties>
</file>