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17" r:id="rId1"/>
  </p:sldMasterIdLst>
  <p:notesMasterIdLst>
    <p:notesMasterId r:id="rId9"/>
  </p:notesMasterIdLst>
  <p:handoutMasterIdLst>
    <p:handoutMasterId r:id="rId10"/>
  </p:handoutMasterIdLst>
  <p:sldIdLst>
    <p:sldId id="274" r:id="rId2"/>
    <p:sldId id="261" r:id="rId3"/>
    <p:sldId id="269" r:id="rId4"/>
    <p:sldId id="267" r:id="rId5"/>
    <p:sldId id="262" r:id="rId6"/>
    <p:sldId id="263" r:id="rId7"/>
    <p:sldId id="264" r:id="rId8"/>
  </p:sldIdLst>
  <p:sldSz cx="9144000" cy="6858000" type="screen4x3"/>
  <p:notesSz cx="6858000" cy="9247188"/>
  <p:defaultTextStyle>
    <a:defPPr>
      <a:defRPr lang="en-US"/>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12">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7C80"/>
    <a:srgbClr val="FFFF00"/>
    <a:srgbClr val="99FF66"/>
    <a:srgbClr val="DDDDDD"/>
    <a:srgbClr val="66FFFF"/>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72098" autoAdjust="0"/>
  </p:normalViewPr>
  <p:slideViewPr>
    <p:cSldViewPr>
      <p:cViewPr varScale="1">
        <p:scale>
          <a:sx n="77" d="100"/>
          <a:sy n="77" d="100"/>
        </p:scale>
        <p:origin x="-294"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p:scale>
          <a:sx n="100" d="100"/>
          <a:sy n="100" d="100"/>
        </p:scale>
        <p:origin x="-1248" y="1068"/>
      </p:cViewPr>
      <p:guideLst>
        <p:guide orient="horz" pos="2912"/>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3315" name="Rectangle 3"/>
          <p:cNvSpPr>
            <a:spLocks noGrp="1" noChangeArrowheads="1"/>
          </p:cNvSpPr>
          <p:nvPr>
            <p:ph type="dt" sz="quarter" idx="1"/>
          </p:nvPr>
        </p:nvSpPr>
        <p:spPr bwMode="auto">
          <a:xfrm>
            <a:off x="388620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3316" name="Rectangle 4"/>
          <p:cNvSpPr>
            <a:spLocks noGrp="1" noChangeArrowheads="1"/>
          </p:cNvSpPr>
          <p:nvPr>
            <p:ph type="ftr" sz="quarter" idx="2"/>
          </p:nvPr>
        </p:nvSpPr>
        <p:spPr bwMode="auto">
          <a:xfrm>
            <a:off x="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3317" name="Rectangle 5"/>
          <p:cNvSpPr>
            <a:spLocks noGrp="1" noChangeArrowheads="1"/>
          </p:cNvSpPr>
          <p:nvPr>
            <p:ph type="sldNum" sz="quarter" idx="3"/>
          </p:nvPr>
        </p:nvSpPr>
        <p:spPr bwMode="auto">
          <a:xfrm>
            <a:off x="388620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71D6247-3C08-4A70-BF50-097204B4D600}" type="slidenum">
              <a:rPr lang="en-US" altLang="en-US"/>
              <a:pPr/>
              <a:t>‹#›</a:t>
            </a:fld>
            <a:endParaRPr lang="en-US" altLang="en-US"/>
          </a:p>
        </p:txBody>
      </p:sp>
    </p:spTree>
    <p:extLst>
      <p:ext uri="{BB962C8B-B14F-4D97-AF65-F5344CB8AC3E}">
        <p14:creationId xmlns:p14="http://schemas.microsoft.com/office/powerpoint/2010/main" val="27492397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1026"/>
          <p:cNvSpPr>
            <a:spLocks noGrp="1" noChangeArrowheads="1"/>
          </p:cNvSpPr>
          <p:nvPr>
            <p:ph type="hdr" sz="quarter"/>
          </p:nvPr>
        </p:nvSpPr>
        <p:spPr bwMode="auto">
          <a:xfrm>
            <a:off x="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9459" name="Rectangle 1027"/>
          <p:cNvSpPr>
            <a:spLocks noGrp="1" noChangeArrowheads="1"/>
          </p:cNvSpPr>
          <p:nvPr>
            <p:ph type="dt" idx="1"/>
          </p:nvPr>
        </p:nvSpPr>
        <p:spPr bwMode="auto">
          <a:xfrm>
            <a:off x="3886200" y="0"/>
            <a:ext cx="2971800" cy="461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220" name="Rectangle 1028"/>
          <p:cNvSpPr>
            <a:spLocks noChangeArrowheads="1" noTextEdit="1"/>
          </p:cNvSpPr>
          <p:nvPr>
            <p:ph type="sldImg" idx="2"/>
          </p:nvPr>
        </p:nvSpPr>
        <p:spPr bwMode="auto">
          <a:xfrm>
            <a:off x="1117600" y="693738"/>
            <a:ext cx="4622800" cy="34671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461" name="Rectangle 1029"/>
          <p:cNvSpPr>
            <a:spLocks noGrp="1" noChangeArrowheads="1"/>
          </p:cNvSpPr>
          <p:nvPr>
            <p:ph type="body" sz="quarter" idx="3"/>
          </p:nvPr>
        </p:nvSpPr>
        <p:spPr bwMode="auto">
          <a:xfrm>
            <a:off x="914400" y="4392613"/>
            <a:ext cx="5029200" cy="4160837"/>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9462" name="Rectangle 1030"/>
          <p:cNvSpPr>
            <a:spLocks noGrp="1" noChangeArrowheads="1"/>
          </p:cNvSpPr>
          <p:nvPr>
            <p:ph type="ftr" sz="quarter" idx="4"/>
          </p:nvPr>
        </p:nvSpPr>
        <p:spPr bwMode="auto">
          <a:xfrm>
            <a:off x="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19463" name="Rectangle 1031"/>
          <p:cNvSpPr>
            <a:spLocks noGrp="1" noChangeArrowheads="1"/>
          </p:cNvSpPr>
          <p:nvPr>
            <p:ph type="sldNum" sz="quarter" idx="5"/>
          </p:nvPr>
        </p:nvSpPr>
        <p:spPr bwMode="auto">
          <a:xfrm>
            <a:off x="3886200" y="8785225"/>
            <a:ext cx="2971800" cy="461963"/>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AB2F0B8C-C26F-4079-83C3-F5650EA6300A}" type="slidenum">
              <a:rPr lang="en-US" altLang="en-US"/>
              <a:pPr/>
              <a:t>‹#›</a:t>
            </a:fld>
            <a:endParaRPr lang="en-US" altLang="en-US"/>
          </a:p>
        </p:txBody>
      </p:sp>
    </p:spTree>
    <p:extLst>
      <p:ext uri="{BB962C8B-B14F-4D97-AF65-F5344CB8AC3E}">
        <p14:creationId xmlns:p14="http://schemas.microsoft.com/office/powerpoint/2010/main" val="133579617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p:cNvSpPr>
            <a:spLocks noGrp="1" noRot="1" noChangeAspect="1" noTextEdit="1"/>
          </p:cNvSpPr>
          <p:nvPr>
            <p:ph type="sldImg"/>
          </p:nvPr>
        </p:nvSpPr>
        <p:spPr>
          <a:ln/>
        </p:spPr>
      </p:sp>
      <p:sp>
        <p:nvSpPr>
          <p:cNvPr id="102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p>
        </p:txBody>
      </p:sp>
      <p:sp>
        <p:nvSpPr>
          <p:cNvPr id="102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8401ACE-DADA-41C6-916C-40252A601051}" type="slidenum">
              <a:rPr lang="en-US" altLang="en-US" sz="1200"/>
              <a:pPr/>
              <a:t>1</a:t>
            </a:fld>
            <a:endParaRPr lang="en-US" altLang="en-US" sz="1200"/>
          </a:p>
        </p:txBody>
      </p:sp>
    </p:spTree>
    <p:extLst>
      <p:ext uri="{BB962C8B-B14F-4D97-AF65-F5344CB8AC3E}">
        <p14:creationId xmlns:p14="http://schemas.microsoft.com/office/powerpoint/2010/main" val="123924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FE341973-0D5C-4BDE-B1E6-0F5E14AABDBA}" type="slidenum">
              <a:rPr lang="en-US" altLang="en-US" sz="1200"/>
              <a:pPr/>
              <a:t>2</a:t>
            </a:fld>
            <a:endParaRPr lang="en-US" altLang="en-US" sz="1200"/>
          </a:p>
        </p:txBody>
      </p:sp>
      <p:sp>
        <p:nvSpPr>
          <p:cNvPr id="11267" name="Rectangle 2"/>
          <p:cNvSpPr>
            <a:spLocks noChangeArrowheads="1" noTextEdit="1"/>
          </p:cNvSpPr>
          <p:nvPr>
            <p:ph type="sldImg"/>
          </p:nvPr>
        </p:nvSpPr>
        <p:spPr>
          <a:ln/>
        </p:spPr>
      </p:sp>
      <p:sp>
        <p:nvSpPr>
          <p:cNvPr id="112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Point out that officers only have qualified immunity if they can meet the two part test (listed on the slide.)</a:t>
            </a:r>
          </a:p>
          <a:p>
            <a:pPr>
              <a:buFontTx/>
              <a:buChar char="•"/>
            </a:pPr>
            <a:r>
              <a:rPr lang="en-US" altLang="en-US" smtClean="0"/>
              <a:t>You can be sued for anything anytime by anyone even if you were acting in good faith (whether you are successfully sued is the question.)</a:t>
            </a:r>
          </a:p>
          <a:p>
            <a:pPr>
              <a:buFontTx/>
              <a:buChar char="•"/>
            </a:pPr>
            <a:r>
              <a:rPr lang="en-US" altLang="en-US" smtClean="0"/>
              <a:t>Discuss that they should not be afraid to do their job and that they should follow the 99 out of 100 cop rule. No two situations are exactly the same and no one can predict the dynamic scenarios that arise in police work. As long as you are acting lawfully and within reason and do what 99 out of 100 cops would have done you will probably be fine.</a:t>
            </a:r>
          </a:p>
          <a:p>
            <a:pPr>
              <a:buFontTx/>
              <a:buChar char="•"/>
            </a:pPr>
            <a:r>
              <a:rPr lang="en-US" altLang="en-US" smtClean="0"/>
              <a:t>Offer some personal examples of good police work where officers  “reasonably but mistakenly” arriving at the wrong conclusion.</a:t>
            </a:r>
          </a:p>
          <a:p>
            <a:pPr>
              <a:buFontTx/>
              <a:buChar char="•"/>
            </a:pPr>
            <a:r>
              <a:rPr lang="en-US" altLang="en-US" smtClean="0"/>
              <a:t>Judges and prosecutors (in most situations) have absolute immunity.  </a:t>
            </a:r>
          </a:p>
        </p:txBody>
      </p:sp>
    </p:spTree>
    <p:extLst>
      <p:ext uri="{BB962C8B-B14F-4D97-AF65-F5344CB8AC3E}">
        <p14:creationId xmlns:p14="http://schemas.microsoft.com/office/powerpoint/2010/main" val="34791850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73B7DCB4-4FA0-42E2-8F8C-7EBDE70A4D44}" type="slidenum">
              <a:rPr lang="en-US" altLang="en-US" sz="1200"/>
              <a:pPr/>
              <a:t>3</a:t>
            </a:fld>
            <a:endParaRPr lang="en-US" altLang="en-US" sz="1200"/>
          </a:p>
        </p:txBody>
      </p:sp>
      <p:sp>
        <p:nvSpPr>
          <p:cNvPr id="12291" name="Rectangle 2"/>
          <p:cNvSpPr>
            <a:spLocks noChangeArrowheads="1" noTextEdit="1"/>
          </p:cNvSpPr>
          <p:nvPr>
            <p:ph type="sldImg"/>
          </p:nvPr>
        </p:nvSpPr>
        <p:spPr>
          <a:ln/>
        </p:spPr>
      </p:sp>
      <p:sp>
        <p:nvSpPr>
          <p:cNvPr id="122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YES you can be found liable in all three venues.</a:t>
            </a:r>
          </a:p>
          <a:p>
            <a:pPr>
              <a:buFontTx/>
              <a:buChar char="•"/>
            </a:pPr>
            <a:r>
              <a:rPr lang="en-US" altLang="en-US" smtClean="0"/>
              <a:t>Give an example of a situation involving an officer (without giving a name or department) that illustrates this point. </a:t>
            </a:r>
          </a:p>
          <a:p>
            <a:pPr>
              <a:buFontTx/>
              <a:buChar char="•"/>
            </a:pPr>
            <a:r>
              <a:rPr lang="en-US" altLang="en-US" smtClean="0"/>
              <a:t>Discuss the term “contempt of cop” and how that relates to liability. </a:t>
            </a:r>
          </a:p>
        </p:txBody>
      </p:sp>
    </p:spTree>
    <p:extLst>
      <p:ext uri="{BB962C8B-B14F-4D97-AF65-F5344CB8AC3E}">
        <p14:creationId xmlns:p14="http://schemas.microsoft.com/office/powerpoint/2010/main" val="1213264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EE0644CC-5B5D-4568-9F7D-21EDCE95A117}" type="slidenum">
              <a:rPr lang="en-US" altLang="en-US" sz="1200"/>
              <a:pPr/>
              <a:t>4</a:t>
            </a:fld>
            <a:endParaRPr lang="en-US" altLang="en-US" sz="1200"/>
          </a:p>
        </p:txBody>
      </p:sp>
      <p:sp>
        <p:nvSpPr>
          <p:cNvPr id="13315" name="Rectangle 2"/>
          <p:cNvSpPr>
            <a:spLocks noChangeArrowheads="1" noTextEdit="1"/>
          </p:cNvSpPr>
          <p:nvPr>
            <p:ph type="sldImg"/>
          </p:nvPr>
        </p:nvSpPr>
        <p:spPr>
          <a:ln/>
        </p:spPr>
      </p:sp>
      <p:sp>
        <p:nvSpPr>
          <p:cNvPr id="133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The public duty doctrine is a court created doctrine to protect the police from liability like in the example above.</a:t>
            </a:r>
          </a:p>
          <a:p>
            <a:pPr>
              <a:buFontTx/>
              <a:buChar char="•"/>
            </a:pPr>
            <a:r>
              <a:rPr lang="en-US" altLang="en-US" smtClean="0"/>
              <a:t>Another example: The 10 year investigation of the Green River killer.</a:t>
            </a:r>
          </a:p>
        </p:txBody>
      </p:sp>
    </p:spTree>
    <p:extLst>
      <p:ext uri="{BB962C8B-B14F-4D97-AF65-F5344CB8AC3E}">
        <p14:creationId xmlns:p14="http://schemas.microsoft.com/office/powerpoint/2010/main" val="167257789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C2620D1E-6C53-4FC9-8EB1-5E962A1AF5BE}" type="slidenum">
              <a:rPr lang="en-US" altLang="en-US" sz="1200"/>
              <a:pPr/>
              <a:t>5</a:t>
            </a:fld>
            <a:endParaRPr lang="en-US" altLang="en-US" sz="1200"/>
          </a:p>
        </p:txBody>
      </p:sp>
      <p:sp>
        <p:nvSpPr>
          <p:cNvPr id="14339" name="Rectangle 2"/>
          <p:cNvSpPr>
            <a:spLocks noChangeArrowheads="1" noTextEdit="1"/>
          </p:cNvSpPr>
          <p:nvPr>
            <p:ph type="sldImg"/>
          </p:nvPr>
        </p:nvSpPr>
        <p:spPr>
          <a:ln/>
        </p:spPr>
      </p:sp>
      <p:sp>
        <p:nvSpPr>
          <p:cNvPr id="143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US" altLang="en-US" smtClean="0"/>
              <a:t>Suggestions to illustrate the slide:</a:t>
            </a:r>
          </a:p>
          <a:p>
            <a:pPr>
              <a:buFontTx/>
              <a:buChar char="•"/>
            </a:pPr>
            <a:r>
              <a:rPr lang="en-US" altLang="en-US" smtClean="0"/>
              <a:t>When the public calls 911 they expect the police to respond. Example of elderly person not seen in a week…...Duty Owed You have a duty to investigate.</a:t>
            </a:r>
          </a:p>
          <a:p>
            <a:r>
              <a:rPr lang="en-US" altLang="en-US" smtClean="0"/>
              <a:t>Upon arrival the officer knocks on the door receives no response and does nothing else to investigate …..Duty Breached. Failure to do a thorough job.</a:t>
            </a:r>
          </a:p>
          <a:p>
            <a:r>
              <a:rPr lang="en-US" altLang="en-US" smtClean="0"/>
              <a:t>Later that day a family member finds them dead in their house. An autopsy shows the person died over hours from internal bleeding received from a fall…..Actual Damages Suffered.  Result is lawsuit and liability.</a:t>
            </a:r>
          </a:p>
          <a:p>
            <a:pPr>
              <a:buFontTx/>
              <a:buChar char="•"/>
            </a:pPr>
            <a:r>
              <a:rPr lang="en-US" altLang="en-US" smtClean="0"/>
              <a:t>Another example is officers responding to domestic violence assault where probable cause is developed and officers fail to make a custodial arrest. As a result of the duty breached the victim sustains further injury by the suspect who should have been booked into jail.</a:t>
            </a:r>
          </a:p>
          <a:p>
            <a:pPr>
              <a:buFontTx/>
              <a:buChar char="•"/>
            </a:pPr>
            <a:r>
              <a:rPr lang="en-US" altLang="en-US" smtClean="0"/>
              <a:t>Another scenario that works well to illustrate the point is the obvious DUI you see during a bar check who you have arrested several times before for DUI and their car is parked in the lot. Discuss an officers lawful options. Discuss why it is important to know what you can and can not do with that person. This usually results in a good discussion with new officers about their lack of authority in these types of situations but their community caretaking function and how they should manage situations to reduce liability.  </a:t>
            </a:r>
          </a:p>
        </p:txBody>
      </p:sp>
    </p:spTree>
    <p:extLst>
      <p:ext uri="{BB962C8B-B14F-4D97-AF65-F5344CB8AC3E}">
        <p14:creationId xmlns:p14="http://schemas.microsoft.com/office/powerpoint/2010/main" val="9024735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1AFB1E35-1BDD-49CD-816E-10D199DD968C}" type="slidenum">
              <a:rPr lang="en-US" altLang="en-US" sz="1200"/>
              <a:pPr/>
              <a:t>6</a:t>
            </a:fld>
            <a:endParaRPr lang="en-US" altLang="en-US" sz="1200"/>
          </a:p>
        </p:txBody>
      </p:sp>
      <p:sp>
        <p:nvSpPr>
          <p:cNvPr id="15363" name="Rectangle 2"/>
          <p:cNvSpPr>
            <a:spLocks noChangeArrowheads="1" noTextEdit="1"/>
          </p:cNvSpPr>
          <p:nvPr>
            <p:ph type="sldImg"/>
          </p:nvPr>
        </p:nvSpPr>
        <p:spPr>
          <a:ln/>
        </p:spPr>
      </p:sp>
      <p:sp>
        <p:nvSpPr>
          <p:cNvPr id="153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Give examples of bullet points.</a:t>
            </a:r>
          </a:p>
        </p:txBody>
      </p:sp>
    </p:spTree>
    <p:extLst>
      <p:ext uri="{BB962C8B-B14F-4D97-AF65-F5344CB8AC3E}">
        <p14:creationId xmlns:p14="http://schemas.microsoft.com/office/powerpoint/2010/main" val="3522308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031"/>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fld id="{AE8E0D53-7243-4485-8DDE-4FAE1295E9E1}" type="slidenum">
              <a:rPr lang="en-US" altLang="en-US" sz="1200"/>
              <a:pPr/>
              <a:t>7</a:t>
            </a:fld>
            <a:endParaRPr lang="en-US" altLang="en-US" sz="1200"/>
          </a:p>
        </p:txBody>
      </p:sp>
      <p:sp>
        <p:nvSpPr>
          <p:cNvPr id="16387" name="Rectangle 2"/>
          <p:cNvSpPr>
            <a:spLocks noChangeArrowheads="1" noTextEdit="1"/>
          </p:cNvSpPr>
          <p:nvPr>
            <p:ph type="sldImg"/>
          </p:nvPr>
        </p:nvSpPr>
        <p:spPr>
          <a:ln/>
        </p:spPr>
      </p:sp>
      <p:sp>
        <p:nvSpPr>
          <p:cNvPr id="163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buFontTx/>
              <a:buChar char="•"/>
            </a:pPr>
            <a:r>
              <a:rPr lang="en-US" altLang="en-US" smtClean="0"/>
              <a:t>Summarize the block.</a:t>
            </a:r>
          </a:p>
          <a:p>
            <a:pPr>
              <a:buFontTx/>
              <a:buChar char="•"/>
            </a:pPr>
            <a:r>
              <a:rPr lang="en-US" altLang="en-US" smtClean="0"/>
              <a:t>Emphasize the importance of knowing criminal procedure and case law because it is ever changing.</a:t>
            </a:r>
          </a:p>
          <a:p>
            <a:pPr>
              <a:buFontTx/>
              <a:buChar char="•"/>
            </a:pPr>
            <a:endParaRPr lang="en-US" altLang="en-US" smtClean="0"/>
          </a:p>
        </p:txBody>
      </p:sp>
    </p:spTree>
    <p:extLst>
      <p:ext uri="{BB962C8B-B14F-4D97-AF65-F5344CB8AC3E}">
        <p14:creationId xmlns:p14="http://schemas.microsoft.com/office/powerpoint/2010/main" val="39520024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FFDDE104-E4F7-4E17-B3E8-19CDD00015DE}" type="slidenum">
              <a:rPr lang="en-US" altLang="en-US"/>
              <a:pPr/>
              <a:t>‹#›</a:t>
            </a:fld>
            <a:endParaRPr lang="en-US" altLang="en-US"/>
          </a:p>
        </p:txBody>
      </p:sp>
    </p:spTree>
    <p:extLst>
      <p:ext uri="{BB962C8B-B14F-4D97-AF65-F5344CB8AC3E}">
        <p14:creationId xmlns:p14="http://schemas.microsoft.com/office/powerpoint/2010/main" val="1961566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6FB5A56-B5AB-4DFB-9172-4300E9241AB9}" type="slidenum">
              <a:rPr lang="en-US" altLang="en-US"/>
              <a:pPr/>
              <a:t>‹#›</a:t>
            </a:fld>
            <a:endParaRPr lang="en-US" altLang="en-US"/>
          </a:p>
        </p:txBody>
      </p:sp>
    </p:spTree>
    <p:extLst>
      <p:ext uri="{BB962C8B-B14F-4D97-AF65-F5344CB8AC3E}">
        <p14:creationId xmlns:p14="http://schemas.microsoft.com/office/powerpoint/2010/main" val="12507841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606E2EE1-8A53-4764-B1CF-6F92BCE7A996}" type="slidenum">
              <a:rPr lang="en-US" altLang="en-US"/>
              <a:pPr/>
              <a:t>‹#›</a:t>
            </a:fld>
            <a:endParaRPr lang="en-US" altLang="en-US"/>
          </a:p>
        </p:txBody>
      </p:sp>
    </p:spTree>
    <p:extLst>
      <p:ext uri="{BB962C8B-B14F-4D97-AF65-F5344CB8AC3E}">
        <p14:creationId xmlns:p14="http://schemas.microsoft.com/office/powerpoint/2010/main" val="16509354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34935FB4-847D-40A8-AFD8-9DDBBA9A8CA3}" type="slidenum">
              <a:rPr lang="en-US" altLang="en-US"/>
              <a:pPr/>
              <a:t>‹#›</a:t>
            </a:fld>
            <a:endParaRPr lang="en-US" altLang="en-US"/>
          </a:p>
        </p:txBody>
      </p:sp>
    </p:spTree>
    <p:extLst>
      <p:ext uri="{BB962C8B-B14F-4D97-AF65-F5344CB8AC3E}">
        <p14:creationId xmlns:p14="http://schemas.microsoft.com/office/powerpoint/2010/main" val="24443328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fld id="{DC4489DB-4FAF-4746-B099-28F5B0CE4A45}" type="slidenum">
              <a:rPr lang="en-US" altLang="en-US"/>
              <a:pPr/>
              <a:t>‹#›</a:t>
            </a:fld>
            <a:endParaRPr lang="en-US" altLang="en-US"/>
          </a:p>
        </p:txBody>
      </p:sp>
    </p:spTree>
    <p:extLst>
      <p:ext uri="{BB962C8B-B14F-4D97-AF65-F5344CB8AC3E}">
        <p14:creationId xmlns:p14="http://schemas.microsoft.com/office/powerpoint/2010/main" val="3599104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CF3D0AD2-7874-455D-B65A-E8CCFF0017BE}" type="slidenum">
              <a:rPr lang="en-US" altLang="en-US"/>
              <a:pPr/>
              <a:t>‹#›</a:t>
            </a:fld>
            <a:endParaRPr lang="en-US" altLang="en-US"/>
          </a:p>
        </p:txBody>
      </p:sp>
    </p:spTree>
    <p:extLst>
      <p:ext uri="{BB962C8B-B14F-4D97-AF65-F5344CB8AC3E}">
        <p14:creationId xmlns:p14="http://schemas.microsoft.com/office/powerpoint/2010/main" val="875047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fld id="{89F2E8BE-5204-4043-A566-934600EB7266}" type="slidenum">
              <a:rPr lang="en-US" altLang="en-US"/>
              <a:pPr/>
              <a:t>‹#›</a:t>
            </a:fld>
            <a:endParaRPr lang="en-US" altLang="en-US"/>
          </a:p>
        </p:txBody>
      </p:sp>
    </p:spTree>
    <p:extLst>
      <p:ext uri="{BB962C8B-B14F-4D97-AF65-F5344CB8AC3E}">
        <p14:creationId xmlns:p14="http://schemas.microsoft.com/office/powerpoint/2010/main" val="28232495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fld id="{83B7D3E7-7D96-4787-B7E5-88B2E9F8C59A}" type="slidenum">
              <a:rPr lang="en-US" altLang="en-US"/>
              <a:pPr/>
              <a:t>‹#›</a:t>
            </a:fld>
            <a:endParaRPr lang="en-US" altLang="en-US"/>
          </a:p>
        </p:txBody>
      </p:sp>
    </p:spTree>
    <p:extLst>
      <p:ext uri="{BB962C8B-B14F-4D97-AF65-F5344CB8AC3E}">
        <p14:creationId xmlns:p14="http://schemas.microsoft.com/office/powerpoint/2010/main" val="27085942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fld id="{038C3EBC-ED4A-4116-ACCC-25697BD41389}" type="slidenum">
              <a:rPr lang="en-US" altLang="en-US"/>
              <a:pPr/>
              <a:t>‹#›</a:t>
            </a:fld>
            <a:endParaRPr lang="en-US" altLang="en-US"/>
          </a:p>
        </p:txBody>
      </p:sp>
    </p:spTree>
    <p:extLst>
      <p:ext uri="{BB962C8B-B14F-4D97-AF65-F5344CB8AC3E}">
        <p14:creationId xmlns:p14="http://schemas.microsoft.com/office/powerpoint/2010/main" val="41770669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0A1821AA-0BEE-4856-9F1E-EA79F0B99927}" type="slidenum">
              <a:rPr lang="en-US" altLang="en-US"/>
              <a:pPr/>
              <a:t>‹#›</a:t>
            </a:fld>
            <a:endParaRPr lang="en-US" altLang="en-US"/>
          </a:p>
        </p:txBody>
      </p:sp>
    </p:spTree>
    <p:extLst>
      <p:ext uri="{BB962C8B-B14F-4D97-AF65-F5344CB8AC3E}">
        <p14:creationId xmlns:p14="http://schemas.microsoft.com/office/powerpoint/2010/main" val="25878852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fld id="{A50A4607-3D4E-441C-B302-45C7D080839B}" type="slidenum">
              <a:rPr lang="en-US" altLang="en-US"/>
              <a:pPr/>
              <a:t>‹#›</a:t>
            </a:fld>
            <a:endParaRPr lang="en-US" altLang="en-US"/>
          </a:p>
        </p:txBody>
      </p:sp>
    </p:spTree>
    <p:extLst>
      <p:ext uri="{BB962C8B-B14F-4D97-AF65-F5344CB8AC3E}">
        <p14:creationId xmlns:p14="http://schemas.microsoft.com/office/powerpoint/2010/main" val="26434603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fld id="{F2F15C3F-0702-431F-B071-C051E69B5A4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18" r:id="rId1"/>
    <p:sldLayoutId id="2147483719" r:id="rId2"/>
    <p:sldLayoutId id="2147483720" r:id="rId3"/>
    <p:sldLayoutId id="2147483721" r:id="rId4"/>
    <p:sldLayoutId id="2147483722" r:id="rId5"/>
    <p:sldLayoutId id="2147483723" r:id="rId6"/>
    <p:sldLayoutId id="2147483724" r:id="rId7"/>
    <p:sldLayoutId id="2147483725" r:id="rId8"/>
    <p:sldLayoutId id="2147483726" r:id="rId9"/>
    <p:sldLayoutId id="2147483727" r:id="rId10"/>
    <p:sldLayoutId id="2147483728"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2050" name="Picture 3" descr="Lady Justice (iStock_000009230972Small).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0" y="1476375"/>
            <a:ext cx="8086725" cy="538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3"/>
          <p:cNvSpPr>
            <a:spLocks noGrp="1" noChangeArrowheads="1"/>
          </p:cNvSpPr>
          <p:nvPr>
            <p:ph idx="1"/>
          </p:nvPr>
        </p:nvSpPr>
        <p:spPr>
          <a:xfrm>
            <a:off x="228600" y="304800"/>
            <a:ext cx="8610600" cy="1905000"/>
          </a:xfrm>
        </p:spPr>
        <p:txBody>
          <a:bodyPr/>
          <a:lstStyle/>
          <a:p>
            <a:pPr algn="r" eaLnBrk="1" hangingPunct="1">
              <a:buFontTx/>
              <a:buNone/>
            </a:pPr>
            <a:r>
              <a:rPr lang="en-US" altLang="en-US" sz="10500" b="1" smtClean="0"/>
              <a:t>Police Liability</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altLang="en-US" sz="6000" b="1" smtClean="0">
                <a:solidFill>
                  <a:srgbClr val="0070C0"/>
                </a:solidFill>
                <a:latin typeface="Segoe Print" panose="02000600000000000000" pitchFamily="2" charset="0"/>
              </a:rPr>
              <a:t>What if we deviate?</a:t>
            </a:r>
          </a:p>
        </p:txBody>
      </p:sp>
      <p:sp>
        <p:nvSpPr>
          <p:cNvPr id="9219" name="Rectangle 3"/>
          <p:cNvSpPr>
            <a:spLocks noGrp="1" noChangeArrowheads="1"/>
          </p:cNvSpPr>
          <p:nvPr>
            <p:ph idx="1"/>
          </p:nvPr>
        </p:nvSpPr>
        <p:spPr>
          <a:xfrm>
            <a:off x="609600" y="1371600"/>
            <a:ext cx="7924800" cy="5181600"/>
          </a:xfrm>
        </p:spPr>
        <p:txBody>
          <a:bodyPr/>
          <a:lstStyle/>
          <a:p>
            <a:pPr marL="0" lvl="1" indent="0" eaLnBrk="1" hangingPunct="1">
              <a:lnSpc>
                <a:spcPct val="90000"/>
              </a:lnSpc>
              <a:buFont typeface="Arial" panose="020B0604020202020204" pitchFamily="34" charset="0"/>
              <a:buNone/>
            </a:pPr>
            <a:r>
              <a:rPr lang="en-US" altLang="en-US" smtClean="0"/>
              <a:t>There is </a:t>
            </a:r>
            <a:r>
              <a:rPr lang="en-US" altLang="en-US" u="sng" smtClean="0"/>
              <a:t>NO</a:t>
            </a:r>
            <a:r>
              <a:rPr lang="en-US" altLang="en-US" smtClean="0"/>
              <a:t> </a:t>
            </a:r>
            <a:r>
              <a:rPr lang="en-US" altLang="en-US" b="1" i="1" smtClean="0">
                <a:solidFill>
                  <a:srgbClr val="C00000"/>
                </a:solidFill>
              </a:rPr>
              <a:t>absolute</a:t>
            </a:r>
            <a:r>
              <a:rPr lang="en-US" altLang="en-US" b="1" smtClean="0">
                <a:solidFill>
                  <a:srgbClr val="C00000"/>
                </a:solidFill>
              </a:rPr>
              <a:t> </a:t>
            </a:r>
            <a:r>
              <a:rPr lang="en-US" altLang="en-US" smtClean="0"/>
              <a:t>immunity!</a:t>
            </a:r>
          </a:p>
          <a:p>
            <a:pPr marL="0" lvl="2" indent="0" eaLnBrk="1" hangingPunct="1">
              <a:lnSpc>
                <a:spcPct val="85000"/>
              </a:lnSpc>
              <a:buFont typeface="Arial" panose="020B0604020202020204" pitchFamily="34" charset="0"/>
              <a:buNone/>
            </a:pPr>
            <a:endParaRPr lang="en-US" altLang="en-US" sz="1400" smtClean="0"/>
          </a:p>
          <a:p>
            <a:pPr marL="0" lvl="2" indent="0" eaLnBrk="1" hangingPunct="1">
              <a:lnSpc>
                <a:spcPct val="85000"/>
              </a:lnSpc>
              <a:buFont typeface="Arial" panose="020B0604020202020204" pitchFamily="34" charset="0"/>
              <a:buNone/>
            </a:pPr>
            <a:r>
              <a:rPr lang="en-US" altLang="en-US" sz="2800" smtClean="0"/>
              <a:t>There </a:t>
            </a:r>
            <a:r>
              <a:rPr lang="en-US" altLang="en-US" sz="2800" u="sng" smtClean="0"/>
              <a:t>IS</a:t>
            </a:r>
            <a:r>
              <a:rPr lang="en-US" altLang="en-US" sz="2800" smtClean="0"/>
              <a:t> </a:t>
            </a:r>
            <a:r>
              <a:rPr lang="en-US" altLang="en-US" sz="2800" b="1" i="1" smtClean="0">
                <a:solidFill>
                  <a:srgbClr val="00B050"/>
                </a:solidFill>
              </a:rPr>
              <a:t>qualified </a:t>
            </a:r>
            <a:r>
              <a:rPr lang="en-US" altLang="en-US" sz="2800" b="1" smtClean="0">
                <a:solidFill>
                  <a:srgbClr val="00B050"/>
                </a:solidFill>
              </a:rPr>
              <a:t>or </a:t>
            </a:r>
            <a:r>
              <a:rPr lang="en-US" altLang="en-US" sz="2800" b="1" i="1" smtClean="0">
                <a:solidFill>
                  <a:srgbClr val="00B050"/>
                </a:solidFill>
              </a:rPr>
              <a:t>good faith </a:t>
            </a:r>
            <a:r>
              <a:rPr lang="en-US" altLang="en-US" sz="2800" smtClean="0"/>
              <a:t>immunity</a:t>
            </a:r>
          </a:p>
          <a:p>
            <a:pPr marL="1254125" lvl="3" eaLnBrk="1" hangingPunct="1">
              <a:lnSpc>
                <a:spcPct val="65000"/>
              </a:lnSpc>
              <a:spcBef>
                <a:spcPts val="1200"/>
              </a:spcBef>
            </a:pPr>
            <a:r>
              <a:rPr lang="en-US" altLang="en-US" sz="2400" smtClean="0"/>
              <a:t>Limited immunity</a:t>
            </a:r>
          </a:p>
          <a:p>
            <a:pPr marL="1254125" lvl="3" eaLnBrk="1" hangingPunct="1">
              <a:lnSpc>
                <a:spcPct val="65000"/>
              </a:lnSpc>
              <a:spcBef>
                <a:spcPts val="1200"/>
              </a:spcBef>
            </a:pPr>
            <a:r>
              <a:rPr lang="en-US" altLang="en-US" sz="2400" smtClean="0"/>
              <a:t>Must be pleaded by the officer</a:t>
            </a:r>
          </a:p>
          <a:p>
            <a:pPr marL="1254125" lvl="3" eaLnBrk="1" hangingPunct="1">
              <a:lnSpc>
                <a:spcPct val="65000"/>
              </a:lnSpc>
              <a:spcBef>
                <a:spcPts val="1200"/>
              </a:spcBef>
            </a:pPr>
            <a:r>
              <a:rPr lang="en-US" altLang="en-US" sz="2400" smtClean="0"/>
              <a:t>Two-part test:</a:t>
            </a:r>
          </a:p>
          <a:p>
            <a:pPr marL="1254125" lvl="3" eaLnBrk="1" hangingPunct="1">
              <a:lnSpc>
                <a:spcPct val="85000"/>
              </a:lnSpc>
              <a:spcBef>
                <a:spcPts val="1200"/>
              </a:spcBef>
              <a:buFont typeface="Calibri" panose="020F0502020204030204" pitchFamily="34" charset="0"/>
              <a:buAutoNum type="arabicPeriod"/>
            </a:pPr>
            <a:r>
              <a:rPr lang="en-US" altLang="en-US" sz="2400" smtClean="0"/>
              <a:t>Did officer violate a clearly-established statutory or case law?</a:t>
            </a:r>
          </a:p>
          <a:p>
            <a:pPr marL="1254125" lvl="3" eaLnBrk="1" hangingPunct="1">
              <a:lnSpc>
                <a:spcPct val="105000"/>
              </a:lnSpc>
              <a:buFont typeface="Calibri" panose="020F0502020204030204" pitchFamily="34" charset="0"/>
              <a:buAutoNum type="arabicPeriod"/>
            </a:pPr>
            <a:r>
              <a:rPr lang="en-US" altLang="en-US" sz="2400" smtClean="0"/>
              <a:t>Would a (different) reasonable officer have concluded your actions were reasonable? </a:t>
            </a:r>
          </a:p>
          <a:p>
            <a:pPr marL="0" lvl="1" indent="0" eaLnBrk="1" hangingPunct="1">
              <a:lnSpc>
                <a:spcPct val="90000"/>
              </a:lnSpc>
              <a:buFontTx/>
              <a:buNone/>
            </a:pPr>
            <a:endParaRPr lang="en-US" altLang="en-US" sz="2400" b="1" smtClean="0"/>
          </a:p>
          <a:p>
            <a:pPr marL="0" lvl="2" indent="0" eaLnBrk="1" hangingPunct="1">
              <a:lnSpc>
                <a:spcPct val="85000"/>
              </a:lnSpc>
            </a:pPr>
            <a:endParaRPr lang="en-US" altLang="en-US" sz="2000" smtClean="0"/>
          </a:p>
          <a:p>
            <a:pPr marL="0" lvl="2" indent="0" eaLnBrk="1" hangingPunct="1">
              <a:lnSpc>
                <a:spcPct val="85000"/>
              </a:lnSpc>
            </a:pPr>
            <a:endParaRPr lang="en-US" altLang="en-US" sz="2000" smtClean="0"/>
          </a:p>
        </p:txBody>
      </p:sp>
      <p:sp>
        <p:nvSpPr>
          <p:cNvPr id="4" name="TextBox 3"/>
          <p:cNvSpPr txBox="1"/>
          <p:nvPr/>
        </p:nvSpPr>
        <p:spPr>
          <a:xfrm>
            <a:off x="304800" y="5638800"/>
            <a:ext cx="8382000" cy="812800"/>
          </a:xfrm>
          <a:prstGeom prst="rect">
            <a:avLst/>
          </a:prstGeom>
          <a:solidFill>
            <a:schemeClr val="accent6">
              <a:lumMod val="40000"/>
              <a:lumOff val="60000"/>
            </a:schemeClr>
          </a:solidFill>
          <a:effectLst>
            <a:outerShdw blurRad="50800" dist="38100" dir="2700000" algn="tl" rotWithShape="0">
              <a:prstClr val="black">
                <a:alpha val="40000"/>
              </a:prstClr>
            </a:outerShdw>
          </a:effectLst>
        </p:spPr>
        <p:txBody>
          <a:bodyPr>
            <a:spAutoFit/>
          </a:bodyPr>
          <a:lstStyle/>
          <a:p>
            <a:pPr marL="63500" lvl="1" indent="-1588" algn="ctr">
              <a:lnSpc>
                <a:spcPct val="90000"/>
              </a:lnSpc>
              <a:defRPr/>
            </a:pPr>
            <a:r>
              <a:rPr lang="en-US" sz="2600" dirty="0">
                <a:solidFill>
                  <a:schemeClr val="accent6">
                    <a:lumMod val="50000"/>
                  </a:schemeClr>
                </a:solidFill>
                <a:effectLst>
                  <a:outerShdw blurRad="38100" dist="38100" dir="2700000" algn="tl">
                    <a:srgbClr val="000000">
                      <a:alpha val="43137"/>
                    </a:srgbClr>
                  </a:outerShdw>
                </a:effectLst>
                <a:latin typeface="Rockwell" pitchFamily="18" charset="0"/>
              </a:rPr>
              <a:t>Police officers will not be </a:t>
            </a:r>
            <a:r>
              <a:rPr lang="en-US" sz="2600" i="1" dirty="0">
                <a:solidFill>
                  <a:schemeClr val="accent6">
                    <a:lumMod val="50000"/>
                  </a:schemeClr>
                </a:solidFill>
                <a:effectLst>
                  <a:outerShdw blurRad="38100" dist="38100" dir="2700000" algn="tl">
                    <a:srgbClr val="000000">
                      <a:alpha val="43137"/>
                    </a:srgbClr>
                  </a:outerShdw>
                </a:effectLst>
                <a:latin typeface="Rockwell" pitchFamily="18" charset="0"/>
              </a:rPr>
              <a:t>personally </a:t>
            </a:r>
            <a:r>
              <a:rPr lang="en-US" sz="2600" dirty="0">
                <a:solidFill>
                  <a:schemeClr val="accent6">
                    <a:lumMod val="50000"/>
                  </a:schemeClr>
                </a:solidFill>
                <a:effectLst>
                  <a:outerShdw blurRad="38100" dist="38100" dir="2700000" algn="tl">
                    <a:srgbClr val="000000">
                      <a:alpha val="43137"/>
                    </a:srgbClr>
                  </a:outerShdw>
                </a:effectLst>
                <a:latin typeface="Rockwell" pitchFamily="18" charset="0"/>
              </a:rPr>
              <a:t>liable when they “reasonably but mistakenly” arrive at a conclusion.</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219">
                                            <p:txEl>
                                              <p:pRg st="5" end="5"/>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9219">
                                            <p:txEl>
                                              <p:pRg st="7" end="7"/>
                                            </p:txEl>
                                          </p:spTgt>
                                        </p:tgtEl>
                                        <p:attrNameLst>
                                          <p:attrName>style.visibility</p:attrName>
                                        </p:attrNameLst>
                                      </p:cBhvr>
                                      <p:to>
                                        <p:strVal val="visible"/>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5" presetClass="entr" presetSubtype="10" fill="hold" grpId="0"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checkerboard(across)">
                                      <p:cBhvr>
                                        <p:cTn id="3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2531" name="Rectangle 1027"/>
          <p:cNvSpPr>
            <a:spLocks noGrp="1" noChangeArrowheads="1"/>
          </p:cNvSpPr>
          <p:nvPr>
            <p:ph idx="1"/>
          </p:nvPr>
        </p:nvSpPr>
        <p:spPr>
          <a:xfrm>
            <a:off x="685800" y="1676400"/>
            <a:ext cx="7696200" cy="4495800"/>
          </a:xfrm>
        </p:spPr>
        <p:txBody>
          <a:bodyPr rtlCol="0">
            <a:normAutofit/>
          </a:bodyPr>
          <a:lstStyle/>
          <a:p>
            <a:pPr marL="0" lvl="2" indent="6350" eaLnBrk="1" fontAlgn="auto" hangingPunct="1">
              <a:lnSpc>
                <a:spcPct val="85000"/>
              </a:lnSpc>
              <a:spcAft>
                <a:spcPts val="0"/>
              </a:spcAft>
              <a:buFontTx/>
              <a:buNone/>
              <a:defRPr/>
            </a:pPr>
            <a:r>
              <a:rPr lang="en-US" sz="2800" dirty="0" smtClean="0"/>
              <a:t>The sanctions (punishments) are many and varied…</a:t>
            </a:r>
          </a:p>
          <a:p>
            <a:pPr lvl="2" eaLnBrk="1" fontAlgn="auto" hangingPunct="1">
              <a:lnSpc>
                <a:spcPct val="65000"/>
              </a:lnSpc>
              <a:spcBef>
                <a:spcPts val="1800"/>
              </a:spcBef>
              <a:spcAft>
                <a:spcPts val="0"/>
              </a:spcAft>
              <a:buFont typeface="Arial" panose="020B0604020202020204" pitchFamily="34" charset="0"/>
              <a:buChar char="–"/>
              <a:defRPr/>
            </a:pPr>
            <a:r>
              <a:rPr lang="en-US" sz="3600" b="1" i="1" dirty="0" smtClean="0">
                <a:solidFill>
                  <a:srgbClr val="C00000"/>
                </a:solidFill>
              </a:rPr>
              <a:t>Criminal Liability</a:t>
            </a:r>
          </a:p>
          <a:p>
            <a:pPr lvl="3" eaLnBrk="1" fontAlgn="auto" hangingPunct="1">
              <a:lnSpc>
                <a:spcPct val="65000"/>
              </a:lnSpc>
              <a:spcAft>
                <a:spcPts val="0"/>
              </a:spcAft>
              <a:buFont typeface="Arial" panose="020B0604020202020204" pitchFamily="34" charset="0"/>
              <a:buChar char="»"/>
              <a:defRPr/>
            </a:pPr>
            <a:r>
              <a:rPr lang="en-US" sz="3200" dirty="0" smtClean="0"/>
              <a:t>Example:</a:t>
            </a:r>
          </a:p>
          <a:p>
            <a:pPr lvl="2" eaLnBrk="1" fontAlgn="auto" hangingPunct="1">
              <a:lnSpc>
                <a:spcPct val="65000"/>
              </a:lnSpc>
              <a:spcBef>
                <a:spcPts val="1800"/>
              </a:spcBef>
              <a:spcAft>
                <a:spcPts val="0"/>
              </a:spcAft>
              <a:buFont typeface="Arial" panose="020B0604020202020204" pitchFamily="34" charset="0"/>
              <a:buChar char="–"/>
              <a:defRPr/>
            </a:pPr>
            <a:r>
              <a:rPr lang="en-US" sz="3600" b="1" i="1" dirty="0" smtClean="0">
                <a:solidFill>
                  <a:srgbClr val="C00000"/>
                </a:solidFill>
              </a:rPr>
              <a:t>Civil Liability</a:t>
            </a:r>
          </a:p>
          <a:p>
            <a:pPr lvl="3" eaLnBrk="1" fontAlgn="auto" hangingPunct="1">
              <a:lnSpc>
                <a:spcPct val="65000"/>
              </a:lnSpc>
              <a:spcAft>
                <a:spcPts val="0"/>
              </a:spcAft>
              <a:buFont typeface="Arial" panose="020B0604020202020204" pitchFamily="34" charset="0"/>
              <a:buChar char="»"/>
              <a:defRPr/>
            </a:pPr>
            <a:r>
              <a:rPr lang="en-US" sz="3200" dirty="0" smtClean="0"/>
              <a:t>Example:</a:t>
            </a:r>
          </a:p>
          <a:p>
            <a:pPr lvl="2" eaLnBrk="1" fontAlgn="auto" hangingPunct="1">
              <a:lnSpc>
                <a:spcPct val="65000"/>
              </a:lnSpc>
              <a:spcBef>
                <a:spcPts val="1800"/>
              </a:spcBef>
              <a:spcAft>
                <a:spcPts val="0"/>
              </a:spcAft>
              <a:buFont typeface="Arial" panose="020B0604020202020204" pitchFamily="34" charset="0"/>
              <a:buChar char="–"/>
              <a:defRPr/>
            </a:pPr>
            <a:r>
              <a:rPr lang="en-US" sz="3600" b="1" i="1" dirty="0" smtClean="0">
                <a:solidFill>
                  <a:srgbClr val="C00000"/>
                </a:solidFill>
              </a:rPr>
              <a:t>Departmental Liability</a:t>
            </a:r>
          </a:p>
          <a:p>
            <a:pPr lvl="3" eaLnBrk="1" fontAlgn="auto" hangingPunct="1">
              <a:lnSpc>
                <a:spcPct val="65000"/>
              </a:lnSpc>
              <a:spcAft>
                <a:spcPts val="0"/>
              </a:spcAft>
              <a:buFont typeface="Arial" panose="020B0604020202020204" pitchFamily="34" charset="0"/>
              <a:buChar char="»"/>
              <a:defRPr/>
            </a:pPr>
            <a:r>
              <a:rPr lang="en-US" sz="3200" dirty="0" smtClean="0"/>
              <a:t>Example:</a:t>
            </a:r>
          </a:p>
          <a:p>
            <a:pPr lvl="1" eaLnBrk="1" fontAlgn="auto" hangingPunct="1">
              <a:lnSpc>
                <a:spcPct val="90000"/>
              </a:lnSpc>
              <a:spcAft>
                <a:spcPts val="0"/>
              </a:spcAft>
              <a:defRPr/>
            </a:pPr>
            <a:endParaRPr lang="en-US" sz="3200" dirty="0" smtClean="0"/>
          </a:p>
          <a:p>
            <a:pPr eaLnBrk="1" fontAlgn="auto" hangingPunct="1">
              <a:lnSpc>
                <a:spcPct val="90000"/>
              </a:lnSpc>
              <a:spcAft>
                <a:spcPts val="0"/>
              </a:spcAft>
              <a:buFont typeface="Arial" charset="0"/>
              <a:buNone/>
              <a:defRPr/>
            </a:pPr>
            <a:endParaRPr lang="en-US" dirty="0" smtClean="0"/>
          </a:p>
        </p:txBody>
      </p:sp>
      <p:sp>
        <p:nvSpPr>
          <p:cNvPr id="4099" name="Rectangle 2"/>
          <p:cNvSpPr>
            <a:spLocks noGrp="1" noChangeArrowheads="1"/>
          </p:cNvSpPr>
          <p:nvPr>
            <p:ph type="title"/>
          </p:nvPr>
        </p:nvSpPr>
        <p:spPr/>
        <p:txBody>
          <a:bodyPr/>
          <a:lstStyle/>
          <a:p>
            <a:pPr eaLnBrk="1" hangingPunct="1"/>
            <a:r>
              <a:rPr lang="en-US" altLang="en-US" sz="6000" b="1" smtClean="0">
                <a:solidFill>
                  <a:srgbClr val="0070C0"/>
                </a:solidFill>
                <a:latin typeface="Segoe Print" panose="02000600000000000000" pitchFamily="2" charset="0"/>
              </a:rPr>
              <a:t>What if we deviate?</a:t>
            </a:r>
          </a:p>
        </p:txBody>
      </p:sp>
      <p:sp>
        <p:nvSpPr>
          <p:cNvPr id="7" name="TextBox 6"/>
          <p:cNvSpPr txBox="1"/>
          <p:nvPr/>
        </p:nvSpPr>
        <p:spPr>
          <a:xfrm>
            <a:off x="3886200" y="5410200"/>
            <a:ext cx="4800600" cy="1077913"/>
          </a:xfrm>
          <a:prstGeom prst="rect">
            <a:avLst/>
          </a:prstGeom>
          <a:solidFill>
            <a:schemeClr val="accent6">
              <a:lumMod val="40000"/>
              <a:lumOff val="60000"/>
            </a:schemeClr>
          </a:solidFill>
          <a:effectLst>
            <a:outerShdw blurRad="50800" dist="38100" dir="2700000" algn="tl" rotWithShape="0">
              <a:prstClr val="black">
                <a:alpha val="40000"/>
              </a:prstClr>
            </a:outerShdw>
          </a:effectLst>
        </p:spPr>
        <p:txBody>
          <a:bodyPr>
            <a:spAutoFit/>
          </a:bodyPr>
          <a:lstStyle/>
          <a:p>
            <a:pPr marL="0" lvl="1" algn="ctr">
              <a:defRPr/>
            </a:pPr>
            <a:r>
              <a:rPr lang="en-US" sz="3200" dirty="0">
                <a:solidFill>
                  <a:schemeClr val="accent6">
                    <a:lumMod val="50000"/>
                  </a:schemeClr>
                </a:solidFill>
                <a:effectLst>
                  <a:outerShdw blurRad="38100" dist="38100" dir="2700000" algn="tl">
                    <a:srgbClr val="000000">
                      <a:alpha val="43137"/>
                    </a:srgbClr>
                  </a:outerShdw>
                </a:effectLst>
                <a:latin typeface="Rockwell" pitchFamily="18" charset="0"/>
              </a:rPr>
              <a:t>Can you be found liable in all three venues?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2531">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2531">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2531">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2531">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2531">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531">
                                            <p:txEl>
                                              <p:pRg st="6" end="6"/>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5" presetClass="entr" presetSubtype="10" fill="hold" grpId="0" nodeType="clickEffect">
                                  <p:stCondLst>
                                    <p:cond delay="0"/>
                                  </p:stCondLst>
                                  <p:childTnLst>
                                    <p:set>
                                      <p:cBhvr>
                                        <p:cTn id="24" dur="1" fill="hold">
                                          <p:stCondLst>
                                            <p:cond delay="0"/>
                                          </p:stCondLst>
                                        </p:cTn>
                                        <p:tgtEl>
                                          <p:spTgt spid="7"/>
                                        </p:tgtEl>
                                        <p:attrNameLst>
                                          <p:attrName>style.visibility</p:attrName>
                                        </p:attrNameLst>
                                      </p:cBhvr>
                                      <p:to>
                                        <p:strVal val="visible"/>
                                      </p:to>
                                    </p:set>
                                    <p:animEffect transition="in" filter="checkerboard(across)">
                                      <p:cBhvr>
                                        <p:cTn id="25"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8435" name="Rectangle 1027"/>
          <p:cNvSpPr>
            <a:spLocks noGrp="1" noChangeArrowheads="1"/>
          </p:cNvSpPr>
          <p:nvPr>
            <p:ph idx="1"/>
          </p:nvPr>
        </p:nvSpPr>
        <p:spPr>
          <a:xfrm>
            <a:off x="685800" y="1447800"/>
            <a:ext cx="7772400" cy="5029200"/>
          </a:xfrm>
        </p:spPr>
        <p:txBody>
          <a:bodyPr rtlCol="0">
            <a:normAutofit/>
          </a:bodyPr>
          <a:lstStyle/>
          <a:p>
            <a:pPr marL="0" indent="3175" algn="ctr" eaLnBrk="1" fontAlgn="auto" hangingPunct="1">
              <a:lnSpc>
                <a:spcPct val="90000"/>
              </a:lnSpc>
              <a:spcAft>
                <a:spcPts val="0"/>
              </a:spcAft>
              <a:buFont typeface="Arial" charset="0"/>
              <a:buNone/>
              <a:defRPr/>
            </a:pPr>
            <a:r>
              <a:rPr lang="en-US" sz="3000" b="1" dirty="0" smtClean="0">
                <a:solidFill>
                  <a:schemeClr val="accent6">
                    <a:lumMod val="50000"/>
                  </a:schemeClr>
                </a:solidFill>
                <a:effectLst>
                  <a:outerShdw blurRad="38100" dist="38100" dir="2700000" algn="tl">
                    <a:srgbClr val="000000">
                      <a:alpha val="43137"/>
                    </a:srgbClr>
                  </a:outerShdw>
                </a:effectLst>
              </a:rPr>
              <a:t>The idea that a duty to the general population</a:t>
            </a:r>
            <a:br>
              <a:rPr lang="en-US" sz="3000" b="1" dirty="0" smtClean="0">
                <a:solidFill>
                  <a:schemeClr val="accent6">
                    <a:lumMod val="50000"/>
                  </a:schemeClr>
                </a:solidFill>
                <a:effectLst>
                  <a:outerShdw blurRad="38100" dist="38100" dir="2700000" algn="tl">
                    <a:srgbClr val="000000">
                      <a:alpha val="43137"/>
                    </a:srgbClr>
                  </a:outerShdw>
                </a:effectLst>
              </a:rPr>
            </a:br>
            <a:r>
              <a:rPr lang="en-US" sz="3000" b="1" dirty="0" smtClean="0">
                <a:solidFill>
                  <a:schemeClr val="accent6">
                    <a:lumMod val="50000"/>
                  </a:schemeClr>
                </a:solidFill>
                <a:effectLst>
                  <a:outerShdw blurRad="38100" dist="38100" dir="2700000" algn="tl">
                    <a:srgbClr val="000000">
                      <a:alpha val="43137"/>
                    </a:srgbClr>
                  </a:outerShdw>
                </a:effectLst>
              </a:rPr>
              <a:t>does not create a duty to any one individual.</a:t>
            </a:r>
          </a:p>
          <a:p>
            <a:pPr eaLnBrk="1" fontAlgn="auto" hangingPunct="1">
              <a:lnSpc>
                <a:spcPct val="90000"/>
              </a:lnSpc>
              <a:spcBef>
                <a:spcPts val="1800"/>
              </a:spcBef>
              <a:spcAft>
                <a:spcPts val="0"/>
              </a:spcAft>
              <a:defRPr/>
            </a:pPr>
            <a:r>
              <a:rPr lang="en-US" sz="2600" u="sng" dirty="0" smtClean="0"/>
              <a:t>Court-created doctrine</a:t>
            </a:r>
            <a:r>
              <a:rPr lang="en-US" sz="2600" dirty="0" smtClean="0"/>
              <a:t> intended to protect the government from lawsuits</a:t>
            </a:r>
          </a:p>
          <a:p>
            <a:pPr eaLnBrk="1" fontAlgn="auto" hangingPunct="1">
              <a:lnSpc>
                <a:spcPct val="90000"/>
              </a:lnSpc>
              <a:spcBef>
                <a:spcPts val="1200"/>
              </a:spcBef>
              <a:spcAft>
                <a:spcPts val="0"/>
              </a:spcAft>
              <a:defRPr/>
            </a:pPr>
            <a:r>
              <a:rPr lang="en-US" sz="2600" dirty="0" smtClean="0"/>
              <a:t>No statute or formalized court rule setting forth this common law doctrine</a:t>
            </a:r>
          </a:p>
          <a:p>
            <a:pPr eaLnBrk="1" fontAlgn="auto" hangingPunct="1">
              <a:lnSpc>
                <a:spcPct val="90000"/>
              </a:lnSpc>
              <a:spcBef>
                <a:spcPts val="1200"/>
              </a:spcBef>
              <a:spcAft>
                <a:spcPts val="0"/>
              </a:spcAft>
              <a:defRPr/>
            </a:pPr>
            <a:r>
              <a:rPr lang="en-US" sz="2600" dirty="0" smtClean="0"/>
              <a:t>Been developed by the courts case-by-case.  </a:t>
            </a:r>
          </a:p>
          <a:p>
            <a:pPr eaLnBrk="1" fontAlgn="auto" hangingPunct="1">
              <a:lnSpc>
                <a:spcPct val="90000"/>
              </a:lnSpc>
              <a:spcBef>
                <a:spcPts val="1200"/>
              </a:spcBef>
              <a:spcAft>
                <a:spcPts val="0"/>
              </a:spcAft>
              <a:defRPr/>
            </a:pPr>
            <a:r>
              <a:rPr lang="en-US" sz="2600" dirty="0" smtClean="0"/>
              <a:t>Was there a </a:t>
            </a:r>
            <a:r>
              <a:rPr lang="en-US" sz="2600" i="1" u="sng" dirty="0" smtClean="0"/>
              <a:t>Duty Owed</a:t>
            </a:r>
            <a:r>
              <a:rPr lang="en-US" sz="2600" dirty="0" smtClean="0"/>
              <a:t> ?</a:t>
            </a:r>
          </a:p>
          <a:p>
            <a:pPr eaLnBrk="1" fontAlgn="auto" hangingPunct="1">
              <a:lnSpc>
                <a:spcPct val="90000"/>
              </a:lnSpc>
              <a:spcBef>
                <a:spcPts val="1200"/>
              </a:spcBef>
              <a:spcAft>
                <a:spcPts val="0"/>
              </a:spcAft>
              <a:defRPr/>
            </a:pPr>
            <a:r>
              <a:rPr lang="en-US" sz="2600" dirty="0" smtClean="0"/>
              <a:t>EXAMPLE:  The police generally can’t be sued for mistakes they make in failing to catch a murderer before he kills again.  </a:t>
            </a:r>
          </a:p>
        </p:txBody>
      </p:sp>
      <p:sp>
        <p:nvSpPr>
          <p:cNvPr id="5"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6000" b="1" dirty="0" smtClean="0">
                <a:solidFill>
                  <a:srgbClr val="7030A0"/>
                </a:solidFill>
                <a:latin typeface="Segoe Print" pitchFamily="2" charset="0"/>
              </a:rPr>
              <a:t>“Public Duty” Doctrine</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843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533400" y="1676400"/>
            <a:ext cx="8077200" cy="4953000"/>
          </a:xfrm>
        </p:spPr>
        <p:txBody>
          <a:bodyPr/>
          <a:lstStyle/>
          <a:p>
            <a:pPr eaLnBrk="1" hangingPunct="1"/>
            <a:r>
              <a:rPr lang="en-US" altLang="en-US" smtClean="0"/>
              <a:t>Police liability arises from police negligence.</a:t>
            </a:r>
          </a:p>
          <a:p>
            <a:pPr lvl="1" eaLnBrk="1" hangingPunct="1">
              <a:spcBef>
                <a:spcPts val="1200"/>
              </a:spcBef>
            </a:pPr>
            <a:r>
              <a:rPr lang="en-US" altLang="en-US" smtClean="0"/>
              <a:t>Do we have a </a:t>
            </a:r>
            <a:r>
              <a:rPr lang="en-US" altLang="en-US" b="1" i="1" u="sng" smtClean="0">
                <a:solidFill>
                  <a:srgbClr val="C00000"/>
                </a:solidFill>
              </a:rPr>
              <a:t>duty owed</a:t>
            </a:r>
            <a:r>
              <a:rPr lang="en-US" altLang="en-US" b="1" smtClean="0">
                <a:solidFill>
                  <a:srgbClr val="C00000"/>
                </a:solidFill>
              </a:rPr>
              <a:t>?</a:t>
            </a:r>
          </a:p>
          <a:p>
            <a:pPr lvl="2" eaLnBrk="1" hangingPunct="1"/>
            <a:r>
              <a:rPr lang="en-US" altLang="en-US" smtClean="0"/>
              <a:t>Examine the “Public Duty Doctrine”.</a:t>
            </a:r>
          </a:p>
          <a:p>
            <a:pPr lvl="1" eaLnBrk="1" hangingPunct="1">
              <a:spcBef>
                <a:spcPts val="1200"/>
              </a:spcBef>
            </a:pPr>
            <a:r>
              <a:rPr lang="en-US" altLang="en-US" smtClean="0"/>
              <a:t>And do we have a </a:t>
            </a:r>
            <a:r>
              <a:rPr lang="en-US" altLang="en-US" b="1" i="1" u="sng" smtClean="0">
                <a:solidFill>
                  <a:srgbClr val="C00000"/>
                </a:solidFill>
              </a:rPr>
              <a:t>duty breached</a:t>
            </a:r>
            <a:r>
              <a:rPr lang="en-US" altLang="en-US" b="1" smtClean="0">
                <a:solidFill>
                  <a:srgbClr val="C00000"/>
                </a:solidFill>
              </a:rPr>
              <a:t>?</a:t>
            </a:r>
          </a:p>
          <a:p>
            <a:pPr lvl="2" eaLnBrk="1" hangingPunct="1"/>
            <a:r>
              <a:rPr lang="en-US" altLang="en-US" smtClean="0"/>
              <a:t>Covers all acts and omissions.</a:t>
            </a:r>
          </a:p>
          <a:p>
            <a:pPr lvl="1" eaLnBrk="1" hangingPunct="1">
              <a:spcBef>
                <a:spcPts val="1200"/>
              </a:spcBef>
            </a:pPr>
            <a:r>
              <a:rPr lang="en-US" altLang="en-US" smtClean="0"/>
              <a:t>And were </a:t>
            </a:r>
            <a:r>
              <a:rPr lang="en-US" altLang="en-US" b="1" i="1" u="sng" smtClean="0">
                <a:solidFill>
                  <a:srgbClr val="C00000"/>
                </a:solidFill>
              </a:rPr>
              <a:t>actual damages suffered</a:t>
            </a:r>
            <a:r>
              <a:rPr lang="en-US" altLang="en-US" b="1" smtClean="0">
                <a:solidFill>
                  <a:srgbClr val="C00000"/>
                </a:solidFill>
              </a:rPr>
              <a:t>?</a:t>
            </a:r>
          </a:p>
          <a:p>
            <a:pPr lvl="1" eaLnBrk="1" hangingPunct="1">
              <a:spcBef>
                <a:spcPts val="1200"/>
              </a:spcBef>
            </a:pPr>
            <a:r>
              <a:rPr lang="en-US" altLang="en-US" smtClean="0"/>
              <a:t>Was the duty breached the </a:t>
            </a:r>
            <a:r>
              <a:rPr lang="en-US" altLang="en-US" b="1" i="1" u="sng" smtClean="0">
                <a:solidFill>
                  <a:srgbClr val="C00000"/>
                </a:solidFill>
              </a:rPr>
              <a:t>proximate cause</a:t>
            </a:r>
            <a:r>
              <a:rPr lang="en-US" altLang="en-US" b="1" smtClean="0">
                <a:solidFill>
                  <a:srgbClr val="C00000"/>
                </a:solidFill>
              </a:rPr>
              <a:t> </a:t>
            </a:r>
            <a:r>
              <a:rPr lang="en-US" altLang="en-US" smtClean="0"/>
              <a:t>for the damages suffered?</a:t>
            </a:r>
          </a:p>
          <a:p>
            <a:pPr lvl="2" eaLnBrk="1" hangingPunct="1">
              <a:buFontTx/>
              <a:buNone/>
            </a:pPr>
            <a:endParaRPr lang="en-US" altLang="en-US" smtClean="0"/>
          </a:p>
        </p:txBody>
      </p:sp>
      <p:sp>
        <p:nvSpPr>
          <p:cNvPr id="6147" name="Rectangle 2"/>
          <p:cNvSpPr>
            <a:spLocks noGrp="1" noChangeArrowheads="1"/>
          </p:cNvSpPr>
          <p:nvPr>
            <p:ph type="title"/>
          </p:nvPr>
        </p:nvSpPr>
        <p:spPr/>
        <p:txBody>
          <a:bodyPr/>
          <a:lstStyle/>
          <a:p>
            <a:pPr eaLnBrk="1" hangingPunct="1"/>
            <a:r>
              <a:rPr lang="en-US" altLang="en-US" sz="6000" b="1" smtClean="0">
                <a:solidFill>
                  <a:srgbClr val="0070C0"/>
                </a:solidFill>
                <a:latin typeface="Segoe Print" panose="02000600000000000000" pitchFamily="2" charset="0"/>
              </a:rPr>
              <a:t>What if we deviate?</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024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43">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0243">
                                            <p:txEl>
                                              <p:pRg st="5" end="5"/>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7170" name="Rectangle 3"/>
          <p:cNvSpPr>
            <a:spLocks noGrp="1" noChangeArrowheads="1"/>
          </p:cNvSpPr>
          <p:nvPr>
            <p:ph sz="half" idx="1"/>
          </p:nvPr>
        </p:nvSpPr>
        <p:spPr>
          <a:xfrm>
            <a:off x="304800" y="1447800"/>
            <a:ext cx="4152900" cy="4876800"/>
          </a:xfrm>
        </p:spPr>
        <p:txBody>
          <a:bodyPr/>
          <a:lstStyle/>
          <a:p>
            <a:pPr eaLnBrk="1" hangingPunct="1">
              <a:buFont typeface="Arial" panose="020B0604020202020204" pitchFamily="34" charset="0"/>
              <a:buNone/>
            </a:pPr>
            <a:r>
              <a:rPr lang="en-US" altLang="en-US" sz="3200" b="1" u="sng" smtClean="0"/>
              <a:t>The officer</a:t>
            </a:r>
            <a:r>
              <a:rPr lang="en-US" altLang="en-US" sz="3200" b="1" smtClean="0"/>
              <a:t>…</a:t>
            </a:r>
          </a:p>
          <a:p>
            <a:pPr lvl="1" eaLnBrk="1" hangingPunct="1">
              <a:spcBef>
                <a:spcPts val="1200"/>
              </a:spcBef>
            </a:pPr>
            <a:r>
              <a:rPr lang="en-US" altLang="en-US" smtClean="0"/>
              <a:t>excessive force</a:t>
            </a:r>
          </a:p>
          <a:p>
            <a:pPr lvl="1" eaLnBrk="1" hangingPunct="1">
              <a:spcBef>
                <a:spcPts val="1200"/>
              </a:spcBef>
            </a:pPr>
            <a:r>
              <a:rPr lang="en-US" altLang="en-US" smtClean="0"/>
              <a:t>lousy driving</a:t>
            </a:r>
          </a:p>
          <a:p>
            <a:pPr lvl="1" eaLnBrk="1" hangingPunct="1">
              <a:spcBef>
                <a:spcPts val="1200"/>
              </a:spcBef>
            </a:pPr>
            <a:r>
              <a:rPr lang="en-US" altLang="en-US" smtClean="0"/>
              <a:t>boot the wrong door</a:t>
            </a:r>
          </a:p>
          <a:p>
            <a:pPr lvl="1" eaLnBrk="1" hangingPunct="1">
              <a:spcBef>
                <a:spcPts val="1200"/>
              </a:spcBef>
            </a:pPr>
            <a:r>
              <a:rPr lang="en-US" altLang="en-US" smtClean="0"/>
              <a:t>arrest the wrong person</a:t>
            </a:r>
          </a:p>
          <a:p>
            <a:pPr lvl="1" eaLnBrk="1" hangingPunct="1">
              <a:spcBef>
                <a:spcPts val="1200"/>
              </a:spcBef>
            </a:pPr>
            <a:r>
              <a:rPr lang="en-US" altLang="en-US" smtClean="0"/>
              <a:t>arrest the right person without PC</a:t>
            </a:r>
          </a:p>
          <a:p>
            <a:pPr lvl="1" eaLnBrk="1" hangingPunct="1">
              <a:spcBef>
                <a:spcPts val="1200"/>
              </a:spcBef>
            </a:pPr>
            <a:r>
              <a:rPr lang="en-US" altLang="en-US" smtClean="0"/>
              <a:t>your dog bit someone</a:t>
            </a:r>
          </a:p>
          <a:p>
            <a:pPr lvl="1" eaLnBrk="1" hangingPunct="1">
              <a:spcBef>
                <a:spcPts val="1200"/>
              </a:spcBef>
            </a:pPr>
            <a:r>
              <a:rPr lang="en-US" altLang="en-US" smtClean="0"/>
              <a:t>harassment</a:t>
            </a:r>
          </a:p>
        </p:txBody>
      </p:sp>
      <p:sp>
        <p:nvSpPr>
          <p:cNvPr id="7171" name="Rectangle 4"/>
          <p:cNvSpPr>
            <a:spLocks noGrp="1" noChangeArrowheads="1"/>
          </p:cNvSpPr>
          <p:nvPr>
            <p:ph sz="half" idx="2"/>
          </p:nvPr>
        </p:nvSpPr>
        <p:spPr>
          <a:xfrm>
            <a:off x="4610100" y="1447800"/>
            <a:ext cx="4229100" cy="4876800"/>
          </a:xfrm>
        </p:spPr>
        <p:txBody>
          <a:bodyPr/>
          <a:lstStyle/>
          <a:p>
            <a:pPr eaLnBrk="1" hangingPunct="1">
              <a:buFont typeface="Arial" panose="020B0604020202020204" pitchFamily="34" charset="0"/>
              <a:buNone/>
            </a:pPr>
            <a:r>
              <a:rPr lang="en-US" altLang="en-US" sz="3200" b="1" u="sng" smtClean="0"/>
              <a:t>The agency</a:t>
            </a:r>
            <a:r>
              <a:rPr lang="en-US" altLang="en-US" sz="3200" b="1" smtClean="0"/>
              <a:t>…</a:t>
            </a:r>
          </a:p>
          <a:p>
            <a:pPr lvl="1" eaLnBrk="1" hangingPunct="1">
              <a:spcBef>
                <a:spcPts val="1200"/>
              </a:spcBef>
            </a:pPr>
            <a:r>
              <a:rPr lang="en-US" altLang="en-US" smtClean="0"/>
              <a:t>negligent hiring</a:t>
            </a:r>
          </a:p>
          <a:p>
            <a:pPr lvl="1" eaLnBrk="1" hangingPunct="1">
              <a:spcBef>
                <a:spcPts val="1200"/>
              </a:spcBef>
            </a:pPr>
            <a:r>
              <a:rPr lang="en-US" altLang="en-US" smtClean="0"/>
              <a:t>negligent retention</a:t>
            </a:r>
          </a:p>
          <a:p>
            <a:pPr lvl="1" eaLnBrk="1" hangingPunct="1">
              <a:spcBef>
                <a:spcPts val="1200"/>
              </a:spcBef>
            </a:pPr>
            <a:r>
              <a:rPr lang="en-US" altLang="en-US" smtClean="0"/>
              <a:t>failure to train</a:t>
            </a:r>
          </a:p>
          <a:p>
            <a:pPr lvl="1" eaLnBrk="1" hangingPunct="1">
              <a:spcBef>
                <a:spcPts val="1200"/>
              </a:spcBef>
            </a:pPr>
            <a:r>
              <a:rPr lang="en-US" altLang="en-US" smtClean="0"/>
              <a:t>improperly training</a:t>
            </a:r>
          </a:p>
          <a:p>
            <a:pPr lvl="1" eaLnBrk="1" hangingPunct="1">
              <a:spcBef>
                <a:spcPts val="1200"/>
              </a:spcBef>
            </a:pPr>
            <a:r>
              <a:rPr lang="en-US" altLang="en-US" smtClean="0"/>
              <a:t>failure to supervise</a:t>
            </a:r>
          </a:p>
          <a:p>
            <a:pPr lvl="1" eaLnBrk="1" hangingPunct="1">
              <a:spcBef>
                <a:spcPts val="1200"/>
              </a:spcBef>
            </a:pPr>
            <a:r>
              <a:rPr lang="en-US" altLang="en-US" smtClean="0"/>
              <a:t>condoning sexual or racial harassment</a:t>
            </a:r>
          </a:p>
          <a:p>
            <a:pPr lvl="1" eaLnBrk="1" hangingPunct="1">
              <a:spcBef>
                <a:spcPts val="1200"/>
              </a:spcBef>
            </a:pPr>
            <a:r>
              <a:rPr lang="en-US" altLang="en-US" smtClean="0"/>
              <a:t>failure to treat employees equally.</a:t>
            </a:r>
          </a:p>
          <a:p>
            <a:pPr lvl="1" eaLnBrk="1" hangingPunct="1"/>
            <a:endParaRPr lang="en-US" altLang="en-US" sz="2200" smtClean="0"/>
          </a:p>
        </p:txBody>
      </p:sp>
      <p:sp>
        <p:nvSpPr>
          <p:cNvPr id="6" name="Rectangle 2"/>
          <p:cNvSpPr>
            <a:spLocks noGrp="1" noChangeArrowheads="1"/>
          </p:cNvSpPr>
          <p:nvPr>
            <p:ph type="title"/>
          </p:nvPr>
        </p:nvSpPr>
        <p:spPr/>
        <p:txBody>
          <a:bodyPr rtlCol="0">
            <a:normAutofit fontScale="90000"/>
          </a:bodyPr>
          <a:lstStyle/>
          <a:p>
            <a:pPr eaLnBrk="1" fontAlgn="auto" hangingPunct="1">
              <a:spcAft>
                <a:spcPts val="0"/>
              </a:spcAft>
              <a:defRPr/>
            </a:pPr>
            <a:r>
              <a:rPr lang="en-US" sz="6000" b="1" dirty="0" smtClean="0">
                <a:solidFill>
                  <a:schemeClr val="accent6">
                    <a:lumMod val="50000"/>
                  </a:schemeClr>
                </a:solidFill>
                <a:latin typeface="Segoe Print" pitchFamily="2" charset="0"/>
              </a:rPr>
              <a:t>Why Do We Get Sued?</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70">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0">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7170">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170">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170">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170">
                                            <p:txEl>
                                              <p:pRg st="6" end="6"/>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7170">
                                            <p:txEl>
                                              <p:pRg st="7" end="7"/>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1" end="1"/>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171">
                                            <p:txEl>
                                              <p:pRg st="2" end="2"/>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7171">
                                            <p:txEl>
                                              <p:pRg st="3" end="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7171">
                                            <p:txEl>
                                              <p:pRg st="4" end="4"/>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171">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71">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194" name="Rectangle 3"/>
          <p:cNvSpPr>
            <a:spLocks noGrp="1" noChangeArrowheads="1"/>
          </p:cNvSpPr>
          <p:nvPr>
            <p:ph idx="1"/>
          </p:nvPr>
        </p:nvSpPr>
        <p:spPr>
          <a:xfrm>
            <a:off x="457200" y="2209800"/>
            <a:ext cx="8229600" cy="3916363"/>
          </a:xfrm>
        </p:spPr>
        <p:txBody>
          <a:bodyPr/>
          <a:lstStyle/>
          <a:p>
            <a:pPr eaLnBrk="1" hangingPunct="1"/>
            <a:r>
              <a:rPr lang="en-US" altLang="en-US" smtClean="0"/>
              <a:t>We in law enforcement can often be our own worst enemy!</a:t>
            </a:r>
          </a:p>
          <a:p>
            <a:pPr lvl="1" eaLnBrk="1" hangingPunct="1">
              <a:spcBef>
                <a:spcPts val="1800"/>
              </a:spcBef>
            </a:pPr>
            <a:r>
              <a:rPr lang="en-US" altLang="en-US" sz="3200" smtClean="0"/>
              <a:t>Think before</a:t>
            </a:r>
            <a:br>
              <a:rPr lang="en-US" altLang="en-US" sz="3200" smtClean="0"/>
            </a:br>
            <a:r>
              <a:rPr lang="en-US" altLang="en-US" sz="3200" smtClean="0"/>
              <a:t>you act.</a:t>
            </a:r>
          </a:p>
          <a:p>
            <a:pPr lvl="1" eaLnBrk="1" hangingPunct="1">
              <a:spcBef>
                <a:spcPts val="1800"/>
              </a:spcBef>
            </a:pPr>
            <a:r>
              <a:rPr lang="en-US" altLang="en-US" sz="3200" smtClean="0"/>
              <a:t>Think before</a:t>
            </a:r>
            <a:br>
              <a:rPr lang="en-US" altLang="en-US" sz="3200" smtClean="0"/>
            </a:br>
            <a:r>
              <a:rPr lang="en-US" altLang="en-US" sz="3200" smtClean="0"/>
              <a:t>you speak.</a:t>
            </a:r>
          </a:p>
        </p:txBody>
      </p:sp>
      <p:sp>
        <p:nvSpPr>
          <p:cNvPr id="5" name="Rectangle 2"/>
          <p:cNvSpPr>
            <a:spLocks noGrp="1" noChangeArrowheads="1"/>
          </p:cNvSpPr>
          <p:nvPr>
            <p:ph type="title"/>
          </p:nvPr>
        </p:nvSpPr>
        <p:spPr>
          <a:xfrm>
            <a:off x="457200" y="274638"/>
            <a:ext cx="8229600" cy="1477962"/>
          </a:xfrm>
        </p:spPr>
        <p:txBody>
          <a:bodyPr rtlCol="0">
            <a:normAutofit fontScale="90000"/>
          </a:bodyPr>
          <a:lstStyle/>
          <a:p>
            <a:pPr eaLnBrk="1" fontAlgn="auto" hangingPunct="1">
              <a:spcAft>
                <a:spcPts val="0"/>
              </a:spcAft>
              <a:defRPr/>
            </a:pPr>
            <a:r>
              <a:rPr lang="en-US" sz="6000" b="1" dirty="0" smtClean="0">
                <a:solidFill>
                  <a:srgbClr val="0070C0"/>
                </a:solidFill>
                <a:latin typeface="Segoe Print" pitchFamily="2" charset="0"/>
              </a:rPr>
              <a:t>What’s the</a:t>
            </a:r>
            <a:br>
              <a:rPr lang="en-US" sz="6000" b="1" dirty="0" smtClean="0">
                <a:solidFill>
                  <a:srgbClr val="0070C0"/>
                </a:solidFill>
                <a:latin typeface="Segoe Print" pitchFamily="2" charset="0"/>
              </a:rPr>
            </a:br>
            <a:r>
              <a:rPr lang="en-US" sz="6000" b="1" dirty="0" smtClean="0">
                <a:solidFill>
                  <a:srgbClr val="0070C0"/>
                </a:solidFill>
                <a:latin typeface="Segoe Print" pitchFamily="2" charset="0"/>
              </a:rPr>
              <a:t>Bottom Line?</a:t>
            </a:r>
          </a:p>
        </p:txBody>
      </p:sp>
      <p:sp>
        <p:nvSpPr>
          <p:cNvPr id="6" name="TextBox 5"/>
          <p:cNvSpPr txBox="1"/>
          <p:nvPr/>
        </p:nvSpPr>
        <p:spPr>
          <a:xfrm>
            <a:off x="3886200" y="4038600"/>
            <a:ext cx="4800600" cy="2246313"/>
          </a:xfrm>
          <a:prstGeom prst="rect">
            <a:avLst/>
          </a:prstGeom>
          <a:solidFill>
            <a:schemeClr val="accent6">
              <a:lumMod val="40000"/>
              <a:lumOff val="60000"/>
            </a:schemeClr>
          </a:solidFill>
          <a:effectLst>
            <a:outerShdw blurRad="50800" dist="38100" dir="2700000" algn="tl" rotWithShape="0">
              <a:prstClr val="black">
                <a:alpha val="40000"/>
              </a:prstClr>
            </a:outerShdw>
          </a:effectLst>
        </p:spPr>
        <p:txBody>
          <a:bodyPr>
            <a:spAutoFit/>
          </a:bodyPr>
          <a:lstStyle/>
          <a:p>
            <a:pPr marL="0" lvl="1">
              <a:defRPr/>
            </a:pPr>
            <a:r>
              <a:rPr lang="en-US" sz="2800" dirty="0">
                <a:solidFill>
                  <a:schemeClr val="accent6">
                    <a:lumMod val="50000"/>
                  </a:schemeClr>
                </a:solidFill>
                <a:effectLst>
                  <a:outerShdw blurRad="38100" dist="38100" dir="2700000" algn="tl">
                    <a:srgbClr val="000000">
                      <a:alpha val="43137"/>
                    </a:srgbClr>
                  </a:outerShdw>
                </a:effectLst>
                <a:latin typeface="Rockwell" pitchFamily="18" charset="0"/>
              </a:rPr>
              <a:t>Is my action:</a:t>
            </a:r>
          </a:p>
          <a:p>
            <a:pPr lvl="2">
              <a:buFont typeface="Wingdings" pitchFamily="2" charset="2"/>
              <a:buChar char="ü"/>
              <a:defRPr/>
            </a:pPr>
            <a:r>
              <a:rPr lang="en-US" sz="2800" dirty="0">
                <a:solidFill>
                  <a:schemeClr val="accent6">
                    <a:lumMod val="50000"/>
                  </a:schemeClr>
                </a:solidFill>
                <a:effectLst>
                  <a:outerShdw blurRad="38100" dist="38100" dir="2700000" algn="tl">
                    <a:srgbClr val="000000">
                      <a:alpha val="43137"/>
                    </a:srgbClr>
                  </a:outerShdw>
                </a:effectLst>
                <a:latin typeface="Rockwell" pitchFamily="18" charset="0"/>
              </a:rPr>
              <a:t> Reasonable?</a:t>
            </a:r>
          </a:p>
          <a:p>
            <a:pPr lvl="2">
              <a:buFont typeface="Wingdings" pitchFamily="2" charset="2"/>
              <a:buChar char="ü"/>
              <a:defRPr/>
            </a:pPr>
            <a:r>
              <a:rPr lang="en-US" sz="2800" dirty="0">
                <a:solidFill>
                  <a:schemeClr val="accent6">
                    <a:lumMod val="50000"/>
                  </a:schemeClr>
                </a:solidFill>
                <a:effectLst>
                  <a:outerShdw blurRad="38100" dist="38100" dir="2700000" algn="tl">
                    <a:srgbClr val="000000">
                      <a:alpha val="43137"/>
                    </a:srgbClr>
                  </a:outerShdw>
                </a:effectLst>
                <a:latin typeface="Rockwell" pitchFamily="18" charset="0"/>
              </a:rPr>
              <a:t> Necessary?</a:t>
            </a:r>
          </a:p>
          <a:p>
            <a:pPr lvl="2">
              <a:buFont typeface="Wingdings" pitchFamily="2" charset="2"/>
              <a:buChar char="ü"/>
              <a:defRPr/>
            </a:pPr>
            <a:r>
              <a:rPr lang="en-US" sz="2800" dirty="0">
                <a:solidFill>
                  <a:schemeClr val="accent6">
                    <a:lumMod val="50000"/>
                  </a:schemeClr>
                </a:solidFill>
                <a:effectLst>
                  <a:outerShdw blurRad="38100" dist="38100" dir="2700000" algn="tl">
                    <a:srgbClr val="000000">
                      <a:alpha val="43137"/>
                    </a:srgbClr>
                  </a:outerShdw>
                </a:effectLst>
                <a:latin typeface="Rockwell" pitchFamily="18" charset="0"/>
              </a:rPr>
              <a:t> Legal?</a:t>
            </a:r>
          </a:p>
          <a:p>
            <a:pPr lvl="2">
              <a:buFont typeface="Wingdings" pitchFamily="2" charset="2"/>
              <a:buChar char="ü"/>
              <a:defRPr/>
            </a:pPr>
            <a:r>
              <a:rPr lang="en-US" sz="2800" dirty="0">
                <a:solidFill>
                  <a:schemeClr val="accent6">
                    <a:lumMod val="50000"/>
                  </a:schemeClr>
                </a:solidFill>
                <a:effectLst>
                  <a:outerShdw blurRad="38100" dist="38100" dir="2700000" algn="tl">
                    <a:srgbClr val="000000">
                      <a:alpha val="43137"/>
                    </a:srgbClr>
                  </a:outerShdw>
                </a:effectLst>
                <a:latin typeface="Rockwell" pitchFamily="18" charset="0"/>
              </a:rPr>
              <a:t> Within Dept. Policy?</a:t>
            </a:r>
          </a:p>
        </p:txBody>
      </p: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2438</TotalTime>
  <Words>791</Words>
  <Application>Microsoft Office PowerPoint</Application>
  <PresentationFormat>On-screen Show (4:3)</PresentationFormat>
  <Paragraphs>88</Paragraphs>
  <Slides>7</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Times New Roman</vt:lpstr>
      <vt:lpstr>Arial</vt:lpstr>
      <vt:lpstr>Calibri</vt:lpstr>
      <vt:lpstr>Segoe Print</vt:lpstr>
      <vt:lpstr>Rockwell</vt:lpstr>
      <vt:lpstr>Wingdings</vt:lpstr>
      <vt:lpstr>Office Theme</vt:lpstr>
      <vt:lpstr>PowerPoint Presentation</vt:lpstr>
      <vt:lpstr>What if we deviate?</vt:lpstr>
      <vt:lpstr>What if we deviate?</vt:lpstr>
      <vt:lpstr>“Public Duty” Doctrine</vt:lpstr>
      <vt:lpstr>What if we deviate?</vt:lpstr>
      <vt:lpstr>Why Do We Get Sued?</vt:lpstr>
      <vt:lpstr>What’s the Bottom Line?</vt:lpstr>
    </vt:vector>
  </TitlesOfParts>
  <Company>WRICOPS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Criminal Procedures of Law</dc:title>
  <dc:creator>WRICOPS</dc:creator>
  <cp:lastModifiedBy>Donna Rorvik</cp:lastModifiedBy>
  <cp:revision>71</cp:revision>
  <cp:lastPrinted>1999-02-16T21:23:33Z</cp:lastPrinted>
  <dcterms:created xsi:type="dcterms:W3CDTF">1999-02-10T14:25:38Z</dcterms:created>
  <dcterms:modified xsi:type="dcterms:W3CDTF">2014-10-02T19:40:21Z</dcterms:modified>
</cp:coreProperties>
</file>