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5"/>
  </p:sldMasterIdLst>
  <p:notesMasterIdLst>
    <p:notesMasterId r:id="rId40"/>
  </p:notesMasterIdLst>
  <p:handoutMasterIdLst>
    <p:handoutMasterId r:id="rId41"/>
  </p:handoutMasterIdLst>
  <p:sldIdLst>
    <p:sldId id="458" r:id="rId6"/>
    <p:sldId id="459" r:id="rId7"/>
    <p:sldId id="553" r:id="rId8"/>
    <p:sldId id="485" r:id="rId9"/>
    <p:sldId id="537" r:id="rId10"/>
    <p:sldId id="554" r:id="rId11"/>
    <p:sldId id="545" r:id="rId12"/>
    <p:sldId id="544" r:id="rId13"/>
    <p:sldId id="500" r:id="rId14"/>
    <p:sldId id="501" r:id="rId15"/>
    <p:sldId id="505" r:id="rId16"/>
    <p:sldId id="509" r:id="rId17"/>
    <p:sldId id="575" r:id="rId18"/>
    <p:sldId id="595" r:id="rId19"/>
    <p:sldId id="598" r:id="rId20"/>
    <p:sldId id="574" r:id="rId21"/>
    <p:sldId id="585" r:id="rId22"/>
    <p:sldId id="604" r:id="rId23"/>
    <p:sldId id="541" r:id="rId24"/>
    <p:sldId id="348" r:id="rId25"/>
    <p:sldId id="586" r:id="rId26"/>
    <p:sldId id="603" r:id="rId27"/>
    <p:sldId id="605" r:id="rId28"/>
    <p:sldId id="606" r:id="rId29"/>
    <p:sldId id="607" r:id="rId30"/>
    <p:sldId id="608" r:id="rId31"/>
    <p:sldId id="609" r:id="rId32"/>
    <p:sldId id="612" r:id="rId33"/>
    <p:sldId id="610" r:id="rId34"/>
    <p:sldId id="611" r:id="rId35"/>
    <p:sldId id="613" r:id="rId36"/>
    <p:sldId id="548" r:id="rId37"/>
    <p:sldId id="547" r:id="rId38"/>
    <p:sldId id="551" r:id="rId39"/>
  </p:sldIdLst>
  <p:sldSz cx="9144000" cy="6858000" type="screen4x3"/>
  <p:notesSz cx="6858000" cy="9236075"/>
  <p:defaultTextStyle>
    <a:defPPr>
      <a:defRPr lang="en-US"/>
    </a:defPPr>
    <a:lvl1pPr algn="ctr" rtl="0" eaLnBrk="0" fontAlgn="base" hangingPunct="0">
      <a:spcBef>
        <a:spcPct val="0"/>
      </a:spcBef>
      <a:spcAft>
        <a:spcPct val="0"/>
      </a:spcAft>
      <a:defRPr sz="2800" b="1" kern="1200">
        <a:solidFill>
          <a:srgbClr val="FD5E33"/>
        </a:solidFill>
        <a:latin typeface="Times New Roman" pitchFamily="18" charset="0"/>
        <a:ea typeface="+mn-ea"/>
        <a:cs typeface="+mn-cs"/>
      </a:defRPr>
    </a:lvl1pPr>
    <a:lvl2pPr marL="457200" algn="ctr" rtl="0" eaLnBrk="0" fontAlgn="base" hangingPunct="0">
      <a:spcBef>
        <a:spcPct val="0"/>
      </a:spcBef>
      <a:spcAft>
        <a:spcPct val="0"/>
      </a:spcAft>
      <a:defRPr sz="2800" b="1" kern="1200">
        <a:solidFill>
          <a:srgbClr val="FD5E33"/>
        </a:solidFill>
        <a:latin typeface="Times New Roman" pitchFamily="18" charset="0"/>
        <a:ea typeface="+mn-ea"/>
        <a:cs typeface="+mn-cs"/>
      </a:defRPr>
    </a:lvl2pPr>
    <a:lvl3pPr marL="914400" algn="ctr" rtl="0" eaLnBrk="0" fontAlgn="base" hangingPunct="0">
      <a:spcBef>
        <a:spcPct val="0"/>
      </a:spcBef>
      <a:spcAft>
        <a:spcPct val="0"/>
      </a:spcAft>
      <a:defRPr sz="2800" b="1" kern="1200">
        <a:solidFill>
          <a:srgbClr val="FD5E33"/>
        </a:solidFill>
        <a:latin typeface="Times New Roman" pitchFamily="18" charset="0"/>
        <a:ea typeface="+mn-ea"/>
        <a:cs typeface="+mn-cs"/>
      </a:defRPr>
    </a:lvl3pPr>
    <a:lvl4pPr marL="1371600" algn="ctr" rtl="0" eaLnBrk="0" fontAlgn="base" hangingPunct="0">
      <a:spcBef>
        <a:spcPct val="0"/>
      </a:spcBef>
      <a:spcAft>
        <a:spcPct val="0"/>
      </a:spcAft>
      <a:defRPr sz="2800" b="1" kern="1200">
        <a:solidFill>
          <a:srgbClr val="FD5E33"/>
        </a:solidFill>
        <a:latin typeface="Times New Roman" pitchFamily="18" charset="0"/>
        <a:ea typeface="+mn-ea"/>
        <a:cs typeface="+mn-cs"/>
      </a:defRPr>
    </a:lvl4pPr>
    <a:lvl5pPr marL="1828800" algn="ctr" rtl="0" eaLnBrk="0" fontAlgn="base" hangingPunct="0">
      <a:spcBef>
        <a:spcPct val="0"/>
      </a:spcBef>
      <a:spcAft>
        <a:spcPct val="0"/>
      </a:spcAft>
      <a:defRPr sz="2800" b="1" kern="1200">
        <a:solidFill>
          <a:srgbClr val="FD5E33"/>
        </a:solidFill>
        <a:latin typeface="Times New Roman" pitchFamily="18" charset="0"/>
        <a:ea typeface="+mn-ea"/>
        <a:cs typeface="+mn-cs"/>
      </a:defRPr>
    </a:lvl5pPr>
    <a:lvl6pPr marL="2286000" algn="l" defTabSz="914400" rtl="0" eaLnBrk="1" latinLnBrk="0" hangingPunct="1">
      <a:defRPr sz="2800" b="1" kern="1200">
        <a:solidFill>
          <a:srgbClr val="FD5E33"/>
        </a:solidFill>
        <a:latin typeface="Times New Roman" pitchFamily="18" charset="0"/>
        <a:ea typeface="+mn-ea"/>
        <a:cs typeface="+mn-cs"/>
      </a:defRPr>
    </a:lvl6pPr>
    <a:lvl7pPr marL="2743200" algn="l" defTabSz="914400" rtl="0" eaLnBrk="1" latinLnBrk="0" hangingPunct="1">
      <a:defRPr sz="2800" b="1" kern="1200">
        <a:solidFill>
          <a:srgbClr val="FD5E33"/>
        </a:solidFill>
        <a:latin typeface="Times New Roman" pitchFamily="18" charset="0"/>
        <a:ea typeface="+mn-ea"/>
        <a:cs typeface="+mn-cs"/>
      </a:defRPr>
    </a:lvl7pPr>
    <a:lvl8pPr marL="3200400" algn="l" defTabSz="914400" rtl="0" eaLnBrk="1" latinLnBrk="0" hangingPunct="1">
      <a:defRPr sz="2800" b="1" kern="1200">
        <a:solidFill>
          <a:srgbClr val="FD5E33"/>
        </a:solidFill>
        <a:latin typeface="Times New Roman" pitchFamily="18" charset="0"/>
        <a:ea typeface="+mn-ea"/>
        <a:cs typeface="+mn-cs"/>
      </a:defRPr>
    </a:lvl8pPr>
    <a:lvl9pPr marL="3657600" algn="l" defTabSz="914400" rtl="0" eaLnBrk="1" latinLnBrk="0" hangingPunct="1">
      <a:defRPr sz="2800" b="1" kern="1200">
        <a:solidFill>
          <a:srgbClr val="FD5E33"/>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E4CDFF"/>
    <a:srgbClr val="3A2DDD"/>
    <a:srgbClr val="1ECEB5"/>
    <a:srgbClr val="FF0066"/>
    <a:srgbClr val="FF6231"/>
    <a:srgbClr val="2B1FC1"/>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64766" autoAdjust="0"/>
  </p:normalViewPr>
  <p:slideViewPr>
    <p:cSldViewPr>
      <p:cViewPr>
        <p:scale>
          <a:sx n="50" d="100"/>
          <a:sy n="50" d="100"/>
        </p:scale>
        <p:origin x="-3384" y="-8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04" y="-60"/>
      </p:cViewPr>
      <p:guideLst>
        <p:guide orient="horz" pos="2909"/>
        <p:guide pos="216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6563" cy="449263"/>
          </a:xfrm>
          <a:prstGeom prst="rect">
            <a:avLst/>
          </a:prstGeom>
          <a:noFill/>
          <a:ln w="9525">
            <a:noFill/>
            <a:miter lim="800000"/>
            <a:headEnd/>
            <a:tailEnd/>
          </a:ln>
          <a:effectLst/>
        </p:spPr>
        <p:txBody>
          <a:bodyPr vert="horz" wrap="square" lIns="89323" tIns="44653" rIns="89323" bIns="44653" numCol="1" anchor="t" anchorCtr="0" compatLnSpc="1">
            <a:prstTxWarp prst="textNoShape">
              <a:avLst/>
            </a:prstTxWarp>
          </a:bodyPr>
          <a:lstStyle>
            <a:lvl1pPr algn="l" defTabSz="893763">
              <a:defRPr sz="1800" b="0">
                <a:solidFill>
                  <a:schemeClr val="tx1"/>
                </a:solidFill>
                <a:latin typeface="Times New Roman" charset="0"/>
              </a:defRPr>
            </a:lvl1pPr>
          </a:lstStyle>
          <a:p>
            <a:pPr>
              <a:defRPr/>
            </a:pPr>
            <a:endParaRPr lang="en-US"/>
          </a:p>
        </p:txBody>
      </p:sp>
      <p:sp>
        <p:nvSpPr>
          <p:cNvPr id="44035" name="Rectangle 3"/>
          <p:cNvSpPr>
            <a:spLocks noGrp="1" noChangeArrowheads="1"/>
          </p:cNvSpPr>
          <p:nvPr>
            <p:ph type="dt" sz="quarter" idx="1"/>
          </p:nvPr>
        </p:nvSpPr>
        <p:spPr bwMode="auto">
          <a:xfrm>
            <a:off x="3881438" y="0"/>
            <a:ext cx="2976562" cy="449263"/>
          </a:xfrm>
          <a:prstGeom prst="rect">
            <a:avLst/>
          </a:prstGeom>
          <a:noFill/>
          <a:ln w="9525">
            <a:noFill/>
            <a:miter lim="800000"/>
            <a:headEnd/>
            <a:tailEnd/>
          </a:ln>
          <a:effectLst/>
        </p:spPr>
        <p:txBody>
          <a:bodyPr vert="horz" wrap="square" lIns="89323" tIns="44653" rIns="89323" bIns="44653" numCol="1" anchor="t" anchorCtr="0" compatLnSpc="1">
            <a:prstTxWarp prst="textNoShape">
              <a:avLst/>
            </a:prstTxWarp>
          </a:bodyPr>
          <a:lstStyle>
            <a:lvl1pPr algn="r" defTabSz="893763">
              <a:defRPr sz="1800" b="0">
                <a:solidFill>
                  <a:schemeClr val="tx1"/>
                </a:solidFill>
                <a:latin typeface="Times New Roman" charset="0"/>
              </a:defRPr>
            </a:lvl1pPr>
          </a:lstStyle>
          <a:p>
            <a:pPr>
              <a:defRPr/>
            </a:pPr>
            <a:endParaRPr lang="en-US"/>
          </a:p>
        </p:txBody>
      </p:sp>
      <p:sp>
        <p:nvSpPr>
          <p:cNvPr id="44036" name="Rectangle 4"/>
          <p:cNvSpPr>
            <a:spLocks noGrp="1" noChangeArrowheads="1"/>
          </p:cNvSpPr>
          <p:nvPr>
            <p:ph type="ftr" sz="quarter" idx="2"/>
          </p:nvPr>
        </p:nvSpPr>
        <p:spPr bwMode="auto">
          <a:xfrm>
            <a:off x="0" y="8786813"/>
            <a:ext cx="2976563" cy="449262"/>
          </a:xfrm>
          <a:prstGeom prst="rect">
            <a:avLst/>
          </a:prstGeom>
          <a:noFill/>
          <a:ln w="9525">
            <a:noFill/>
            <a:miter lim="800000"/>
            <a:headEnd/>
            <a:tailEnd/>
          </a:ln>
          <a:effectLst/>
        </p:spPr>
        <p:txBody>
          <a:bodyPr vert="horz" wrap="square" lIns="89323" tIns="44653" rIns="89323" bIns="44653" numCol="1" anchor="b" anchorCtr="0" compatLnSpc="1">
            <a:prstTxWarp prst="textNoShape">
              <a:avLst/>
            </a:prstTxWarp>
          </a:bodyPr>
          <a:lstStyle>
            <a:lvl1pPr algn="l" defTabSz="893763">
              <a:defRPr sz="1800" b="0">
                <a:solidFill>
                  <a:schemeClr val="tx1"/>
                </a:solidFill>
                <a:latin typeface="Times New Roman" charset="0"/>
              </a:defRPr>
            </a:lvl1pPr>
          </a:lstStyle>
          <a:p>
            <a:pPr>
              <a:defRPr/>
            </a:pPr>
            <a:endParaRPr lang="en-US"/>
          </a:p>
        </p:txBody>
      </p:sp>
      <p:sp>
        <p:nvSpPr>
          <p:cNvPr id="44037" name="Rectangle 5"/>
          <p:cNvSpPr>
            <a:spLocks noGrp="1" noChangeArrowheads="1"/>
          </p:cNvSpPr>
          <p:nvPr>
            <p:ph type="sldNum" sz="quarter" idx="3"/>
          </p:nvPr>
        </p:nvSpPr>
        <p:spPr bwMode="auto">
          <a:xfrm>
            <a:off x="3881438" y="8786813"/>
            <a:ext cx="2976562" cy="449262"/>
          </a:xfrm>
          <a:prstGeom prst="rect">
            <a:avLst/>
          </a:prstGeom>
          <a:noFill/>
          <a:ln w="9525">
            <a:noFill/>
            <a:miter lim="800000"/>
            <a:headEnd/>
            <a:tailEnd/>
          </a:ln>
          <a:effectLst/>
        </p:spPr>
        <p:txBody>
          <a:bodyPr vert="horz" wrap="square" lIns="89323" tIns="44653" rIns="89323" bIns="44653" numCol="1" anchor="b" anchorCtr="0" compatLnSpc="1">
            <a:prstTxWarp prst="textNoShape">
              <a:avLst/>
            </a:prstTxWarp>
          </a:bodyPr>
          <a:lstStyle>
            <a:lvl1pPr algn="r" defTabSz="893763">
              <a:defRPr sz="1800" b="0">
                <a:solidFill>
                  <a:schemeClr val="tx1"/>
                </a:solidFill>
                <a:latin typeface="Times New Roman" charset="0"/>
              </a:defRPr>
            </a:lvl1pPr>
          </a:lstStyle>
          <a:p>
            <a:pPr>
              <a:defRPr/>
            </a:pPr>
            <a:fld id="{D740126A-7276-4AEA-AD6D-F69E3443C30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6563" cy="449263"/>
          </a:xfrm>
          <a:prstGeom prst="rect">
            <a:avLst/>
          </a:prstGeom>
          <a:noFill/>
          <a:ln w="9525">
            <a:noFill/>
            <a:miter lim="800000"/>
            <a:headEnd/>
            <a:tailEnd/>
          </a:ln>
          <a:effectLst/>
        </p:spPr>
        <p:txBody>
          <a:bodyPr vert="horz" wrap="square" lIns="89323" tIns="44653" rIns="89323" bIns="44653" numCol="1" anchor="t" anchorCtr="0" compatLnSpc="1">
            <a:prstTxWarp prst="textNoShape">
              <a:avLst/>
            </a:prstTxWarp>
          </a:bodyPr>
          <a:lstStyle>
            <a:lvl1pPr algn="l" defTabSz="893763">
              <a:defRPr sz="1800" b="0">
                <a:solidFill>
                  <a:schemeClr val="tx1"/>
                </a:solidFill>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881438" y="0"/>
            <a:ext cx="2976562" cy="449263"/>
          </a:xfrm>
          <a:prstGeom prst="rect">
            <a:avLst/>
          </a:prstGeom>
          <a:noFill/>
          <a:ln w="9525">
            <a:noFill/>
            <a:miter lim="800000"/>
            <a:headEnd/>
            <a:tailEnd/>
          </a:ln>
          <a:effectLst/>
        </p:spPr>
        <p:txBody>
          <a:bodyPr vert="horz" wrap="square" lIns="89323" tIns="44653" rIns="89323" bIns="44653" numCol="1" anchor="t" anchorCtr="0" compatLnSpc="1">
            <a:prstTxWarp prst="textNoShape">
              <a:avLst/>
            </a:prstTxWarp>
          </a:bodyPr>
          <a:lstStyle>
            <a:lvl1pPr algn="r" defTabSz="893763">
              <a:defRPr sz="1800" b="0">
                <a:solidFill>
                  <a:schemeClr val="tx1"/>
                </a:solidFill>
                <a:latin typeface="Times New Roman" charset="0"/>
              </a:defRPr>
            </a:lvl1pPr>
          </a:lstStyle>
          <a:p>
            <a:pPr>
              <a:defRPr/>
            </a:pPr>
            <a:endParaRPr lang="en-US"/>
          </a:p>
        </p:txBody>
      </p:sp>
      <p:sp>
        <p:nvSpPr>
          <p:cNvPr id="36868" name="Rectangle 4"/>
          <p:cNvSpPr>
            <a:spLocks noChangeArrowheads="1" noTextEdit="1"/>
          </p:cNvSpPr>
          <p:nvPr>
            <p:ph type="sldImg" idx="2"/>
          </p:nvPr>
        </p:nvSpPr>
        <p:spPr bwMode="auto">
          <a:xfrm>
            <a:off x="1119188" y="704850"/>
            <a:ext cx="4619625" cy="34639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4875" y="4394200"/>
            <a:ext cx="5048250" cy="4137025"/>
          </a:xfrm>
          <a:prstGeom prst="rect">
            <a:avLst/>
          </a:prstGeom>
          <a:noFill/>
          <a:ln w="9525">
            <a:noFill/>
            <a:miter lim="800000"/>
            <a:headEnd/>
            <a:tailEnd/>
          </a:ln>
          <a:effectLst/>
        </p:spPr>
        <p:txBody>
          <a:bodyPr vert="horz" wrap="square" lIns="89323" tIns="44653" rIns="89323" bIns="44653"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8786813"/>
            <a:ext cx="2976563" cy="449262"/>
          </a:xfrm>
          <a:prstGeom prst="rect">
            <a:avLst/>
          </a:prstGeom>
          <a:noFill/>
          <a:ln w="9525">
            <a:noFill/>
            <a:miter lim="800000"/>
            <a:headEnd/>
            <a:tailEnd/>
          </a:ln>
          <a:effectLst/>
        </p:spPr>
        <p:txBody>
          <a:bodyPr vert="horz" wrap="square" lIns="89323" tIns="44653" rIns="89323" bIns="44653" numCol="1" anchor="b" anchorCtr="0" compatLnSpc="1">
            <a:prstTxWarp prst="textNoShape">
              <a:avLst/>
            </a:prstTxWarp>
          </a:bodyPr>
          <a:lstStyle>
            <a:lvl1pPr algn="l" defTabSz="893763">
              <a:defRPr sz="1800" b="0">
                <a:solidFill>
                  <a:schemeClr val="tx1"/>
                </a:solidFill>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881438" y="8786813"/>
            <a:ext cx="2976562" cy="449262"/>
          </a:xfrm>
          <a:prstGeom prst="rect">
            <a:avLst/>
          </a:prstGeom>
          <a:noFill/>
          <a:ln w="9525">
            <a:noFill/>
            <a:miter lim="800000"/>
            <a:headEnd/>
            <a:tailEnd/>
          </a:ln>
          <a:effectLst/>
        </p:spPr>
        <p:txBody>
          <a:bodyPr vert="horz" wrap="square" lIns="89323" tIns="44653" rIns="89323" bIns="44653" numCol="1" anchor="b" anchorCtr="0" compatLnSpc="1">
            <a:prstTxWarp prst="textNoShape">
              <a:avLst/>
            </a:prstTxWarp>
          </a:bodyPr>
          <a:lstStyle>
            <a:lvl1pPr algn="r" defTabSz="893763">
              <a:defRPr sz="1800" b="0">
                <a:solidFill>
                  <a:schemeClr val="tx1"/>
                </a:solidFill>
                <a:latin typeface="Times New Roman" charset="0"/>
              </a:defRPr>
            </a:lvl1pPr>
          </a:lstStyle>
          <a:p>
            <a:pPr>
              <a:defRPr/>
            </a:pPr>
            <a:fld id="{4668E1BE-CE6D-45D7-9D80-6681DC28794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Times New Roman"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Times New Roman"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Times New Roman"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Times New Roman"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595CCAC-11BB-4686-96AB-AC3CC0A5EAF6}" type="slidenum">
              <a:rPr lang="en-US" smtClean="0">
                <a:latin typeface="Times New Roman" pitchFamily="18" charset="0"/>
              </a:rPr>
              <a:pPr/>
              <a:t>1</a:t>
            </a:fld>
            <a:endParaRPr lang="en-US" smtClean="0">
              <a:latin typeface="Times New Roman" pitchFamily="18" charset="0"/>
            </a:endParaRPr>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defTabSz="-16094075" eaLnBrk="1" hangingPunct="1">
              <a:spcBef>
                <a:spcPct val="0"/>
              </a:spcBef>
            </a:pPr>
            <a:r>
              <a:rPr lang="en-US" b="1" smtClean="0">
                <a:latin typeface="Times New Roman" pitchFamily="18" charset="0"/>
              </a:rPr>
              <a:t>Points to Note:</a:t>
            </a:r>
          </a:p>
          <a:p>
            <a:pPr defTabSz="-16094075" eaLnBrk="1" hangingPunct="1">
              <a:lnSpc>
                <a:spcPct val="20000"/>
              </a:lnSpc>
              <a:spcBef>
                <a:spcPct val="0"/>
              </a:spcBef>
            </a:pPr>
            <a:endParaRPr lang="en-US" smtClean="0">
              <a:latin typeface="Times New Roman" pitchFamily="18" charset="0"/>
            </a:endParaRPr>
          </a:p>
          <a:p>
            <a:pPr defTabSz="-16094075" eaLnBrk="1" hangingPunct="1">
              <a:spcBef>
                <a:spcPct val="0"/>
              </a:spcBef>
              <a:buFontTx/>
              <a:buChar char="•"/>
            </a:pPr>
            <a:r>
              <a:rPr lang="en-US" smtClean="0">
                <a:latin typeface="Times New Roman" pitchFamily="18" charset="0"/>
              </a:rPr>
              <a:t> “Protected rights” refers to the Federal rights</a:t>
            </a:r>
          </a:p>
          <a:p>
            <a:pPr defTabSz="-16094075" eaLnBrk="1" hangingPunct="1">
              <a:spcBef>
                <a:spcPct val="0"/>
              </a:spcBef>
            </a:pPr>
            <a:r>
              <a:rPr lang="en-US" smtClean="0">
                <a:latin typeface="Times New Roman" pitchFamily="18" charset="0"/>
              </a:rPr>
              <a:t>    outlined in the Constitution and US law</a:t>
            </a:r>
          </a:p>
          <a:p>
            <a:pPr defTabSz="-16094075" eaLnBrk="1" hangingPunct="1">
              <a:spcBef>
                <a:spcPct val="0"/>
              </a:spcBef>
              <a:buFontTx/>
              <a:buChar char="•"/>
            </a:pPr>
            <a:r>
              <a:rPr lang="en-US" smtClean="0">
                <a:latin typeface="Times New Roman" pitchFamily="18" charset="0"/>
              </a:rPr>
              <a:t> “All persons” are protected, meaning anyone on</a:t>
            </a:r>
          </a:p>
          <a:p>
            <a:pPr defTabSz="-16094075" eaLnBrk="1" hangingPunct="1">
              <a:spcBef>
                <a:spcPct val="0"/>
              </a:spcBef>
            </a:pPr>
            <a:r>
              <a:rPr lang="en-US" smtClean="0">
                <a:latin typeface="Times New Roman" pitchFamily="18" charset="0"/>
              </a:rPr>
              <a:t>    US soil regardless of citizenship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latin typeface="Times New Roman" pitchFamily="18" charset="0"/>
              </a:rPr>
              <a:t>Ex.:  private citizen who gets carried away during a “ride along”.</a:t>
            </a:r>
          </a:p>
        </p:txBody>
      </p:sp>
      <p:sp>
        <p:nvSpPr>
          <p:cNvPr id="47108" name="Slide Number Placeholder 3"/>
          <p:cNvSpPr>
            <a:spLocks noGrp="1"/>
          </p:cNvSpPr>
          <p:nvPr>
            <p:ph type="sldNum" sz="quarter" idx="5"/>
          </p:nvPr>
        </p:nvSpPr>
        <p:spPr>
          <a:noFill/>
        </p:spPr>
        <p:txBody>
          <a:bodyPr/>
          <a:lstStyle/>
          <a:p>
            <a:fld id="{CB13C795-1C7A-4532-9687-49666971BC2F}" type="slidenum">
              <a:rPr lang="en-US" smtClean="0">
                <a:latin typeface="Times New Roman" pitchFamily="18" charset="0"/>
              </a:rPr>
              <a:pPr/>
              <a:t>10</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FCE78D9-C260-497A-BF10-E0883FF2EAD7}" type="slidenum">
              <a:rPr lang="en-US" smtClean="0">
                <a:latin typeface="Times New Roman" pitchFamily="18" charset="0"/>
              </a:rPr>
              <a:pPr/>
              <a:t>11</a:t>
            </a:fld>
            <a:endParaRPr lang="en-US" smtClean="0">
              <a:latin typeface="Times New Roman" pitchFamily="18" charset="0"/>
            </a:endParaRPr>
          </a:p>
        </p:txBody>
      </p:sp>
      <p:sp>
        <p:nvSpPr>
          <p:cNvPr id="48131" name="Rectangle 2"/>
          <p:cNvSpPr>
            <a:spLocks noChangeArrowheads="1" noTextEdit="1"/>
          </p:cNvSpPr>
          <p:nvPr>
            <p:ph type="sldImg"/>
          </p:nvPr>
        </p:nvSpPr>
        <p:spPr>
          <a:xfrm>
            <a:off x="1120775" y="692150"/>
            <a:ext cx="4618038" cy="3463925"/>
          </a:xfrm>
          <a:ln/>
        </p:spPr>
      </p:sp>
      <p:sp>
        <p:nvSpPr>
          <p:cNvPr id="48132" name="Rectangle 3"/>
          <p:cNvSpPr>
            <a:spLocks noGrp="1" noChangeArrowheads="1"/>
          </p:cNvSpPr>
          <p:nvPr>
            <p:ph type="body" idx="1"/>
          </p:nvPr>
        </p:nvSpPr>
        <p:spPr>
          <a:xfrm>
            <a:off x="914400" y="4387850"/>
            <a:ext cx="5029200" cy="4156075"/>
          </a:xfrm>
          <a:noFill/>
          <a:ln/>
        </p:spPr>
        <p:txBody>
          <a:bodyPr/>
          <a:lstStyle/>
          <a:p>
            <a:pPr eaLnBrk="1" hangingPunct="1"/>
            <a:r>
              <a:rPr lang="en-US" smtClean="0">
                <a:latin typeface="Times New Roman" pitchFamily="18" charset="0"/>
              </a:rPr>
              <a:t>Excessive force accounts for more than 90% of COL cases.</a:t>
            </a:r>
          </a:p>
          <a:p>
            <a:pPr eaLnBrk="1" hangingPunct="1"/>
            <a:endParaRPr lang="en-US" smtClean="0">
              <a:latin typeface="Times New Roman" pitchFamily="18" charset="0"/>
            </a:endParaRPr>
          </a:p>
          <a:p>
            <a:pPr eaLnBrk="1" hangingPunct="1"/>
            <a:r>
              <a:rPr lang="en-US" smtClean="0">
                <a:latin typeface="Times New Roman" pitchFamily="18" charset="0"/>
              </a:rPr>
              <a:t>Sexual assault – element of coercion.  Not when the victim offers sex to get out of a ticket.</a:t>
            </a:r>
          </a:p>
          <a:p>
            <a:pPr eaLnBrk="1" hangingPunct="1"/>
            <a:endParaRPr lang="en-US" smtClean="0">
              <a:latin typeface="Times New Roman" pitchFamily="18" charset="0"/>
            </a:endParaRPr>
          </a:p>
          <a:p>
            <a:pPr eaLnBrk="1" hangingPunct="1"/>
            <a:r>
              <a:rPr lang="en-US" smtClean="0">
                <a:latin typeface="Times New Roman" pitchFamily="18" charset="0"/>
              </a:rPr>
              <a:t>Fail to keep from harm – if you can reasonably intervene to stop the victim from being harmed by a fellow officer</a:t>
            </a:r>
          </a:p>
          <a:p>
            <a:pPr eaLnBrk="1" hangingPunct="1"/>
            <a:endParaRPr lang="en-US" smtClean="0">
              <a:latin typeface="Times New Roman" pitchFamily="18" charset="0"/>
            </a:endParaRPr>
          </a:p>
          <a:p>
            <a:pPr eaLnBrk="1" hangingPunct="1"/>
            <a:r>
              <a:rPr lang="en-US" smtClean="0">
                <a:latin typeface="Times New Roman" pitchFamily="18" charset="0"/>
              </a:rPr>
              <a:t>Deprivation of medical attn – must be aware that victim needs medical attention and deliberately fail to take reasonable steps to call 911/help</a:t>
            </a:r>
          </a:p>
          <a:p>
            <a:pPr eaLnBrk="1" hangingPunct="1"/>
            <a:endParaRPr lang="en-US" smtClean="0">
              <a:latin typeface="Times New Roman" pitchFamily="18" charset="0"/>
            </a:endParaRPr>
          </a:p>
          <a:p>
            <a:pPr eaLnBrk="1" hangingPunct="1"/>
            <a:r>
              <a:rPr lang="en-US" smtClean="0">
                <a:latin typeface="Times New Roman" pitchFamily="18" charset="0"/>
              </a:rPr>
              <a:t>Deprivation of property – stealing property at a search that was not listed as an item to be seized in the warrant</a:t>
            </a:r>
          </a:p>
          <a:p>
            <a:pPr eaLnBrk="1" hangingPunct="1"/>
            <a:endParaRPr lang="en-US" smtClean="0">
              <a:latin typeface="Times New Roman" pitchFamily="18" charset="0"/>
            </a:endParaRPr>
          </a:p>
          <a:p>
            <a:pPr eaLnBrk="1" hangingPunct="1"/>
            <a:r>
              <a:rPr lang="en-US" smtClean="0">
                <a:latin typeface="Times New Roman" pitchFamily="18" charset="0"/>
              </a:rPr>
              <a:t>Presentation of false evidence – make up evidence for use at court</a:t>
            </a:r>
          </a:p>
          <a:p>
            <a:pPr eaLnBrk="1" hangingPunct="1"/>
            <a:endParaRPr lang="en-US" smtClean="0">
              <a:latin typeface="Times New Roman" pitchFamily="18" charset="0"/>
            </a:endParaRPr>
          </a:p>
          <a:p>
            <a:pPr eaLnBrk="1" hangingPunct="1"/>
            <a:r>
              <a:rPr lang="en-US" smtClean="0">
                <a:latin typeface="Times New Roman" pitchFamily="18" charset="0"/>
              </a:rPr>
              <a:t>Plant evidence – make up evidence found at crime scene</a:t>
            </a:r>
          </a:p>
          <a:p>
            <a:pPr eaLnBrk="1" hangingPunct="1"/>
            <a:endParaRPr lang="en-US" smtClean="0">
              <a:latin typeface="Times New Roman" pitchFamily="18" charset="0"/>
            </a:endParaRPr>
          </a:p>
          <a:p>
            <a:pPr eaLnBrk="1" hangingPunct="1"/>
            <a:endParaRPr lang="en-US" smtClean="0">
              <a:latin typeface="Times New Roman" pitchFamily="18" charset="0"/>
            </a:endParaRPr>
          </a:p>
          <a:p>
            <a:pPr eaLnBrk="1" hangingPunct="1"/>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Where in the constitution are protections enumerated?</a:t>
            </a:r>
          </a:p>
          <a:p>
            <a:pPr>
              <a:defRPr/>
            </a:pPr>
            <a:endParaRPr lang="en-US" dirty="0" smtClean="0"/>
          </a:p>
          <a:p>
            <a:pPr marL="228600" indent="-228600">
              <a:buFontTx/>
              <a:buAutoNum type="arabicParenR"/>
              <a:defRPr/>
            </a:pPr>
            <a:r>
              <a:rPr lang="en-US" dirty="0" smtClean="0"/>
              <a:t>Due process – applies in the pretrial phase</a:t>
            </a:r>
          </a:p>
          <a:p>
            <a:pPr marL="228600" indent="-228600">
              <a:buFontTx/>
              <a:buAutoNum type="arabicParenR"/>
              <a:defRPr/>
            </a:pPr>
            <a:r>
              <a:rPr lang="en-US" dirty="0" smtClean="0"/>
              <a:t>4</a:t>
            </a:r>
            <a:r>
              <a:rPr lang="en-US" baseline="30000" dirty="0" smtClean="0"/>
              <a:t>th</a:t>
            </a:r>
            <a:r>
              <a:rPr lang="en-US" dirty="0" smtClean="0"/>
              <a:t> Amend – applies during arrest, prohibits use of unreasonable force</a:t>
            </a:r>
          </a:p>
          <a:p>
            <a:pPr marL="228600" indent="-228600">
              <a:buFontTx/>
              <a:buAutoNum type="arabicParenR"/>
              <a:defRPr/>
            </a:pPr>
            <a:r>
              <a:rPr lang="en-US" dirty="0" smtClean="0"/>
              <a:t>8</a:t>
            </a:r>
            <a:r>
              <a:rPr lang="en-US" baseline="30000" dirty="0" smtClean="0"/>
              <a:t>th</a:t>
            </a:r>
            <a:r>
              <a:rPr lang="en-US" dirty="0" smtClean="0"/>
              <a:t> Amend – applies during incarceration, prohibits cruel and unusual punishment</a:t>
            </a:r>
            <a:endParaRPr lang="en-US" dirty="0"/>
          </a:p>
        </p:txBody>
      </p:sp>
      <p:sp>
        <p:nvSpPr>
          <p:cNvPr id="49156" name="Slide Number Placeholder 3"/>
          <p:cNvSpPr>
            <a:spLocks noGrp="1"/>
          </p:cNvSpPr>
          <p:nvPr>
            <p:ph type="sldNum" sz="quarter" idx="5"/>
          </p:nvPr>
        </p:nvSpPr>
        <p:spPr>
          <a:noFill/>
        </p:spPr>
        <p:txBody>
          <a:bodyPr/>
          <a:lstStyle/>
          <a:p>
            <a:fld id="{2D9FAE41-282C-4192-9632-D7AEEA02F534}"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25BB90-7276-47AD-91B0-8C6DAC2D22B2}" type="slidenum">
              <a:rPr lang="en-US" smtClean="0">
                <a:latin typeface="Times New Roman" pitchFamily="18" charset="0"/>
              </a:rPr>
              <a:pPr/>
              <a:t>13</a:t>
            </a:fld>
            <a:endParaRPr lang="en-US" smtClean="0">
              <a:latin typeface="Times New Roman" pitchFamily="18"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87850"/>
            <a:ext cx="5029200" cy="4156075"/>
          </a:xfrm>
          <a:noFill/>
          <a:ln/>
        </p:spPr>
        <p:txBody>
          <a:bodyPr/>
          <a:lstStyle/>
          <a:p>
            <a:r>
              <a:rPr lang="en-US" smtClean="0">
                <a:latin typeface="Times New Roman" pitchFamily="18" charset="0"/>
              </a:rPr>
              <a:t>Listed above are some of the sources of complaints on civil rights cases.  Of note is the fact that the FBI is mandated (by DOJ) to initiate investigations if the allegation would constitute a civil rights violation.  </a:t>
            </a:r>
          </a:p>
          <a:p>
            <a:endParaRPr lang="en-US" smtClean="0">
              <a:latin typeface="Times New Roman" pitchFamily="18" charset="0"/>
            </a:endParaRPr>
          </a:p>
          <a:p>
            <a:r>
              <a:rPr lang="en-US" smtClean="0">
                <a:latin typeface="Times New Roman" pitchFamily="18" charset="0"/>
              </a:rPr>
              <a:t>The criteria used is “</a:t>
            </a:r>
            <a:r>
              <a:rPr lang="en-US" b="1" smtClean="0">
                <a:latin typeface="Times New Roman" pitchFamily="18" charset="0"/>
              </a:rPr>
              <a:t>any source </a:t>
            </a:r>
            <a:r>
              <a:rPr lang="en-US" b="1" u="sng" smtClean="0">
                <a:latin typeface="Times New Roman" pitchFamily="18" charset="0"/>
              </a:rPr>
              <a:t>not</a:t>
            </a:r>
            <a:r>
              <a:rPr lang="en-US" b="1" smtClean="0">
                <a:latin typeface="Times New Roman" pitchFamily="18" charset="0"/>
              </a:rPr>
              <a:t> known to be unreliable</a:t>
            </a:r>
            <a:r>
              <a:rPr lang="en-US" smtClean="0">
                <a:latin typeface="Times New Roman" pitchFamily="18" charset="0"/>
              </a:rPr>
              <a:t>”.  </a:t>
            </a:r>
          </a:p>
          <a:p>
            <a:endParaRPr lang="en-US" smtClean="0">
              <a:latin typeface="Times New Roman" pitchFamily="18" charset="0"/>
            </a:endParaRPr>
          </a:p>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latin typeface="Times New Roman" pitchFamily="18" charset="0"/>
              </a:rPr>
              <a:t>Credibility of complainant is key.</a:t>
            </a:r>
          </a:p>
          <a:p>
            <a:r>
              <a:rPr lang="en-US" smtClean="0">
                <a:latin typeface="Times New Roman" pitchFamily="18" charset="0"/>
              </a:rPr>
              <a:t>Is corroborating evidence available?  Video, eyewitnesses, cooperating police officer…</a:t>
            </a:r>
          </a:p>
          <a:p>
            <a:r>
              <a:rPr lang="en-US" smtClean="0">
                <a:latin typeface="Times New Roman" pitchFamily="18" charset="0"/>
              </a:rPr>
              <a:t>Is there a significant community impact?</a:t>
            </a:r>
          </a:p>
        </p:txBody>
      </p:sp>
      <p:sp>
        <p:nvSpPr>
          <p:cNvPr id="51204" name="Slide Number Placeholder 3"/>
          <p:cNvSpPr>
            <a:spLocks noGrp="1"/>
          </p:cNvSpPr>
          <p:nvPr>
            <p:ph type="sldNum" sz="quarter" idx="5"/>
          </p:nvPr>
        </p:nvSpPr>
        <p:spPr>
          <a:noFill/>
        </p:spPr>
        <p:txBody>
          <a:bodyPr/>
          <a:lstStyle/>
          <a:p>
            <a:fld id="{74F7764D-4D1F-455F-B735-250A21895F13}" type="slidenum">
              <a:rPr lang="en-US" smtClean="0">
                <a:latin typeface="Times New Roman" pitchFamily="18" charset="0"/>
              </a:rPr>
              <a:pPr/>
              <a:t>14</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latin typeface="Times New Roman" pitchFamily="18" charset="0"/>
              </a:rPr>
              <a:t>Basic investigative techniques used.</a:t>
            </a:r>
          </a:p>
          <a:p>
            <a:r>
              <a:rPr lang="en-US" smtClean="0">
                <a:latin typeface="Times New Roman" pitchFamily="18" charset="0"/>
              </a:rPr>
              <a:t>First step is to notify the officer’s department.</a:t>
            </a:r>
          </a:p>
          <a:p>
            <a:r>
              <a:rPr lang="en-US" smtClean="0">
                <a:latin typeface="Times New Roman" pitchFamily="18" charset="0"/>
              </a:rPr>
              <a:t>Discuss Garrity concerns in a later slide.</a:t>
            </a:r>
          </a:p>
        </p:txBody>
      </p:sp>
      <p:sp>
        <p:nvSpPr>
          <p:cNvPr id="52228" name="Slide Number Placeholder 3"/>
          <p:cNvSpPr>
            <a:spLocks noGrp="1"/>
          </p:cNvSpPr>
          <p:nvPr>
            <p:ph type="sldNum" sz="quarter" idx="5"/>
          </p:nvPr>
        </p:nvSpPr>
        <p:spPr>
          <a:noFill/>
        </p:spPr>
        <p:txBody>
          <a:bodyPr/>
          <a:lstStyle/>
          <a:p>
            <a:fld id="{45816F0C-B248-42EB-B53E-D719D253051E}" type="slidenum">
              <a:rPr lang="en-US" smtClean="0">
                <a:latin typeface="Times New Roman" pitchFamily="18" charset="0"/>
              </a:rPr>
              <a:pPr/>
              <a:t>15</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latin typeface="Times New Roman" pitchFamily="18" charset="0"/>
              </a:rPr>
              <a:t>Guiding principle is that color of law cases should be resolved in accordance with local standards.  Local or state government will be given initial opportunity to investigate and prosecute color of law case.  Federal investigation only takes place when the local or state prosecution has not been successful, and there is a positive indication of success at the federal level.</a:t>
            </a:r>
          </a:p>
        </p:txBody>
      </p:sp>
      <p:sp>
        <p:nvSpPr>
          <p:cNvPr id="53252" name="Slide Number Placeholder 3"/>
          <p:cNvSpPr>
            <a:spLocks noGrp="1"/>
          </p:cNvSpPr>
          <p:nvPr>
            <p:ph type="sldNum" sz="quarter" idx="5"/>
          </p:nvPr>
        </p:nvSpPr>
        <p:spPr>
          <a:noFill/>
        </p:spPr>
        <p:txBody>
          <a:bodyPr/>
          <a:lstStyle/>
          <a:p>
            <a:fld id="{1A755EB8-0197-45EE-8154-69EFFF37F071}" type="slidenum">
              <a:rPr lang="en-US" smtClean="0">
                <a:latin typeface="Times New Roman" pitchFamily="18" charset="0"/>
              </a:rPr>
              <a:pPr/>
              <a:t>16</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329907C-4E57-4949-BDC0-8C135E5E1863}" type="slidenum">
              <a:rPr lang="en-US" smtClean="0">
                <a:latin typeface="Times New Roman" pitchFamily="18" charset="0"/>
              </a:rPr>
              <a:pPr/>
              <a:t>17</a:t>
            </a:fld>
            <a:endParaRPr lang="en-US" smtClean="0">
              <a:latin typeface="Times New Roman" pitchFamily="18"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mtClean="0">
                <a:latin typeface="Times New Roman" pitchFamily="18" charset="0"/>
              </a:rPr>
              <a:t>HOWEVER, typically, the FBI will open a parallel investigation at the outset.</a:t>
            </a:r>
          </a:p>
          <a:p>
            <a:endParaRPr lang="en-US" smtClean="0">
              <a:latin typeface="Times New Roman" pitchFamily="18" charset="0"/>
            </a:endParaRPr>
          </a:p>
          <a:p>
            <a:r>
              <a:rPr lang="en-US" smtClean="0">
                <a:latin typeface="Times New Roman" pitchFamily="18" charset="0"/>
              </a:rPr>
              <a:t>It is important to conduct the joint investigations, when possible, rather than simply monitor the state and local investigations.  Often, the state and local investigators may have to prove different things than is required in the federal investigation.</a:t>
            </a:r>
          </a:p>
          <a:p>
            <a:endParaRPr lang="en-US" smtClean="0">
              <a:latin typeface="Times New Roman" pitchFamily="18" charset="0"/>
            </a:endParaRPr>
          </a:p>
          <a:p>
            <a:r>
              <a:rPr lang="en-US" smtClean="0">
                <a:latin typeface="Times New Roman" pitchFamily="18" charset="0"/>
              </a:rPr>
              <a:t>If the state and local investigators refuse to work the case jointly, unless instructed by the CRU, the FBI should conduct a parallel investigation.  The parallel investigation could terminate at such time as local charges are filed.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55300" name="Slide Number Placeholder 3"/>
          <p:cNvSpPr>
            <a:spLocks noGrp="1"/>
          </p:cNvSpPr>
          <p:nvPr>
            <p:ph type="sldNum" sz="quarter" idx="5"/>
          </p:nvPr>
        </p:nvSpPr>
        <p:spPr>
          <a:noFill/>
        </p:spPr>
        <p:txBody>
          <a:bodyPr/>
          <a:lstStyle/>
          <a:p>
            <a:fld id="{9FECF67C-AC86-46FB-83EC-78FE9320BDB7}" type="slidenum">
              <a:rPr lang="en-US" smtClean="0">
                <a:latin typeface="Times New Roman" pitchFamily="18" charset="0"/>
              </a:rPr>
              <a:pPr/>
              <a:t>18</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DOJ will only prosecute something the state has prosecuted if there is:</a:t>
            </a:r>
          </a:p>
          <a:p>
            <a:pPr marL="228600" indent="-228600">
              <a:buFontTx/>
              <a:buAutoNum type="arabicParenR"/>
              <a:defRPr/>
            </a:pPr>
            <a:r>
              <a:rPr lang="en-US" dirty="0" smtClean="0"/>
              <a:t>A compelling federal interest that has not been vindicated</a:t>
            </a:r>
          </a:p>
          <a:p>
            <a:pPr marL="228600" indent="-228600">
              <a:buFontTx/>
              <a:buAutoNum type="arabicParenR"/>
              <a:defRPr/>
            </a:pPr>
            <a:r>
              <a:rPr lang="en-US" dirty="0" smtClean="0"/>
              <a:t>Federal conviction is likely.</a:t>
            </a:r>
            <a:endParaRPr lang="en-US" dirty="0"/>
          </a:p>
        </p:txBody>
      </p:sp>
      <p:sp>
        <p:nvSpPr>
          <p:cNvPr id="56324" name="Slide Number Placeholder 3"/>
          <p:cNvSpPr>
            <a:spLocks noGrp="1"/>
          </p:cNvSpPr>
          <p:nvPr>
            <p:ph type="sldNum" sz="quarter" idx="5"/>
          </p:nvPr>
        </p:nvSpPr>
        <p:spPr>
          <a:noFill/>
        </p:spPr>
        <p:txBody>
          <a:bodyPr/>
          <a:lstStyle/>
          <a:p>
            <a:fld id="{5A6DAC67-A907-4FD4-B470-0D68D9CAFA3F}"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CFF0194-DA1D-4880-AE7D-E5ABFF866B9D}" type="slidenum">
              <a:rPr lang="en-US" smtClean="0">
                <a:latin typeface="Times New Roman" pitchFamily="18" charset="0"/>
              </a:rPr>
              <a:pPr/>
              <a:t>2</a:t>
            </a:fld>
            <a:endParaRPr lang="en-US" smtClean="0">
              <a:latin typeface="Times New Roman" pitchFamily="18"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defTabSz="-16094075" eaLnBrk="1" hangingPunct="1">
              <a:spcBef>
                <a:spcPct val="0"/>
              </a:spcBef>
            </a:pPr>
            <a:r>
              <a:rPr lang="en-US" b="1" smtClean="0">
                <a:latin typeface="Times New Roman" pitchFamily="18" charset="0"/>
              </a:rPr>
              <a:t>Priorities (1-10) under Director Comey:</a:t>
            </a:r>
          </a:p>
          <a:p>
            <a:pPr defTabSz="-16094075" eaLnBrk="1" hangingPunct="1">
              <a:spcBef>
                <a:spcPct val="0"/>
              </a:spcBef>
            </a:pPr>
            <a:r>
              <a:rPr lang="en-US" smtClean="0">
                <a:latin typeface="Times New Roman" pitchFamily="18" charset="0"/>
              </a:rPr>
              <a:t>1. Protect the United States from terrorist attack</a:t>
            </a:r>
          </a:p>
          <a:p>
            <a:pPr defTabSz="-16094075" eaLnBrk="1" hangingPunct="1">
              <a:spcBef>
                <a:spcPct val="0"/>
              </a:spcBef>
            </a:pPr>
            <a:r>
              <a:rPr lang="en-US" smtClean="0">
                <a:latin typeface="Times New Roman" pitchFamily="18" charset="0"/>
              </a:rPr>
              <a:t>2. Protect the US against foreign intelligence</a:t>
            </a:r>
          </a:p>
          <a:p>
            <a:pPr defTabSz="-16094075" eaLnBrk="1" hangingPunct="1">
              <a:spcBef>
                <a:spcPct val="0"/>
              </a:spcBef>
            </a:pPr>
            <a:r>
              <a:rPr lang="en-US" smtClean="0">
                <a:latin typeface="Times New Roman" pitchFamily="18" charset="0"/>
              </a:rPr>
              <a:t>    operations and espionage</a:t>
            </a:r>
          </a:p>
          <a:p>
            <a:pPr defTabSz="-16094075" eaLnBrk="1" hangingPunct="1">
              <a:spcBef>
                <a:spcPct val="0"/>
              </a:spcBef>
            </a:pPr>
            <a:r>
              <a:rPr lang="en-US" smtClean="0">
                <a:latin typeface="Times New Roman" pitchFamily="18" charset="0"/>
              </a:rPr>
              <a:t>3. Protect the US against cyber-based attacks and</a:t>
            </a:r>
          </a:p>
          <a:p>
            <a:pPr defTabSz="-16094075" eaLnBrk="1" hangingPunct="1">
              <a:spcBef>
                <a:spcPct val="0"/>
              </a:spcBef>
            </a:pPr>
            <a:r>
              <a:rPr lang="en-US" smtClean="0">
                <a:latin typeface="Times New Roman" pitchFamily="18" charset="0"/>
              </a:rPr>
              <a:t>    high technology crimes</a:t>
            </a:r>
          </a:p>
          <a:p>
            <a:pPr defTabSz="-16094075" eaLnBrk="1" hangingPunct="1">
              <a:spcBef>
                <a:spcPct val="0"/>
              </a:spcBef>
            </a:pPr>
            <a:r>
              <a:rPr lang="en-US" smtClean="0">
                <a:latin typeface="Times New Roman" pitchFamily="18" charset="0"/>
              </a:rPr>
              <a:t>4. Combat public corruption at all levels</a:t>
            </a:r>
          </a:p>
          <a:p>
            <a:pPr defTabSz="-16094075" eaLnBrk="1" hangingPunct="1">
              <a:spcBef>
                <a:spcPct val="0"/>
              </a:spcBef>
            </a:pPr>
            <a:r>
              <a:rPr lang="en-US" smtClean="0">
                <a:latin typeface="Times New Roman" pitchFamily="18" charset="0"/>
              </a:rPr>
              <a:t>5. Protect civil rights</a:t>
            </a:r>
          </a:p>
          <a:p>
            <a:pPr defTabSz="-16094075" eaLnBrk="1" hangingPunct="1">
              <a:spcBef>
                <a:spcPct val="0"/>
              </a:spcBef>
            </a:pPr>
            <a:r>
              <a:rPr lang="en-US" smtClean="0">
                <a:latin typeface="Times New Roman" pitchFamily="18" charset="0"/>
              </a:rPr>
              <a:t>6-10. Etc.</a:t>
            </a:r>
          </a:p>
          <a:p>
            <a:pPr defTabSz="-16094075" eaLnBrk="1" hangingPunct="1">
              <a:spcBef>
                <a:spcPct val="0"/>
              </a:spcBef>
            </a:pPr>
            <a:endParaRPr lang="en-US" smtClean="0">
              <a:latin typeface="Times New Roman" pitchFamily="18" charset="0"/>
            </a:endParaRPr>
          </a:p>
          <a:p>
            <a:pPr defTabSz="-16094075" eaLnBrk="1" hangingPunct="1">
              <a:spcBef>
                <a:spcPct val="0"/>
              </a:spcBef>
            </a:pPr>
            <a:r>
              <a:rPr lang="en-US" i="1" smtClean="0">
                <a:latin typeface="Times New Roman" pitchFamily="18" charset="0"/>
              </a:rPr>
              <a:t>Thus, the Civil Rights Program is the Second priority of the CID, only after Public Corruption.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3E62D09-68BC-4F71-908E-105F164ADA07}" type="slidenum">
              <a:rPr lang="en-US" smtClean="0">
                <a:latin typeface="Times New Roman" pitchFamily="18" charset="0"/>
              </a:rPr>
              <a:pPr/>
              <a:t>20</a:t>
            </a:fld>
            <a:endParaRPr lang="en-US" smtClean="0">
              <a:latin typeface="Times New Roman" pitchFamily="18" charset="0"/>
            </a:endParaRPr>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a:p>
            <a:pPr eaLnBrk="1" hangingPunct="1"/>
            <a:r>
              <a:rPr lang="en-US" smtClean="0">
                <a:latin typeface="Times New Roman" pitchFamily="18" charset="0"/>
              </a:rPr>
              <a:t>Privilege came about as a result of Officer Garrity who solicited bribes from drivers for $30.00, not to submit a ticket.  Ticket fixings were suspected, and an internal investigation was conducted.  The officer cooperated with the internal investigation in providing a compelled statement. The proceedings shifted to a criminal violation and this statement was the only evidence.  His defense attorney claimed that this violated Garrity’s 5</a:t>
            </a:r>
            <a:r>
              <a:rPr lang="en-US" baseline="30000" smtClean="0">
                <a:latin typeface="Times New Roman" pitchFamily="18" charset="0"/>
              </a:rPr>
              <a:t>th</a:t>
            </a:r>
            <a:r>
              <a:rPr lang="en-US" smtClean="0">
                <a:latin typeface="Times New Roman" pitchFamily="18" charset="0"/>
              </a:rPr>
              <a:t> Amendment rights against self incrimination.  The Judge stated that the state has a right to know Employee vs. government interest.  As such, the employer has right to compel an employee to make a statement.  In 1967, the Supreme Court ruled that the employer has the right to compel/coerce an employee to cooperate in order to take administrative action.  A statement taken under those circumstances CANNOT LATER BE USED IN CRIMINAL PROCEDURES. An employer can fire or suspend, but not criminally prosecute on this information.</a:t>
            </a:r>
          </a:p>
          <a:p>
            <a:pPr eaLnBrk="1" hangingPunct="1"/>
            <a:endParaRPr lang="en-US" smtClean="0">
              <a:latin typeface="Times New Roman" pitchFamily="18" charset="0"/>
            </a:endParaRPr>
          </a:p>
          <a:p>
            <a:pPr eaLnBrk="1" hangingPunct="1"/>
            <a:r>
              <a:rPr lang="en-US" smtClean="0">
                <a:latin typeface="Times New Roman" pitchFamily="18" charset="0"/>
              </a:rPr>
              <a:t>THE FBI CANNOT look at this </a:t>
            </a:r>
            <a:r>
              <a:rPr lang="en-US" u="sng" smtClean="0">
                <a:solidFill>
                  <a:srgbClr val="FF0000"/>
                </a:solidFill>
                <a:latin typeface="Times New Roman" pitchFamily="18" charset="0"/>
              </a:rPr>
              <a:t>compelled statement </a:t>
            </a:r>
            <a:r>
              <a:rPr lang="en-US" smtClean="0">
                <a:latin typeface="Times New Roman" pitchFamily="18" charset="0"/>
              </a:rPr>
              <a:t>if the subject does not waive his Garrity privilege.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74672DD-0A9D-4FBD-9165-B29CEC17DD56}" type="slidenum">
              <a:rPr lang="en-US" smtClean="0">
                <a:latin typeface="Times New Roman" pitchFamily="18" charset="0"/>
              </a:rPr>
              <a:pPr/>
              <a:t>21</a:t>
            </a:fld>
            <a:endParaRPr lang="en-US" smtClean="0">
              <a:latin typeface="Times New Roman" pitchFamily="18"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mtClean="0">
                <a:latin typeface="Times New Roman" pitchFamily="18" charset="0"/>
              </a:rPr>
              <a:t>The FBI is not often involved in these civil investigations.  This is conducted by DOJ and the civil AUSAs.</a:t>
            </a:r>
          </a:p>
          <a:p>
            <a:endParaRPr lang="en-US" smtClean="0">
              <a:latin typeface="Times New Roman" pitchFamily="18" charset="0"/>
            </a:endParaRPr>
          </a:p>
          <a:p>
            <a:r>
              <a:rPr lang="en-US" smtClean="0">
                <a:latin typeface="Times New Roman" pitchFamily="18" charset="0"/>
              </a:rPr>
              <a:t>Only civil remedies against agency, not the individual.  The individual may be charged with incidents within the pattern or practice investigation.</a:t>
            </a:r>
          </a:p>
          <a:p>
            <a:endParaRPr lang="en-US" smtClean="0">
              <a:latin typeface="Times New Roman" pitchFamily="18" charset="0"/>
            </a:endParaRPr>
          </a:p>
          <a:p>
            <a:r>
              <a:rPr lang="en-US" smtClean="0">
                <a:latin typeface="Times New Roman" pitchFamily="18" charset="0"/>
              </a:rPr>
              <a:t>Looking for patterns or practices that foster misconduct among officers, such as supervisors turning a blind eye to excessive use of force.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Times New Roman" pitchFamily="18" charset="0"/>
              </a:rPr>
              <a:t>Possible results of a Pattern/Practice investigation</a:t>
            </a:r>
          </a:p>
        </p:txBody>
      </p:sp>
      <p:sp>
        <p:nvSpPr>
          <p:cNvPr id="59396" name="Slide Number Placeholder 3"/>
          <p:cNvSpPr>
            <a:spLocks noGrp="1"/>
          </p:cNvSpPr>
          <p:nvPr>
            <p:ph type="sldNum" sz="quarter" idx="5"/>
          </p:nvPr>
        </p:nvSpPr>
        <p:spPr>
          <a:noFill/>
        </p:spPr>
        <p:txBody>
          <a:bodyPr/>
          <a:lstStyle/>
          <a:p>
            <a:fld id="{881BB0BD-D7BE-4854-84C0-CE44CBFD1ECF}"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latin typeface="Times New Roman" pitchFamily="18" charset="0"/>
              </a:rPr>
              <a:t>Officer Andrew Spengler had a housewarming party-lots of alcohol, mostly off duty PD</a:t>
            </a:r>
          </a:p>
          <a:p>
            <a:r>
              <a:rPr lang="en-US" smtClean="0">
                <a:latin typeface="Times New Roman" pitchFamily="18" charset="0"/>
              </a:rPr>
              <a:t>-Katie Brown and Kirsten Antonissen were invited, they brought Frank Jude and Lovell Harris as guests (2:30am)</a:t>
            </a:r>
          </a:p>
          <a:p>
            <a:r>
              <a:rPr lang="en-US" smtClean="0">
                <a:latin typeface="Times New Roman" pitchFamily="18" charset="0"/>
              </a:rPr>
              <a:t>-Spengler accused Jude and Harris of stealing his badge</a:t>
            </a:r>
          </a:p>
          <a:p>
            <a:r>
              <a:rPr lang="en-US" smtClean="0">
                <a:latin typeface="Times New Roman" pitchFamily="18" charset="0"/>
              </a:rPr>
              <a:t>-surrounded the car and hurled racial epitaphs and threats (“we can kill you” “this is our world”,) dragged from car, Jude taken to ground and searched</a:t>
            </a:r>
          </a:p>
          <a:p>
            <a:r>
              <a:rPr lang="en-US" smtClean="0">
                <a:latin typeface="Times New Roman" pitchFamily="18" charset="0"/>
              </a:rPr>
              <a:t>-Clausing slices Harris’ face sliced, who escapes while beating of Jude commenced</a:t>
            </a:r>
          </a:p>
          <a:p>
            <a:r>
              <a:rPr lang="en-US" smtClean="0">
                <a:latin typeface="Times New Roman" pitchFamily="18" charset="0"/>
              </a:rPr>
              <a:t>-Antonissen calls 911, thrown against the truck which is dented, phones confiscated</a:t>
            </a:r>
          </a:p>
          <a:p>
            <a:r>
              <a:rPr lang="en-US" smtClean="0">
                <a:latin typeface="Times New Roman" pitchFamily="18" charset="0"/>
              </a:rPr>
              <a:t>-Schabel and Martinez (on duty) respond to 911, calls Jude MFer and stomps his face</a:t>
            </a:r>
          </a:p>
          <a:p>
            <a:r>
              <a:rPr lang="en-US" smtClean="0">
                <a:latin typeface="Times New Roman" pitchFamily="18" charset="0"/>
              </a:rPr>
              <a:t>-dragged up off the ground by Masarik and kicked in crotch (left the ground)</a:t>
            </a:r>
          </a:p>
          <a:p>
            <a:r>
              <a:rPr lang="en-US" smtClean="0">
                <a:latin typeface="Times New Roman" pitchFamily="18" charset="0"/>
              </a:rPr>
              <a:t>-Bartlett then shoves pen into his ears and then cuts his clothes off </a:t>
            </a:r>
          </a:p>
          <a:p>
            <a:r>
              <a:rPr lang="en-US" smtClean="0">
                <a:latin typeface="Times New Roman" pitchFamily="18" charset="0"/>
              </a:rPr>
              <a:t>-Spengler holds gun to Jude’s head “I’m the f’ng police.  I can do whatever I want to do.  I could kill you.”</a:t>
            </a:r>
          </a:p>
          <a:p>
            <a:r>
              <a:rPr lang="en-US" smtClean="0">
                <a:latin typeface="Times New Roman" pitchFamily="18" charset="0"/>
              </a:rPr>
              <a:t>-3:09a, more officers respond.  Jude is arrested and taken to hospital for injuries</a:t>
            </a:r>
          </a:p>
          <a:p>
            <a:endParaRPr lang="en-US" smtClean="0">
              <a:latin typeface="Times New Roman" pitchFamily="18" charset="0"/>
            </a:endParaRPr>
          </a:p>
        </p:txBody>
      </p:sp>
      <p:sp>
        <p:nvSpPr>
          <p:cNvPr id="60420" name="Slide Number Placeholder 3"/>
          <p:cNvSpPr>
            <a:spLocks noGrp="1"/>
          </p:cNvSpPr>
          <p:nvPr>
            <p:ph type="sldNum" sz="quarter" idx="5"/>
          </p:nvPr>
        </p:nvSpPr>
        <p:spPr>
          <a:noFill/>
        </p:spPr>
        <p:txBody>
          <a:bodyPr/>
          <a:lstStyle/>
          <a:p>
            <a:fld id="{B0159E52-3399-4047-A3F9-E994239D2EEC}"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Times New Roman" pitchFamily="18" charset="0"/>
              </a:rPr>
              <a:t>-Claimed highly intoxicated so fuzzy memories or flat out lying</a:t>
            </a:r>
          </a:p>
          <a:p>
            <a:r>
              <a:rPr lang="en-US" smtClean="0">
                <a:latin typeface="Times New Roman" pitchFamily="18" charset="0"/>
              </a:rPr>
              <a:t>-All “put themselves on duty” to respond to burglary --- gave DOJ/FBI strong predication</a:t>
            </a:r>
          </a:p>
        </p:txBody>
      </p:sp>
      <p:sp>
        <p:nvSpPr>
          <p:cNvPr id="61444" name="Slide Number Placeholder 3"/>
          <p:cNvSpPr>
            <a:spLocks noGrp="1"/>
          </p:cNvSpPr>
          <p:nvPr>
            <p:ph type="sldNum" sz="quarter" idx="5"/>
          </p:nvPr>
        </p:nvSpPr>
        <p:spPr>
          <a:noFill/>
        </p:spPr>
        <p:txBody>
          <a:bodyPr/>
          <a:lstStyle/>
          <a:p>
            <a:fld id="{ABBD87E4-1C61-45D4-A46B-2C1ECF2C5777}" type="slidenum">
              <a:rPr lang="en-US" smtClean="0">
                <a:latin typeface="Times New Roman" pitchFamily="18" charset="0"/>
              </a:rPr>
              <a:pPr/>
              <a:t>27</a:t>
            </a:fld>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Times New Roman" pitchFamily="18" charset="0"/>
              </a:rPr>
              <a:t>-Bartlett called in a bomb threat to his old district station and was already serving time when the case was taken Federally</a:t>
            </a:r>
          </a:p>
        </p:txBody>
      </p:sp>
      <p:sp>
        <p:nvSpPr>
          <p:cNvPr id="62468" name="Slide Number Placeholder 3"/>
          <p:cNvSpPr>
            <a:spLocks noGrp="1"/>
          </p:cNvSpPr>
          <p:nvPr>
            <p:ph type="sldNum" sz="quarter" idx="5"/>
          </p:nvPr>
        </p:nvSpPr>
        <p:spPr>
          <a:noFill/>
        </p:spPr>
        <p:txBody>
          <a:bodyPr/>
          <a:lstStyle/>
          <a:p>
            <a:fld id="{C46CFDAE-2AD9-449A-84ED-8AA4BF0270A7}"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Times New Roman" pitchFamily="18" charset="0"/>
              </a:rPr>
              <a:t>-Stomped on Judes head, witnesses later said bones could be heard braking</a:t>
            </a:r>
          </a:p>
        </p:txBody>
      </p:sp>
      <p:sp>
        <p:nvSpPr>
          <p:cNvPr id="63492" name="Slide Number Placeholder 3"/>
          <p:cNvSpPr>
            <a:spLocks noGrp="1"/>
          </p:cNvSpPr>
          <p:nvPr>
            <p:ph type="sldNum" sz="quarter" idx="5"/>
          </p:nvPr>
        </p:nvSpPr>
        <p:spPr>
          <a:noFill/>
        </p:spPr>
        <p:txBody>
          <a:bodyPr/>
          <a:lstStyle/>
          <a:p>
            <a:fld id="{6A573F0C-6EEA-4274-9184-F6D792FC2858}" type="slidenum">
              <a:rPr lang="en-US" smtClean="0">
                <a:latin typeface="Times New Roman" pitchFamily="18" charset="0"/>
              </a:rPr>
              <a:pPr/>
              <a:t>29</a:t>
            </a:fld>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latin typeface="Times New Roman" pitchFamily="18" charset="0"/>
              </a:rPr>
              <a:t>-Stromei: lied throughout the state investigation/trial, confessed to the FBI that he held Jude down during the assault</a:t>
            </a:r>
          </a:p>
          <a:p>
            <a:endParaRPr lang="en-US" smtClean="0">
              <a:latin typeface="Times New Roman" pitchFamily="18" charset="0"/>
            </a:endParaRPr>
          </a:p>
        </p:txBody>
      </p:sp>
      <p:sp>
        <p:nvSpPr>
          <p:cNvPr id="64516" name="Slide Number Placeholder 3"/>
          <p:cNvSpPr>
            <a:spLocks noGrp="1"/>
          </p:cNvSpPr>
          <p:nvPr>
            <p:ph type="sldNum" sz="quarter" idx="5"/>
          </p:nvPr>
        </p:nvSpPr>
        <p:spPr>
          <a:noFill/>
        </p:spPr>
        <p:txBody>
          <a:bodyPr/>
          <a:lstStyle/>
          <a:p>
            <a:fld id="{A527AF6B-B1F4-4C04-AE85-A3571BD0BF01}" type="slidenum">
              <a:rPr lang="en-US" smtClean="0">
                <a:latin typeface="Times New Roman" pitchFamily="18" charset="0"/>
              </a:rPr>
              <a:pPr/>
              <a:t>30</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Times New Roman" pitchFamily="18" charset="0"/>
              </a:rPr>
              <a:t>Packard: was in pursuit of Harris during most of the assault</a:t>
            </a:r>
          </a:p>
        </p:txBody>
      </p:sp>
      <p:sp>
        <p:nvSpPr>
          <p:cNvPr id="65540" name="Slide Number Placeholder 3"/>
          <p:cNvSpPr>
            <a:spLocks noGrp="1"/>
          </p:cNvSpPr>
          <p:nvPr>
            <p:ph type="sldNum" sz="quarter" idx="5"/>
          </p:nvPr>
        </p:nvSpPr>
        <p:spPr>
          <a:noFill/>
        </p:spPr>
        <p:txBody>
          <a:bodyPr/>
          <a:lstStyle/>
          <a:p>
            <a:fld id="{42289C35-FBBF-468E-B1E9-B2E8F6DFF837}" type="slidenum">
              <a:rPr lang="en-US" smtClean="0">
                <a:latin typeface="Times New Roman" pitchFamily="18" charset="0"/>
              </a:rPr>
              <a:pPr/>
              <a:t>31</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latin typeface="Times New Roman" pitchFamily="18" charset="0"/>
              </a:rPr>
              <a:t>Law enforcement officers rely on cooperation from the public to make successful cases.  Without trust and an understanding that officers are to protect and serve citizens, citizens will be less likely to report crimes, testify in trials, and voluntarily provide needed information.  Instead, an atmosphere of fear is created in which neither side trusts the other.</a:t>
            </a:r>
          </a:p>
        </p:txBody>
      </p:sp>
      <p:sp>
        <p:nvSpPr>
          <p:cNvPr id="66564" name="Slide Number Placeholder 3"/>
          <p:cNvSpPr>
            <a:spLocks noGrp="1"/>
          </p:cNvSpPr>
          <p:nvPr>
            <p:ph type="sldNum" sz="quarter" idx="5"/>
          </p:nvPr>
        </p:nvSpPr>
        <p:spPr>
          <a:noFill/>
        </p:spPr>
        <p:txBody>
          <a:bodyPr/>
          <a:lstStyle/>
          <a:p>
            <a:fld id="{9E9EAB92-F9FD-46BF-987D-A7885638B2C7}" type="slidenum">
              <a:rPr lang="en-US" smtClean="0">
                <a:latin typeface="Times New Roman" pitchFamily="18" charset="0"/>
              </a:rPr>
              <a:pPr/>
              <a:t>32</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4613" y="8774113"/>
            <a:ext cx="2973387" cy="4619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lIns="92038" tIns="45843" rIns="92038" bIns="45843" anchor="b" compatLnSpc="0"/>
          <a:lstStyle/>
          <a:p>
            <a:pPr algn="r" defTabSz="902604" fontAlgn="auto" hangingPunct="1">
              <a:spcBef>
                <a:spcPts val="0"/>
              </a:spcBef>
              <a:spcAft>
                <a:spcPts val="0"/>
              </a:spcAft>
              <a:defRPr sz="1800" b="0" i="0" u="none" strike="noStrike" kern="0" cap="none" spc="0" baseline="0">
                <a:solidFill>
                  <a:srgbClr val="000000"/>
                </a:solidFill>
                <a:uFillTx/>
              </a:defRPr>
            </a:pPr>
            <a:fld id="{BFB63DDC-2AE2-42B1-978C-731E8C326D55}" type="slidenum">
              <a:rPr lang="en-US" sz="1200" b="0" kern="0">
                <a:solidFill>
                  <a:srgbClr val="000000"/>
                </a:solidFill>
                <a:latin typeface="Arial" pitchFamily="18"/>
                <a:ea typeface="Lucida Sans Unicode" pitchFamily="2"/>
                <a:cs typeface="Tahoma" pitchFamily="2"/>
              </a:rPr>
              <a:pPr algn="r" defTabSz="902604" fontAlgn="auto" hangingPunct="1">
                <a:spcBef>
                  <a:spcPts val="0"/>
                </a:spcBef>
                <a:spcAft>
                  <a:spcPts val="0"/>
                </a:spcAft>
                <a:defRPr sz="1800" b="0" i="0" u="none" strike="noStrike" kern="0" cap="none" spc="0" baseline="0">
                  <a:solidFill>
                    <a:srgbClr val="000000"/>
                  </a:solidFill>
                  <a:uFillTx/>
                </a:defRPr>
              </a:pPr>
              <a:t>3</a:t>
            </a:fld>
            <a:endParaRPr lang="en-US" sz="1200" b="0" kern="0" dirty="0">
              <a:solidFill>
                <a:srgbClr val="000000"/>
              </a:solidFill>
              <a:latin typeface="Arial" pitchFamily="18"/>
              <a:ea typeface="Lucida Sans Unicode" pitchFamily="2"/>
              <a:cs typeface="Tahoma" pitchFamily="2"/>
            </a:endParaRPr>
          </a:p>
        </p:txBody>
      </p:sp>
      <p:sp>
        <p:nvSpPr>
          <p:cNvPr id="3" name="Rectangle 2"/>
          <p:cNvSpPr/>
          <p:nvPr/>
        </p:nvSpPr>
        <p:spPr>
          <a:xfrm>
            <a:off x="1155700" y="692150"/>
            <a:ext cx="4548188" cy="3463925"/>
          </a:xfrm>
          <a:prstGeom prst="rect">
            <a:avLst/>
          </a:prstGeom>
          <a:solidFill>
            <a:srgbClr val="4F81BD"/>
          </a:solidFill>
          <a:ln w="25402">
            <a:solidFill>
              <a:srgbClr val="385D8A"/>
            </a:solidFill>
            <a:prstDash val="solid"/>
          </a:ln>
        </p:spPr>
        <p:txBody>
          <a:bodyPr lIns="0" tIns="0" rIns="0" bIns="0"/>
          <a:lstStyle/>
          <a:p>
            <a:pPr algn="l" defTabSz="902604" fontAlgn="auto" hangingPunct="1">
              <a:spcBef>
                <a:spcPts val="0"/>
              </a:spcBef>
              <a:spcAft>
                <a:spcPts val="0"/>
              </a:spcAft>
              <a:defRPr sz="1800" b="0" i="0" u="none" strike="noStrike" kern="0" cap="none" spc="0" baseline="0">
                <a:solidFill>
                  <a:srgbClr val="000000"/>
                </a:solidFill>
                <a:uFillTx/>
              </a:defRPr>
            </a:pPr>
            <a:endParaRPr lang="en-US" sz="1800" b="0" kern="0" dirty="0">
              <a:solidFill>
                <a:srgbClr val="000000"/>
              </a:solidFill>
              <a:latin typeface="Calibri"/>
            </a:endParaRPr>
          </a:p>
        </p:txBody>
      </p:sp>
      <p:sp>
        <p:nvSpPr>
          <p:cNvPr id="39940" name="Notes Placeholder 3"/>
          <p:cNvSpPr>
            <a:spLocks noGrp="1"/>
          </p:cNvSpPr>
          <p:nvPr>
            <p:ph type="body" sz="quarter" idx="1"/>
          </p:nvPr>
        </p:nvSpPr>
        <p:spPr>
          <a:xfrm>
            <a:off x="904875" y="4394200"/>
            <a:ext cx="5048250" cy="3192463"/>
          </a:xfrm>
          <a:noFill/>
          <a:ln/>
        </p:spPr>
        <p:txBody>
          <a:bodyPr>
            <a:spAutoFit/>
          </a:bodyPr>
          <a:lstStyle/>
          <a:p>
            <a:pPr hangingPunct="1"/>
            <a:r>
              <a:rPr lang="en-US" smtClean="0">
                <a:latin typeface="Times New Roman" pitchFamily="18" charset="0"/>
              </a:rPr>
              <a:t>These subprograms appear in priority order for the FBI’s Civil Rights Program. The impact hate crimes have on the entire community is the primary reason combating hate crimes is the number 1 priority within the CRP.  </a:t>
            </a:r>
          </a:p>
          <a:p>
            <a:pPr hangingPunct="1"/>
            <a:endParaRPr lang="en-US" smtClean="0">
              <a:latin typeface="Times New Roman" pitchFamily="18" charset="0"/>
            </a:endParaRPr>
          </a:p>
          <a:p>
            <a:pPr hangingPunct="1"/>
            <a:r>
              <a:rPr lang="en-US" smtClean="0">
                <a:latin typeface="Times New Roman" pitchFamily="18" charset="0"/>
              </a:rPr>
              <a:t>The size of the perceived crime problem of color of law is the justification for it being the number 2 priority.  About 72 convictions nationwide.</a:t>
            </a:r>
          </a:p>
          <a:p>
            <a:pPr hangingPunct="1"/>
            <a:endParaRPr lang="en-US" smtClean="0">
              <a:latin typeface="Times New Roman" pitchFamily="18" charset="0"/>
            </a:endParaRPr>
          </a:p>
          <a:p>
            <a:pPr hangingPunct="1"/>
            <a:r>
              <a:rPr lang="en-US" smtClean="0">
                <a:latin typeface="Times New Roman" pitchFamily="18" charset="0"/>
              </a:rPr>
              <a:t>Involuntary Servitude and Slavery is a fast growing crime problem, which has been recognized by the FBI, DOJ, ICE, the Department of State, and law enforcement agencies across the globe.  This in part is the reason for ISS being elevated to the number 3 priority within the last few years.   </a:t>
            </a:r>
          </a:p>
          <a:p>
            <a:pPr hangingPunct="1"/>
            <a:endParaRPr lang="en-US" smtClean="0">
              <a:latin typeface="Times New Roman" pitchFamily="18" charset="0"/>
            </a:endParaRPr>
          </a:p>
          <a:p>
            <a:pPr hangingPunct="1"/>
            <a:r>
              <a:rPr lang="en-US" smtClean="0">
                <a:latin typeface="Times New Roman" pitchFamily="18" charset="0"/>
              </a:rPr>
              <a:t>Freedom of Access to Clinic Entrances (FACE) provides protection to those seeking services at reproductive clinics.</a:t>
            </a:r>
          </a:p>
          <a:p>
            <a:pPr hangingPunct="1"/>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Times New Roman" pitchFamily="18" charset="0"/>
              </a:rPr>
              <a:t>Caveat:  excessive force is a matter of serious public concern in WA as evidenced by media coverage, protests, and recent cases.  The public is very interested in what we do and how we carry out our mission.  Keep in mind the very real possibility that someone is videotaping you during interactions with the public. </a:t>
            </a:r>
          </a:p>
        </p:txBody>
      </p:sp>
      <p:sp>
        <p:nvSpPr>
          <p:cNvPr id="67588" name="Slide Number Placeholder 3"/>
          <p:cNvSpPr>
            <a:spLocks noGrp="1"/>
          </p:cNvSpPr>
          <p:nvPr>
            <p:ph type="sldNum" sz="quarter" idx="5"/>
          </p:nvPr>
        </p:nvSpPr>
        <p:spPr>
          <a:noFill/>
        </p:spPr>
        <p:txBody>
          <a:bodyPr/>
          <a:lstStyle/>
          <a:p>
            <a:fld id="{80783C03-4F3F-4D04-AD03-462D81142ADA}" type="slidenum">
              <a:rPr lang="en-US" smtClean="0">
                <a:latin typeface="Times New Roman" pitchFamily="18" charset="0"/>
              </a:rPr>
              <a:pPr/>
              <a:t>33</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latin typeface="Times New Roman" pitchFamily="18" charset="0"/>
              </a:rPr>
              <a:t>Very high specific intent standard needed to provide a color of law case.  INTENT + UNREASONABLE use of force.</a:t>
            </a:r>
          </a:p>
          <a:p>
            <a:endParaRPr lang="en-US" smtClean="0">
              <a:latin typeface="Times New Roman" pitchFamily="18" charset="0"/>
            </a:endParaRPr>
          </a:p>
          <a:p>
            <a:r>
              <a:rPr lang="en-US" smtClean="0">
                <a:latin typeface="Times New Roman" pitchFamily="18" charset="0"/>
              </a:rPr>
              <a:t>An officer who made a mistake, was fearful, negligent, or accidentally acted in a situation has not violated the color of law statute.</a:t>
            </a:r>
          </a:p>
          <a:p>
            <a:endParaRPr lang="en-US" smtClean="0">
              <a:latin typeface="Times New Roman" pitchFamily="18" charset="0"/>
            </a:endParaRPr>
          </a:p>
          <a:p>
            <a:r>
              <a:rPr lang="en-US" smtClean="0">
                <a:latin typeface="Times New Roman" pitchFamily="18" charset="0"/>
              </a:rPr>
              <a:t>Encourage you to take advantage of the training in defensive tactics and de-escalation techniques that will be taught in the academy and by your departments.  Practice, Train, and Know your use of force policies!  Know your personal limits, when your buttons are getting pushed, and what your strengths and weaknesses are.  Be aware so that you can practice and control your response.</a:t>
            </a:r>
          </a:p>
        </p:txBody>
      </p:sp>
      <p:sp>
        <p:nvSpPr>
          <p:cNvPr id="68612" name="Slide Number Placeholder 3"/>
          <p:cNvSpPr>
            <a:spLocks noGrp="1"/>
          </p:cNvSpPr>
          <p:nvPr>
            <p:ph type="sldNum" sz="quarter" idx="5"/>
          </p:nvPr>
        </p:nvSpPr>
        <p:spPr>
          <a:noFill/>
        </p:spPr>
        <p:txBody>
          <a:bodyPr/>
          <a:lstStyle/>
          <a:p>
            <a:fld id="{E207B229-6239-4B63-A1F9-3D15E520C0FC}" type="slidenum">
              <a:rPr lang="en-US" smtClean="0">
                <a:latin typeface="Times New Roman" pitchFamily="18" charset="0"/>
              </a:rPr>
              <a:pPr/>
              <a:t>34</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3 main elements:</a:t>
            </a:r>
          </a:p>
          <a:p>
            <a:pPr marL="228600" indent="-228600">
              <a:buFontTx/>
              <a:buAutoNum type="arabicParenR"/>
              <a:defRPr/>
            </a:pPr>
            <a:r>
              <a:rPr lang="en-US" dirty="0" smtClean="0"/>
              <a:t>Official actions/Authority – person in a position of power</a:t>
            </a:r>
          </a:p>
          <a:p>
            <a:pPr marL="228600" indent="-228600">
              <a:buFontTx/>
              <a:buAutoNum type="arabicParenR"/>
              <a:defRPr/>
            </a:pPr>
            <a:r>
              <a:rPr lang="en-US" dirty="0" smtClean="0"/>
              <a:t>Willful deprivation – misuses that power to carry out a crime</a:t>
            </a:r>
          </a:p>
          <a:p>
            <a:pPr marL="228600" indent="-228600">
              <a:buFontTx/>
              <a:buAutoNum type="arabicParenR"/>
              <a:defRPr/>
            </a:pPr>
            <a:r>
              <a:rPr lang="en-US" dirty="0" smtClean="0"/>
              <a:t>Constitutional or legal right</a:t>
            </a:r>
          </a:p>
          <a:p>
            <a:pPr marL="228600" indent="-228600">
              <a:buFontTx/>
              <a:buAutoNum type="arabicParenR"/>
              <a:defRPr/>
            </a:pPr>
            <a:endParaRPr lang="en-US" dirty="0"/>
          </a:p>
        </p:txBody>
      </p:sp>
      <p:sp>
        <p:nvSpPr>
          <p:cNvPr id="40964" name="Slide Number Placeholder 3"/>
          <p:cNvSpPr>
            <a:spLocks noGrp="1"/>
          </p:cNvSpPr>
          <p:nvPr>
            <p:ph type="sldNum" sz="quarter" idx="5"/>
          </p:nvPr>
        </p:nvSpPr>
        <p:spPr>
          <a:noFill/>
        </p:spPr>
        <p:txBody>
          <a:bodyPr/>
          <a:lstStyle/>
          <a:p>
            <a:fld id="{1534B9F8-0FCD-4C08-8EED-199026D2672B}"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Times New Roman" pitchFamily="18" charset="0"/>
              </a:rPr>
              <a:t>Color of Law statute</a:t>
            </a:r>
          </a:p>
          <a:p>
            <a:endParaRPr lang="en-US" smtClean="0">
              <a:latin typeface="Times New Roman" pitchFamily="18" charset="0"/>
            </a:endParaRPr>
          </a:p>
          <a:p>
            <a:r>
              <a:rPr lang="en-US" smtClean="0">
                <a:latin typeface="Times New Roman" pitchFamily="18" charset="0"/>
              </a:rPr>
              <a:t>Note that the officer has to act with </a:t>
            </a:r>
            <a:r>
              <a:rPr lang="en-US" u="sng" smtClean="0">
                <a:latin typeface="Times New Roman" pitchFamily="18" charset="0"/>
              </a:rPr>
              <a:t>specific intent </a:t>
            </a:r>
            <a:r>
              <a:rPr lang="en-US" smtClean="0">
                <a:latin typeface="Times New Roman" pitchFamily="18" charset="0"/>
              </a:rPr>
              <a:t>to deprive someone of their rights.  This is what would be </a:t>
            </a:r>
            <a:r>
              <a:rPr lang="en-US" u="sng" smtClean="0">
                <a:latin typeface="Times New Roman" pitchFamily="18" charset="0"/>
              </a:rPr>
              <a:t>unreasonable for another officer </a:t>
            </a:r>
            <a:r>
              <a:rPr lang="en-US" smtClean="0">
                <a:latin typeface="Times New Roman" pitchFamily="18" charset="0"/>
              </a:rPr>
              <a:t>in the same situation.</a:t>
            </a:r>
          </a:p>
        </p:txBody>
      </p:sp>
      <p:sp>
        <p:nvSpPr>
          <p:cNvPr id="41988" name="Slide Number Placeholder 3"/>
          <p:cNvSpPr>
            <a:spLocks noGrp="1"/>
          </p:cNvSpPr>
          <p:nvPr>
            <p:ph type="sldNum" sz="quarter" idx="5"/>
          </p:nvPr>
        </p:nvSpPr>
        <p:spPr>
          <a:noFill/>
        </p:spPr>
        <p:txBody>
          <a:bodyPr/>
          <a:lstStyle/>
          <a:p>
            <a:fld id="{25BF3888-DB8F-401E-BE81-E474B6A487EC}"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20775" y="692150"/>
            <a:ext cx="4618038" cy="3463925"/>
          </a:xfrm>
          <a:solidFill>
            <a:srgbClr val="4F81BD"/>
          </a:solidFill>
          <a:ln w="25402">
            <a:solidFill>
              <a:srgbClr val="385D8A"/>
            </a:solidFill>
          </a:ln>
        </p:spPr>
      </p:sp>
      <p:sp>
        <p:nvSpPr>
          <p:cNvPr id="43011" name="Notes Placeholder 2"/>
          <p:cNvSpPr>
            <a:spLocks noGrp="1"/>
          </p:cNvSpPr>
          <p:nvPr>
            <p:ph type="body" sz="quarter" idx="1"/>
          </p:nvPr>
        </p:nvSpPr>
        <p:spPr>
          <a:xfrm>
            <a:off x="685800" y="4387850"/>
            <a:ext cx="5486400" cy="4249738"/>
          </a:xfrm>
          <a:noFill/>
          <a:ln/>
        </p:spPr>
        <p:txBody>
          <a:bodyPr/>
          <a:lstStyle/>
          <a:p>
            <a:r>
              <a:rPr lang="en-US" smtClean="0">
                <a:latin typeface="Times New Roman" pitchFamily="18" charset="0"/>
              </a:rPr>
              <a:t>Penalties for violating 18 USC 242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latin typeface="Times New Roman" pitchFamily="18" charset="0"/>
              </a:rPr>
              <a:t>Other violations that could be charged in a color of law investigation.</a:t>
            </a:r>
          </a:p>
          <a:p>
            <a:endParaRPr lang="en-US" smtClean="0">
              <a:latin typeface="Times New Roman" pitchFamily="18" charset="0"/>
            </a:endParaRPr>
          </a:p>
          <a:p>
            <a:r>
              <a:rPr lang="en-US" smtClean="0">
                <a:latin typeface="Times New Roman" pitchFamily="18" charset="0"/>
              </a:rPr>
              <a:t>Obstruction – ex:  supervisor destroys a report that is needed in the color of law investigation</a:t>
            </a:r>
          </a:p>
          <a:p>
            <a:endParaRPr lang="en-US" smtClean="0">
              <a:latin typeface="Times New Roman" pitchFamily="18" charset="0"/>
            </a:endParaRPr>
          </a:p>
          <a:p>
            <a:r>
              <a:rPr lang="en-US" smtClean="0">
                <a:latin typeface="Times New Roman" pitchFamily="18" charset="0"/>
              </a:rPr>
              <a:t>False statements- ex: subject or witness gives a false statement during the color of law investigation</a:t>
            </a:r>
          </a:p>
          <a:p>
            <a:endParaRPr lang="en-US" smtClean="0">
              <a:latin typeface="Times New Roman" pitchFamily="18" charset="0"/>
            </a:endParaRPr>
          </a:p>
          <a:p>
            <a:r>
              <a:rPr lang="en-US" smtClean="0">
                <a:latin typeface="Times New Roman" pitchFamily="18" charset="0"/>
              </a:rPr>
              <a:t>Perjury – ex:  lying while testifying to FGJ during indictment process</a:t>
            </a:r>
          </a:p>
        </p:txBody>
      </p:sp>
      <p:sp>
        <p:nvSpPr>
          <p:cNvPr id="44036" name="Slide Number Placeholder 3"/>
          <p:cNvSpPr>
            <a:spLocks noGrp="1"/>
          </p:cNvSpPr>
          <p:nvPr>
            <p:ph type="sldNum" sz="quarter" idx="5"/>
          </p:nvPr>
        </p:nvSpPr>
        <p:spPr>
          <a:noFill/>
        </p:spPr>
        <p:txBody>
          <a:bodyPr/>
          <a:lstStyle/>
          <a:p>
            <a:fld id="{11B5CE6A-692E-419B-B485-C71378635828}" type="slidenum">
              <a:rPr lang="en-US" smtClean="0">
                <a:latin typeface="Times New Roman" pitchFamily="18" charset="0"/>
              </a:rPr>
              <a:pPr/>
              <a:t>7</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smtClean="0">
                <a:latin typeface="Times New Roman" pitchFamily="18" charset="0"/>
              </a:rPr>
              <a:t>Conspiracy charges can be used if 2 or more are involved in the color of law violation </a:t>
            </a:r>
          </a:p>
        </p:txBody>
      </p:sp>
      <p:sp>
        <p:nvSpPr>
          <p:cNvPr id="45060" name="Slide Number Placeholder 3"/>
          <p:cNvSpPr>
            <a:spLocks noGrp="1"/>
          </p:cNvSpPr>
          <p:nvPr>
            <p:ph type="sldNum" sz="quarter" idx="5"/>
          </p:nvPr>
        </p:nvSpPr>
        <p:spPr>
          <a:noFill/>
        </p:spPr>
        <p:txBody>
          <a:bodyPr/>
          <a:lstStyle/>
          <a:p>
            <a:fld id="{459E0726-34D5-4D8A-9815-27E8024B3F54}"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Times New Roman" pitchFamily="18" charset="0"/>
              </a:rPr>
              <a:t>Examples of public officials who can be subject to this statute.  Local, state, and/or federal employees.</a:t>
            </a:r>
          </a:p>
        </p:txBody>
      </p:sp>
      <p:sp>
        <p:nvSpPr>
          <p:cNvPr id="46084" name="Slide Number Placeholder 3"/>
          <p:cNvSpPr>
            <a:spLocks noGrp="1"/>
          </p:cNvSpPr>
          <p:nvPr>
            <p:ph type="sldNum" sz="quarter" idx="5"/>
          </p:nvPr>
        </p:nvSpPr>
        <p:spPr>
          <a:noFill/>
        </p:spPr>
        <p:txBody>
          <a:bodyPr/>
          <a:lstStyle/>
          <a:p>
            <a:fld id="{FBEC29FB-1062-4AD2-954B-D2C8B7FB3CF1}"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ABF735-4369-438A-908E-5A05FED7252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8F7487-1AB5-4691-AE7B-15B08230CA5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EAF3E9-D6D4-422D-AF76-357FBE7347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33373-EAA6-426A-9140-2FC5C36777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6E3FED-120F-466F-810F-152CEC42F7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E4A7D0-D649-4CDD-AEAA-E240AF2EDD1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F3B1FE-AB36-4B63-AD3C-2DB239ADAA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AC9957-DB70-4FB3-863E-AEE2D7DC7F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213416-C353-45FE-B060-30D9D7E02F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5F0E8-D329-4C2D-A256-0C18876CFD5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09C8D0-6A4C-4BE4-A994-14A7133439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50000">
              <a:srgbClr val="0000FF"/>
            </a:gs>
            <a:gs pos="100000">
              <a:srgbClr val="000076"/>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4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latin typeface="Times New Roman" charset="0"/>
              </a:defRPr>
            </a:lvl1pPr>
          </a:lstStyle>
          <a:p>
            <a:pPr>
              <a:defRPr/>
            </a:pPr>
            <a:endParaRPr lang="en-US"/>
          </a:p>
        </p:txBody>
      </p:sp>
      <p:sp>
        <p:nvSpPr>
          <p:cNvPr id="274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latin typeface="Times New Roman" charset="0"/>
              </a:defRPr>
            </a:lvl1pPr>
          </a:lstStyle>
          <a:p>
            <a:pPr>
              <a:defRPr/>
            </a:pPr>
            <a:endParaRPr lang="en-US"/>
          </a:p>
        </p:txBody>
      </p:sp>
      <p:sp>
        <p:nvSpPr>
          <p:cNvPr id="274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Times New Roman" charset="0"/>
              </a:defRPr>
            </a:lvl1pPr>
          </a:lstStyle>
          <a:p>
            <a:pPr>
              <a:defRPr/>
            </a:pPr>
            <a:fld id="{F57D836D-B183-4A7D-9597-C478142F58BC}" type="slidenum">
              <a:rPr lang="en-US"/>
              <a:pPr>
                <a:defRPr/>
              </a:pPr>
              <a:t>‹#›</a:t>
            </a:fld>
            <a:endParaRPr lang="en-US"/>
          </a:p>
        </p:txBody>
      </p:sp>
      <p:sp>
        <p:nvSpPr>
          <p:cNvPr id="274439" name="AutoShape 7"/>
          <p:cNvSpPr>
            <a:spLocks noChangeArrowheads="1"/>
          </p:cNvSpPr>
          <p:nvPr/>
        </p:nvSpPr>
        <p:spPr bwMode="auto">
          <a:xfrm>
            <a:off x="261938" y="203200"/>
            <a:ext cx="8655050" cy="6451600"/>
          </a:xfrm>
          <a:prstGeom prst="roundRect">
            <a:avLst>
              <a:gd name="adj" fmla="val 12495"/>
            </a:avLst>
          </a:prstGeom>
          <a:noFill/>
          <a:ln w="25400">
            <a:solidFill>
              <a:srgbClr val="FFFFFF"/>
            </a:solidFill>
            <a:round/>
            <a:headEnd/>
            <a:tailEnd/>
          </a:ln>
          <a:effectLst/>
        </p:spPr>
        <p:txBody>
          <a:bodyPr wrap="none" anchor="ctr"/>
          <a:lstStyle/>
          <a:p>
            <a:pPr>
              <a:defRPr/>
            </a:pPr>
            <a:endParaRPr lang="en-US">
              <a:latin typeface="Times New Roman" charset="0"/>
            </a:endParaRPr>
          </a:p>
        </p:txBody>
      </p:sp>
      <p:grpSp>
        <p:nvGrpSpPr>
          <p:cNvPr id="2056" name="Group 8"/>
          <p:cNvGrpSpPr>
            <a:grpSpLocks/>
          </p:cNvGrpSpPr>
          <p:nvPr/>
        </p:nvGrpSpPr>
        <p:grpSpPr bwMode="auto">
          <a:xfrm>
            <a:off x="4278313" y="6494463"/>
            <a:ext cx="4108450" cy="336550"/>
            <a:chOff x="2695" y="4091"/>
            <a:chExt cx="2588" cy="212"/>
          </a:xfrm>
        </p:grpSpPr>
        <p:sp>
          <p:nvSpPr>
            <p:cNvPr id="274441" name="Rectangle 9" descr="White marble"/>
            <p:cNvSpPr>
              <a:spLocks noChangeArrowheads="1"/>
            </p:cNvSpPr>
            <p:nvPr/>
          </p:nvSpPr>
          <p:spPr bwMode="auto">
            <a:xfrm>
              <a:off x="2710" y="4119"/>
              <a:ext cx="2558" cy="157"/>
            </a:xfrm>
            <a:prstGeom prst="rect">
              <a:avLst/>
            </a:prstGeom>
            <a:blipFill dpi="0" rotWithShape="0">
              <a:blip r:embed="rId13" cstate="print"/>
              <a:srcRect/>
              <a:tile tx="0" ty="0" sx="100000" sy="100000" flip="none" algn="tl"/>
            </a:blipFill>
            <a:ln w="9525">
              <a:noFill/>
              <a:miter lim="800000"/>
              <a:headEnd/>
              <a:tailEnd/>
            </a:ln>
            <a:effectLst/>
          </p:spPr>
          <p:txBody>
            <a:bodyPr wrap="none" anchor="ctr"/>
            <a:lstStyle/>
            <a:p>
              <a:pPr>
                <a:defRPr/>
              </a:pPr>
              <a:endParaRPr lang="en-US">
                <a:latin typeface="Times New Roman" charset="0"/>
              </a:endParaRPr>
            </a:p>
          </p:txBody>
        </p:sp>
        <p:sp>
          <p:nvSpPr>
            <p:cNvPr id="274442" name="Rectangle 10"/>
            <p:cNvSpPr>
              <a:spLocks noChangeArrowheads="1"/>
            </p:cNvSpPr>
            <p:nvPr/>
          </p:nvSpPr>
          <p:spPr bwMode="auto">
            <a:xfrm>
              <a:off x="2695" y="4091"/>
              <a:ext cx="2588" cy="212"/>
            </a:xfrm>
            <a:prstGeom prst="rect">
              <a:avLst/>
            </a:prstGeom>
            <a:noFill/>
            <a:ln w="9525">
              <a:noFill/>
              <a:miter lim="800000"/>
              <a:headEnd/>
              <a:tailEnd/>
            </a:ln>
            <a:effectLst/>
          </p:spPr>
          <p:txBody>
            <a:bodyPr wrap="none" lIns="92075" tIns="46038" rIns="92075" bIns="46038">
              <a:spAutoFit/>
            </a:bodyPr>
            <a:lstStyle/>
            <a:p>
              <a:pPr algn="l">
                <a:defRPr/>
              </a:pPr>
              <a:r>
                <a:rPr lang="en-US" sz="1600">
                  <a:solidFill>
                    <a:srgbClr val="000080"/>
                  </a:solidFill>
                  <a:latin typeface="Times New Roman" charset="0"/>
                </a:rPr>
                <a:t>FEDERAL BUREAU OF INVESTIGATION</a:t>
              </a:r>
            </a:p>
          </p:txBody>
        </p:sp>
      </p:grpSp>
      <p:sp>
        <p:nvSpPr>
          <p:cNvPr id="274443" name="Line 11"/>
          <p:cNvSpPr>
            <a:spLocks noChangeShapeType="1"/>
          </p:cNvSpPr>
          <p:nvPr/>
        </p:nvSpPr>
        <p:spPr bwMode="auto">
          <a:xfrm flipV="1">
            <a:off x="257175" y="938213"/>
            <a:ext cx="0" cy="138112"/>
          </a:xfrm>
          <a:prstGeom prst="line">
            <a:avLst/>
          </a:prstGeom>
          <a:noFill/>
          <a:ln w="25400">
            <a:solidFill>
              <a:srgbClr val="000080"/>
            </a:solidFill>
            <a:round/>
            <a:headEnd type="none" w="sm" len="sm"/>
            <a:tailEnd type="none" w="sm" len="sm"/>
          </a:ln>
          <a:effectLst/>
        </p:spPr>
        <p:txBody>
          <a:bodyPr wrap="none" anchor="ctr"/>
          <a:lstStyle/>
          <a:p>
            <a:pPr>
              <a:defRPr/>
            </a:pPr>
            <a:endParaRPr lang="en-US">
              <a:latin typeface="Times New Roman" charset="0"/>
            </a:endParaRPr>
          </a:p>
        </p:txBody>
      </p:sp>
      <p:sp>
        <p:nvSpPr>
          <p:cNvPr id="274444" name="Line 12"/>
          <p:cNvSpPr>
            <a:spLocks noChangeShapeType="1"/>
          </p:cNvSpPr>
          <p:nvPr/>
        </p:nvSpPr>
        <p:spPr bwMode="auto">
          <a:xfrm flipH="1">
            <a:off x="942975" y="200025"/>
            <a:ext cx="195263" cy="0"/>
          </a:xfrm>
          <a:prstGeom prst="line">
            <a:avLst/>
          </a:prstGeom>
          <a:noFill/>
          <a:ln w="25400">
            <a:solidFill>
              <a:srgbClr val="000080"/>
            </a:solidFill>
            <a:round/>
            <a:headEnd type="none" w="sm" len="sm"/>
            <a:tailEnd type="none" w="sm" len="sm"/>
          </a:ln>
          <a:effectLst/>
        </p:spPr>
        <p:txBody>
          <a:bodyPr wrap="none" anchor="ctr"/>
          <a:lstStyle/>
          <a:p>
            <a:pPr>
              <a:defRPr/>
            </a:pPr>
            <a:endParaRPr lang="en-US">
              <a:latin typeface="Times New Roman" charset="0"/>
            </a:endParaRPr>
          </a:p>
        </p:txBody>
      </p:sp>
      <p:sp>
        <p:nvSpPr>
          <p:cNvPr id="274445" name="Line 13"/>
          <p:cNvSpPr>
            <a:spLocks noChangeShapeType="1"/>
          </p:cNvSpPr>
          <p:nvPr/>
        </p:nvSpPr>
        <p:spPr bwMode="auto">
          <a:xfrm flipV="1">
            <a:off x="257175" y="838200"/>
            <a:ext cx="0" cy="285750"/>
          </a:xfrm>
          <a:prstGeom prst="line">
            <a:avLst/>
          </a:prstGeom>
          <a:noFill/>
          <a:ln w="25400">
            <a:solidFill>
              <a:srgbClr val="000080"/>
            </a:solidFill>
            <a:round/>
            <a:headEnd type="none" w="sm" len="sm"/>
            <a:tailEnd type="none" w="sm" len="sm"/>
          </a:ln>
          <a:effectLst/>
        </p:spPr>
        <p:txBody>
          <a:bodyPr wrap="none" anchor="ctr"/>
          <a:lstStyle/>
          <a:p>
            <a:pPr>
              <a:defRPr/>
            </a:pPr>
            <a:endParaRPr lang="en-US">
              <a:latin typeface="Times New Roman" charset="0"/>
            </a:endParaRPr>
          </a:p>
        </p:txBody>
      </p:sp>
      <p:sp>
        <p:nvSpPr>
          <p:cNvPr id="274446" name="Line 14"/>
          <p:cNvSpPr>
            <a:spLocks noChangeShapeType="1"/>
          </p:cNvSpPr>
          <p:nvPr/>
        </p:nvSpPr>
        <p:spPr bwMode="auto">
          <a:xfrm flipH="1">
            <a:off x="847725" y="200025"/>
            <a:ext cx="300038" cy="0"/>
          </a:xfrm>
          <a:prstGeom prst="line">
            <a:avLst/>
          </a:prstGeom>
          <a:noFill/>
          <a:ln w="25400">
            <a:solidFill>
              <a:srgbClr val="000080"/>
            </a:solidFill>
            <a:round/>
            <a:headEnd type="none" w="sm" len="sm"/>
            <a:tailEnd type="none" w="sm" len="sm"/>
          </a:ln>
          <a:effectLst/>
        </p:spPr>
        <p:txBody>
          <a:bodyPr wrap="none" anchor="ctr"/>
          <a:lstStyle/>
          <a:p>
            <a:pPr>
              <a:defRPr/>
            </a:pPr>
            <a:endParaRPr lang="en-US">
              <a:latin typeface="Times New Roman" charset="0"/>
            </a:endParaRPr>
          </a:p>
        </p:txBody>
      </p:sp>
      <p:pic>
        <p:nvPicPr>
          <p:cNvPr id="2061" name="Picture 15"/>
          <p:cNvPicPr>
            <a:picLocks noChangeArrowheads="1"/>
          </p:cNvPicPr>
          <p:nvPr/>
        </p:nvPicPr>
        <p:blipFill>
          <a:blip r:embed="rId14" cstate="print"/>
          <a:srcRect/>
          <a:stretch>
            <a:fillRect/>
          </a:stretch>
        </p:blipFill>
        <p:spPr bwMode="auto">
          <a:xfrm>
            <a:off x="0" y="0"/>
            <a:ext cx="12954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05200" y="381000"/>
            <a:ext cx="5181600" cy="3048000"/>
          </a:xfrm>
        </p:spPr>
        <p:txBody>
          <a:bodyPr/>
          <a:lstStyle/>
          <a:p>
            <a:r>
              <a:rPr lang="en-US" sz="4800" smtClean="0">
                <a:solidFill>
                  <a:schemeClr val="bg1"/>
                </a:solidFill>
              </a:rPr>
              <a:t>F.B.I.’s Role in Color of Law/Excessive Force Investigations</a:t>
            </a:r>
          </a:p>
        </p:txBody>
      </p:sp>
      <p:sp>
        <p:nvSpPr>
          <p:cNvPr id="3075" name="Rectangle 3"/>
          <p:cNvSpPr>
            <a:spLocks noGrp="1" noChangeArrowheads="1"/>
          </p:cNvSpPr>
          <p:nvPr>
            <p:ph type="subTitle" idx="1"/>
          </p:nvPr>
        </p:nvSpPr>
        <p:spPr>
          <a:xfrm>
            <a:off x="1600200" y="4114800"/>
            <a:ext cx="6248400" cy="2133600"/>
          </a:xfrm>
          <a:ln>
            <a:solidFill>
              <a:srgbClr val="008000"/>
            </a:solidFill>
          </a:ln>
        </p:spPr>
        <p:txBody>
          <a:bodyPr/>
          <a:lstStyle/>
          <a:p>
            <a:r>
              <a:rPr lang="en-US" sz="4000" b="1" i="1" smtClean="0">
                <a:solidFill>
                  <a:srgbClr val="DDDDDD"/>
                </a:solidFill>
              </a:rPr>
              <a:t>SSA Ethan Via</a:t>
            </a:r>
          </a:p>
          <a:p>
            <a:r>
              <a:rPr lang="en-US" sz="4000" b="1" i="1" smtClean="0">
                <a:solidFill>
                  <a:srgbClr val="DDDDDD"/>
                </a:solidFill>
              </a:rPr>
              <a:t>AUSA Bruce Miyake</a:t>
            </a:r>
          </a:p>
          <a:p>
            <a:endParaRPr lang="en-US" sz="4000" b="1" i="1" smtClean="0">
              <a:solidFill>
                <a:srgbClr val="DDDDDD"/>
              </a:solidFill>
            </a:endParaRPr>
          </a:p>
        </p:txBody>
      </p:sp>
      <p:pic>
        <p:nvPicPr>
          <p:cNvPr id="3076" name="Picture 4" descr="crseal1"/>
          <p:cNvPicPr>
            <a:picLocks noChangeAspect="1" noChangeArrowheads="1"/>
          </p:cNvPicPr>
          <p:nvPr/>
        </p:nvPicPr>
        <p:blipFill>
          <a:blip r:embed="rId3" cstate="print">
            <a:lum contrast="10000"/>
          </a:blip>
          <a:srcRect/>
          <a:stretch>
            <a:fillRect/>
          </a:stretch>
        </p:blipFill>
        <p:spPr bwMode="auto">
          <a:xfrm>
            <a:off x="1143000" y="609600"/>
            <a:ext cx="2514600" cy="251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Text Box 2"/>
          <p:cNvSpPr txBox="1">
            <a:spLocks noChangeArrowheads="1"/>
          </p:cNvSpPr>
          <p:nvPr/>
        </p:nvSpPr>
        <p:spPr bwMode="auto">
          <a:xfrm>
            <a:off x="762000" y="1905000"/>
            <a:ext cx="7924800" cy="1416050"/>
          </a:xfrm>
          <a:prstGeom prst="rect">
            <a:avLst/>
          </a:prstGeom>
          <a:noFill/>
          <a:ln w="9525">
            <a:noFill/>
            <a:miter lim="800000"/>
            <a:headEnd/>
            <a:tailEnd/>
          </a:ln>
          <a:effectLst/>
        </p:spPr>
        <p:txBody>
          <a:bodyPr>
            <a:spAutoFit/>
          </a:bodyPr>
          <a:lstStyle/>
          <a:p>
            <a:pPr algn="l">
              <a:spcBef>
                <a:spcPct val="50000"/>
              </a:spcBef>
              <a:defRPr/>
            </a:pPr>
            <a:r>
              <a:rPr lang="en-US" dirty="0">
                <a:solidFill>
                  <a:schemeClr val="bg1"/>
                </a:solidFill>
                <a:effectLst>
                  <a:outerShdw blurRad="38100" dist="38100" dir="2700000" algn="tl">
                    <a:srgbClr val="000000"/>
                  </a:outerShdw>
                </a:effectLst>
                <a:latin typeface="Times New Roman" charset="0"/>
                <a:cs typeface="Times New Roman" charset="0"/>
              </a:rPr>
              <a:t>6. Miscellaneous officials (Security Guards,       Nursing Home Proprietors)</a:t>
            </a:r>
          </a:p>
          <a:p>
            <a:pPr algn="l">
              <a:lnSpc>
                <a:spcPct val="50000"/>
              </a:lnSpc>
              <a:spcBef>
                <a:spcPct val="50000"/>
              </a:spcBef>
              <a:defRPr/>
            </a:pPr>
            <a:r>
              <a:rPr lang="en-US" dirty="0">
                <a:solidFill>
                  <a:schemeClr val="bg1"/>
                </a:solidFill>
                <a:effectLst>
                  <a:outerShdw blurRad="38100" dist="38100" dir="2700000" algn="tl">
                    <a:srgbClr val="000000"/>
                  </a:outerShdw>
                </a:effectLst>
                <a:latin typeface="Times New Roman" charset="0"/>
                <a:cs typeface="Times New Roman" charset="0"/>
              </a:rPr>
              <a:t>   </a:t>
            </a:r>
          </a:p>
        </p:txBody>
      </p:sp>
      <p:sp>
        <p:nvSpPr>
          <p:cNvPr id="588804" name="Text Box 4"/>
          <p:cNvSpPr txBox="1">
            <a:spLocks noChangeArrowheads="1"/>
          </p:cNvSpPr>
          <p:nvPr/>
        </p:nvSpPr>
        <p:spPr bwMode="auto">
          <a:xfrm>
            <a:off x="762000" y="3094038"/>
            <a:ext cx="8077200" cy="1416050"/>
          </a:xfrm>
          <a:prstGeom prst="rect">
            <a:avLst/>
          </a:prstGeom>
          <a:noFill/>
          <a:ln w="9525">
            <a:noFill/>
            <a:miter lim="800000"/>
            <a:headEnd/>
            <a:tailEnd/>
          </a:ln>
          <a:effectLst/>
        </p:spPr>
        <p:txBody>
          <a:bodyPr>
            <a:spAutoFit/>
          </a:bodyPr>
          <a:lstStyle/>
          <a:p>
            <a:pPr algn="l">
              <a:spcBef>
                <a:spcPct val="50000"/>
              </a:spcBef>
              <a:defRPr/>
            </a:pPr>
            <a:r>
              <a:rPr lang="en-US" dirty="0">
                <a:solidFill>
                  <a:schemeClr val="bg1"/>
                </a:solidFill>
                <a:effectLst>
                  <a:outerShdw blurRad="38100" dist="38100" dir="2700000" algn="tl">
                    <a:srgbClr val="000000"/>
                  </a:outerShdw>
                </a:effectLst>
                <a:latin typeface="Times New Roman" charset="0"/>
                <a:cs typeface="Times New Roman" charset="0"/>
              </a:rPr>
              <a:t>7. A private citizen, who is a willful participant</a:t>
            </a:r>
          </a:p>
          <a:p>
            <a:pPr algn="l">
              <a:lnSpc>
                <a:spcPct val="50000"/>
              </a:lnSpc>
              <a:spcBef>
                <a:spcPct val="50000"/>
              </a:spcBef>
              <a:defRPr/>
            </a:pPr>
            <a:r>
              <a:rPr lang="en-US" dirty="0">
                <a:solidFill>
                  <a:schemeClr val="bg1"/>
                </a:solidFill>
                <a:effectLst>
                  <a:outerShdw blurRad="38100" dist="38100" dir="2700000" algn="tl">
                    <a:srgbClr val="000000"/>
                  </a:outerShdw>
                </a:effectLst>
                <a:latin typeface="Times New Roman" charset="0"/>
                <a:cs typeface="Times New Roman" charset="0"/>
              </a:rPr>
              <a:t>    with Federal, state, or local officials in the </a:t>
            </a:r>
          </a:p>
          <a:p>
            <a:pPr algn="l">
              <a:lnSpc>
                <a:spcPct val="50000"/>
              </a:lnSpc>
              <a:spcBef>
                <a:spcPct val="50000"/>
              </a:spcBef>
              <a:defRPr/>
            </a:pPr>
            <a:r>
              <a:rPr lang="en-US" dirty="0">
                <a:solidFill>
                  <a:schemeClr val="bg1"/>
                </a:solidFill>
                <a:effectLst>
                  <a:outerShdw blurRad="38100" dist="38100" dir="2700000" algn="tl">
                    <a:srgbClr val="000000"/>
                  </a:outerShdw>
                </a:effectLst>
                <a:latin typeface="Times New Roman" charset="0"/>
                <a:cs typeface="Times New Roman" charset="0"/>
              </a:rPr>
              <a:t>    commission of “Color of Law” violations</a:t>
            </a:r>
          </a:p>
        </p:txBody>
      </p:sp>
      <p:sp>
        <p:nvSpPr>
          <p:cNvPr id="12292" name="Rectangle 5"/>
          <p:cNvSpPr>
            <a:spLocks noChangeArrowheads="1"/>
          </p:cNvSpPr>
          <p:nvPr/>
        </p:nvSpPr>
        <p:spPr bwMode="auto">
          <a:xfrm>
            <a:off x="914400" y="228600"/>
            <a:ext cx="7848600" cy="1431925"/>
          </a:xfrm>
          <a:prstGeom prst="rect">
            <a:avLst/>
          </a:prstGeom>
          <a:noFill/>
          <a:ln w="9525">
            <a:noFill/>
            <a:miter lim="800000"/>
            <a:headEnd/>
            <a:tailEnd/>
          </a:ln>
        </p:spPr>
        <p:txBody>
          <a:bodyPr anchor="ctr"/>
          <a:lstStyle/>
          <a:p>
            <a:r>
              <a:rPr lang="en-US" sz="4000">
                <a:solidFill>
                  <a:schemeClr val="accent1"/>
                </a:solidFill>
              </a:rPr>
              <a:t>WHO CAN BE INVESTIGATED FOR COLOR OF LAW? (cont’d.)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b="1" smtClean="0">
                <a:solidFill>
                  <a:schemeClr val="accent1"/>
                </a:solidFill>
              </a:rPr>
              <a:t>Protected Rights</a:t>
            </a:r>
          </a:p>
        </p:txBody>
      </p:sp>
      <p:sp>
        <p:nvSpPr>
          <p:cNvPr id="13315" name="Rectangle 3"/>
          <p:cNvSpPr>
            <a:spLocks noGrp="1" noChangeArrowheads="1"/>
          </p:cNvSpPr>
          <p:nvPr>
            <p:ph type="body" idx="1"/>
          </p:nvPr>
        </p:nvSpPr>
        <p:spPr/>
        <p:txBody>
          <a:bodyPr/>
          <a:lstStyle/>
          <a:p>
            <a:r>
              <a:rPr lang="en-US" sz="2800" b="1" smtClean="0">
                <a:solidFill>
                  <a:schemeClr val="bg1"/>
                </a:solidFill>
              </a:rPr>
              <a:t>Excessive force (90%)</a:t>
            </a:r>
          </a:p>
          <a:p>
            <a:r>
              <a:rPr lang="en-US" sz="2800" b="1" smtClean="0">
                <a:solidFill>
                  <a:schemeClr val="bg1"/>
                </a:solidFill>
              </a:rPr>
              <a:t>Sexual assault</a:t>
            </a:r>
          </a:p>
          <a:p>
            <a:r>
              <a:rPr lang="en-US" sz="2800" b="1" smtClean="0">
                <a:solidFill>
                  <a:schemeClr val="bg1"/>
                </a:solidFill>
              </a:rPr>
              <a:t>Failure to keep from harm</a:t>
            </a:r>
          </a:p>
          <a:p>
            <a:r>
              <a:rPr lang="en-US" sz="2800" b="1" smtClean="0">
                <a:solidFill>
                  <a:schemeClr val="bg1"/>
                </a:solidFill>
              </a:rPr>
              <a:t>Deprivation of medical attention</a:t>
            </a:r>
          </a:p>
          <a:p>
            <a:r>
              <a:rPr lang="en-US" sz="2800" b="1" smtClean="0">
                <a:solidFill>
                  <a:schemeClr val="bg1"/>
                </a:solidFill>
              </a:rPr>
              <a:t>Deprivation of property</a:t>
            </a:r>
          </a:p>
          <a:p>
            <a:r>
              <a:rPr lang="en-US" sz="2800" b="1" smtClean="0">
                <a:solidFill>
                  <a:schemeClr val="bg1"/>
                </a:solidFill>
              </a:rPr>
              <a:t>Presentation of false evidence </a:t>
            </a:r>
          </a:p>
          <a:p>
            <a:r>
              <a:rPr lang="en-US" sz="2800" b="1" smtClean="0">
                <a:solidFill>
                  <a:schemeClr val="bg1"/>
                </a:solidFill>
              </a:rPr>
              <a:t>Planting of evidence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smtClean="0">
                <a:solidFill>
                  <a:schemeClr val="accent1"/>
                </a:solidFill>
              </a:rPr>
              <a:t>EXCESSIVE FORCE?</a:t>
            </a:r>
          </a:p>
        </p:txBody>
      </p:sp>
      <p:sp>
        <p:nvSpPr>
          <p:cNvPr id="14339" name="Rectangle 3"/>
          <p:cNvSpPr>
            <a:spLocks noGrp="1" noChangeArrowheads="1"/>
          </p:cNvSpPr>
          <p:nvPr>
            <p:ph type="body" idx="1"/>
          </p:nvPr>
        </p:nvSpPr>
        <p:spPr/>
        <p:txBody>
          <a:bodyPr/>
          <a:lstStyle/>
          <a:p>
            <a:pPr lvl="1"/>
            <a:r>
              <a:rPr lang="en-US" smtClean="0">
                <a:solidFill>
                  <a:schemeClr val="bg1"/>
                </a:solidFill>
              </a:rPr>
              <a:t>Force used during pretrial/admin detention? </a:t>
            </a:r>
            <a:r>
              <a:rPr lang="en-US" smtClean="0">
                <a:solidFill>
                  <a:srgbClr val="FFFF00"/>
                </a:solidFill>
              </a:rPr>
              <a:t>Due process clause </a:t>
            </a:r>
            <a:r>
              <a:rPr lang="en-US" smtClean="0">
                <a:solidFill>
                  <a:schemeClr val="bg1"/>
                </a:solidFill>
              </a:rPr>
              <a:t>prohibits the use of force amounting to punishment</a:t>
            </a:r>
          </a:p>
          <a:p>
            <a:pPr lvl="1"/>
            <a:r>
              <a:rPr lang="en-US" smtClean="0">
                <a:solidFill>
                  <a:schemeClr val="bg1"/>
                </a:solidFill>
              </a:rPr>
              <a:t>Force used during an arrest?  The </a:t>
            </a:r>
            <a:r>
              <a:rPr lang="en-US" smtClean="0">
                <a:solidFill>
                  <a:srgbClr val="FFFF00"/>
                </a:solidFill>
              </a:rPr>
              <a:t>Fourth Amendment </a:t>
            </a:r>
            <a:r>
              <a:rPr lang="en-US" smtClean="0">
                <a:solidFill>
                  <a:schemeClr val="bg1"/>
                </a:solidFill>
              </a:rPr>
              <a:t>applies to prohibit the use of unreasonable force</a:t>
            </a:r>
          </a:p>
          <a:p>
            <a:pPr lvl="1"/>
            <a:r>
              <a:rPr lang="en-US" smtClean="0">
                <a:solidFill>
                  <a:schemeClr val="bg1"/>
                </a:solidFill>
              </a:rPr>
              <a:t>Force used against an inmate?  The </a:t>
            </a:r>
            <a:r>
              <a:rPr lang="en-US" smtClean="0">
                <a:solidFill>
                  <a:srgbClr val="FFFF00"/>
                </a:solidFill>
              </a:rPr>
              <a:t>Eighth Amendment </a:t>
            </a:r>
            <a:r>
              <a:rPr lang="en-US" smtClean="0">
                <a:solidFill>
                  <a:schemeClr val="bg1"/>
                </a:solidFill>
              </a:rPr>
              <a:t>prohibits the use of “Cruel and Unusual Punishment”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1219200" y="609600"/>
            <a:ext cx="7924800" cy="1143000"/>
          </a:xfrm>
        </p:spPr>
        <p:txBody>
          <a:bodyPr/>
          <a:lstStyle/>
          <a:p>
            <a:r>
              <a:rPr lang="en-US" sz="4000" smtClean="0">
                <a:solidFill>
                  <a:schemeClr val="accent1"/>
                </a:solidFill>
              </a:rPr>
              <a:t>SOURCES OF COMPLAINTS</a:t>
            </a:r>
          </a:p>
        </p:txBody>
      </p:sp>
      <p:sp>
        <p:nvSpPr>
          <p:cNvPr id="393222" name="Rectangle 6"/>
          <p:cNvSpPr>
            <a:spLocks noGrp="1" noChangeArrowheads="1"/>
          </p:cNvSpPr>
          <p:nvPr>
            <p:ph type="body" idx="1"/>
          </p:nvPr>
        </p:nvSpPr>
        <p:spPr>
          <a:xfrm>
            <a:off x="914400" y="1981200"/>
            <a:ext cx="7583488" cy="4278313"/>
          </a:xfrm>
        </p:spPr>
        <p:txBody>
          <a:bodyPr/>
          <a:lstStyle/>
          <a:p>
            <a:pPr>
              <a:defRPr/>
            </a:pPr>
            <a:r>
              <a:rPr lang="en-US" sz="2800" dirty="0" smtClean="0">
                <a:solidFill>
                  <a:schemeClr val="bg1"/>
                </a:solidFill>
                <a:latin typeface="+mj-lt"/>
              </a:rPr>
              <a:t>Complainant or victim (no history of false    information)</a:t>
            </a:r>
          </a:p>
          <a:p>
            <a:pPr>
              <a:defRPr/>
            </a:pPr>
            <a:r>
              <a:rPr lang="en-US" sz="2800" dirty="0" smtClean="0">
                <a:solidFill>
                  <a:schemeClr val="bg1"/>
                </a:solidFill>
                <a:latin typeface="+mj-lt"/>
              </a:rPr>
              <a:t>Request from DOJ or US Attorney</a:t>
            </a:r>
          </a:p>
          <a:p>
            <a:pPr>
              <a:defRPr/>
            </a:pPr>
            <a:r>
              <a:rPr lang="en-US" sz="2800" dirty="0" smtClean="0">
                <a:solidFill>
                  <a:schemeClr val="bg1"/>
                </a:solidFill>
                <a:latin typeface="+mj-lt"/>
              </a:rPr>
              <a:t>Legitimate news/media reports</a:t>
            </a:r>
          </a:p>
          <a:p>
            <a:pPr>
              <a:defRPr/>
            </a:pPr>
            <a:r>
              <a:rPr lang="en-US" sz="2800" dirty="0" smtClean="0">
                <a:solidFill>
                  <a:schemeClr val="bg1"/>
                </a:solidFill>
                <a:latin typeface="+mj-lt"/>
              </a:rPr>
              <a:t>Law enforcement agencies</a:t>
            </a:r>
          </a:p>
          <a:p>
            <a:pPr>
              <a:lnSpc>
                <a:spcPct val="40000"/>
              </a:lnSpc>
              <a:spcBef>
                <a:spcPct val="50000"/>
              </a:spcBef>
              <a:buFont typeface="Wingdings" pitchFamily="2" charset="2"/>
              <a:buNone/>
              <a:defRPr/>
            </a:pPr>
            <a:r>
              <a:rPr lang="en-US" sz="2800" dirty="0" smtClean="0">
                <a:solidFill>
                  <a:schemeClr val="bg1"/>
                </a:solidFill>
                <a:latin typeface="+mj-lt"/>
              </a:rPr>
              <a:t>	a. Witnessing officers/management</a:t>
            </a:r>
          </a:p>
          <a:p>
            <a:pPr>
              <a:lnSpc>
                <a:spcPct val="70000"/>
              </a:lnSpc>
              <a:spcBef>
                <a:spcPct val="50000"/>
              </a:spcBef>
              <a:buFont typeface="Wingdings" pitchFamily="2" charset="2"/>
              <a:buNone/>
              <a:defRPr/>
            </a:pPr>
            <a:r>
              <a:rPr lang="en-US" sz="2800" dirty="0" smtClean="0">
                <a:solidFill>
                  <a:schemeClr val="bg1"/>
                </a:solidFill>
                <a:latin typeface="+mj-lt"/>
              </a:rPr>
              <a:t>	b. County Attorney’s office</a:t>
            </a:r>
          </a:p>
          <a:p>
            <a:pPr>
              <a:defRPr/>
            </a:pPr>
            <a:r>
              <a:rPr lang="en-US" sz="2800" dirty="0" smtClean="0">
                <a:solidFill>
                  <a:schemeClr val="bg1"/>
                </a:solidFill>
                <a:latin typeface="+mj-lt"/>
              </a:rPr>
              <a:t>Congressional Inquiry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chemeClr val="accent1"/>
                </a:solidFill>
              </a:rPr>
              <a:t>Conducting Color of Law Investigations	</a:t>
            </a:r>
          </a:p>
        </p:txBody>
      </p:sp>
      <p:sp>
        <p:nvSpPr>
          <p:cNvPr id="16387" name="Content Placeholder 2"/>
          <p:cNvSpPr>
            <a:spLocks noGrp="1"/>
          </p:cNvSpPr>
          <p:nvPr>
            <p:ph idx="1"/>
          </p:nvPr>
        </p:nvSpPr>
        <p:spPr/>
        <p:txBody>
          <a:bodyPr/>
          <a:lstStyle/>
          <a:p>
            <a:r>
              <a:rPr lang="en-US" smtClean="0">
                <a:solidFill>
                  <a:schemeClr val="bg1"/>
                </a:solidFill>
              </a:rPr>
              <a:t>Assessment, Preliminary Inquiry or Full Investigation?</a:t>
            </a:r>
          </a:p>
          <a:p>
            <a:r>
              <a:rPr lang="en-US" smtClean="0">
                <a:solidFill>
                  <a:schemeClr val="bg1"/>
                </a:solidFill>
              </a:rPr>
              <a:t>Complainant with no history of providing false information.  Specific and credible info provides predication.</a:t>
            </a:r>
          </a:p>
          <a:p>
            <a:r>
              <a:rPr lang="en-US" smtClean="0">
                <a:solidFill>
                  <a:schemeClr val="bg1"/>
                </a:solidFill>
              </a:rPr>
              <a:t>No corroborating statements or evidence necessary to open assessment or PI.</a:t>
            </a:r>
          </a:p>
          <a:p>
            <a:endParaRPr lang="en-US" smtClean="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09600"/>
            <a:ext cx="7772400" cy="914400"/>
          </a:xfrm>
        </p:spPr>
        <p:txBody>
          <a:bodyPr/>
          <a:lstStyle/>
          <a:p>
            <a:r>
              <a:rPr lang="en-US" smtClean="0">
                <a:solidFill>
                  <a:schemeClr val="accent1"/>
                </a:solidFill>
              </a:rPr>
              <a:t>Investigative Techniques	</a:t>
            </a:r>
          </a:p>
        </p:txBody>
      </p:sp>
      <p:sp>
        <p:nvSpPr>
          <p:cNvPr id="23555" name="Content Placeholder 2"/>
          <p:cNvSpPr>
            <a:spLocks noGrp="1"/>
          </p:cNvSpPr>
          <p:nvPr>
            <p:ph idx="1"/>
          </p:nvPr>
        </p:nvSpPr>
        <p:spPr>
          <a:xfrm>
            <a:off x="381000" y="1371600"/>
            <a:ext cx="7772400" cy="4724400"/>
          </a:xfrm>
        </p:spPr>
        <p:txBody>
          <a:bodyPr/>
          <a:lstStyle/>
          <a:p>
            <a:pPr>
              <a:buFontTx/>
              <a:buNone/>
              <a:defRPr/>
            </a:pPr>
            <a:r>
              <a:rPr lang="en-US" dirty="0" smtClean="0">
                <a:solidFill>
                  <a:schemeClr val="bg1"/>
                </a:solidFill>
              </a:rPr>
              <a:t>1.  Advise agency, obtain/review agency reports (</a:t>
            </a:r>
            <a:r>
              <a:rPr lang="en-US" dirty="0" err="1" smtClean="0">
                <a:solidFill>
                  <a:schemeClr val="bg1"/>
                </a:solidFill>
              </a:rPr>
              <a:t>Garrity</a:t>
            </a:r>
            <a:r>
              <a:rPr lang="en-US" dirty="0" smtClean="0">
                <a:solidFill>
                  <a:schemeClr val="bg1"/>
                </a:solidFill>
              </a:rPr>
              <a:t> caution)</a:t>
            </a:r>
          </a:p>
          <a:p>
            <a:pPr>
              <a:buFontTx/>
              <a:buNone/>
              <a:defRPr/>
            </a:pPr>
            <a:r>
              <a:rPr lang="en-US" dirty="0" smtClean="0">
                <a:solidFill>
                  <a:schemeClr val="bg1"/>
                </a:solidFill>
              </a:rPr>
              <a:t>2.  Conduct interviews of victim(s), subject(s), witnesses, medical personnel (if doesn’t interfere with local prosecution).</a:t>
            </a:r>
          </a:p>
          <a:p>
            <a:pPr>
              <a:buFontTx/>
              <a:buNone/>
              <a:defRPr/>
            </a:pPr>
            <a:r>
              <a:rPr lang="en-US" dirty="0" smtClean="0">
                <a:solidFill>
                  <a:schemeClr val="bg1"/>
                </a:solidFill>
              </a:rPr>
              <a:t>3.  Photograph/Diagram scene</a:t>
            </a:r>
          </a:p>
          <a:p>
            <a:pPr marL="514350" indent="-514350">
              <a:buFontTx/>
              <a:buAutoNum type="arabicPeriod" startAt="4"/>
              <a:defRPr/>
            </a:pPr>
            <a:r>
              <a:rPr lang="en-US" dirty="0" smtClean="0">
                <a:solidFill>
                  <a:schemeClr val="bg1"/>
                </a:solidFill>
              </a:rPr>
              <a:t>Determine if local </a:t>
            </a:r>
            <a:r>
              <a:rPr lang="en-US" dirty="0" err="1" smtClean="0">
                <a:solidFill>
                  <a:schemeClr val="bg1"/>
                </a:solidFill>
              </a:rPr>
              <a:t>prosecutive</a:t>
            </a:r>
            <a:r>
              <a:rPr lang="en-US" dirty="0" smtClean="0">
                <a:solidFill>
                  <a:schemeClr val="bg1"/>
                </a:solidFill>
              </a:rPr>
              <a:t> action taken</a:t>
            </a:r>
          </a:p>
          <a:p>
            <a:pPr marL="514350" indent="-514350">
              <a:buFontTx/>
              <a:buAutoNum type="arabicPeriod" startAt="4"/>
              <a:defRPr/>
            </a:pPr>
            <a:r>
              <a:rPr lang="en-US" dirty="0" smtClean="0">
                <a:solidFill>
                  <a:schemeClr val="bg1"/>
                </a:solidFill>
              </a:rPr>
              <a:t>Obtain USAO/DOJ CRU </a:t>
            </a:r>
            <a:r>
              <a:rPr lang="en-US" dirty="0" err="1" smtClean="0">
                <a:solidFill>
                  <a:schemeClr val="bg1"/>
                </a:solidFill>
              </a:rPr>
              <a:t>prosecutive</a:t>
            </a:r>
            <a:r>
              <a:rPr lang="en-US" dirty="0" smtClean="0">
                <a:solidFill>
                  <a:schemeClr val="bg1"/>
                </a:solidFill>
              </a:rPr>
              <a:t> opinion</a:t>
            </a:r>
          </a:p>
          <a:p>
            <a:pPr>
              <a:buFontTx/>
              <a:buNone/>
              <a:defRPr/>
            </a:pPr>
            <a:endParaRPr lang="en-US" dirty="0" smtClean="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66800" y="1752600"/>
            <a:ext cx="7467600" cy="1816100"/>
          </a:xfrm>
          <a:prstGeom prst="rect">
            <a:avLst/>
          </a:prstGeom>
          <a:noFill/>
          <a:ln w="9525">
            <a:noFill/>
            <a:miter lim="800000"/>
            <a:headEnd/>
            <a:tailEnd/>
          </a:ln>
        </p:spPr>
        <p:txBody>
          <a:bodyPr>
            <a:spAutoFit/>
          </a:bodyPr>
          <a:lstStyle/>
          <a:p>
            <a:pPr>
              <a:spcBef>
                <a:spcPct val="50000"/>
              </a:spcBef>
              <a:defRPr/>
            </a:pPr>
            <a:r>
              <a:rPr lang="en-US" dirty="0">
                <a:solidFill>
                  <a:schemeClr val="bg1"/>
                </a:solidFill>
                <a:latin typeface="+mn-lt"/>
              </a:rPr>
              <a:t>The premise of a Federal Civil Rights investigation is to act as a </a:t>
            </a:r>
            <a:r>
              <a:rPr lang="en-US" u="sng" dirty="0">
                <a:solidFill>
                  <a:schemeClr val="bg1"/>
                </a:solidFill>
                <a:latin typeface="+mn-lt"/>
              </a:rPr>
              <a:t>backstop</a:t>
            </a:r>
            <a:r>
              <a:rPr lang="en-US" dirty="0">
                <a:solidFill>
                  <a:schemeClr val="bg1"/>
                </a:solidFill>
                <a:latin typeface="+mn-lt"/>
              </a:rPr>
              <a:t> to a local/state investigation and subsequent adjudication.</a:t>
            </a:r>
          </a:p>
        </p:txBody>
      </p:sp>
      <p:sp>
        <p:nvSpPr>
          <p:cNvPr id="18435" name="Text Box 5"/>
          <p:cNvSpPr txBox="1">
            <a:spLocks noChangeArrowheads="1"/>
          </p:cNvSpPr>
          <p:nvPr/>
        </p:nvSpPr>
        <p:spPr bwMode="auto">
          <a:xfrm>
            <a:off x="1143000" y="3657600"/>
            <a:ext cx="7543800" cy="1373188"/>
          </a:xfrm>
          <a:prstGeom prst="rect">
            <a:avLst/>
          </a:prstGeom>
          <a:noFill/>
          <a:ln w="9525">
            <a:noFill/>
            <a:miter lim="800000"/>
            <a:headEnd/>
            <a:tailEnd/>
          </a:ln>
        </p:spPr>
        <p:txBody>
          <a:bodyPr>
            <a:spAutoFit/>
          </a:bodyPr>
          <a:lstStyle/>
          <a:p>
            <a:pPr>
              <a:spcBef>
                <a:spcPct val="50000"/>
              </a:spcBef>
              <a:defRPr/>
            </a:pPr>
            <a:r>
              <a:rPr lang="en-US" dirty="0">
                <a:solidFill>
                  <a:schemeClr val="bg1"/>
                </a:solidFill>
                <a:latin typeface="+mn-lt"/>
              </a:rPr>
              <a:t>Each state has the primary responsibility to investigate civil rights violations occurring within its jurisdiction.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47800" y="277813"/>
            <a:ext cx="7239000" cy="1143000"/>
          </a:xfrm>
        </p:spPr>
        <p:txBody>
          <a:bodyPr/>
          <a:lstStyle/>
          <a:p>
            <a:r>
              <a:rPr lang="en-US" sz="4000" smtClean="0">
                <a:solidFill>
                  <a:schemeClr val="accent1"/>
                </a:solidFill>
              </a:rPr>
              <a:t>PARALLEL INVESTIGATIONS</a:t>
            </a:r>
          </a:p>
        </p:txBody>
      </p:sp>
      <p:sp>
        <p:nvSpPr>
          <p:cNvPr id="19459" name="Rectangle 3"/>
          <p:cNvSpPr>
            <a:spLocks noGrp="1" noChangeArrowheads="1"/>
          </p:cNvSpPr>
          <p:nvPr>
            <p:ph type="body" idx="1"/>
          </p:nvPr>
        </p:nvSpPr>
        <p:spPr/>
        <p:txBody>
          <a:bodyPr/>
          <a:lstStyle/>
          <a:p>
            <a:r>
              <a:rPr lang="en-US" smtClean="0">
                <a:solidFill>
                  <a:schemeClr val="bg1"/>
                </a:solidFill>
              </a:rPr>
              <a:t>Investigation initiated regardless if a local or state investigation is being conducted</a:t>
            </a:r>
          </a:p>
          <a:p>
            <a:r>
              <a:rPr lang="en-US" smtClean="0">
                <a:solidFill>
                  <a:schemeClr val="bg1"/>
                </a:solidFill>
              </a:rPr>
              <a:t>When/if state/local charges filed, monitor investigation and contact AUSA and DOJ Attorney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800" smtClean="0">
                <a:solidFill>
                  <a:srgbClr val="FF0066"/>
                </a:solidFill>
              </a:rPr>
              <a:t>Double Jeopardy</a:t>
            </a:r>
          </a:p>
        </p:txBody>
      </p:sp>
      <p:sp>
        <p:nvSpPr>
          <p:cNvPr id="20483" name="Rectangle 3"/>
          <p:cNvSpPr>
            <a:spLocks noGrp="1" noChangeArrowheads="1"/>
          </p:cNvSpPr>
          <p:nvPr>
            <p:ph type="body" idx="1"/>
          </p:nvPr>
        </p:nvSpPr>
        <p:spPr/>
        <p:txBody>
          <a:bodyPr/>
          <a:lstStyle/>
          <a:p>
            <a:r>
              <a:rPr lang="en-US" sz="3600" smtClean="0">
                <a:solidFill>
                  <a:schemeClr val="bg1"/>
                </a:solidFill>
              </a:rPr>
              <a:t>No person shall “be subject for the same offense to be twice put in jeopardy of life or limb”</a:t>
            </a:r>
          </a:p>
          <a:p>
            <a:r>
              <a:rPr lang="en-US" sz="3600" smtClean="0">
                <a:solidFill>
                  <a:schemeClr val="bg1"/>
                </a:solidFill>
              </a:rPr>
              <a:t>Dual Sovereignty Doctrine:  Different government’s law by definition cannot describe the “same offense”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smtClean="0">
                <a:solidFill>
                  <a:schemeClr val="accent1"/>
                </a:solidFill>
              </a:rPr>
              <a:t>DOJ’s Petite Policy</a:t>
            </a:r>
          </a:p>
        </p:txBody>
      </p:sp>
      <p:sp>
        <p:nvSpPr>
          <p:cNvPr id="21507" name="Rectangle 3"/>
          <p:cNvSpPr>
            <a:spLocks noGrp="1" noChangeArrowheads="1"/>
          </p:cNvSpPr>
          <p:nvPr>
            <p:ph type="body" idx="1"/>
          </p:nvPr>
        </p:nvSpPr>
        <p:spPr/>
        <p:txBody>
          <a:bodyPr/>
          <a:lstStyle/>
          <a:p>
            <a:pPr>
              <a:lnSpc>
                <a:spcPct val="90000"/>
              </a:lnSpc>
            </a:pPr>
            <a:r>
              <a:rPr lang="en-US" sz="2800" smtClean="0">
                <a:solidFill>
                  <a:schemeClr val="hlink"/>
                </a:solidFill>
              </a:rPr>
              <a:t>Precludes the initiation of a federal prosecution following a state prosecution based on the same acts</a:t>
            </a:r>
          </a:p>
          <a:p>
            <a:pPr>
              <a:lnSpc>
                <a:spcPct val="90000"/>
              </a:lnSpc>
            </a:pPr>
            <a:r>
              <a:rPr lang="en-US" sz="2800" smtClean="0">
                <a:solidFill>
                  <a:schemeClr val="hlink"/>
                </a:solidFill>
              </a:rPr>
              <a:t>UNLESS, there is a </a:t>
            </a:r>
            <a:r>
              <a:rPr lang="en-US" sz="2800" smtClean="0">
                <a:solidFill>
                  <a:srgbClr val="FFFF00"/>
                </a:solidFill>
              </a:rPr>
              <a:t>compelling federal interest unvindicated</a:t>
            </a:r>
            <a:r>
              <a:rPr lang="en-US" sz="2800" smtClean="0">
                <a:solidFill>
                  <a:schemeClr val="hlink"/>
                </a:solidFill>
              </a:rPr>
              <a:t>, AND</a:t>
            </a:r>
          </a:p>
          <a:p>
            <a:pPr>
              <a:lnSpc>
                <a:spcPct val="90000"/>
              </a:lnSpc>
            </a:pPr>
            <a:r>
              <a:rPr lang="en-US" sz="2800" smtClean="0">
                <a:solidFill>
                  <a:schemeClr val="hlink"/>
                </a:solidFill>
              </a:rPr>
              <a:t>A </a:t>
            </a:r>
            <a:r>
              <a:rPr lang="en-US" sz="2800" smtClean="0">
                <a:solidFill>
                  <a:srgbClr val="FFFF00"/>
                </a:solidFill>
              </a:rPr>
              <a:t>conviction</a:t>
            </a:r>
            <a:r>
              <a:rPr lang="en-US" sz="2800" smtClean="0">
                <a:solidFill>
                  <a:schemeClr val="hlink"/>
                </a:solidFill>
              </a:rPr>
              <a:t> in the successive proceeding is anticipated</a:t>
            </a:r>
          </a:p>
          <a:p>
            <a:pPr>
              <a:lnSpc>
                <a:spcPct val="90000"/>
              </a:lnSpc>
            </a:pPr>
            <a:r>
              <a:rPr lang="en-US" sz="2800" smtClean="0">
                <a:solidFill>
                  <a:schemeClr val="hlink"/>
                </a:solidFill>
              </a:rPr>
              <a:t>Civil Rights cases more likely to meet this “compelling interest” standard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19200" y="762000"/>
            <a:ext cx="7086600" cy="1828800"/>
          </a:xfrm>
          <a:solidFill>
            <a:schemeClr val="accent2"/>
          </a:solidFill>
          <a:ln w="76200" cmpd="tri">
            <a:solidFill>
              <a:schemeClr val="tx1"/>
            </a:solidFill>
          </a:ln>
        </p:spPr>
        <p:txBody>
          <a:bodyPr/>
          <a:lstStyle/>
          <a:p>
            <a:r>
              <a:rPr lang="en-US" sz="6000" b="1" i="1" smtClean="0">
                <a:solidFill>
                  <a:schemeClr val="accent1"/>
                </a:solidFill>
              </a:rPr>
              <a:t>CIVIL RIGHTS PROGRAM</a:t>
            </a:r>
            <a:endParaRPr lang="en-US" sz="6000" b="1" i="1" smtClean="0">
              <a:solidFill>
                <a:schemeClr val="accent1"/>
              </a:solidFill>
              <a:latin typeface="Arial Narrow" pitchFamily="34" charset="0"/>
            </a:endParaRPr>
          </a:p>
        </p:txBody>
      </p:sp>
      <p:sp>
        <p:nvSpPr>
          <p:cNvPr id="4099" name="Rectangle 3"/>
          <p:cNvSpPr>
            <a:spLocks noGrp="1" noChangeArrowheads="1"/>
          </p:cNvSpPr>
          <p:nvPr>
            <p:ph type="subTitle" idx="1"/>
          </p:nvPr>
        </p:nvSpPr>
        <p:spPr>
          <a:xfrm>
            <a:off x="0" y="2743200"/>
            <a:ext cx="8686800" cy="3810000"/>
          </a:xfrm>
        </p:spPr>
        <p:txBody>
          <a:bodyPr/>
          <a:lstStyle/>
          <a:p>
            <a:pPr>
              <a:lnSpc>
                <a:spcPct val="150000"/>
              </a:lnSpc>
            </a:pPr>
            <a:r>
              <a:rPr lang="en-US" sz="3600" b="1" i="1" smtClean="0">
                <a:solidFill>
                  <a:schemeClr val="bg1"/>
                </a:solidFill>
              </a:rPr>
              <a:t>Hate Crimes, Color of Law, Human Trafficking and FACE Act</a:t>
            </a:r>
          </a:p>
          <a:p>
            <a:pPr>
              <a:lnSpc>
                <a:spcPct val="150000"/>
              </a:lnSpc>
            </a:pPr>
            <a:r>
              <a:rPr lang="en-US" sz="3600" b="1" i="1" smtClean="0">
                <a:solidFill>
                  <a:schemeClr val="bg1"/>
                </a:solidFill>
              </a:rPr>
              <a:t>#2</a:t>
            </a:r>
            <a:r>
              <a:rPr lang="en-US" sz="3600" b="1" smtClean="0">
                <a:solidFill>
                  <a:schemeClr val="bg1"/>
                </a:solidFill>
              </a:rPr>
              <a:t> Priority in CID</a:t>
            </a:r>
            <a:endParaRPr lang="en-US" sz="3600" b="1" i="1" smtClean="0">
              <a:solidFill>
                <a:schemeClr val="bg1"/>
              </a:solidFill>
            </a:endParaRPr>
          </a:p>
          <a:p>
            <a:pPr>
              <a:lnSpc>
                <a:spcPct val="150000"/>
              </a:lnSpc>
            </a:pPr>
            <a:r>
              <a:rPr lang="en-US" sz="3600" b="1" i="1" smtClean="0">
                <a:solidFill>
                  <a:schemeClr val="bg1"/>
                </a:solidFill>
              </a:rPr>
              <a:t>#</a:t>
            </a:r>
            <a:r>
              <a:rPr lang="en-US" sz="3600" b="1" smtClean="0">
                <a:solidFill>
                  <a:schemeClr val="bg1"/>
                </a:solidFill>
              </a:rPr>
              <a:t>5 Priority for FBI</a:t>
            </a:r>
          </a:p>
          <a:p>
            <a:pPr>
              <a:lnSpc>
                <a:spcPct val="10000"/>
              </a:lnSpc>
            </a:pPr>
            <a:endParaRPr lang="en-US" sz="2800" b="1" smtClean="0">
              <a:solidFill>
                <a:schemeClr val="bg1"/>
              </a:solidFill>
            </a:endParaRPr>
          </a:p>
          <a:p>
            <a:pPr>
              <a:lnSpc>
                <a:spcPct val="70000"/>
              </a:lnSpc>
            </a:pPr>
            <a:endParaRPr lang="en-US" sz="2400" b="1" smtClean="0">
              <a:solidFill>
                <a:schemeClr val="bg1"/>
              </a:solidFill>
            </a:endParaRPr>
          </a:p>
          <a:p>
            <a:pPr>
              <a:lnSpc>
                <a:spcPct val="150000"/>
              </a:lnSpc>
            </a:pPr>
            <a:endParaRPr lang="en-US" sz="2400" b="1" smtClean="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609600"/>
            <a:ext cx="5791200" cy="914400"/>
          </a:xfrm>
          <a:ln w="38100">
            <a:solidFill>
              <a:schemeClr val="folHlink"/>
            </a:solidFill>
          </a:ln>
        </p:spPr>
        <p:txBody>
          <a:bodyPr/>
          <a:lstStyle/>
          <a:p>
            <a:r>
              <a:rPr lang="en-US" sz="4800" b="1" smtClean="0">
                <a:solidFill>
                  <a:schemeClr val="accent1"/>
                </a:solidFill>
              </a:rPr>
              <a:t>W</a:t>
            </a:r>
            <a:r>
              <a:rPr lang="en-US" sz="4000" b="1" smtClean="0">
                <a:solidFill>
                  <a:schemeClr val="accent1"/>
                </a:solidFill>
              </a:rPr>
              <a:t>HAT IS</a:t>
            </a:r>
            <a:r>
              <a:rPr lang="en-US" b="1" smtClean="0">
                <a:solidFill>
                  <a:schemeClr val="accent1"/>
                </a:solidFill>
              </a:rPr>
              <a:t> </a:t>
            </a:r>
            <a:r>
              <a:rPr lang="en-US" sz="4800" b="1" smtClean="0">
                <a:solidFill>
                  <a:schemeClr val="accent1"/>
                </a:solidFill>
              </a:rPr>
              <a:t>G</a:t>
            </a:r>
            <a:r>
              <a:rPr lang="en-US" sz="4000" b="1" smtClean="0">
                <a:solidFill>
                  <a:schemeClr val="accent1"/>
                </a:solidFill>
              </a:rPr>
              <a:t>ARRITY?</a:t>
            </a:r>
            <a:endParaRPr lang="en-US" smtClean="0">
              <a:solidFill>
                <a:schemeClr val="accent1"/>
              </a:solidFill>
            </a:endParaRPr>
          </a:p>
        </p:txBody>
      </p:sp>
      <p:sp>
        <p:nvSpPr>
          <p:cNvPr id="22531" name="Rectangle 3"/>
          <p:cNvSpPr>
            <a:spLocks noGrp="1" noChangeArrowheads="1"/>
          </p:cNvSpPr>
          <p:nvPr>
            <p:ph type="body" idx="1"/>
          </p:nvPr>
        </p:nvSpPr>
        <p:spPr>
          <a:xfrm>
            <a:off x="685800" y="1600200"/>
            <a:ext cx="7772400" cy="4343400"/>
          </a:xfrm>
        </p:spPr>
        <p:txBody>
          <a:bodyPr/>
          <a:lstStyle/>
          <a:p>
            <a:pPr>
              <a:buFontTx/>
              <a:buNone/>
            </a:pPr>
            <a:r>
              <a:rPr lang="en-US" sz="2600" smtClean="0">
                <a:solidFill>
                  <a:schemeClr val="bg1"/>
                </a:solidFill>
                <a:latin typeface="Arial" charset="0"/>
              </a:rPr>
              <a:t>SUPREME COURT: Garrity v. New Jersey, 385 US 493, 1967</a:t>
            </a:r>
            <a:endParaRPr lang="en-US" sz="2800" smtClean="0">
              <a:solidFill>
                <a:schemeClr val="bg1"/>
              </a:solidFill>
            </a:endParaRPr>
          </a:p>
          <a:p>
            <a:pPr>
              <a:lnSpc>
                <a:spcPct val="0"/>
              </a:lnSpc>
              <a:buFontTx/>
              <a:buNone/>
            </a:pPr>
            <a:endParaRPr lang="en-US" sz="2800" smtClean="0">
              <a:solidFill>
                <a:schemeClr val="bg1"/>
              </a:solidFill>
            </a:endParaRPr>
          </a:p>
          <a:p>
            <a:r>
              <a:rPr lang="en-US" sz="2800" i="1" smtClean="0">
                <a:solidFill>
                  <a:schemeClr val="bg1"/>
                </a:solidFill>
              </a:rPr>
              <a:t>Regarding</a:t>
            </a:r>
            <a:r>
              <a:rPr lang="en-US" sz="2800" smtClean="0">
                <a:solidFill>
                  <a:schemeClr val="bg1"/>
                </a:solidFill>
              </a:rPr>
              <a:t>: Statements given by public employees under express threat of disciplinary action for failure to answer</a:t>
            </a:r>
          </a:p>
          <a:p>
            <a:pPr>
              <a:lnSpc>
                <a:spcPct val="20000"/>
              </a:lnSpc>
              <a:buFontTx/>
              <a:buNone/>
            </a:pPr>
            <a:r>
              <a:rPr lang="en-US" sz="2800" smtClean="0">
                <a:solidFill>
                  <a:schemeClr val="bg1"/>
                </a:solidFill>
              </a:rPr>
              <a:t> </a:t>
            </a:r>
          </a:p>
          <a:p>
            <a:r>
              <a:rPr lang="en-US" sz="2800" i="1" smtClean="0">
                <a:solidFill>
                  <a:schemeClr val="bg1"/>
                </a:solidFill>
              </a:rPr>
              <a:t>Ruling</a:t>
            </a:r>
            <a:r>
              <a:rPr lang="en-US" sz="2800" smtClean="0">
                <a:solidFill>
                  <a:schemeClr val="bg1"/>
                </a:solidFill>
              </a:rPr>
              <a:t>: These </a:t>
            </a:r>
            <a:r>
              <a:rPr lang="en-US" sz="2800" smtClean="0">
                <a:solidFill>
                  <a:srgbClr val="FFFF00"/>
                </a:solidFill>
              </a:rPr>
              <a:t>compelled </a:t>
            </a:r>
            <a:r>
              <a:rPr lang="en-US" sz="2800" smtClean="0">
                <a:solidFill>
                  <a:schemeClr val="bg1"/>
                </a:solidFill>
              </a:rPr>
              <a:t>statements, as well as the fruits of these statements, CANNOT constitutionally be used against the employee in a subsequent criminal proceeding.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0" y="277813"/>
            <a:ext cx="6400800" cy="1855787"/>
          </a:xfrm>
        </p:spPr>
        <p:txBody>
          <a:bodyPr/>
          <a:lstStyle/>
          <a:p>
            <a:pPr algn="l"/>
            <a:r>
              <a:rPr lang="en-US" sz="4000" smtClean="0">
                <a:solidFill>
                  <a:schemeClr val="accent1"/>
                </a:solidFill>
              </a:rPr>
              <a:t>PATTERN OR PRACTICE INVESTIGATIONS</a:t>
            </a:r>
            <a:br>
              <a:rPr lang="en-US" sz="4000" smtClean="0">
                <a:solidFill>
                  <a:schemeClr val="accent1"/>
                </a:solidFill>
              </a:rPr>
            </a:br>
            <a:r>
              <a:rPr lang="en-US" sz="4000" smtClean="0">
                <a:solidFill>
                  <a:schemeClr val="accent1"/>
                </a:solidFill>
              </a:rPr>
              <a:t>18 U.S.C. 14141</a:t>
            </a:r>
          </a:p>
        </p:txBody>
      </p:sp>
      <p:sp>
        <p:nvSpPr>
          <p:cNvPr id="23555" name="Rectangle 3"/>
          <p:cNvSpPr>
            <a:spLocks noGrp="1" noChangeArrowheads="1"/>
          </p:cNvSpPr>
          <p:nvPr>
            <p:ph type="body" idx="1"/>
          </p:nvPr>
        </p:nvSpPr>
        <p:spPr>
          <a:xfrm>
            <a:off x="457200" y="2209800"/>
            <a:ext cx="8229600" cy="3921125"/>
          </a:xfrm>
          <a:ln>
            <a:solidFill>
              <a:srgbClr val="FFFF00"/>
            </a:solidFill>
          </a:ln>
        </p:spPr>
        <p:txBody>
          <a:bodyPr/>
          <a:lstStyle/>
          <a:p>
            <a:pPr>
              <a:lnSpc>
                <a:spcPct val="90000"/>
              </a:lnSpc>
            </a:pPr>
            <a:r>
              <a:rPr lang="en-US" sz="2800" smtClean="0">
                <a:solidFill>
                  <a:schemeClr val="bg1"/>
                </a:solidFill>
              </a:rPr>
              <a:t>Unlawful for any governmental authority, or any agent thereof, or any person acting on behalf of a governmental authority, to engage in a </a:t>
            </a:r>
            <a:r>
              <a:rPr lang="en-US" sz="2800" smtClean="0">
                <a:solidFill>
                  <a:srgbClr val="FFFF00"/>
                </a:solidFill>
              </a:rPr>
              <a:t>pattern or practice of conduct that deprives persons of rights protected by the Constitution or laws of the U.S</a:t>
            </a:r>
            <a:r>
              <a:rPr lang="en-US" sz="2800" smtClean="0">
                <a:solidFill>
                  <a:schemeClr val="bg1"/>
                </a:solidFill>
              </a:rPr>
              <a:t>.</a:t>
            </a:r>
          </a:p>
          <a:p>
            <a:pPr>
              <a:lnSpc>
                <a:spcPct val="90000"/>
              </a:lnSpc>
            </a:pPr>
            <a:r>
              <a:rPr lang="en-US" sz="2800" smtClean="0">
                <a:solidFill>
                  <a:schemeClr val="bg1"/>
                </a:solidFill>
              </a:rPr>
              <a:t>aka “Police Misconduct Statute”</a:t>
            </a:r>
          </a:p>
          <a:p>
            <a:pPr>
              <a:lnSpc>
                <a:spcPct val="90000"/>
              </a:lnSpc>
            </a:pPr>
            <a:r>
              <a:rPr lang="en-US" sz="2800" smtClean="0">
                <a:solidFill>
                  <a:schemeClr val="bg1"/>
                </a:solidFill>
              </a:rPr>
              <a:t>DOJ seeks </a:t>
            </a:r>
            <a:r>
              <a:rPr lang="en-US" sz="2800" smtClean="0">
                <a:solidFill>
                  <a:srgbClr val="FFFF00"/>
                </a:solidFill>
              </a:rPr>
              <a:t>civil remedies </a:t>
            </a:r>
            <a:r>
              <a:rPr lang="en-US" sz="2800" smtClean="0">
                <a:solidFill>
                  <a:schemeClr val="bg1"/>
                </a:solidFill>
              </a:rPr>
              <a:t>against agency not individual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lumMod val="75000"/>
                  </a:schemeClr>
                </a:solidFill>
              </a:rPr>
              <a:t>PATTERN OR PRACTICE RESULTS</a:t>
            </a:r>
            <a:endParaRPr lang="en-US" dirty="0">
              <a:solidFill>
                <a:schemeClr val="accent1">
                  <a:lumMod val="75000"/>
                </a:schemeClr>
              </a:solidFill>
            </a:endParaRPr>
          </a:p>
        </p:txBody>
      </p:sp>
      <p:sp>
        <p:nvSpPr>
          <p:cNvPr id="24579" name="Content Placeholder 2"/>
          <p:cNvSpPr>
            <a:spLocks noGrp="1"/>
          </p:cNvSpPr>
          <p:nvPr>
            <p:ph idx="1"/>
          </p:nvPr>
        </p:nvSpPr>
        <p:spPr/>
        <p:txBody>
          <a:bodyPr/>
          <a:lstStyle/>
          <a:p>
            <a:r>
              <a:rPr lang="en-US" smtClean="0">
                <a:solidFill>
                  <a:schemeClr val="bg1"/>
                </a:solidFill>
              </a:rPr>
              <a:t>Increased training/increased supervision</a:t>
            </a:r>
          </a:p>
          <a:p>
            <a:r>
              <a:rPr lang="en-US" smtClean="0">
                <a:solidFill>
                  <a:schemeClr val="bg1"/>
                </a:solidFill>
              </a:rPr>
              <a:t>Development of detailed use of force guidelines</a:t>
            </a:r>
          </a:p>
          <a:p>
            <a:r>
              <a:rPr lang="en-US" smtClean="0">
                <a:solidFill>
                  <a:schemeClr val="bg1"/>
                </a:solidFill>
              </a:rPr>
              <a:t>Mandatory reporting in use of force incidents</a:t>
            </a:r>
          </a:p>
          <a:p>
            <a:r>
              <a:rPr lang="en-US" smtClean="0">
                <a:solidFill>
                  <a:schemeClr val="bg1"/>
                </a:solidFill>
              </a:rPr>
              <a:t>Restructure internal affairs program</a:t>
            </a:r>
          </a:p>
          <a:p>
            <a:r>
              <a:rPr lang="en-US" smtClean="0">
                <a:solidFill>
                  <a:schemeClr val="bg1"/>
                </a:solidFill>
              </a:rPr>
              <a:t>Independent compliance monitoring for any settlement agreement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Rectangle 3"/>
          <p:cNvSpPr>
            <a:spLocks noGrp="1" noChangeArrowheads="1"/>
          </p:cNvSpPr>
          <p:nvPr>
            <p:ph type="body" idx="1"/>
          </p:nvPr>
        </p:nvSpPr>
        <p:spPr>
          <a:xfrm>
            <a:off x="762000" y="2209800"/>
            <a:ext cx="8077200" cy="3921125"/>
          </a:xfrm>
        </p:spPr>
        <p:txBody>
          <a:bodyPr/>
          <a:lstStyle/>
          <a:p>
            <a:pPr marL="800100" lvl="4" indent="-342900" eaLnBrk="1" hangingPunct="1">
              <a:buClr>
                <a:schemeClr val="hlink"/>
              </a:buClr>
              <a:buFontTx/>
              <a:buNone/>
              <a:defRPr/>
            </a:pPr>
            <a:r>
              <a:rPr lang="en-US" sz="3200" dirty="0" smtClean="0">
                <a:solidFill>
                  <a:srgbClr val="FFFF00"/>
                </a:solidFill>
                <a:ea typeface="+mn-ea"/>
              </a:rPr>
              <a:t>October 24, 2004</a:t>
            </a:r>
          </a:p>
          <a:p>
            <a:pPr marL="800100" lvl="4" indent="-342900" eaLnBrk="1" hangingPunct="1">
              <a:buClr>
                <a:schemeClr val="hlink"/>
              </a:buClr>
              <a:buFont typeface="Courier New" pitchFamily="49" charset="0"/>
              <a:buChar char="o"/>
              <a:defRPr/>
            </a:pPr>
            <a:r>
              <a:rPr lang="en-US" sz="3200" dirty="0" smtClean="0">
                <a:solidFill>
                  <a:srgbClr val="FFFF00"/>
                </a:solidFill>
                <a:ea typeface="+mn-ea"/>
              </a:rPr>
              <a:t>Bay View (Milwaukee), Wisconsin</a:t>
            </a:r>
          </a:p>
          <a:p>
            <a:pPr marL="800100" lvl="4" indent="-342900" eaLnBrk="1" hangingPunct="1">
              <a:buClr>
                <a:schemeClr val="hlink"/>
              </a:buClr>
              <a:buFont typeface="Courier New" pitchFamily="49" charset="0"/>
              <a:buChar char="o"/>
              <a:defRPr/>
            </a:pPr>
            <a:r>
              <a:rPr lang="en-US" sz="3200" dirty="0" smtClean="0">
                <a:solidFill>
                  <a:srgbClr val="FFFF00"/>
                </a:solidFill>
                <a:ea typeface="+mn-ea"/>
              </a:rPr>
              <a:t>Frank </a:t>
            </a:r>
            <a:r>
              <a:rPr lang="en-US" sz="3200" dirty="0" smtClean="0">
                <a:solidFill>
                  <a:srgbClr val="FFFF00"/>
                </a:solidFill>
              </a:rPr>
              <a:t>Jude and Lovell Harris</a:t>
            </a:r>
          </a:p>
        </p:txBody>
      </p:sp>
      <p:sp>
        <p:nvSpPr>
          <p:cNvPr id="25603" name="TextBox 2"/>
          <p:cNvSpPr txBox="1">
            <a:spLocks noChangeArrowheads="1"/>
          </p:cNvSpPr>
          <p:nvPr/>
        </p:nvSpPr>
        <p:spPr bwMode="auto">
          <a:xfrm>
            <a:off x="1828800" y="685800"/>
            <a:ext cx="4572000" cy="708025"/>
          </a:xfrm>
          <a:prstGeom prst="rect">
            <a:avLst/>
          </a:prstGeom>
          <a:noFill/>
          <a:ln w="9525">
            <a:noFill/>
            <a:miter lim="800000"/>
            <a:headEnd/>
            <a:tailEnd/>
          </a:ln>
        </p:spPr>
        <p:txBody>
          <a:bodyPr>
            <a:spAutoFit/>
          </a:bodyPr>
          <a:lstStyle/>
          <a:p>
            <a:r>
              <a:rPr lang="en-US" sz="4000">
                <a:solidFill>
                  <a:srgbClr val="FFFF00"/>
                </a:solidFill>
              </a:rPr>
              <a:t>U.S. v. Jon Bartlett</a:t>
            </a:r>
            <a:endParaRPr lang="en-US" sz="4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2819400" y="280988"/>
            <a:ext cx="5867400" cy="1144587"/>
          </a:xfrm>
        </p:spPr>
        <p:txBody>
          <a:bodyPr rIns="45720">
            <a:normAutofit/>
            <a:sp3d prstMaterial="matte">
              <a:bevelT w="50800" h="10160"/>
            </a:sp3d>
          </a:bodyPr>
          <a:lstStyle/>
          <a:p>
            <a:pPr>
              <a:defRPr/>
            </a:pPr>
            <a:endParaRPr lang="en-US" smtClean="0"/>
          </a:p>
        </p:txBody>
      </p:sp>
      <p:sp>
        <p:nvSpPr>
          <p:cNvPr id="26627" name="Rectangle 3"/>
          <p:cNvSpPr>
            <a:spLocks noGrp="1" noChangeArrowheads="1"/>
          </p:cNvSpPr>
          <p:nvPr>
            <p:ph type="body" idx="4294967295"/>
          </p:nvPr>
        </p:nvSpPr>
        <p:spPr/>
        <p:txBody>
          <a:bodyPr lIns="54864" tIns="91440"/>
          <a:lstStyle/>
          <a:p>
            <a:pPr marL="438150" indent="-319088"/>
            <a:endParaRPr lang="en-US" smtClean="0"/>
          </a:p>
        </p:txBody>
      </p:sp>
      <p:pic>
        <p:nvPicPr>
          <p:cNvPr id="26628" name="Picture 4" descr="Exhibit 002"/>
          <p:cNvPicPr>
            <a:picLocks noChangeAspect="1" noChangeArrowheads="1"/>
          </p:cNvPicPr>
          <p:nvPr/>
        </p:nvPicPr>
        <p:blipFill>
          <a:blip r:embed="rId2" cstate="print"/>
          <a:srcRect/>
          <a:stretch>
            <a:fillRect/>
          </a:stretch>
        </p:blipFill>
        <p:spPr bwMode="auto">
          <a:xfrm>
            <a:off x="-2781300" y="-1447800"/>
            <a:ext cx="147066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819400" y="280988"/>
            <a:ext cx="5867400" cy="1144587"/>
          </a:xfrm>
        </p:spPr>
        <p:txBody>
          <a:bodyPr rIns="45720">
            <a:normAutofit/>
            <a:sp3d prstMaterial="matte">
              <a:bevelT w="50800" h="10160"/>
            </a:sp3d>
          </a:bodyPr>
          <a:lstStyle/>
          <a:p>
            <a:pPr>
              <a:defRPr/>
            </a:pPr>
            <a:endParaRPr lang="en-US" smtClean="0"/>
          </a:p>
        </p:txBody>
      </p:sp>
      <p:sp>
        <p:nvSpPr>
          <p:cNvPr id="27651" name="Rectangle 3"/>
          <p:cNvSpPr>
            <a:spLocks noGrp="1" noChangeArrowheads="1"/>
          </p:cNvSpPr>
          <p:nvPr>
            <p:ph type="body" idx="4294967295"/>
          </p:nvPr>
        </p:nvSpPr>
        <p:spPr/>
        <p:txBody>
          <a:bodyPr lIns="54864" tIns="91440"/>
          <a:lstStyle/>
          <a:p>
            <a:pPr marL="438150" indent="-319088"/>
            <a:endParaRPr lang="en-US" smtClean="0"/>
          </a:p>
        </p:txBody>
      </p:sp>
      <p:pic>
        <p:nvPicPr>
          <p:cNvPr id="27652" name="Picture 4" descr="Exhibit 003"/>
          <p:cNvPicPr>
            <a:picLocks noChangeAspect="1" noChangeArrowheads="1"/>
          </p:cNvPicPr>
          <p:nvPr/>
        </p:nvPicPr>
        <p:blipFill>
          <a:blip r:embed="rId2" cstate="print"/>
          <a:srcRect/>
          <a:stretch>
            <a:fillRect/>
          </a:stretch>
        </p:blipFill>
        <p:spPr bwMode="auto">
          <a:xfrm>
            <a:off x="-2781300" y="-1447800"/>
            <a:ext cx="147066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2819400" y="280988"/>
            <a:ext cx="5867400" cy="1144587"/>
          </a:xfrm>
        </p:spPr>
        <p:txBody>
          <a:bodyPr rIns="45720">
            <a:normAutofit/>
            <a:sp3d prstMaterial="matte">
              <a:bevelT w="50800" h="10160"/>
            </a:sp3d>
          </a:bodyPr>
          <a:lstStyle/>
          <a:p>
            <a:pPr>
              <a:defRPr/>
            </a:pPr>
            <a:endParaRPr lang="en-US" smtClean="0"/>
          </a:p>
        </p:txBody>
      </p:sp>
      <p:sp>
        <p:nvSpPr>
          <p:cNvPr id="28675" name="Rectangle 3"/>
          <p:cNvSpPr>
            <a:spLocks noGrp="1" noChangeArrowheads="1"/>
          </p:cNvSpPr>
          <p:nvPr>
            <p:ph type="body" idx="4294967295"/>
          </p:nvPr>
        </p:nvSpPr>
        <p:spPr/>
        <p:txBody>
          <a:bodyPr lIns="54864" tIns="91440"/>
          <a:lstStyle/>
          <a:p>
            <a:pPr marL="438150" indent="-319088"/>
            <a:endParaRPr lang="en-US" smtClean="0"/>
          </a:p>
        </p:txBody>
      </p:sp>
      <p:pic>
        <p:nvPicPr>
          <p:cNvPr id="28676" name="Picture 4" descr="Exhibit 022"/>
          <p:cNvPicPr>
            <a:picLocks noChangeAspect="1" noChangeArrowheads="1"/>
          </p:cNvPicPr>
          <p:nvPr/>
        </p:nvPicPr>
        <p:blipFill>
          <a:blip r:embed="rId2" cstate="print"/>
          <a:srcRect/>
          <a:stretch>
            <a:fillRect/>
          </a:stretch>
        </p:blipFill>
        <p:spPr bwMode="auto">
          <a:xfrm>
            <a:off x="-2781300" y="-1447800"/>
            <a:ext cx="147066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2362200"/>
            <a:ext cx="8382000" cy="3768725"/>
          </a:xfrm>
        </p:spPr>
        <p:txBody>
          <a:bodyPr/>
          <a:lstStyle/>
          <a:p>
            <a:pPr algn="ctr" eaLnBrk="1" hangingPunct="1">
              <a:buFont typeface="Wingdings" pitchFamily="2" charset="2"/>
              <a:buNone/>
            </a:pPr>
            <a:r>
              <a:rPr lang="en-US" smtClean="0">
                <a:solidFill>
                  <a:srgbClr val="FFFF00"/>
                </a:solidFill>
              </a:rPr>
              <a:t>All officers were acquitted of all state charges</a:t>
            </a:r>
          </a:p>
          <a:p>
            <a:pPr algn="ctr" eaLnBrk="1" hangingPunct="1">
              <a:buFont typeface="Wingdings" pitchFamily="2" charset="2"/>
              <a:buNone/>
            </a:pPr>
            <a:endParaRPr lang="en-US" sz="2400" smtClean="0"/>
          </a:p>
          <a:p>
            <a:pPr algn="ctr" eaLnBrk="1" hangingPunct="1">
              <a:buFont typeface="Wingdings" pitchFamily="2" charset="2"/>
              <a:buNone/>
            </a:pPr>
            <a:r>
              <a:rPr lang="en-US" sz="2400" smtClean="0">
                <a:solidFill>
                  <a:schemeClr val="bg1"/>
                </a:solidFill>
              </a:rPr>
              <a:t>*</a:t>
            </a:r>
            <a:r>
              <a:rPr lang="en-US" sz="2800" smtClean="0">
                <a:solidFill>
                  <a:schemeClr val="bg1"/>
                </a:solidFill>
              </a:rPr>
              <a:t>It was the only trial the DA lost</a:t>
            </a:r>
          </a:p>
          <a:p>
            <a:pPr algn="ctr" eaLnBrk="1" hangingPunct="1">
              <a:buFont typeface="Wingdings" pitchFamily="2" charset="2"/>
              <a:buNone/>
            </a:pPr>
            <a:r>
              <a:rPr lang="en-US" sz="2800" smtClean="0">
                <a:solidFill>
                  <a:schemeClr val="bg1"/>
                </a:solidFill>
              </a:rPr>
              <a:t>in 38 years as a prosecutor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p:cNvSpPr>
            <a:spLocks noGrp="1"/>
          </p:cNvSpPr>
          <p:nvPr>
            <p:ph type="body" sz="half" idx="4294967295"/>
          </p:nvPr>
        </p:nvSpPr>
        <p:spPr>
          <a:xfrm>
            <a:off x="533400" y="4000500"/>
            <a:ext cx="2667000" cy="2109788"/>
          </a:xfrm>
        </p:spPr>
        <p:txBody>
          <a:bodyPr lIns="54864" tIns="91440"/>
          <a:lstStyle/>
          <a:p>
            <a:pPr marL="0" indent="0" algn="ctr">
              <a:buFont typeface="Wingdings" pitchFamily="2" charset="2"/>
              <a:buNone/>
            </a:pPr>
            <a:r>
              <a:rPr lang="en-US" sz="2200" b="1" smtClean="0">
                <a:solidFill>
                  <a:srgbClr val="FF0000"/>
                </a:solidFill>
              </a:rPr>
              <a:t>Guilty</a:t>
            </a:r>
          </a:p>
          <a:p>
            <a:pPr marL="0" indent="0" algn="ctr">
              <a:buFont typeface="Wingdings" pitchFamily="2" charset="2"/>
              <a:buNone/>
            </a:pPr>
            <a:r>
              <a:rPr lang="en-US" sz="2200" smtClean="0">
                <a:solidFill>
                  <a:schemeClr val="bg1"/>
                </a:solidFill>
              </a:rPr>
              <a:t>Used a knife to cut off Jude’s clothes &amp; shoved pens into Jude’s ear canals</a:t>
            </a:r>
          </a:p>
          <a:p>
            <a:pPr marL="0" indent="0" algn="ctr">
              <a:buFont typeface="Wingdings" pitchFamily="2" charset="2"/>
              <a:buNone/>
            </a:pPr>
            <a:r>
              <a:rPr lang="en-US" sz="2200" smtClean="0">
                <a:solidFill>
                  <a:srgbClr val="FFFF00"/>
                </a:solidFill>
              </a:rPr>
              <a:t>17 years, 4 months federal prison</a:t>
            </a:r>
          </a:p>
        </p:txBody>
      </p:sp>
      <p:pic>
        <p:nvPicPr>
          <p:cNvPr id="30723" name="Picture Placeholder 10" descr="bartlett2.jpg"/>
          <p:cNvPicPr>
            <a:picLocks noGrp="1" noChangeAspect="1"/>
          </p:cNvPicPr>
          <p:nvPr>
            <p:ph idx="4294967295"/>
          </p:nvPr>
        </p:nvPicPr>
        <p:blipFill>
          <a:blip r:embed="rId3" cstate="print"/>
          <a:srcRect t="18581" b="18581"/>
          <a:stretch>
            <a:fillRect/>
          </a:stretch>
        </p:blipFill>
        <p:spPr>
          <a:xfrm>
            <a:off x="609600" y="1866900"/>
            <a:ext cx="2552700" cy="2209800"/>
          </a:xfrm>
          <a:solidFill>
            <a:srgbClr val="BABABC"/>
          </a:solidFill>
          <a:ln w="25400">
            <a:solidFill>
              <a:srgbClr val="FFFF00"/>
            </a:solidFill>
          </a:ln>
        </p:spPr>
      </p:pic>
      <p:pic>
        <p:nvPicPr>
          <p:cNvPr id="30724" name="Picture 18" descr="milwaukee badge.jpg"/>
          <p:cNvPicPr>
            <a:picLocks noChangeAspect="1"/>
          </p:cNvPicPr>
          <p:nvPr/>
        </p:nvPicPr>
        <p:blipFill>
          <a:blip r:embed="rId4" cstate="print"/>
          <a:srcRect/>
          <a:stretch>
            <a:fillRect/>
          </a:stretch>
        </p:blipFill>
        <p:spPr bwMode="auto">
          <a:xfrm>
            <a:off x="3581400" y="2590800"/>
            <a:ext cx="1022350" cy="1295400"/>
          </a:xfrm>
          <a:prstGeom prst="rect">
            <a:avLst/>
          </a:prstGeom>
          <a:noFill/>
          <a:ln w="9525">
            <a:noFill/>
            <a:miter lim="800000"/>
            <a:headEnd/>
            <a:tailEnd/>
          </a:ln>
        </p:spPr>
      </p:pic>
      <p:sp>
        <p:nvSpPr>
          <p:cNvPr id="66565" name="Text Box 7"/>
          <p:cNvSpPr txBox="1">
            <a:spLocks noChangeArrowheads="1"/>
          </p:cNvSpPr>
          <p:nvPr/>
        </p:nvSpPr>
        <p:spPr bwMode="auto">
          <a:xfrm>
            <a:off x="533400" y="1085850"/>
            <a:ext cx="2743200" cy="461963"/>
          </a:xfrm>
          <a:prstGeom prst="rect">
            <a:avLst/>
          </a:prstGeom>
          <a:noFill/>
          <a:ln w="9525">
            <a:noFill/>
            <a:miter lim="800000"/>
            <a:headEnd/>
            <a:tailEnd/>
          </a:ln>
        </p:spPr>
        <p:txBody>
          <a:bodyPr>
            <a:spAutoFit/>
          </a:bodyPr>
          <a:lstStyle/>
          <a:p>
            <a:pPr>
              <a:spcBef>
                <a:spcPct val="50000"/>
              </a:spcBef>
              <a:defRPr/>
            </a:pPr>
            <a:r>
              <a:rPr lang="en-US" sz="2400" dirty="0">
                <a:solidFill>
                  <a:srgbClr val="FFFF00"/>
                </a:solidFill>
                <a:effectLst>
                  <a:outerShdw blurRad="50800" dist="50800" dir="5400000" algn="ctr" rotWithShape="0">
                    <a:schemeClr val="bg2">
                      <a:lumMod val="50000"/>
                    </a:schemeClr>
                  </a:outerShdw>
                </a:effectLst>
              </a:rPr>
              <a:t>Officer Jon Bartlett</a:t>
            </a:r>
          </a:p>
        </p:txBody>
      </p:sp>
      <p:sp>
        <p:nvSpPr>
          <p:cNvPr id="6" name="Text Placeholder 3"/>
          <p:cNvSpPr txBox="1">
            <a:spLocks/>
          </p:cNvSpPr>
          <p:nvPr/>
        </p:nvSpPr>
        <p:spPr bwMode="auto">
          <a:xfrm>
            <a:off x="4953000" y="3905250"/>
            <a:ext cx="2743200" cy="2514600"/>
          </a:xfrm>
          <a:prstGeom prst="rect">
            <a:avLst/>
          </a:prstGeom>
          <a:noFill/>
          <a:ln w="9525">
            <a:noFill/>
            <a:miter lim="800000"/>
            <a:headEnd/>
            <a:tailEnd/>
          </a:ln>
          <a:effectLst/>
        </p:spPr>
        <p:txBody>
          <a:bodyPr lIns="54864" tIns="91440"/>
          <a:lstStyle/>
          <a:p>
            <a:pPr>
              <a:spcBef>
                <a:spcPct val="20000"/>
              </a:spcBef>
              <a:buClr>
                <a:schemeClr val="hlink"/>
              </a:buClr>
              <a:buSzPct val="65000"/>
              <a:buFont typeface="Wingdings" pitchFamily="2" charset="2"/>
              <a:buNone/>
              <a:defRPr/>
            </a:pPr>
            <a:r>
              <a:rPr lang="en-US" sz="2200" kern="0" dirty="0">
                <a:solidFill>
                  <a:srgbClr val="EA0208"/>
                </a:solidFill>
                <a:latin typeface="+mn-lt"/>
              </a:rPr>
              <a:t>Guilty</a:t>
            </a:r>
          </a:p>
          <a:p>
            <a:pPr>
              <a:spcBef>
                <a:spcPct val="20000"/>
              </a:spcBef>
              <a:buClr>
                <a:schemeClr val="hlink"/>
              </a:buClr>
              <a:buSzPct val="65000"/>
              <a:buFont typeface="Wingdings" pitchFamily="2" charset="2"/>
              <a:buNone/>
              <a:defRPr/>
            </a:pPr>
            <a:r>
              <a:rPr lang="en-US" sz="2200" kern="0" dirty="0">
                <a:solidFill>
                  <a:schemeClr val="bg1"/>
                </a:solidFill>
                <a:latin typeface="+mn-lt"/>
              </a:rPr>
              <a:t>Placed his service pistol against Jude’s head and threatened to kill him</a:t>
            </a:r>
          </a:p>
          <a:p>
            <a:pPr>
              <a:spcBef>
                <a:spcPct val="20000"/>
              </a:spcBef>
              <a:buClr>
                <a:schemeClr val="hlink"/>
              </a:buClr>
              <a:buSzPct val="65000"/>
              <a:buFont typeface="Wingdings" pitchFamily="2" charset="2"/>
              <a:buNone/>
              <a:defRPr/>
            </a:pPr>
            <a:r>
              <a:rPr lang="en-US" sz="2200" kern="0" dirty="0">
                <a:solidFill>
                  <a:srgbClr val="FFFF00"/>
                </a:solidFill>
                <a:latin typeface="+mn-lt"/>
              </a:rPr>
              <a:t>15 years, 8 months federal prison</a:t>
            </a:r>
          </a:p>
        </p:txBody>
      </p:sp>
      <p:pic>
        <p:nvPicPr>
          <p:cNvPr id="30727" name="Picture Placeholder 5" descr="spengler.jpg"/>
          <p:cNvPicPr>
            <a:picLocks noChangeAspect="1"/>
          </p:cNvPicPr>
          <p:nvPr/>
        </p:nvPicPr>
        <p:blipFill>
          <a:blip r:embed="rId5" cstate="print"/>
          <a:srcRect t="19200" b="19200"/>
          <a:stretch>
            <a:fillRect/>
          </a:stretch>
        </p:blipFill>
        <p:spPr bwMode="auto">
          <a:xfrm>
            <a:off x="5029200" y="1771650"/>
            <a:ext cx="2562225" cy="2209800"/>
          </a:xfrm>
          <a:prstGeom prst="rect">
            <a:avLst/>
          </a:prstGeom>
          <a:solidFill>
            <a:srgbClr val="BABABC"/>
          </a:solidFill>
          <a:ln w="25400">
            <a:solidFill>
              <a:srgbClr val="FFFF00"/>
            </a:solidFill>
            <a:miter lim="800000"/>
            <a:headEnd/>
            <a:tailEnd/>
          </a:ln>
        </p:spPr>
      </p:pic>
      <p:sp>
        <p:nvSpPr>
          <p:cNvPr id="8" name="Text Box 7"/>
          <p:cNvSpPr txBox="1">
            <a:spLocks noChangeArrowheads="1"/>
          </p:cNvSpPr>
          <p:nvPr/>
        </p:nvSpPr>
        <p:spPr bwMode="auto">
          <a:xfrm>
            <a:off x="4572000" y="1314450"/>
            <a:ext cx="3581400" cy="461963"/>
          </a:xfrm>
          <a:prstGeom prst="rect">
            <a:avLst/>
          </a:prstGeom>
          <a:noFill/>
          <a:ln w="9525">
            <a:noFill/>
            <a:miter lim="800000"/>
            <a:headEnd/>
            <a:tailEnd/>
          </a:ln>
        </p:spPr>
        <p:txBody>
          <a:bodyPr>
            <a:spAutoFit/>
          </a:bodyPr>
          <a:lstStyle/>
          <a:p>
            <a:pPr>
              <a:spcBef>
                <a:spcPct val="50000"/>
              </a:spcBef>
              <a:defRPr/>
            </a:pPr>
            <a:r>
              <a:rPr lang="en-US" sz="2400" dirty="0">
                <a:solidFill>
                  <a:srgbClr val="FFFF00"/>
                </a:solidFill>
                <a:effectLst>
                  <a:outerShdw blurRad="50800" dist="50800" dir="5400000" algn="ctr" rotWithShape="0">
                    <a:schemeClr val="bg2">
                      <a:lumMod val="50000"/>
                    </a:schemeClr>
                  </a:outerShdw>
                </a:effectLst>
              </a:rPr>
              <a:t>Officer Andrew Spengler</a:t>
            </a:r>
          </a:p>
        </p:txBody>
      </p:sp>
      <p:sp>
        <p:nvSpPr>
          <p:cNvPr id="9" name="Rectangle 8"/>
          <p:cNvSpPr/>
          <p:nvPr/>
        </p:nvSpPr>
        <p:spPr>
          <a:xfrm>
            <a:off x="2209800" y="457200"/>
            <a:ext cx="5410200" cy="830263"/>
          </a:xfrm>
          <a:prstGeom prst="rect">
            <a:avLst/>
          </a:prstGeom>
        </p:spPr>
        <p:txBody>
          <a:bodyPr>
            <a:spAutoFit/>
          </a:bodyPr>
          <a:lstStyle/>
          <a:p>
            <a:pPr>
              <a:defRPr/>
            </a:pPr>
            <a:r>
              <a:rPr lang="en-US" sz="4800" dirty="0">
                <a:solidFill>
                  <a:srgbClr val="FFFF00"/>
                </a:solidFill>
                <a:effectLst>
                  <a:outerShdw blurRad="38100" dist="38100" dir="2700000" algn="tl">
                    <a:srgbClr val="000000"/>
                  </a:outerShdw>
                </a:effectLst>
                <a:latin typeface="+mj-lt"/>
                <a:ea typeface="+mj-ea"/>
                <a:cs typeface="+mj-cs"/>
              </a:rPr>
              <a:t>Former Officers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5"/>
          <p:cNvSpPr>
            <a:spLocks noGrp="1"/>
          </p:cNvSpPr>
          <p:nvPr>
            <p:ph type="body" sz="half" idx="4294967295"/>
          </p:nvPr>
        </p:nvSpPr>
        <p:spPr>
          <a:xfrm>
            <a:off x="457200" y="4343400"/>
            <a:ext cx="3429000" cy="2514600"/>
          </a:xfrm>
        </p:spPr>
        <p:txBody>
          <a:bodyPr lIns="54864" tIns="91440"/>
          <a:lstStyle/>
          <a:p>
            <a:pPr marL="0" indent="0" algn="ctr">
              <a:buFont typeface="Wingdings" pitchFamily="2" charset="2"/>
              <a:buNone/>
            </a:pPr>
            <a:r>
              <a:rPr lang="en-US" sz="2200" b="1" smtClean="0">
                <a:solidFill>
                  <a:srgbClr val="EA0208"/>
                </a:solidFill>
              </a:rPr>
              <a:t>Plead Guilty: </a:t>
            </a:r>
          </a:p>
          <a:p>
            <a:pPr marL="0" indent="0" algn="ctr">
              <a:buFont typeface="Wingdings" pitchFamily="2" charset="2"/>
              <a:buNone/>
            </a:pPr>
            <a:r>
              <a:rPr lang="en-US" sz="2200" smtClean="0">
                <a:solidFill>
                  <a:schemeClr val="bg1"/>
                </a:solidFill>
              </a:rPr>
              <a:t>Responded to 911 call, on duty, admitted to stomping on Jude’s head</a:t>
            </a:r>
          </a:p>
          <a:p>
            <a:pPr marL="0" indent="0" algn="ctr">
              <a:buFont typeface="Wingdings" pitchFamily="2" charset="2"/>
              <a:buNone/>
            </a:pPr>
            <a:r>
              <a:rPr lang="en-US" sz="2400" b="1" smtClean="0">
                <a:solidFill>
                  <a:srgbClr val="FFFF00"/>
                </a:solidFill>
              </a:rPr>
              <a:t>2.5 years federal prison</a:t>
            </a:r>
          </a:p>
        </p:txBody>
      </p:sp>
      <p:pic>
        <p:nvPicPr>
          <p:cNvPr id="31747" name="Picture Placeholder 8" descr="Joseph_Schabel-80.jpg"/>
          <p:cNvPicPr>
            <a:picLocks noGrp="1" noChangeAspect="1"/>
          </p:cNvPicPr>
          <p:nvPr>
            <p:ph idx="4294967295"/>
          </p:nvPr>
        </p:nvPicPr>
        <p:blipFill>
          <a:blip r:embed="rId3" cstate="print"/>
          <a:srcRect t="7201" b="7201"/>
          <a:stretch>
            <a:fillRect/>
          </a:stretch>
        </p:blipFill>
        <p:spPr>
          <a:xfrm>
            <a:off x="685800" y="2133600"/>
            <a:ext cx="2563813" cy="2209800"/>
          </a:xfrm>
          <a:solidFill>
            <a:srgbClr val="BABABC"/>
          </a:solidFill>
          <a:ln w="25400">
            <a:solidFill>
              <a:srgbClr val="FFFF00"/>
            </a:solidFill>
          </a:ln>
        </p:spPr>
      </p:pic>
      <p:sp>
        <p:nvSpPr>
          <p:cNvPr id="62469" name="Text Box 9"/>
          <p:cNvSpPr txBox="1">
            <a:spLocks noChangeArrowheads="1"/>
          </p:cNvSpPr>
          <p:nvPr/>
        </p:nvSpPr>
        <p:spPr bwMode="auto">
          <a:xfrm>
            <a:off x="381000" y="1600200"/>
            <a:ext cx="3352800" cy="461963"/>
          </a:xfrm>
          <a:prstGeom prst="rect">
            <a:avLst/>
          </a:prstGeom>
          <a:noFill/>
          <a:ln w="9525">
            <a:noFill/>
            <a:miter lim="800000"/>
            <a:headEnd/>
            <a:tailEnd/>
          </a:ln>
        </p:spPr>
        <p:txBody>
          <a:bodyPr>
            <a:spAutoFit/>
          </a:bodyPr>
          <a:lstStyle/>
          <a:p>
            <a:pPr>
              <a:spcBef>
                <a:spcPct val="50000"/>
              </a:spcBef>
              <a:defRPr/>
            </a:pPr>
            <a:r>
              <a:rPr lang="en-US" sz="2400" dirty="0">
                <a:solidFill>
                  <a:srgbClr val="FFFF00"/>
                </a:solidFill>
                <a:effectLst>
                  <a:outerShdw blurRad="50800" dist="50800" dir="5400000" algn="ctr" rotWithShape="0">
                    <a:schemeClr val="bg2">
                      <a:lumMod val="50000"/>
                    </a:schemeClr>
                  </a:outerShdw>
                </a:effectLst>
              </a:rPr>
              <a:t>Officer Joseph </a:t>
            </a:r>
            <a:r>
              <a:rPr lang="en-US" sz="2400" dirty="0" err="1">
                <a:solidFill>
                  <a:srgbClr val="FFFF00"/>
                </a:solidFill>
                <a:effectLst>
                  <a:outerShdw blurRad="50800" dist="50800" dir="5400000" algn="ctr" rotWithShape="0">
                    <a:schemeClr val="bg2">
                      <a:lumMod val="50000"/>
                    </a:schemeClr>
                  </a:outerShdw>
                </a:effectLst>
              </a:rPr>
              <a:t>Schabel</a:t>
            </a:r>
            <a:endParaRPr lang="en-US" sz="2400" dirty="0">
              <a:solidFill>
                <a:srgbClr val="FFFF00"/>
              </a:solidFill>
              <a:effectLst>
                <a:outerShdw blurRad="50800" dist="50800" dir="5400000" algn="ctr" rotWithShape="0">
                  <a:schemeClr val="bg2">
                    <a:lumMod val="50000"/>
                  </a:schemeClr>
                </a:outerShdw>
              </a:effectLst>
            </a:endParaRPr>
          </a:p>
        </p:txBody>
      </p:sp>
      <p:pic>
        <p:nvPicPr>
          <p:cNvPr id="31749" name="Picture Placeholder 4" descr="clausing.jpg"/>
          <p:cNvPicPr>
            <a:picLocks noChangeAspect="1"/>
          </p:cNvPicPr>
          <p:nvPr/>
        </p:nvPicPr>
        <p:blipFill>
          <a:blip r:embed="rId4" cstate="print"/>
          <a:srcRect t="19200" b="19200"/>
          <a:stretch>
            <a:fillRect/>
          </a:stretch>
        </p:blipFill>
        <p:spPr bwMode="auto">
          <a:xfrm>
            <a:off x="5029200" y="2133600"/>
            <a:ext cx="2562225" cy="2209800"/>
          </a:xfrm>
          <a:prstGeom prst="rect">
            <a:avLst/>
          </a:prstGeom>
          <a:solidFill>
            <a:srgbClr val="BABABC"/>
          </a:solidFill>
          <a:ln w="25400">
            <a:solidFill>
              <a:srgbClr val="FFFF00"/>
            </a:solidFill>
            <a:miter lim="800000"/>
            <a:headEnd/>
            <a:tailEnd/>
          </a:ln>
        </p:spPr>
      </p:pic>
      <p:sp>
        <p:nvSpPr>
          <p:cNvPr id="7" name="Rectangle 6"/>
          <p:cNvSpPr/>
          <p:nvPr/>
        </p:nvSpPr>
        <p:spPr>
          <a:xfrm>
            <a:off x="4876800" y="1676400"/>
            <a:ext cx="2895600" cy="461963"/>
          </a:xfrm>
          <a:prstGeom prst="rect">
            <a:avLst/>
          </a:prstGeom>
        </p:spPr>
        <p:txBody>
          <a:bodyPr>
            <a:spAutoFit/>
          </a:bodyPr>
          <a:lstStyle/>
          <a:p>
            <a:pPr>
              <a:spcBef>
                <a:spcPct val="50000"/>
              </a:spcBef>
              <a:defRPr/>
            </a:pPr>
            <a:r>
              <a:rPr lang="en-US" sz="2400" dirty="0">
                <a:solidFill>
                  <a:srgbClr val="FFFF00"/>
                </a:solidFill>
                <a:effectLst>
                  <a:outerShdw blurRad="50800" dist="50800" dir="5400000" algn="ctr" rotWithShape="0">
                    <a:schemeClr val="bg2">
                      <a:lumMod val="50000"/>
                    </a:schemeClr>
                  </a:outerShdw>
                </a:effectLst>
              </a:rPr>
              <a:t>Officer Jon </a:t>
            </a:r>
            <a:r>
              <a:rPr lang="en-US" sz="2400" dirty="0" err="1">
                <a:solidFill>
                  <a:srgbClr val="FFFF00"/>
                </a:solidFill>
                <a:effectLst>
                  <a:outerShdw blurRad="50800" dist="50800" dir="5400000" algn="ctr" rotWithShape="0">
                    <a:schemeClr val="bg2">
                      <a:lumMod val="50000"/>
                    </a:schemeClr>
                  </a:outerShdw>
                </a:effectLst>
              </a:rPr>
              <a:t>Clausing</a:t>
            </a:r>
            <a:endParaRPr lang="en-US" sz="2400" dirty="0">
              <a:solidFill>
                <a:srgbClr val="FFFF00"/>
              </a:solidFill>
              <a:effectLst>
                <a:outerShdw blurRad="50800" dist="50800" dir="5400000" algn="ctr" rotWithShape="0">
                  <a:schemeClr val="bg2">
                    <a:lumMod val="50000"/>
                  </a:schemeClr>
                </a:outerShdw>
              </a:effectLst>
            </a:endParaRPr>
          </a:p>
        </p:txBody>
      </p:sp>
      <p:sp>
        <p:nvSpPr>
          <p:cNvPr id="31751" name="Rectangle 7"/>
          <p:cNvSpPr>
            <a:spLocks noChangeArrowheads="1"/>
          </p:cNvSpPr>
          <p:nvPr/>
        </p:nvSpPr>
        <p:spPr bwMode="auto">
          <a:xfrm>
            <a:off x="4724400" y="4419600"/>
            <a:ext cx="3352800" cy="2032000"/>
          </a:xfrm>
          <a:prstGeom prst="rect">
            <a:avLst/>
          </a:prstGeom>
          <a:noFill/>
          <a:ln w="9525">
            <a:noFill/>
            <a:miter lim="800000"/>
            <a:headEnd/>
            <a:tailEnd/>
          </a:ln>
        </p:spPr>
        <p:txBody>
          <a:bodyPr>
            <a:spAutoFit/>
          </a:bodyPr>
          <a:lstStyle/>
          <a:p>
            <a:r>
              <a:rPr lang="en-US" sz="2200">
                <a:solidFill>
                  <a:srgbClr val="EA0208"/>
                </a:solidFill>
              </a:rPr>
              <a:t>Plead Guilty:</a:t>
            </a:r>
          </a:p>
          <a:p>
            <a:r>
              <a:rPr lang="en-US" sz="2200">
                <a:solidFill>
                  <a:schemeClr val="bg1"/>
                </a:solidFill>
              </a:rPr>
              <a:t>Cut Harris’ face with a knife</a:t>
            </a:r>
          </a:p>
          <a:p>
            <a:pPr>
              <a:buFont typeface="Wingdings" pitchFamily="2" charset="2"/>
              <a:buChar char="§"/>
            </a:pPr>
            <a:endParaRPr lang="en-US" sz="2200"/>
          </a:p>
          <a:p>
            <a:pPr>
              <a:buFont typeface="Wingdings" pitchFamily="2" charset="2"/>
              <a:buChar char="§"/>
            </a:pPr>
            <a:endParaRPr lang="en-US" sz="1400"/>
          </a:p>
          <a:p>
            <a:r>
              <a:rPr lang="en-US" sz="2400">
                <a:solidFill>
                  <a:srgbClr val="FFFF00"/>
                </a:solidFill>
              </a:rPr>
              <a:t>2.5 years federal prison</a:t>
            </a:r>
          </a:p>
        </p:txBody>
      </p:sp>
      <p:sp>
        <p:nvSpPr>
          <p:cNvPr id="9" name="Rectangle 8"/>
          <p:cNvSpPr/>
          <p:nvPr/>
        </p:nvSpPr>
        <p:spPr>
          <a:xfrm>
            <a:off x="2209800" y="457200"/>
            <a:ext cx="5410200" cy="830263"/>
          </a:xfrm>
          <a:prstGeom prst="rect">
            <a:avLst/>
          </a:prstGeom>
        </p:spPr>
        <p:txBody>
          <a:bodyPr>
            <a:spAutoFit/>
          </a:bodyPr>
          <a:lstStyle/>
          <a:p>
            <a:pPr>
              <a:defRPr/>
            </a:pPr>
            <a:r>
              <a:rPr lang="en-US" sz="4800" dirty="0">
                <a:solidFill>
                  <a:srgbClr val="FFFF00"/>
                </a:solidFill>
                <a:effectLst>
                  <a:outerShdw blurRad="38100" dist="38100" dir="2700000" algn="tl">
                    <a:srgbClr val="000000"/>
                  </a:outerShdw>
                </a:effectLst>
                <a:latin typeface="+mj-lt"/>
                <a:ea typeface="+mj-ea"/>
                <a:cs typeface="+mj-cs"/>
              </a:rPr>
              <a:t>Former Officers</a:t>
            </a:r>
          </a:p>
        </p:txBody>
      </p:sp>
      <p:pic>
        <p:nvPicPr>
          <p:cNvPr id="31753" name="Picture 12" descr="milwaukee badge.jpg"/>
          <p:cNvPicPr>
            <a:picLocks noChangeAspect="1"/>
          </p:cNvPicPr>
          <p:nvPr/>
        </p:nvPicPr>
        <p:blipFill>
          <a:blip r:embed="rId5" cstate="print"/>
          <a:srcRect/>
          <a:stretch>
            <a:fillRect/>
          </a:stretch>
        </p:blipFill>
        <p:spPr bwMode="auto">
          <a:xfrm>
            <a:off x="3581400" y="2667000"/>
            <a:ext cx="102235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252413"/>
            <a:ext cx="4267200" cy="1568450"/>
          </a:xfrm>
        </p:spPr>
        <p:txBody>
          <a:bodyPr lIns="91440" tIns="45720" rIns="91440" bIns="45720">
            <a:spAutoFit/>
          </a:bodyPr>
          <a:lstStyle/>
          <a:p>
            <a:pPr hangingPunct="1">
              <a:defRPr/>
            </a:pPr>
            <a:r>
              <a:rPr lang="en-US" sz="4800" b="1" i="1" dirty="0">
                <a:solidFill>
                  <a:srgbClr val="EA0208"/>
                </a:solidFill>
                <a:effectLst>
                  <a:outerShdw dist="17962" dir="2700000">
                    <a:srgbClr val="000000"/>
                  </a:outerShdw>
                </a:effectLst>
              </a:rPr>
              <a:t>Civil Rights Subprograms</a:t>
            </a:r>
          </a:p>
        </p:txBody>
      </p:sp>
      <p:sp>
        <p:nvSpPr>
          <p:cNvPr id="3" name="Text Placeholder 2"/>
          <p:cNvSpPr txBox="1">
            <a:spLocks noGrp="1"/>
          </p:cNvSpPr>
          <p:nvPr>
            <p:ph type="body" idx="4294967295"/>
          </p:nvPr>
        </p:nvSpPr>
        <p:spPr>
          <a:xfrm>
            <a:off x="1981200" y="2133600"/>
            <a:ext cx="6019800" cy="4098925"/>
          </a:xfrm>
        </p:spPr>
        <p:txBody>
          <a:bodyPr lIns="91440" tIns="45720" rIns="91440" bIns="45720">
            <a:spAutoFit/>
          </a:bodyPr>
          <a:lstStyle/>
          <a:p>
            <a:pPr marL="0" indent="0" hangingPunct="1">
              <a:lnSpc>
                <a:spcPct val="90000"/>
              </a:lnSpc>
              <a:spcBef>
                <a:spcPts val="600"/>
              </a:spcBef>
              <a:defRPr/>
            </a:pPr>
            <a:r>
              <a:rPr lang="en-US" dirty="0">
                <a:solidFill>
                  <a:schemeClr val="bg1"/>
                </a:solidFill>
                <a:effectLst>
                  <a:outerShdw dist="17962" dir="2700000">
                    <a:srgbClr val="000000"/>
                  </a:outerShdw>
                </a:effectLst>
              </a:rPr>
              <a:t>1. HATE CRIMES – </a:t>
            </a:r>
            <a:r>
              <a:rPr lang="en-US" dirty="0" smtClean="0">
                <a:solidFill>
                  <a:schemeClr val="bg1"/>
                </a:solidFill>
                <a:effectLst>
                  <a:outerShdw dist="17962" dir="2700000">
                    <a:srgbClr val="000000"/>
                  </a:outerShdw>
                </a:effectLst>
              </a:rPr>
              <a:t>22%</a:t>
            </a:r>
            <a:endParaRPr lang="en-US" dirty="0">
              <a:solidFill>
                <a:schemeClr val="bg1"/>
              </a:solidFill>
              <a:effectLst>
                <a:outerShdw dist="17962" dir="2700000">
                  <a:srgbClr val="000000"/>
                </a:outerShdw>
              </a:effectLst>
            </a:endParaRPr>
          </a:p>
          <a:p>
            <a:pPr marL="0" indent="0" hangingPunct="1">
              <a:lnSpc>
                <a:spcPct val="90000"/>
              </a:lnSpc>
              <a:spcBef>
                <a:spcPts val="600"/>
              </a:spcBef>
              <a:defRPr/>
            </a:pPr>
            <a:endParaRPr lang="en-US" dirty="0">
              <a:solidFill>
                <a:schemeClr val="bg1"/>
              </a:solidFill>
              <a:effectLst>
                <a:outerShdw dist="17962" dir="2700000">
                  <a:srgbClr val="000000"/>
                </a:outerShdw>
              </a:effectLst>
            </a:endParaRPr>
          </a:p>
          <a:p>
            <a:pPr marL="0" indent="0" hangingPunct="1">
              <a:lnSpc>
                <a:spcPct val="90000"/>
              </a:lnSpc>
              <a:spcBef>
                <a:spcPts val="600"/>
              </a:spcBef>
              <a:defRPr/>
            </a:pPr>
            <a:r>
              <a:rPr lang="en-US" dirty="0">
                <a:solidFill>
                  <a:schemeClr val="bg1"/>
                </a:solidFill>
                <a:effectLst>
                  <a:outerShdw dist="17962" dir="2700000">
                    <a:srgbClr val="000000"/>
                  </a:outerShdw>
                </a:effectLst>
              </a:rPr>
              <a:t>2. COLOR OF LAW – </a:t>
            </a:r>
            <a:r>
              <a:rPr lang="en-US" dirty="0" smtClean="0">
                <a:solidFill>
                  <a:schemeClr val="bg1"/>
                </a:solidFill>
                <a:effectLst>
                  <a:outerShdw dist="17962" dir="2700000">
                    <a:srgbClr val="000000"/>
                  </a:outerShdw>
                </a:effectLst>
              </a:rPr>
              <a:t>48%</a:t>
            </a:r>
            <a:endParaRPr lang="en-US" dirty="0">
              <a:solidFill>
                <a:schemeClr val="bg1"/>
              </a:solidFill>
              <a:effectLst>
                <a:outerShdw dist="17962" dir="2700000">
                  <a:srgbClr val="000000"/>
                </a:outerShdw>
              </a:effectLst>
            </a:endParaRPr>
          </a:p>
          <a:p>
            <a:pPr marL="0" indent="0" hangingPunct="1">
              <a:lnSpc>
                <a:spcPct val="90000"/>
              </a:lnSpc>
              <a:spcBef>
                <a:spcPts val="600"/>
              </a:spcBef>
              <a:defRPr/>
            </a:pPr>
            <a:endParaRPr lang="en-US" dirty="0">
              <a:solidFill>
                <a:schemeClr val="bg1"/>
              </a:solidFill>
              <a:effectLst>
                <a:outerShdw dist="17962" dir="2700000">
                  <a:srgbClr val="000000"/>
                </a:outerShdw>
              </a:effectLst>
            </a:endParaRPr>
          </a:p>
          <a:p>
            <a:pPr marL="0" indent="0" hangingPunct="1">
              <a:lnSpc>
                <a:spcPct val="90000"/>
              </a:lnSpc>
              <a:spcBef>
                <a:spcPts val="600"/>
              </a:spcBef>
              <a:defRPr/>
            </a:pPr>
            <a:r>
              <a:rPr lang="en-US" dirty="0">
                <a:solidFill>
                  <a:schemeClr val="bg1"/>
                </a:solidFill>
                <a:effectLst>
                  <a:outerShdw dist="17962" dir="2700000">
                    <a:srgbClr val="000000"/>
                  </a:outerShdw>
                </a:effectLst>
              </a:rPr>
              <a:t>3. HUMAN TRAFFICKING – </a:t>
            </a:r>
            <a:r>
              <a:rPr lang="en-US" dirty="0" smtClean="0">
                <a:solidFill>
                  <a:schemeClr val="bg1"/>
                </a:solidFill>
                <a:effectLst>
                  <a:outerShdw dist="17962" dir="2700000">
                    <a:srgbClr val="000000"/>
                  </a:outerShdw>
                </a:effectLst>
              </a:rPr>
              <a:t>28%</a:t>
            </a:r>
            <a:endParaRPr lang="en-US" dirty="0">
              <a:solidFill>
                <a:schemeClr val="bg1"/>
              </a:solidFill>
              <a:effectLst>
                <a:outerShdw dist="17962" dir="2700000">
                  <a:srgbClr val="000000"/>
                </a:outerShdw>
              </a:effectLst>
            </a:endParaRPr>
          </a:p>
          <a:p>
            <a:pPr marL="0" indent="0" hangingPunct="1">
              <a:lnSpc>
                <a:spcPct val="90000"/>
              </a:lnSpc>
              <a:spcBef>
                <a:spcPts val="600"/>
              </a:spcBef>
              <a:defRPr/>
            </a:pPr>
            <a:endParaRPr lang="en-US" dirty="0">
              <a:solidFill>
                <a:schemeClr val="bg1"/>
              </a:solidFill>
              <a:effectLst>
                <a:outerShdw dist="17962" dir="2700000">
                  <a:srgbClr val="000000"/>
                </a:outerShdw>
              </a:effectLst>
            </a:endParaRPr>
          </a:p>
          <a:p>
            <a:pPr marL="0" indent="0" hangingPunct="1">
              <a:lnSpc>
                <a:spcPct val="90000"/>
              </a:lnSpc>
              <a:spcBef>
                <a:spcPts val="600"/>
              </a:spcBef>
              <a:defRPr/>
            </a:pPr>
            <a:r>
              <a:rPr lang="en-US" dirty="0">
                <a:solidFill>
                  <a:schemeClr val="bg1"/>
                </a:solidFill>
                <a:effectLst>
                  <a:outerShdw dist="17962" dir="2700000">
                    <a:srgbClr val="000000"/>
                  </a:outerShdw>
                </a:effectLst>
              </a:rPr>
              <a:t>4. FACE Act – </a:t>
            </a:r>
            <a:r>
              <a:rPr lang="en-US" dirty="0" smtClean="0">
                <a:solidFill>
                  <a:schemeClr val="bg1"/>
                </a:solidFill>
                <a:effectLst>
                  <a:outerShdw dist="17962" dir="2700000">
                    <a:srgbClr val="000000"/>
                  </a:outerShdw>
                </a:effectLst>
              </a:rPr>
              <a:t>2 </a:t>
            </a:r>
            <a:r>
              <a:rPr lang="en-US" dirty="0">
                <a:solidFill>
                  <a:schemeClr val="bg1"/>
                </a:solidFill>
                <a:effectLst>
                  <a:outerShdw dist="17962" dir="2700000">
                    <a:srgbClr val="000000"/>
                  </a:outerShdw>
                </a:effectLst>
              </a:rPr>
              <a: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3"/>
          <p:cNvSpPr>
            <a:spLocks noGrp="1"/>
          </p:cNvSpPr>
          <p:nvPr>
            <p:ph type="body" sz="half" idx="4294967295"/>
          </p:nvPr>
        </p:nvSpPr>
        <p:spPr>
          <a:xfrm>
            <a:off x="533400" y="4572000"/>
            <a:ext cx="2743200" cy="1728788"/>
          </a:xfrm>
        </p:spPr>
        <p:txBody>
          <a:bodyPr lIns="54864" tIns="91440"/>
          <a:lstStyle/>
          <a:p>
            <a:pPr marL="0" indent="0" algn="ctr">
              <a:buFont typeface="Wingdings" pitchFamily="2" charset="2"/>
              <a:buNone/>
            </a:pPr>
            <a:r>
              <a:rPr lang="en-US" sz="2200" b="1" smtClean="0">
                <a:solidFill>
                  <a:srgbClr val="EA0208"/>
                </a:solidFill>
              </a:rPr>
              <a:t>Plead Guilty</a:t>
            </a:r>
          </a:p>
          <a:p>
            <a:pPr marL="0" indent="0" algn="ctr">
              <a:buFont typeface="Wingdings" pitchFamily="2" charset="2"/>
              <a:buChar char="§"/>
            </a:pPr>
            <a:endParaRPr lang="en-US" sz="2400" smtClean="0"/>
          </a:p>
          <a:p>
            <a:pPr marL="0" indent="0" algn="ctr">
              <a:buFont typeface="Wingdings" pitchFamily="2" charset="2"/>
              <a:buNone/>
            </a:pPr>
            <a:r>
              <a:rPr lang="en-US" sz="2400" b="1" smtClean="0">
                <a:solidFill>
                  <a:srgbClr val="FFFF00"/>
                </a:solidFill>
              </a:rPr>
              <a:t>2 years federal prison</a:t>
            </a:r>
          </a:p>
        </p:txBody>
      </p:sp>
      <p:pic>
        <p:nvPicPr>
          <p:cNvPr id="32771" name="Picture Placeholder 6" descr="stromeij.jpg"/>
          <p:cNvPicPr>
            <a:picLocks noGrp="1" noChangeAspect="1"/>
          </p:cNvPicPr>
          <p:nvPr>
            <p:ph idx="4294967295"/>
          </p:nvPr>
        </p:nvPicPr>
        <p:blipFill>
          <a:blip r:embed="rId3" cstate="print"/>
          <a:srcRect t="19200" b="19200"/>
          <a:stretch>
            <a:fillRect/>
          </a:stretch>
        </p:blipFill>
        <p:spPr>
          <a:xfrm>
            <a:off x="457200" y="2133600"/>
            <a:ext cx="2743200" cy="2365375"/>
          </a:xfrm>
          <a:solidFill>
            <a:srgbClr val="BABABC"/>
          </a:solidFill>
          <a:ln w="25400">
            <a:solidFill>
              <a:srgbClr val="FFFF00"/>
            </a:solidFill>
          </a:ln>
        </p:spPr>
      </p:pic>
      <p:pic>
        <p:nvPicPr>
          <p:cNvPr id="32772" name="Picture 14" descr="milwaukee badge.jpg"/>
          <p:cNvPicPr>
            <a:picLocks noChangeAspect="1"/>
          </p:cNvPicPr>
          <p:nvPr/>
        </p:nvPicPr>
        <p:blipFill>
          <a:blip r:embed="rId4" cstate="print"/>
          <a:srcRect/>
          <a:stretch>
            <a:fillRect/>
          </a:stretch>
        </p:blipFill>
        <p:spPr bwMode="auto">
          <a:xfrm>
            <a:off x="3581400" y="2590800"/>
            <a:ext cx="1022350" cy="1295400"/>
          </a:xfrm>
          <a:prstGeom prst="rect">
            <a:avLst/>
          </a:prstGeom>
          <a:noFill/>
          <a:ln w="9525">
            <a:noFill/>
            <a:miter lim="800000"/>
            <a:headEnd/>
            <a:tailEnd/>
          </a:ln>
        </p:spPr>
      </p:pic>
      <p:sp>
        <p:nvSpPr>
          <p:cNvPr id="64517" name="Text Box 7"/>
          <p:cNvSpPr txBox="1">
            <a:spLocks noChangeArrowheads="1"/>
          </p:cNvSpPr>
          <p:nvPr/>
        </p:nvSpPr>
        <p:spPr bwMode="auto">
          <a:xfrm>
            <a:off x="228600" y="1600200"/>
            <a:ext cx="3276600" cy="461963"/>
          </a:xfrm>
          <a:prstGeom prst="rect">
            <a:avLst/>
          </a:prstGeom>
          <a:noFill/>
          <a:ln w="9525">
            <a:noFill/>
            <a:miter lim="800000"/>
            <a:headEnd/>
            <a:tailEnd/>
          </a:ln>
        </p:spPr>
        <p:txBody>
          <a:bodyPr>
            <a:spAutoFit/>
          </a:bodyPr>
          <a:lstStyle/>
          <a:p>
            <a:pPr>
              <a:spcBef>
                <a:spcPct val="50000"/>
              </a:spcBef>
              <a:defRPr/>
            </a:pPr>
            <a:r>
              <a:rPr lang="en-US" sz="2400" dirty="0">
                <a:solidFill>
                  <a:srgbClr val="FFFF00"/>
                </a:solidFill>
                <a:effectLst>
                  <a:outerShdw blurRad="50800" dist="50800" dir="5400000" algn="ctr" rotWithShape="0">
                    <a:schemeClr val="bg2">
                      <a:lumMod val="50000"/>
                    </a:schemeClr>
                  </a:outerShdw>
                </a:effectLst>
              </a:rPr>
              <a:t>Officer Joseph </a:t>
            </a:r>
            <a:r>
              <a:rPr lang="en-US" sz="2400" dirty="0" err="1">
                <a:solidFill>
                  <a:srgbClr val="FFFF00"/>
                </a:solidFill>
                <a:effectLst>
                  <a:outerShdw blurRad="50800" dist="50800" dir="5400000" algn="ctr" rotWithShape="0">
                    <a:schemeClr val="bg2">
                      <a:lumMod val="50000"/>
                    </a:schemeClr>
                  </a:outerShdw>
                </a:effectLst>
              </a:rPr>
              <a:t>Stromei</a:t>
            </a:r>
            <a:endParaRPr lang="en-US" sz="2400" dirty="0">
              <a:solidFill>
                <a:srgbClr val="FFFF00"/>
              </a:solidFill>
              <a:effectLst>
                <a:outerShdw blurRad="50800" dist="50800" dir="5400000" algn="ctr" rotWithShape="0">
                  <a:schemeClr val="bg2">
                    <a:lumMod val="50000"/>
                  </a:schemeClr>
                </a:outerShdw>
              </a:effectLst>
            </a:endParaRPr>
          </a:p>
        </p:txBody>
      </p:sp>
      <p:pic>
        <p:nvPicPr>
          <p:cNvPr id="32774" name="Picture Placeholder 8" descr="lemke.jpg"/>
          <p:cNvPicPr>
            <a:picLocks noChangeAspect="1"/>
          </p:cNvPicPr>
          <p:nvPr/>
        </p:nvPicPr>
        <p:blipFill>
          <a:blip r:embed="rId5" cstate="print"/>
          <a:srcRect t="17455" b="17455"/>
          <a:stretch>
            <a:fillRect/>
          </a:stretch>
        </p:blipFill>
        <p:spPr bwMode="auto">
          <a:xfrm>
            <a:off x="4953000" y="2133600"/>
            <a:ext cx="2687638" cy="2339975"/>
          </a:xfrm>
          <a:prstGeom prst="rect">
            <a:avLst/>
          </a:prstGeom>
          <a:solidFill>
            <a:srgbClr val="BABABC"/>
          </a:solidFill>
          <a:ln w="25400">
            <a:solidFill>
              <a:srgbClr val="FFFF00"/>
            </a:solidFill>
            <a:miter lim="800000"/>
            <a:headEnd/>
            <a:tailEnd/>
          </a:ln>
        </p:spPr>
      </p:pic>
      <p:sp>
        <p:nvSpPr>
          <p:cNvPr id="7" name="Rectangle 6"/>
          <p:cNvSpPr/>
          <p:nvPr/>
        </p:nvSpPr>
        <p:spPr>
          <a:xfrm>
            <a:off x="4876800" y="1371600"/>
            <a:ext cx="2819400" cy="461963"/>
          </a:xfrm>
          <a:prstGeom prst="rect">
            <a:avLst/>
          </a:prstGeom>
        </p:spPr>
        <p:txBody>
          <a:bodyPr>
            <a:spAutoFit/>
          </a:bodyPr>
          <a:lstStyle/>
          <a:p>
            <a:pPr>
              <a:spcBef>
                <a:spcPct val="50000"/>
              </a:spcBef>
              <a:defRPr/>
            </a:pPr>
            <a:r>
              <a:rPr lang="en-US" sz="2400" dirty="0">
                <a:solidFill>
                  <a:srgbClr val="FFFF00"/>
                </a:solidFill>
                <a:effectLst>
                  <a:outerShdw blurRad="50800" dist="50800" dir="5400000" algn="ctr" rotWithShape="0">
                    <a:schemeClr val="bg2">
                      <a:lumMod val="50000"/>
                    </a:schemeClr>
                  </a:outerShdw>
                </a:effectLst>
              </a:rPr>
              <a:t>Officer Ryan Lemke</a:t>
            </a:r>
          </a:p>
        </p:txBody>
      </p:sp>
      <p:sp>
        <p:nvSpPr>
          <p:cNvPr id="32776" name="Rectangle 7"/>
          <p:cNvSpPr>
            <a:spLocks noChangeArrowheads="1"/>
          </p:cNvSpPr>
          <p:nvPr/>
        </p:nvSpPr>
        <p:spPr bwMode="auto">
          <a:xfrm>
            <a:off x="4953000" y="4648200"/>
            <a:ext cx="2895600" cy="1600200"/>
          </a:xfrm>
          <a:prstGeom prst="rect">
            <a:avLst/>
          </a:prstGeom>
          <a:noFill/>
          <a:ln w="9525">
            <a:noFill/>
            <a:miter lim="800000"/>
            <a:headEnd/>
            <a:tailEnd/>
          </a:ln>
        </p:spPr>
        <p:txBody>
          <a:bodyPr>
            <a:spAutoFit/>
          </a:bodyPr>
          <a:lstStyle/>
          <a:p>
            <a:r>
              <a:rPr lang="en-US" sz="2200">
                <a:solidFill>
                  <a:srgbClr val="EA0208"/>
                </a:solidFill>
              </a:rPr>
              <a:t>Plead Guilty</a:t>
            </a:r>
          </a:p>
          <a:p>
            <a:pPr>
              <a:buFont typeface="Wingdings" pitchFamily="2" charset="2"/>
              <a:buChar char="§"/>
            </a:pPr>
            <a:endParaRPr lang="en-US"/>
          </a:p>
          <a:p>
            <a:r>
              <a:rPr lang="en-US" sz="2400">
                <a:solidFill>
                  <a:srgbClr val="FFFF00"/>
                </a:solidFill>
              </a:rPr>
              <a:t>1 year federal prison</a:t>
            </a:r>
          </a:p>
        </p:txBody>
      </p:sp>
      <p:sp>
        <p:nvSpPr>
          <p:cNvPr id="9" name="Rectangle 8"/>
          <p:cNvSpPr/>
          <p:nvPr/>
        </p:nvSpPr>
        <p:spPr>
          <a:xfrm>
            <a:off x="2209800" y="457200"/>
            <a:ext cx="4953000" cy="830263"/>
          </a:xfrm>
          <a:prstGeom prst="rect">
            <a:avLst/>
          </a:prstGeom>
        </p:spPr>
        <p:txBody>
          <a:bodyPr>
            <a:spAutoFit/>
          </a:bodyPr>
          <a:lstStyle/>
          <a:p>
            <a:pPr>
              <a:defRPr/>
            </a:pPr>
            <a:r>
              <a:rPr lang="en-US" sz="4800" dirty="0">
                <a:solidFill>
                  <a:srgbClr val="FFFF00"/>
                </a:solidFill>
                <a:effectLst>
                  <a:outerShdw blurRad="38100" dist="38100" dir="2700000" algn="tl">
                    <a:srgbClr val="000000"/>
                  </a:outerShdw>
                </a:effectLst>
                <a:latin typeface="+mj-lt"/>
                <a:ea typeface="+mj-ea"/>
                <a:cs typeface="+mj-cs"/>
              </a:rPr>
              <a:t>Former</a:t>
            </a:r>
            <a:r>
              <a:rPr lang="en-US" sz="4400" dirty="0">
                <a:solidFill>
                  <a:srgbClr val="FFFF00"/>
                </a:solidFill>
                <a:effectLst>
                  <a:outerShdw blurRad="38100" dist="38100" dir="2700000" algn="tl">
                    <a:srgbClr val="000000"/>
                  </a:outerShdw>
                </a:effectLst>
              </a:rPr>
              <a:t> </a:t>
            </a:r>
            <a:r>
              <a:rPr lang="en-US" sz="4800" dirty="0">
                <a:solidFill>
                  <a:srgbClr val="FFFF00"/>
                </a:solidFill>
                <a:effectLst>
                  <a:outerShdw blurRad="38100" dist="38100" dir="2700000" algn="tl">
                    <a:srgbClr val="000000"/>
                  </a:outerShdw>
                </a:effectLst>
                <a:latin typeface="+mj-lt"/>
                <a:ea typeface="+mj-ea"/>
                <a:cs typeface="+mj-cs"/>
              </a:rPr>
              <a:t>Officers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3"/>
          <p:cNvSpPr>
            <a:spLocks noGrp="1"/>
          </p:cNvSpPr>
          <p:nvPr>
            <p:ph type="body" sz="half" idx="4294967295"/>
          </p:nvPr>
        </p:nvSpPr>
        <p:spPr>
          <a:xfrm>
            <a:off x="381000" y="4343400"/>
            <a:ext cx="2590800" cy="1957388"/>
          </a:xfrm>
        </p:spPr>
        <p:txBody>
          <a:bodyPr lIns="54864" tIns="91440"/>
          <a:lstStyle/>
          <a:p>
            <a:pPr marL="0" indent="0" algn="ctr">
              <a:buFont typeface="Wingdings" pitchFamily="2" charset="2"/>
              <a:buNone/>
            </a:pPr>
            <a:r>
              <a:rPr lang="en-US" sz="2200" b="1" smtClean="0">
                <a:solidFill>
                  <a:srgbClr val="EA0208"/>
                </a:solidFill>
              </a:rPr>
              <a:t>Guilty</a:t>
            </a:r>
          </a:p>
          <a:p>
            <a:pPr marL="0" indent="0" algn="ctr">
              <a:buFont typeface="Wingdings" pitchFamily="2" charset="2"/>
              <a:buNone/>
            </a:pPr>
            <a:r>
              <a:rPr lang="en-US" sz="2200" smtClean="0">
                <a:solidFill>
                  <a:schemeClr val="bg1"/>
                </a:solidFill>
              </a:rPr>
              <a:t>Lifted Jude off the ground and kicked him in the crotch</a:t>
            </a:r>
          </a:p>
          <a:p>
            <a:pPr marL="0" indent="0" algn="ctr">
              <a:buFont typeface="Wingdings" pitchFamily="2" charset="2"/>
              <a:buNone/>
            </a:pPr>
            <a:r>
              <a:rPr lang="en-US" sz="2200" smtClean="0">
                <a:solidFill>
                  <a:srgbClr val="FFFF00"/>
                </a:solidFill>
              </a:rPr>
              <a:t>15 years, 8 months federal prison</a:t>
            </a:r>
          </a:p>
        </p:txBody>
      </p:sp>
      <p:pic>
        <p:nvPicPr>
          <p:cNvPr id="33795" name="Picture Placeholder 6" descr="masarik.jpg"/>
          <p:cNvPicPr>
            <a:picLocks noGrp="1" noChangeAspect="1"/>
          </p:cNvPicPr>
          <p:nvPr>
            <p:ph idx="4294967295"/>
          </p:nvPr>
        </p:nvPicPr>
        <p:blipFill>
          <a:blip r:embed="rId3" cstate="print"/>
          <a:srcRect t="19200" b="19200"/>
          <a:stretch>
            <a:fillRect/>
          </a:stretch>
        </p:blipFill>
        <p:spPr>
          <a:xfrm>
            <a:off x="457200" y="2057400"/>
            <a:ext cx="2651125" cy="2286000"/>
          </a:xfrm>
          <a:solidFill>
            <a:srgbClr val="BABABC"/>
          </a:solidFill>
          <a:ln w="25400">
            <a:solidFill>
              <a:srgbClr val="FFFF00"/>
            </a:solidFill>
          </a:ln>
        </p:spPr>
      </p:pic>
      <p:pic>
        <p:nvPicPr>
          <p:cNvPr id="33796" name="Picture 14" descr="milwaukee badge.jpg"/>
          <p:cNvPicPr>
            <a:picLocks noChangeAspect="1"/>
          </p:cNvPicPr>
          <p:nvPr/>
        </p:nvPicPr>
        <p:blipFill>
          <a:blip r:embed="rId4" cstate="print"/>
          <a:srcRect/>
          <a:stretch>
            <a:fillRect/>
          </a:stretch>
        </p:blipFill>
        <p:spPr bwMode="auto">
          <a:xfrm>
            <a:off x="3581400" y="2590800"/>
            <a:ext cx="1022350" cy="1295400"/>
          </a:xfrm>
          <a:prstGeom prst="rect">
            <a:avLst/>
          </a:prstGeom>
          <a:noFill/>
          <a:ln w="9525">
            <a:noFill/>
            <a:miter lim="800000"/>
            <a:headEnd/>
            <a:tailEnd/>
          </a:ln>
        </p:spPr>
      </p:pic>
      <p:sp>
        <p:nvSpPr>
          <p:cNvPr id="33797" name="Text Box 7"/>
          <p:cNvSpPr txBox="1">
            <a:spLocks noChangeArrowheads="1"/>
          </p:cNvSpPr>
          <p:nvPr/>
        </p:nvSpPr>
        <p:spPr bwMode="auto">
          <a:xfrm>
            <a:off x="304800" y="1295400"/>
            <a:ext cx="3124200" cy="461963"/>
          </a:xfrm>
          <a:prstGeom prst="rect">
            <a:avLst/>
          </a:prstGeom>
          <a:noFill/>
          <a:ln w="9525">
            <a:noFill/>
            <a:miter lim="800000"/>
            <a:headEnd/>
            <a:tailEnd/>
          </a:ln>
        </p:spPr>
        <p:txBody>
          <a:bodyPr>
            <a:spAutoFit/>
          </a:bodyPr>
          <a:lstStyle/>
          <a:p>
            <a:pPr>
              <a:spcBef>
                <a:spcPct val="50000"/>
              </a:spcBef>
            </a:pPr>
            <a:r>
              <a:rPr lang="en-US" sz="2400">
                <a:solidFill>
                  <a:srgbClr val="FFFF00"/>
                </a:solidFill>
              </a:rPr>
              <a:t>Officer Daniel Masarik</a:t>
            </a:r>
          </a:p>
        </p:txBody>
      </p:sp>
      <p:pic>
        <p:nvPicPr>
          <p:cNvPr id="33798" name="Picture Placeholder 5" descr="packard.jpg"/>
          <p:cNvPicPr>
            <a:picLocks noChangeAspect="1"/>
          </p:cNvPicPr>
          <p:nvPr/>
        </p:nvPicPr>
        <p:blipFill>
          <a:blip r:embed="rId5" cstate="print"/>
          <a:srcRect t="19200" b="19200"/>
          <a:stretch>
            <a:fillRect/>
          </a:stretch>
        </p:blipFill>
        <p:spPr bwMode="auto">
          <a:xfrm>
            <a:off x="5029200" y="2057400"/>
            <a:ext cx="2651125" cy="2286000"/>
          </a:xfrm>
          <a:prstGeom prst="rect">
            <a:avLst/>
          </a:prstGeom>
          <a:solidFill>
            <a:srgbClr val="BABABC"/>
          </a:solidFill>
          <a:ln w="25400">
            <a:solidFill>
              <a:srgbClr val="FFFF00"/>
            </a:solidFill>
            <a:miter lim="800000"/>
            <a:headEnd/>
            <a:tailEnd/>
          </a:ln>
        </p:spPr>
      </p:pic>
      <p:sp>
        <p:nvSpPr>
          <p:cNvPr id="33799" name="Rectangle 6"/>
          <p:cNvSpPr>
            <a:spLocks noChangeArrowheads="1"/>
          </p:cNvSpPr>
          <p:nvPr/>
        </p:nvSpPr>
        <p:spPr bwMode="auto">
          <a:xfrm>
            <a:off x="4876800" y="1219200"/>
            <a:ext cx="3001963" cy="461963"/>
          </a:xfrm>
          <a:prstGeom prst="rect">
            <a:avLst/>
          </a:prstGeom>
          <a:noFill/>
          <a:ln w="9525">
            <a:noFill/>
            <a:miter lim="800000"/>
            <a:headEnd/>
            <a:tailEnd/>
          </a:ln>
        </p:spPr>
        <p:txBody>
          <a:bodyPr>
            <a:spAutoFit/>
          </a:bodyPr>
          <a:lstStyle/>
          <a:p>
            <a:pPr>
              <a:spcBef>
                <a:spcPct val="50000"/>
              </a:spcBef>
            </a:pPr>
            <a:r>
              <a:rPr lang="en-US" sz="2400">
                <a:solidFill>
                  <a:srgbClr val="FFFF00"/>
                </a:solidFill>
              </a:rPr>
              <a:t>Officer Ryan Packard</a:t>
            </a:r>
          </a:p>
        </p:txBody>
      </p:sp>
      <p:sp>
        <p:nvSpPr>
          <p:cNvPr id="33800" name="Rectangle 7"/>
          <p:cNvSpPr>
            <a:spLocks noChangeArrowheads="1"/>
          </p:cNvSpPr>
          <p:nvPr/>
        </p:nvSpPr>
        <p:spPr bwMode="auto">
          <a:xfrm>
            <a:off x="4572000" y="4419600"/>
            <a:ext cx="3886200" cy="1784350"/>
          </a:xfrm>
          <a:prstGeom prst="rect">
            <a:avLst/>
          </a:prstGeom>
          <a:noFill/>
          <a:ln w="9525">
            <a:noFill/>
            <a:miter lim="800000"/>
            <a:headEnd/>
            <a:tailEnd/>
          </a:ln>
        </p:spPr>
        <p:txBody>
          <a:bodyPr>
            <a:spAutoFit/>
          </a:bodyPr>
          <a:lstStyle/>
          <a:p>
            <a:pPr>
              <a:buFont typeface="Wingdings" pitchFamily="2" charset="2"/>
              <a:buNone/>
            </a:pPr>
            <a:r>
              <a:rPr lang="en-US" sz="2200">
                <a:solidFill>
                  <a:srgbClr val="FFFF00"/>
                </a:solidFill>
              </a:rPr>
              <a:t>Acquitted</a:t>
            </a:r>
            <a:endParaRPr lang="en-US" sz="2200">
              <a:solidFill>
                <a:srgbClr val="FF0000"/>
              </a:solidFill>
            </a:endParaRPr>
          </a:p>
          <a:p>
            <a:pPr>
              <a:buFont typeface="Wingdings" pitchFamily="2" charset="2"/>
              <a:buNone/>
            </a:pPr>
            <a:r>
              <a:rPr lang="en-US" sz="2200">
                <a:solidFill>
                  <a:schemeClr val="bg1"/>
                </a:solidFill>
              </a:rPr>
              <a:t>Admitted to taking Jude to the ground</a:t>
            </a:r>
          </a:p>
          <a:p>
            <a:pPr>
              <a:buFont typeface="Wingdings" pitchFamily="2" charset="2"/>
              <a:buChar char="§"/>
            </a:pPr>
            <a:endParaRPr lang="en-US" sz="2200"/>
          </a:p>
          <a:p>
            <a:pPr>
              <a:buFont typeface="Wingdings" pitchFamily="2" charset="2"/>
              <a:buNone/>
            </a:pPr>
            <a:r>
              <a:rPr lang="en-US" sz="2200">
                <a:solidFill>
                  <a:srgbClr val="FFFF00"/>
                </a:solidFill>
              </a:rPr>
              <a:t>Suspended 23 days</a:t>
            </a:r>
          </a:p>
        </p:txBody>
      </p:sp>
      <p:sp>
        <p:nvSpPr>
          <p:cNvPr id="10" name="Rectangle 9"/>
          <p:cNvSpPr/>
          <p:nvPr/>
        </p:nvSpPr>
        <p:spPr>
          <a:xfrm>
            <a:off x="2209800" y="457200"/>
            <a:ext cx="5486400" cy="830263"/>
          </a:xfrm>
          <a:prstGeom prst="rect">
            <a:avLst/>
          </a:prstGeom>
        </p:spPr>
        <p:txBody>
          <a:bodyPr>
            <a:spAutoFit/>
          </a:bodyPr>
          <a:lstStyle/>
          <a:p>
            <a:pPr>
              <a:defRPr/>
            </a:pPr>
            <a:r>
              <a:rPr lang="en-US" sz="4800" dirty="0">
                <a:solidFill>
                  <a:srgbClr val="FFFF00"/>
                </a:solidFill>
                <a:effectLst>
                  <a:outerShdw blurRad="38100" dist="38100" dir="2700000" algn="tl">
                    <a:srgbClr val="000000"/>
                  </a:outerShdw>
                </a:effectLst>
                <a:latin typeface="+mj-lt"/>
              </a:rPr>
              <a:t>Former </a:t>
            </a:r>
            <a:r>
              <a:rPr lang="en-US" sz="4800" dirty="0">
                <a:solidFill>
                  <a:srgbClr val="FFFF00"/>
                </a:solidFill>
                <a:effectLst>
                  <a:outerShdw blurRad="38100" dist="38100" dir="2700000" algn="tl">
                    <a:srgbClr val="000000"/>
                  </a:outerShdw>
                </a:effectLst>
                <a:latin typeface="+mj-lt"/>
              </a:rPr>
              <a:t>Officers</a:t>
            </a:r>
            <a:endParaRPr lang="en-US" sz="4800" dirty="0">
              <a:solidFill>
                <a:srgbClr val="FFFF00"/>
              </a:solidFill>
              <a:effectLst>
                <a:outerShdw blurRad="38100" dist="38100" dir="2700000" algn="tl">
                  <a:srgbClr val="000000"/>
                </a:outerShdw>
              </a:effectLst>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smtClean="0">
                <a:solidFill>
                  <a:schemeClr val="accent1"/>
                </a:solidFill>
              </a:rPr>
              <a:t>Hated Cops Are NOT Respected Cops</a:t>
            </a:r>
          </a:p>
        </p:txBody>
      </p:sp>
      <p:sp>
        <p:nvSpPr>
          <p:cNvPr id="34819" name="Rectangle 3"/>
          <p:cNvSpPr>
            <a:spLocks noGrp="1" noChangeArrowheads="1"/>
          </p:cNvSpPr>
          <p:nvPr>
            <p:ph type="body" idx="1"/>
          </p:nvPr>
        </p:nvSpPr>
        <p:spPr/>
        <p:txBody>
          <a:bodyPr/>
          <a:lstStyle/>
          <a:p>
            <a:r>
              <a:rPr lang="en-US" smtClean="0">
                <a:solidFill>
                  <a:schemeClr val="bg1"/>
                </a:solidFill>
              </a:rPr>
              <a:t>Officers who rely on unreasonable force, brutality, or intimidation make the country more dangerous</a:t>
            </a:r>
          </a:p>
          <a:p>
            <a:r>
              <a:rPr lang="en-US" smtClean="0">
                <a:solidFill>
                  <a:schemeClr val="bg1"/>
                </a:solidFill>
              </a:rPr>
              <a:t>Civilians oftentimes do not distinguish among different police uniforms</a:t>
            </a:r>
          </a:p>
          <a:p>
            <a:r>
              <a:rPr lang="en-US" smtClean="0">
                <a:solidFill>
                  <a:schemeClr val="bg1"/>
                </a:solidFill>
              </a:rPr>
              <a:t>All officers come to be defined as brutal and thus targets for civilian retaliation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828800" y="3200400"/>
            <a:ext cx="5029200" cy="701675"/>
          </a:xfrm>
          <a:prstGeom prst="rect">
            <a:avLst/>
          </a:prstGeom>
          <a:noFill/>
          <a:ln w="9525">
            <a:noFill/>
            <a:miter lim="800000"/>
            <a:headEnd/>
            <a:tailEnd/>
          </a:ln>
        </p:spPr>
        <p:txBody>
          <a:bodyPr>
            <a:spAutoFit/>
          </a:bodyPr>
          <a:lstStyle/>
          <a:p>
            <a:pPr>
              <a:spcBef>
                <a:spcPct val="50000"/>
              </a:spcBef>
            </a:pPr>
            <a:r>
              <a:rPr lang="en-US" sz="4000" b="0">
                <a:solidFill>
                  <a:schemeClr val="bg1"/>
                </a:solidFill>
                <a:latin typeface="Arial" charset="0"/>
              </a:rPr>
              <a:t>Law enforcement</a:t>
            </a:r>
            <a:endParaRPr lang="en-US" sz="3500" b="0">
              <a:solidFill>
                <a:schemeClr val="bg1"/>
              </a:solidFill>
              <a:latin typeface="Arial" charset="0"/>
            </a:endParaRPr>
          </a:p>
        </p:txBody>
      </p:sp>
      <p:graphicFrame>
        <p:nvGraphicFramePr>
          <p:cNvPr id="1026" name="Object 3"/>
          <p:cNvGraphicFramePr>
            <a:graphicFrameLocks noChangeAspect="1"/>
          </p:cNvGraphicFramePr>
          <p:nvPr/>
        </p:nvGraphicFramePr>
        <p:xfrm>
          <a:off x="3124200" y="2133600"/>
          <a:ext cx="2936875" cy="4038600"/>
        </p:xfrm>
        <a:graphic>
          <a:graphicData uri="http://schemas.openxmlformats.org/presentationml/2006/ole">
            <p:oleObj spid="_x0000_s1026" name="Clip" r:id="rId4" imgW="2309760" imgH="3176280" progId="MS_ClipArt_Gallery.2">
              <p:embed/>
            </p:oleObj>
          </a:graphicData>
        </a:graphic>
      </p:graphicFrame>
      <p:sp>
        <p:nvSpPr>
          <p:cNvPr id="662532" name="Rectangle 4"/>
          <p:cNvSpPr>
            <a:spLocks noChangeArrowheads="1"/>
          </p:cNvSpPr>
          <p:nvPr/>
        </p:nvSpPr>
        <p:spPr bwMode="auto">
          <a:xfrm>
            <a:off x="990600" y="609600"/>
            <a:ext cx="8153400" cy="1570038"/>
          </a:xfrm>
          <a:prstGeom prst="rect">
            <a:avLst/>
          </a:prstGeom>
          <a:noFill/>
          <a:ln w="9525">
            <a:noFill/>
            <a:miter lim="800000"/>
            <a:headEnd/>
            <a:tailEnd/>
          </a:ln>
          <a:effectLst/>
        </p:spPr>
        <p:txBody>
          <a:bodyPr>
            <a:spAutoFit/>
          </a:bodyPr>
          <a:lstStyle/>
          <a:p>
            <a:pPr algn="l">
              <a:spcBef>
                <a:spcPct val="50000"/>
              </a:spcBef>
              <a:defRPr/>
            </a:pPr>
            <a:r>
              <a:rPr lang="en-US" sz="3200" b="0" dirty="0">
                <a:solidFill>
                  <a:schemeClr val="accent1"/>
                </a:solidFill>
                <a:latin typeface="Times New Roman" charset="0"/>
                <a:cs typeface="Times New Roman" charset="0"/>
              </a:rPr>
              <a:t>As law enforcement officers everything we do  is  examined with 20/20 hindsight and by someone using a video camera!</a:t>
            </a:r>
            <a:endParaRPr lang="en-US" sz="3200" b="0" dirty="0">
              <a:solidFill>
                <a:schemeClr val="accent1"/>
              </a:solidFill>
              <a:effectLst>
                <a:outerShdw blurRad="38100" dist="38100" dir="2700000" algn="tl">
                  <a:srgbClr val="000000"/>
                </a:outerShdw>
              </a:effectLst>
              <a:latin typeface="Times New Roman" charset="0"/>
              <a:cs typeface="Times New Roman"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ctrTitle"/>
          </p:nvPr>
        </p:nvSpPr>
        <p:spPr/>
        <p:txBody>
          <a:bodyPr/>
          <a:lstStyle/>
          <a:p>
            <a:r>
              <a:rPr lang="en-US" sz="4800" smtClean="0">
                <a:solidFill>
                  <a:schemeClr val="folHlink"/>
                </a:solidFill>
              </a:rPr>
              <a:t>INTENTIONAL + UNREASONABLE USE OF FORCE</a:t>
            </a:r>
          </a:p>
        </p:txBody>
      </p:sp>
      <p:sp>
        <p:nvSpPr>
          <p:cNvPr id="35843" name="Rectangle 5"/>
          <p:cNvSpPr>
            <a:spLocks noGrp="1" noChangeArrowheads="1"/>
          </p:cNvSpPr>
          <p:nvPr>
            <p:ph type="subTitle" idx="1"/>
          </p:nvPr>
        </p:nvSpPr>
        <p:spPr/>
        <p:txBody>
          <a:bodyPr/>
          <a:lstStyle/>
          <a:p>
            <a:r>
              <a:rPr lang="en-US" sz="4800" smtClean="0">
                <a:solidFill>
                  <a:schemeClr val="folHlink"/>
                </a:solidFill>
              </a:rPr>
              <a:t>NOT ACCIDENTS OR MISTAKES!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685800" y="1143000"/>
            <a:ext cx="7772400" cy="990600"/>
          </a:xfrm>
        </p:spPr>
        <p:txBody>
          <a:bodyPr/>
          <a:lstStyle/>
          <a:p>
            <a:pPr>
              <a:defRPr/>
            </a:pPr>
            <a:r>
              <a:rPr lang="en-US" sz="4000" b="1" smtClean="0">
                <a:solidFill>
                  <a:schemeClr val="accent1"/>
                </a:solidFill>
                <a:effectLst>
                  <a:outerShdw blurRad="38100" dist="38100" dir="2700000" algn="tl">
                    <a:srgbClr val="000000"/>
                  </a:outerShdw>
                </a:effectLst>
              </a:rPr>
              <a:t>WHAT IS COLOR OF LAW?</a:t>
            </a:r>
            <a:r>
              <a:rPr lang="en-US" sz="4000" b="1" smtClean="0">
                <a:effectLst>
                  <a:outerShdw blurRad="38100" dist="38100" dir="2700000" algn="tl">
                    <a:srgbClr val="FFFFFF"/>
                  </a:outerShdw>
                </a:effectLst>
              </a:rPr>
              <a:t/>
            </a:r>
            <a:br>
              <a:rPr lang="en-US" sz="4000" b="1" smtClean="0">
                <a:effectLst>
                  <a:outerShdw blurRad="38100" dist="38100" dir="2700000" algn="tl">
                    <a:srgbClr val="FFFFFF"/>
                  </a:outerShdw>
                </a:effectLst>
              </a:rPr>
            </a:br>
            <a:endParaRPr lang="en-US" sz="4000" b="1" smtClean="0">
              <a:effectLst>
                <a:outerShdw blurRad="38100" dist="38100" dir="2700000" algn="tl">
                  <a:srgbClr val="FFFFFF"/>
                </a:outerShdw>
              </a:effectLst>
            </a:endParaRPr>
          </a:p>
        </p:txBody>
      </p:sp>
      <p:sp>
        <p:nvSpPr>
          <p:cNvPr id="6147" name="Rectangle 3"/>
          <p:cNvSpPr>
            <a:spLocks noGrp="1" noChangeArrowheads="1"/>
          </p:cNvSpPr>
          <p:nvPr>
            <p:ph type="body" idx="1"/>
          </p:nvPr>
        </p:nvSpPr>
        <p:spPr>
          <a:xfrm>
            <a:off x="685800" y="2667000"/>
            <a:ext cx="7772400" cy="3505200"/>
          </a:xfrm>
        </p:spPr>
        <p:txBody>
          <a:bodyPr/>
          <a:lstStyle/>
          <a:p>
            <a:r>
              <a:rPr lang="en-US" smtClean="0">
                <a:solidFill>
                  <a:srgbClr val="FFFF00"/>
                </a:solidFill>
              </a:rPr>
              <a:t>Official actions </a:t>
            </a:r>
            <a:r>
              <a:rPr lang="en-US" smtClean="0">
                <a:solidFill>
                  <a:schemeClr val="bg1"/>
                </a:solidFill>
              </a:rPr>
              <a:t>taken by person(s) acting under the </a:t>
            </a:r>
            <a:r>
              <a:rPr lang="en-US" smtClean="0">
                <a:solidFill>
                  <a:srgbClr val="FFFF00"/>
                </a:solidFill>
              </a:rPr>
              <a:t>authority</a:t>
            </a:r>
            <a:r>
              <a:rPr lang="en-US" smtClean="0">
                <a:solidFill>
                  <a:schemeClr val="bg1"/>
                </a:solidFill>
              </a:rPr>
              <a:t> of local, state or federal laws to </a:t>
            </a:r>
            <a:r>
              <a:rPr lang="en-US" smtClean="0">
                <a:solidFill>
                  <a:srgbClr val="FFFF00"/>
                </a:solidFill>
              </a:rPr>
              <a:t>willfully deprive </a:t>
            </a:r>
            <a:r>
              <a:rPr lang="en-US" smtClean="0">
                <a:solidFill>
                  <a:schemeClr val="bg1"/>
                </a:solidFill>
              </a:rPr>
              <a:t>someone of a </a:t>
            </a:r>
            <a:r>
              <a:rPr lang="en-US" smtClean="0">
                <a:solidFill>
                  <a:srgbClr val="FFFF00"/>
                </a:solidFill>
              </a:rPr>
              <a:t>right</a:t>
            </a:r>
            <a:r>
              <a:rPr lang="en-US" smtClean="0">
                <a:solidFill>
                  <a:schemeClr val="bg1"/>
                </a:solidFill>
              </a:rPr>
              <a:t> or privilege or immunities secured or protected by the constitution or laws of the US</a:t>
            </a:r>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5400" smtClean="0">
                <a:solidFill>
                  <a:schemeClr val="accent1"/>
                </a:solidFill>
              </a:rPr>
              <a:t>18 U.S.C. 242</a:t>
            </a:r>
          </a:p>
        </p:txBody>
      </p:sp>
      <p:sp>
        <p:nvSpPr>
          <p:cNvPr id="7171" name="Rectangle 3"/>
          <p:cNvSpPr>
            <a:spLocks noGrp="1" noChangeArrowheads="1"/>
          </p:cNvSpPr>
          <p:nvPr>
            <p:ph type="body" idx="1"/>
          </p:nvPr>
        </p:nvSpPr>
        <p:spPr>
          <a:xfrm>
            <a:off x="685800" y="2133600"/>
            <a:ext cx="7772400" cy="4267200"/>
          </a:xfrm>
        </p:spPr>
        <p:txBody>
          <a:bodyPr/>
          <a:lstStyle/>
          <a:p>
            <a:r>
              <a:rPr lang="en-US" sz="2800" smtClean="0">
                <a:solidFill>
                  <a:schemeClr val="bg1"/>
                </a:solidFill>
              </a:rPr>
              <a:t>FBI must prove that the officer, acting under color of law, </a:t>
            </a:r>
            <a:r>
              <a:rPr lang="en-US" sz="2800" smtClean="0">
                <a:solidFill>
                  <a:srgbClr val="FFFF00"/>
                </a:solidFill>
              </a:rPr>
              <a:t>WILLFULLY</a:t>
            </a:r>
            <a:r>
              <a:rPr lang="en-US" sz="2800" smtClean="0">
                <a:solidFill>
                  <a:schemeClr val="bg1"/>
                </a:solidFill>
              </a:rPr>
              <a:t> deprived the victim of her civil rights (life, liberty)</a:t>
            </a:r>
          </a:p>
          <a:p>
            <a:endParaRPr lang="en-US" sz="2800" smtClean="0">
              <a:solidFill>
                <a:schemeClr val="bg1"/>
              </a:solidFill>
            </a:endParaRPr>
          </a:p>
          <a:p>
            <a:r>
              <a:rPr lang="en-US" sz="2800" smtClean="0">
                <a:solidFill>
                  <a:schemeClr val="bg1"/>
                </a:solidFill>
              </a:rPr>
              <a:t>The officer </a:t>
            </a:r>
            <a:r>
              <a:rPr lang="en-US" sz="2800" smtClean="0">
                <a:solidFill>
                  <a:srgbClr val="FFFF00"/>
                </a:solidFill>
              </a:rPr>
              <a:t>INTENTIONALLY</a:t>
            </a:r>
            <a:r>
              <a:rPr lang="en-US" sz="2800" smtClean="0">
                <a:solidFill>
                  <a:schemeClr val="bg1"/>
                </a:solidFill>
              </a:rPr>
              <a:t> committed acts that another officer, in the same circumstances, would have found </a:t>
            </a:r>
            <a:r>
              <a:rPr lang="en-US" sz="2800" smtClean="0">
                <a:solidFill>
                  <a:srgbClr val="FFFF00"/>
                </a:solidFill>
              </a:rPr>
              <a:t>UNREASONABLE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438400" y="381000"/>
            <a:ext cx="4495800" cy="1143000"/>
          </a:xfrm>
        </p:spPr>
        <p:txBody>
          <a:bodyPr lIns="91440" tIns="45720" rIns="91440" bIns="45720">
            <a:spAutoFit/>
          </a:bodyPr>
          <a:lstStyle/>
          <a:p>
            <a:pPr hangingPunct="1">
              <a:defRPr/>
            </a:pPr>
            <a:r>
              <a:rPr lang="en-US" sz="4800" b="1">
                <a:solidFill>
                  <a:srgbClr val="EA0208"/>
                </a:solidFill>
                <a:effectLst>
                  <a:outerShdw dist="17962" dir="2700000">
                    <a:srgbClr val="000000"/>
                  </a:outerShdw>
                </a:effectLst>
              </a:rPr>
              <a:t>Penalties:</a:t>
            </a:r>
          </a:p>
        </p:txBody>
      </p:sp>
      <p:sp>
        <p:nvSpPr>
          <p:cNvPr id="3" name="Text Placeholder 2"/>
          <p:cNvSpPr txBox="1">
            <a:spLocks noGrp="1"/>
          </p:cNvSpPr>
          <p:nvPr>
            <p:ph type="body" idx="4294967295"/>
          </p:nvPr>
        </p:nvSpPr>
        <p:spPr>
          <a:xfrm>
            <a:off x="609600" y="2133600"/>
            <a:ext cx="8229600" cy="3744913"/>
          </a:xfrm>
        </p:spPr>
        <p:txBody>
          <a:bodyPr lIns="91440" tIns="45720" rIns="91440" bIns="45720">
            <a:spAutoFit/>
          </a:bodyPr>
          <a:lstStyle/>
          <a:p>
            <a:pPr marL="0" indent="0" hangingPunct="1">
              <a:defRPr/>
            </a:pPr>
            <a:r>
              <a:rPr lang="en-US" dirty="0">
                <a:solidFill>
                  <a:srgbClr val="FFFF00"/>
                </a:solidFill>
                <a:effectLst>
                  <a:outerShdw dist="17962" dir="2700000">
                    <a:srgbClr val="000000"/>
                  </a:outerShdw>
                </a:effectLst>
              </a:rPr>
              <a:t>Up to one-year term </a:t>
            </a:r>
            <a:r>
              <a:rPr lang="en-US" dirty="0">
                <a:solidFill>
                  <a:schemeClr val="bg1"/>
                </a:solidFill>
                <a:effectLst>
                  <a:outerShdw dist="17962" dir="2700000">
                    <a:srgbClr val="000000"/>
                  </a:outerShdw>
                </a:effectLst>
              </a:rPr>
              <a:t>– </a:t>
            </a:r>
            <a:r>
              <a:rPr lang="en-US" dirty="0" smtClean="0">
                <a:solidFill>
                  <a:schemeClr val="bg1"/>
                </a:solidFill>
                <a:effectLst>
                  <a:outerShdw dist="17962" dir="2700000">
                    <a:srgbClr val="000000"/>
                  </a:outerShdw>
                </a:effectLst>
              </a:rPr>
              <a:t>no </a:t>
            </a:r>
            <a:r>
              <a:rPr lang="en-US" dirty="0">
                <a:solidFill>
                  <a:schemeClr val="bg1"/>
                </a:solidFill>
                <a:effectLst>
                  <a:outerShdw dist="17962" dir="2700000">
                    <a:srgbClr val="000000"/>
                  </a:outerShdw>
                </a:effectLst>
              </a:rPr>
              <a:t>bodily injury and no use of a weapon</a:t>
            </a:r>
          </a:p>
          <a:p>
            <a:pPr marL="0" indent="0" hangingPunct="1">
              <a:defRPr/>
            </a:pPr>
            <a:r>
              <a:rPr lang="en-US" dirty="0">
                <a:solidFill>
                  <a:srgbClr val="FFFF00"/>
                </a:solidFill>
                <a:effectLst>
                  <a:outerShdw dist="17962" dir="2700000">
                    <a:srgbClr val="000000"/>
                  </a:outerShdw>
                </a:effectLst>
              </a:rPr>
              <a:t>Up to ten-year term </a:t>
            </a:r>
            <a:r>
              <a:rPr lang="en-US" dirty="0">
                <a:solidFill>
                  <a:schemeClr val="bg1"/>
                </a:solidFill>
                <a:effectLst>
                  <a:outerShdw dist="17962" dir="2700000">
                    <a:srgbClr val="000000"/>
                  </a:outerShdw>
                </a:effectLst>
              </a:rPr>
              <a:t>– </a:t>
            </a:r>
            <a:r>
              <a:rPr lang="en-US" dirty="0" smtClean="0">
                <a:solidFill>
                  <a:schemeClr val="bg1"/>
                </a:solidFill>
                <a:effectLst>
                  <a:outerShdw dist="17962" dir="2700000">
                    <a:srgbClr val="000000"/>
                  </a:outerShdw>
                </a:effectLst>
              </a:rPr>
              <a:t>bodily injury resulted </a:t>
            </a:r>
            <a:r>
              <a:rPr lang="en-US" dirty="0">
                <a:solidFill>
                  <a:schemeClr val="bg1"/>
                </a:solidFill>
                <a:effectLst>
                  <a:outerShdw dist="17962" dir="2700000">
                    <a:srgbClr val="000000"/>
                  </a:outerShdw>
                </a:effectLst>
              </a:rPr>
              <a:t>or </a:t>
            </a:r>
            <a:r>
              <a:rPr lang="en-US" dirty="0" smtClean="0">
                <a:solidFill>
                  <a:schemeClr val="bg1"/>
                </a:solidFill>
                <a:effectLst>
                  <a:outerShdw dist="17962" dir="2700000">
                    <a:srgbClr val="000000"/>
                  </a:outerShdw>
                </a:effectLst>
              </a:rPr>
              <a:t>dangerous weapon used</a:t>
            </a:r>
            <a:endParaRPr lang="en-US" dirty="0">
              <a:solidFill>
                <a:schemeClr val="bg1"/>
              </a:solidFill>
              <a:effectLst>
                <a:outerShdw dist="17962" dir="2700000">
                  <a:srgbClr val="000000"/>
                </a:outerShdw>
              </a:effectLst>
            </a:endParaRPr>
          </a:p>
          <a:p>
            <a:pPr marL="0" indent="0" hangingPunct="1">
              <a:defRPr/>
            </a:pPr>
            <a:r>
              <a:rPr lang="en-US" dirty="0">
                <a:solidFill>
                  <a:srgbClr val="FFFF00"/>
                </a:solidFill>
                <a:effectLst>
                  <a:outerShdw dist="17962" dir="2700000">
                    <a:srgbClr val="000000"/>
                  </a:outerShdw>
                </a:effectLst>
              </a:rPr>
              <a:t>Up to life imprisonment or death penalty </a:t>
            </a:r>
            <a:r>
              <a:rPr lang="en-US" dirty="0">
                <a:solidFill>
                  <a:schemeClr val="bg1"/>
                </a:solidFill>
                <a:effectLst>
                  <a:outerShdw dist="17962" dir="2700000">
                    <a:srgbClr val="000000"/>
                  </a:outerShdw>
                </a:effectLst>
              </a:rPr>
              <a:t>– </a:t>
            </a:r>
            <a:r>
              <a:rPr lang="en-US" dirty="0" smtClean="0">
                <a:solidFill>
                  <a:schemeClr val="bg1"/>
                </a:solidFill>
                <a:effectLst>
                  <a:outerShdw dist="17962" dir="2700000">
                    <a:srgbClr val="000000"/>
                  </a:outerShdw>
                </a:effectLst>
              </a:rPr>
              <a:t> </a:t>
            </a:r>
            <a:r>
              <a:rPr lang="en-US" dirty="0">
                <a:solidFill>
                  <a:schemeClr val="bg1"/>
                </a:solidFill>
                <a:effectLst>
                  <a:outerShdw dist="17962" dir="2700000">
                    <a:srgbClr val="000000"/>
                  </a:outerShdw>
                </a:effectLst>
              </a:rPr>
              <a:t>death resulted or </a:t>
            </a:r>
            <a:r>
              <a:rPr lang="en-US" dirty="0" smtClean="0">
                <a:solidFill>
                  <a:schemeClr val="bg1"/>
                </a:solidFill>
                <a:effectLst>
                  <a:outerShdw dist="17962" dir="2700000">
                    <a:srgbClr val="000000"/>
                  </a:outerShdw>
                </a:effectLst>
              </a:rPr>
              <a:t>involved an </a:t>
            </a:r>
            <a:r>
              <a:rPr lang="en-US" dirty="0">
                <a:solidFill>
                  <a:schemeClr val="bg1"/>
                </a:solidFill>
                <a:effectLst>
                  <a:outerShdw dist="17962" dir="2700000">
                    <a:srgbClr val="000000"/>
                  </a:outerShdw>
                </a:effectLst>
              </a:rPr>
              <a:t>attempt to kill, kidnapping, </a:t>
            </a:r>
            <a:r>
              <a:rPr lang="en-US" dirty="0" smtClean="0">
                <a:solidFill>
                  <a:schemeClr val="bg1"/>
                </a:solidFill>
                <a:effectLst>
                  <a:outerShdw dist="17962" dir="2700000">
                    <a:srgbClr val="000000"/>
                  </a:outerShdw>
                </a:effectLst>
              </a:rPr>
              <a:t>aggravated sexual </a:t>
            </a:r>
            <a:r>
              <a:rPr lang="en-US" dirty="0">
                <a:solidFill>
                  <a:schemeClr val="bg1"/>
                </a:solidFill>
                <a:effectLst>
                  <a:outerShdw dist="17962" dir="2700000">
                    <a:srgbClr val="000000"/>
                  </a:outerShdw>
                </a:effectLst>
              </a:rPr>
              <a:t>abuse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b="1" smtClean="0">
                <a:solidFill>
                  <a:schemeClr val="accent1"/>
                </a:solidFill>
              </a:rPr>
              <a:t>COLOR OF LAW  ADDITIONAL FEDERAL STATUTES</a:t>
            </a:r>
          </a:p>
        </p:txBody>
      </p:sp>
      <p:sp>
        <p:nvSpPr>
          <p:cNvPr id="9219" name="Rectangle 3"/>
          <p:cNvSpPr>
            <a:spLocks noGrp="1" noChangeArrowheads="1"/>
          </p:cNvSpPr>
          <p:nvPr>
            <p:ph type="body" idx="1"/>
          </p:nvPr>
        </p:nvSpPr>
        <p:spPr/>
        <p:txBody>
          <a:bodyPr/>
          <a:lstStyle/>
          <a:p>
            <a:r>
              <a:rPr lang="en-US" sz="2800" b="1" smtClean="0">
                <a:solidFill>
                  <a:schemeClr val="bg1"/>
                </a:solidFill>
              </a:rPr>
              <a:t>Title 18 USC 1512</a:t>
            </a:r>
          </a:p>
          <a:p>
            <a:r>
              <a:rPr lang="en-US" sz="2800" b="1" smtClean="0">
                <a:solidFill>
                  <a:schemeClr val="bg1"/>
                </a:solidFill>
              </a:rPr>
              <a:t>OBSTRUCTION OF JUSTICE</a:t>
            </a:r>
          </a:p>
          <a:p>
            <a:endParaRPr lang="en-US" sz="2800" smtClean="0">
              <a:solidFill>
                <a:schemeClr val="bg1"/>
              </a:solidFill>
            </a:endParaRPr>
          </a:p>
          <a:p>
            <a:r>
              <a:rPr lang="en-US" sz="2800" b="1" smtClean="0">
                <a:solidFill>
                  <a:schemeClr val="bg1"/>
                </a:solidFill>
              </a:rPr>
              <a:t>Title 18 USC 1001</a:t>
            </a:r>
          </a:p>
          <a:p>
            <a:r>
              <a:rPr lang="en-US" sz="2800" b="1" smtClean="0">
                <a:solidFill>
                  <a:schemeClr val="bg1"/>
                </a:solidFill>
              </a:rPr>
              <a:t>FALSE STATEMENTS</a:t>
            </a:r>
          </a:p>
          <a:p>
            <a:endParaRPr lang="en-US" sz="2800" b="1" smtClean="0">
              <a:solidFill>
                <a:schemeClr val="bg1"/>
              </a:solidFill>
            </a:endParaRPr>
          </a:p>
          <a:p>
            <a:r>
              <a:rPr lang="en-US" sz="2800" b="1" smtClean="0">
                <a:solidFill>
                  <a:schemeClr val="bg1"/>
                </a:solidFill>
              </a:rPr>
              <a:t>Title 18 USC 1623</a:t>
            </a:r>
          </a:p>
          <a:p>
            <a:r>
              <a:rPr lang="en-US" sz="2800" b="1" smtClean="0">
                <a:solidFill>
                  <a:schemeClr val="bg1"/>
                </a:solidFill>
              </a:rPr>
              <a:t>PERJURY BEFORE GRAND JURY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600" b="1" smtClean="0">
                <a:solidFill>
                  <a:schemeClr val="accent1"/>
                </a:solidFill>
              </a:rPr>
              <a:t>MAIN ELEMENTS OF 18 USC SECTION 241- CONSPIRACY AGAINST RIGHTS</a:t>
            </a:r>
          </a:p>
        </p:txBody>
      </p:sp>
      <p:sp>
        <p:nvSpPr>
          <p:cNvPr id="10243" name="Rectangle 3"/>
          <p:cNvSpPr>
            <a:spLocks noGrp="1" noChangeArrowheads="1"/>
          </p:cNvSpPr>
          <p:nvPr>
            <p:ph type="body" idx="1"/>
          </p:nvPr>
        </p:nvSpPr>
        <p:spPr/>
        <p:txBody>
          <a:bodyPr/>
          <a:lstStyle/>
          <a:p>
            <a:endParaRPr lang="en-US" smtClean="0">
              <a:solidFill>
                <a:schemeClr val="bg1"/>
              </a:solidFill>
            </a:endParaRPr>
          </a:p>
          <a:p>
            <a:r>
              <a:rPr lang="en-US" smtClean="0">
                <a:solidFill>
                  <a:schemeClr val="bg1"/>
                </a:solidFill>
              </a:rPr>
              <a:t>Two or more persons agree</a:t>
            </a:r>
          </a:p>
          <a:p>
            <a:endParaRPr lang="en-US" smtClean="0">
              <a:solidFill>
                <a:schemeClr val="bg1"/>
              </a:solidFill>
            </a:endParaRPr>
          </a:p>
          <a:p>
            <a:r>
              <a:rPr lang="en-US" smtClean="0">
                <a:solidFill>
                  <a:schemeClr val="bg1"/>
                </a:solidFill>
              </a:rPr>
              <a:t>To willfully injure, oppress, threaten, or intimidate any person</a:t>
            </a:r>
          </a:p>
          <a:p>
            <a:endParaRPr lang="en-US" smtClean="0">
              <a:solidFill>
                <a:schemeClr val="bg1"/>
              </a:solidFill>
            </a:endParaRPr>
          </a:p>
          <a:p>
            <a:r>
              <a:rPr lang="en-US" smtClean="0">
                <a:solidFill>
                  <a:schemeClr val="bg1"/>
                </a:solidFill>
              </a:rPr>
              <a:t>From enjoying constitutional rights</a:t>
            </a:r>
            <a:r>
              <a:rPr lang="en-US"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Text Box 2"/>
          <p:cNvSpPr txBox="1">
            <a:spLocks noChangeArrowheads="1"/>
          </p:cNvSpPr>
          <p:nvPr/>
        </p:nvSpPr>
        <p:spPr bwMode="auto">
          <a:xfrm>
            <a:off x="838200" y="2895600"/>
            <a:ext cx="8001000" cy="885825"/>
          </a:xfrm>
          <a:prstGeom prst="rect">
            <a:avLst/>
          </a:prstGeom>
          <a:noFill/>
          <a:ln w="9525">
            <a:noFill/>
            <a:miter lim="800000"/>
            <a:headEnd/>
            <a:tailEnd/>
          </a:ln>
          <a:effectLst/>
        </p:spPr>
        <p:txBody>
          <a:bodyPr>
            <a:spAutoFit/>
          </a:bodyPr>
          <a:lstStyle/>
          <a:p>
            <a:pPr marL="404813" indent="-404813" algn="l">
              <a:spcBef>
                <a:spcPct val="50000"/>
              </a:spcBef>
              <a:defRPr/>
            </a:pPr>
            <a:r>
              <a:rPr lang="en-US" sz="2600" dirty="0">
                <a:solidFill>
                  <a:schemeClr val="bg1"/>
                </a:solidFill>
                <a:effectLst>
                  <a:outerShdw blurRad="38100" dist="38100" dir="2700000" algn="tl">
                    <a:srgbClr val="000000"/>
                  </a:outerShdw>
                </a:effectLst>
                <a:latin typeface="Times New Roman" charset="0"/>
                <a:cs typeface="Times New Roman" charset="0"/>
              </a:rPr>
              <a:t>2. Federal Law Enforcement (FBI, DEA, ICE, USMS, BATF, DOJ)</a:t>
            </a:r>
          </a:p>
        </p:txBody>
      </p:sp>
      <p:sp>
        <p:nvSpPr>
          <p:cNvPr id="587779" name="Text Box 3"/>
          <p:cNvSpPr txBox="1">
            <a:spLocks noChangeArrowheads="1"/>
          </p:cNvSpPr>
          <p:nvPr/>
        </p:nvSpPr>
        <p:spPr bwMode="auto">
          <a:xfrm>
            <a:off x="838200" y="1752600"/>
            <a:ext cx="7924800" cy="885825"/>
          </a:xfrm>
          <a:prstGeom prst="rect">
            <a:avLst/>
          </a:prstGeom>
          <a:noFill/>
          <a:ln w="9525">
            <a:noFill/>
            <a:miter lim="800000"/>
            <a:headEnd/>
            <a:tailEnd/>
          </a:ln>
          <a:effectLst/>
        </p:spPr>
        <p:txBody>
          <a:bodyPr>
            <a:spAutoFit/>
          </a:bodyPr>
          <a:lstStyle/>
          <a:p>
            <a:pPr marL="404813" indent="-404813" algn="l">
              <a:spcBef>
                <a:spcPct val="50000"/>
              </a:spcBef>
              <a:defRPr/>
            </a:pPr>
            <a:r>
              <a:rPr lang="en-US" sz="2600" dirty="0">
                <a:solidFill>
                  <a:schemeClr val="bg1"/>
                </a:solidFill>
                <a:effectLst>
                  <a:outerShdw blurRad="38100" dist="38100" dir="2700000" algn="tl">
                    <a:srgbClr val="000000"/>
                  </a:outerShdw>
                </a:effectLst>
                <a:latin typeface="Times New Roman" charset="0"/>
                <a:cs typeface="Times New Roman" charset="0"/>
              </a:rPr>
              <a:t>1. State/Local Law Enforcement (Police, Sheriff, DA’s Investigators) </a:t>
            </a:r>
          </a:p>
        </p:txBody>
      </p:sp>
      <p:sp>
        <p:nvSpPr>
          <p:cNvPr id="587780" name="Text Box 4"/>
          <p:cNvSpPr txBox="1">
            <a:spLocks noChangeArrowheads="1"/>
          </p:cNvSpPr>
          <p:nvPr/>
        </p:nvSpPr>
        <p:spPr bwMode="auto">
          <a:xfrm>
            <a:off x="838200" y="4572000"/>
            <a:ext cx="7848600" cy="885825"/>
          </a:xfrm>
          <a:prstGeom prst="rect">
            <a:avLst/>
          </a:prstGeom>
          <a:noFill/>
          <a:ln w="9525">
            <a:noFill/>
            <a:miter lim="800000"/>
            <a:headEnd/>
            <a:tailEnd/>
          </a:ln>
          <a:effectLst/>
        </p:spPr>
        <p:txBody>
          <a:bodyPr>
            <a:spAutoFit/>
          </a:bodyPr>
          <a:lstStyle/>
          <a:p>
            <a:pPr marL="404813" indent="-404813" algn="l">
              <a:spcBef>
                <a:spcPct val="50000"/>
              </a:spcBef>
              <a:defRPr/>
            </a:pPr>
            <a:r>
              <a:rPr lang="en-US" sz="2600" dirty="0">
                <a:solidFill>
                  <a:schemeClr val="bg1"/>
                </a:solidFill>
                <a:effectLst>
                  <a:outerShdw blurRad="38100" dist="38100" dir="2700000" algn="tl">
                    <a:srgbClr val="000000"/>
                  </a:outerShdw>
                </a:effectLst>
                <a:latin typeface="Times New Roman" charset="0"/>
                <a:cs typeface="Times New Roman" charset="0"/>
              </a:rPr>
              <a:t>4. Judicial Officers (Judges, Prosecutors, Defense Attorneys)</a:t>
            </a:r>
          </a:p>
        </p:txBody>
      </p:sp>
      <p:sp>
        <p:nvSpPr>
          <p:cNvPr id="587781" name="Text Box 5"/>
          <p:cNvSpPr txBox="1">
            <a:spLocks noChangeArrowheads="1"/>
          </p:cNvSpPr>
          <p:nvPr/>
        </p:nvSpPr>
        <p:spPr bwMode="auto">
          <a:xfrm>
            <a:off x="838200" y="5638800"/>
            <a:ext cx="7772400" cy="492125"/>
          </a:xfrm>
          <a:prstGeom prst="rect">
            <a:avLst/>
          </a:prstGeom>
          <a:noFill/>
          <a:ln w="9525">
            <a:noFill/>
            <a:miter lim="800000"/>
            <a:headEnd/>
            <a:tailEnd/>
          </a:ln>
          <a:effectLst/>
        </p:spPr>
        <p:txBody>
          <a:bodyPr>
            <a:spAutoFit/>
          </a:bodyPr>
          <a:lstStyle/>
          <a:p>
            <a:pPr marL="404813" indent="-404813" algn="l">
              <a:spcBef>
                <a:spcPct val="50000"/>
              </a:spcBef>
              <a:defRPr/>
            </a:pPr>
            <a:r>
              <a:rPr lang="en-US" sz="2600" dirty="0">
                <a:solidFill>
                  <a:schemeClr val="bg1"/>
                </a:solidFill>
                <a:effectLst>
                  <a:outerShdw blurRad="38100" dist="38100" dir="2700000" algn="tl">
                    <a:srgbClr val="000000"/>
                  </a:outerShdw>
                </a:effectLst>
                <a:latin typeface="Times New Roman" charset="0"/>
                <a:cs typeface="Times New Roman" charset="0"/>
              </a:rPr>
              <a:t>5. Other Public Officials (Mayors, Council Members)</a:t>
            </a:r>
          </a:p>
        </p:txBody>
      </p:sp>
      <p:sp>
        <p:nvSpPr>
          <p:cNvPr id="11270" name="Text Box 6"/>
          <p:cNvSpPr txBox="1">
            <a:spLocks noChangeArrowheads="1"/>
          </p:cNvSpPr>
          <p:nvPr/>
        </p:nvSpPr>
        <p:spPr bwMode="auto">
          <a:xfrm>
            <a:off x="609600" y="3733800"/>
            <a:ext cx="8229600" cy="519113"/>
          </a:xfrm>
          <a:prstGeom prst="rect">
            <a:avLst/>
          </a:prstGeom>
          <a:noFill/>
          <a:ln w="9525">
            <a:noFill/>
            <a:miter lim="800000"/>
            <a:headEnd/>
            <a:tailEnd/>
          </a:ln>
        </p:spPr>
        <p:txBody>
          <a:bodyPr>
            <a:spAutoFit/>
          </a:bodyPr>
          <a:lstStyle/>
          <a:p>
            <a:pPr algn="l">
              <a:spcBef>
                <a:spcPct val="50000"/>
              </a:spcBef>
            </a:pPr>
            <a:r>
              <a:rPr lang="en-US">
                <a:solidFill>
                  <a:schemeClr val="tx1"/>
                </a:solidFill>
                <a:latin typeface="Arial" charset="0"/>
              </a:rPr>
              <a:t>  </a:t>
            </a:r>
            <a:r>
              <a:rPr lang="en-US">
                <a:solidFill>
                  <a:schemeClr val="bg1"/>
                </a:solidFill>
                <a:latin typeface="Arial" charset="0"/>
              </a:rPr>
              <a:t> </a:t>
            </a:r>
          </a:p>
        </p:txBody>
      </p:sp>
      <p:sp>
        <p:nvSpPr>
          <p:cNvPr id="587783" name="Text Box 7"/>
          <p:cNvSpPr txBox="1">
            <a:spLocks noChangeArrowheads="1"/>
          </p:cNvSpPr>
          <p:nvPr/>
        </p:nvSpPr>
        <p:spPr bwMode="auto">
          <a:xfrm>
            <a:off x="838200" y="3886200"/>
            <a:ext cx="7924800" cy="488950"/>
          </a:xfrm>
          <a:prstGeom prst="rect">
            <a:avLst/>
          </a:prstGeom>
          <a:noFill/>
          <a:ln w="9525">
            <a:noFill/>
            <a:miter lim="800000"/>
            <a:headEnd/>
            <a:tailEnd/>
          </a:ln>
          <a:effectLst/>
        </p:spPr>
        <p:txBody>
          <a:bodyPr>
            <a:spAutoFit/>
          </a:bodyPr>
          <a:lstStyle/>
          <a:p>
            <a:pPr algn="l">
              <a:spcBef>
                <a:spcPct val="50000"/>
              </a:spcBef>
              <a:defRPr/>
            </a:pPr>
            <a:r>
              <a:rPr lang="en-US" sz="2600" dirty="0">
                <a:solidFill>
                  <a:schemeClr val="bg1"/>
                </a:solidFill>
                <a:effectLst>
                  <a:outerShdw blurRad="38100" dist="38100" dir="2700000" algn="tl">
                    <a:srgbClr val="000000"/>
                  </a:outerShdw>
                </a:effectLst>
                <a:latin typeface="Times New Roman" charset="0"/>
                <a:cs typeface="Times New Roman" charset="0"/>
              </a:rPr>
              <a:t>3. Correctional Officers (Federal, State, Local)</a:t>
            </a:r>
          </a:p>
        </p:txBody>
      </p:sp>
      <p:sp>
        <p:nvSpPr>
          <p:cNvPr id="11272" name="Rectangle 8"/>
          <p:cNvSpPr>
            <a:spLocks noChangeArrowheads="1"/>
          </p:cNvSpPr>
          <p:nvPr/>
        </p:nvSpPr>
        <p:spPr bwMode="auto">
          <a:xfrm>
            <a:off x="914400" y="228600"/>
            <a:ext cx="7848600" cy="1431925"/>
          </a:xfrm>
          <a:prstGeom prst="rect">
            <a:avLst/>
          </a:prstGeom>
          <a:noFill/>
          <a:ln w="9525">
            <a:noFill/>
            <a:miter lim="800000"/>
            <a:headEnd/>
            <a:tailEnd/>
          </a:ln>
        </p:spPr>
        <p:txBody>
          <a:bodyPr anchor="ctr"/>
          <a:lstStyle/>
          <a:p>
            <a:r>
              <a:rPr lang="en-US" sz="4000">
                <a:solidFill>
                  <a:schemeClr val="accent1"/>
                </a:solidFill>
              </a:rPr>
              <a:t>WHO CAN BE INVESTIGATED FOR COLOR OF LAW?</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bi_template">
  <a:themeElements>
    <a:clrScheme name="fbi_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bi_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76200" cap="flat" cmpd="sng" algn="ctr">
          <a:solidFill>
            <a:schemeClr val="tx1"/>
          </a:solidFill>
          <a:prstDash val="solid"/>
          <a:round/>
          <a:headEnd type="none" w="med" len="med"/>
          <a:tailEnd type="none" w="med" len="med"/>
        </a:ln>
        <a:effectLst>
          <a:outerShdw dist="107763" dir="8100000" algn="ctr" rotWithShape="0">
            <a:schemeClr val="bg2"/>
          </a:outerShdw>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D5E33"/>
            </a:solidFill>
            <a:effectLst/>
            <a:latin typeface="Times New Roman"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76200" cap="flat" cmpd="sng" algn="ctr">
          <a:solidFill>
            <a:schemeClr val="tx1"/>
          </a:solidFill>
          <a:prstDash val="solid"/>
          <a:round/>
          <a:headEnd type="none" w="med" len="med"/>
          <a:tailEnd type="none" w="med" len="med"/>
        </a:ln>
        <a:effectLst>
          <a:outerShdw dist="107763" dir="8100000" algn="ctr" rotWithShape="0">
            <a:schemeClr val="bg2"/>
          </a:outerShdw>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rgbClr val="FD5E33"/>
            </a:solidFill>
            <a:effectLst/>
            <a:latin typeface="Times New Roman" charset="0"/>
          </a:defRPr>
        </a:defPPr>
      </a:lstStyle>
    </a:lnDef>
  </a:objectDefaults>
  <a:extraClrSchemeLst>
    <a:extraClrScheme>
      <a:clrScheme name="fbi_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bi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bi_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bi_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bi_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bi_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bi_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2388AD2CC92742AE04F5A711296F6D" ma:contentTypeVersion="1" ma:contentTypeDescription="Create a new document." ma:contentTypeScope="" ma:versionID="9dda76028d5c6cc89b689d79e8654c6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A1CD453-7736-45D7-83FF-1D6FDC31AB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CD2FD86-D253-46DA-A8F2-652DADAA12D0}">
  <ds:schemaRefs>
    <ds:schemaRef ds:uri="http://schemas.microsoft.com/sharepoint/v3/contenttype/forms"/>
  </ds:schemaRefs>
</ds:datastoreItem>
</file>

<file path=customXml/itemProps3.xml><?xml version="1.0" encoding="utf-8"?>
<ds:datastoreItem xmlns:ds="http://schemas.openxmlformats.org/officeDocument/2006/customXml" ds:itemID="{BA63699D-D3CC-4211-AB01-408AEBBE4477}">
  <ds:schemaRefs>
    <ds:schemaRef ds:uri="http://schemas.microsoft.com/office/2006/metadata/longProperties"/>
  </ds:schemaRefs>
</ds:datastoreItem>
</file>

<file path=customXml/itemProps4.xml><?xml version="1.0" encoding="utf-8"?>
<ds:datastoreItem xmlns:ds="http://schemas.openxmlformats.org/officeDocument/2006/customXml" ds:itemID="{13E86588-C5D7-4939-A6D1-35BF4E4A1F2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17675</TotalTime>
  <Words>2913</Words>
  <Application>Microsoft Office PowerPoint</Application>
  <PresentationFormat>On-screen Show (4:3)</PresentationFormat>
  <Paragraphs>312</Paragraphs>
  <Slides>34</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Times New Roman</vt:lpstr>
      <vt:lpstr>Arial</vt:lpstr>
      <vt:lpstr>Arial Narrow</vt:lpstr>
      <vt:lpstr>Wingdings</vt:lpstr>
      <vt:lpstr>Courier New</vt:lpstr>
      <vt:lpstr>Lucida Sans Unicode</vt:lpstr>
      <vt:lpstr>Tahoma</vt:lpstr>
      <vt:lpstr>Calibri</vt:lpstr>
      <vt:lpstr>fbi_template</vt:lpstr>
      <vt:lpstr>Microsoft Clip Gallery</vt:lpstr>
      <vt:lpstr>F.B.I.’s Role in Color of Law/Excessive Force Investigations</vt:lpstr>
      <vt:lpstr>CIVIL RIGHTS PROGRAM</vt:lpstr>
      <vt:lpstr>Civil Rights Subprograms</vt:lpstr>
      <vt:lpstr>WHAT IS COLOR OF LAW? </vt:lpstr>
      <vt:lpstr>18 U.S.C. 242</vt:lpstr>
      <vt:lpstr>Penalties:</vt:lpstr>
      <vt:lpstr>COLOR OF LAW  ADDITIONAL FEDERAL STATUTES</vt:lpstr>
      <vt:lpstr>MAIN ELEMENTS OF 18 USC SECTION 241- CONSPIRACY AGAINST RIGHTS</vt:lpstr>
      <vt:lpstr>Slide 9</vt:lpstr>
      <vt:lpstr>Slide 10</vt:lpstr>
      <vt:lpstr>Protected Rights</vt:lpstr>
      <vt:lpstr>EXCESSIVE FORCE?</vt:lpstr>
      <vt:lpstr>SOURCES OF COMPLAINTS</vt:lpstr>
      <vt:lpstr>Conducting Color of Law Investigations </vt:lpstr>
      <vt:lpstr>Investigative Techniques </vt:lpstr>
      <vt:lpstr>Slide 16</vt:lpstr>
      <vt:lpstr>PARALLEL INVESTIGATIONS</vt:lpstr>
      <vt:lpstr>Double Jeopardy</vt:lpstr>
      <vt:lpstr>DOJ’s Petite Policy</vt:lpstr>
      <vt:lpstr>WHAT IS GARRITY?</vt:lpstr>
      <vt:lpstr>PATTERN OR PRACTICE INVESTIGATIONS 18 U.S.C. 14141</vt:lpstr>
      <vt:lpstr>PATTERN OR PRACTICE RESULTS</vt:lpstr>
      <vt:lpstr>Slide 23</vt:lpstr>
      <vt:lpstr>Slide 24</vt:lpstr>
      <vt:lpstr>Slide 25</vt:lpstr>
      <vt:lpstr>Slide 26</vt:lpstr>
      <vt:lpstr>Slide 27</vt:lpstr>
      <vt:lpstr>Slide 28</vt:lpstr>
      <vt:lpstr>Slide 29</vt:lpstr>
      <vt:lpstr>Slide 30</vt:lpstr>
      <vt:lpstr>Slide 31</vt:lpstr>
      <vt:lpstr>Hated Cops Are NOT Respected Cops</vt:lpstr>
      <vt:lpstr>Slide 33</vt:lpstr>
      <vt:lpstr>INTENTIONAL + UNREASONABLE USE OF FORCE</vt:lpstr>
    </vt:vector>
  </TitlesOfParts>
  <Company>FBI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of Law Presentation</dc:title>
  <dc:creator>FBI</dc:creator>
  <cp:lastModifiedBy>ldyates</cp:lastModifiedBy>
  <cp:revision>311</cp:revision>
  <cp:lastPrinted>2002-07-24T18:45:30Z</cp:lastPrinted>
  <dcterms:created xsi:type="dcterms:W3CDTF">2002-10-01T19:59:44Z</dcterms:created>
  <dcterms:modified xsi:type="dcterms:W3CDTF">2014-09-04T19:57:43Z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