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Lst>
  <p:notesMasterIdLst>
    <p:notesMasterId r:id="rId29"/>
  </p:notesMasterIdLst>
  <p:sldIdLst>
    <p:sldId id="256" r:id="rId2"/>
    <p:sldId id="319" r:id="rId3"/>
    <p:sldId id="311" r:id="rId4"/>
    <p:sldId id="313" r:id="rId5"/>
    <p:sldId id="314" r:id="rId6"/>
    <p:sldId id="316" r:id="rId7"/>
    <p:sldId id="317" r:id="rId8"/>
    <p:sldId id="315" r:id="rId9"/>
    <p:sldId id="318" r:id="rId10"/>
    <p:sldId id="320" r:id="rId11"/>
    <p:sldId id="325" r:id="rId12"/>
    <p:sldId id="327" r:id="rId13"/>
    <p:sldId id="267" r:id="rId14"/>
    <p:sldId id="268" r:id="rId15"/>
    <p:sldId id="269" r:id="rId16"/>
    <p:sldId id="321" r:id="rId17"/>
    <p:sldId id="322" r:id="rId18"/>
    <p:sldId id="323" r:id="rId19"/>
    <p:sldId id="261" r:id="rId20"/>
    <p:sldId id="280" r:id="rId21"/>
    <p:sldId id="263" r:id="rId22"/>
    <p:sldId id="274" r:id="rId23"/>
    <p:sldId id="276" r:id="rId24"/>
    <p:sldId id="277" r:id="rId25"/>
    <p:sldId id="293" r:id="rId26"/>
    <p:sldId id="292" r:id="rId27"/>
    <p:sldId id="294"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634" autoAdjust="0"/>
    <p:restoredTop sz="94628" autoAdjust="0"/>
  </p:normalViewPr>
  <p:slideViewPr>
    <p:cSldViewPr>
      <p:cViewPr varScale="1">
        <p:scale>
          <a:sx n="87" d="100"/>
          <a:sy n="87" d="100"/>
        </p:scale>
        <p:origin x="1830" y="9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8DEBA8A-3EB7-4318-A073-ED95DA3C07A6}" type="doc">
      <dgm:prSet loTypeId="urn:microsoft.com/office/officeart/2005/8/layout/default" loCatId="list" qsTypeId="urn:microsoft.com/office/officeart/2005/8/quickstyle/simple1" qsCatId="simple" csTypeId="urn:microsoft.com/office/officeart/2005/8/colors/accent1_2" csCatId="accent1"/>
      <dgm:spPr/>
      <dgm:t>
        <a:bodyPr/>
        <a:lstStyle/>
        <a:p>
          <a:endParaRPr lang="en-US"/>
        </a:p>
      </dgm:t>
    </dgm:pt>
    <dgm:pt modelId="{05EB276B-38DF-4A66-B893-7C23D905F42B}">
      <dgm:prSet/>
      <dgm:spPr/>
      <dgm:t>
        <a:bodyPr/>
        <a:lstStyle/>
        <a:p>
          <a:pPr rtl="0"/>
          <a:r>
            <a:rPr lang="en-US" dirty="0" smtClean="0"/>
            <a:t>Night time residential burglary</a:t>
          </a:r>
          <a:endParaRPr lang="en-US" dirty="0"/>
        </a:p>
      </dgm:t>
    </dgm:pt>
    <dgm:pt modelId="{164E0F3E-9AE3-4CF0-A71C-CF8B2B9E9B76}" type="parTrans" cxnId="{2029D88D-0C14-4D82-B90D-152DE7E55A1A}">
      <dgm:prSet/>
      <dgm:spPr/>
      <dgm:t>
        <a:bodyPr/>
        <a:lstStyle/>
        <a:p>
          <a:endParaRPr lang="en-US"/>
        </a:p>
      </dgm:t>
    </dgm:pt>
    <dgm:pt modelId="{F7E4C037-BAF9-495E-A681-A11F1868F206}" type="sibTrans" cxnId="{2029D88D-0C14-4D82-B90D-152DE7E55A1A}">
      <dgm:prSet/>
      <dgm:spPr/>
      <dgm:t>
        <a:bodyPr/>
        <a:lstStyle/>
        <a:p>
          <a:endParaRPr lang="en-US"/>
        </a:p>
      </dgm:t>
    </dgm:pt>
    <dgm:pt modelId="{BC04089E-06E2-4A30-AF07-8730B51417DD}">
      <dgm:prSet/>
      <dgm:spPr/>
      <dgm:t>
        <a:bodyPr/>
        <a:lstStyle/>
        <a:p>
          <a:pPr rtl="0"/>
          <a:r>
            <a:rPr lang="en-US" dirty="0" smtClean="0"/>
            <a:t>Officer was “reasonably sure” the suspect was unarmed</a:t>
          </a:r>
          <a:endParaRPr lang="en-US" dirty="0"/>
        </a:p>
      </dgm:t>
    </dgm:pt>
    <dgm:pt modelId="{4E419A58-F407-4F49-8621-D4E43A717B29}" type="parTrans" cxnId="{2A026DCD-D0A3-4D69-8D46-11E4921E85CB}">
      <dgm:prSet/>
      <dgm:spPr/>
      <dgm:t>
        <a:bodyPr/>
        <a:lstStyle/>
        <a:p>
          <a:endParaRPr lang="en-US"/>
        </a:p>
      </dgm:t>
    </dgm:pt>
    <dgm:pt modelId="{1DF71B36-E9D8-4D40-856E-3287038E743F}" type="sibTrans" cxnId="{2A026DCD-D0A3-4D69-8D46-11E4921E85CB}">
      <dgm:prSet/>
      <dgm:spPr/>
      <dgm:t>
        <a:bodyPr/>
        <a:lstStyle/>
        <a:p>
          <a:endParaRPr lang="en-US"/>
        </a:p>
      </dgm:t>
    </dgm:pt>
    <dgm:pt modelId="{6C7948E1-7BEE-4869-A3B2-E1F8301CC7FA}">
      <dgm:prSet/>
      <dgm:spPr/>
      <dgm:t>
        <a:bodyPr/>
        <a:lstStyle/>
        <a:p>
          <a:pPr rtl="0"/>
          <a:r>
            <a:rPr lang="en-US" dirty="0" smtClean="0"/>
            <a:t>Officer stated he shot the suspect to prevent escape</a:t>
          </a:r>
          <a:endParaRPr lang="en-US" dirty="0"/>
        </a:p>
      </dgm:t>
    </dgm:pt>
    <dgm:pt modelId="{3C0E796B-C2ED-4138-A67A-B69D564B0A4A}" type="parTrans" cxnId="{6EEE40A8-A3BC-40E3-8F8B-4598AA90CAF2}">
      <dgm:prSet/>
      <dgm:spPr/>
      <dgm:t>
        <a:bodyPr/>
        <a:lstStyle/>
        <a:p>
          <a:endParaRPr lang="en-US"/>
        </a:p>
      </dgm:t>
    </dgm:pt>
    <dgm:pt modelId="{1304361D-0555-4E73-85E5-7EA27E178446}" type="sibTrans" cxnId="{6EEE40A8-A3BC-40E3-8F8B-4598AA90CAF2}">
      <dgm:prSet/>
      <dgm:spPr/>
      <dgm:t>
        <a:bodyPr/>
        <a:lstStyle/>
        <a:p>
          <a:endParaRPr lang="en-US"/>
        </a:p>
      </dgm:t>
    </dgm:pt>
    <dgm:pt modelId="{F5B378CE-F348-4288-848E-4609BF84D186}" type="pres">
      <dgm:prSet presAssocID="{38DEBA8A-3EB7-4318-A073-ED95DA3C07A6}" presName="diagram" presStyleCnt="0">
        <dgm:presLayoutVars>
          <dgm:dir/>
          <dgm:resizeHandles val="exact"/>
        </dgm:presLayoutVars>
      </dgm:prSet>
      <dgm:spPr/>
      <dgm:t>
        <a:bodyPr/>
        <a:lstStyle/>
        <a:p>
          <a:endParaRPr lang="en-US"/>
        </a:p>
      </dgm:t>
    </dgm:pt>
    <dgm:pt modelId="{385B5E07-76FA-4B88-AB8D-FD536927DB38}" type="pres">
      <dgm:prSet presAssocID="{05EB276B-38DF-4A66-B893-7C23D905F42B}" presName="node" presStyleLbl="node1" presStyleIdx="0" presStyleCnt="3">
        <dgm:presLayoutVars>
          <dgm:bulletEnabled val="1"/>
        </dgm:presLayoutVars>
      </dgm:prSet>
      <dgm:spPr/>
      <dgm:t>
        <a:bodyPr/>
        <a:lstStyle/>
        <a:p>
          <a:endParaRPr lang="en-US"/>
        </a:p>
      </dgm:t>
    </dgm:pt>
    <dgm:pt modelId="{F8AB939D-861F-4012-AFC2-2A22413B1F9A}" type="pres">
      <dgm:prSet presAssocID="{F7E4C037-BAF9-495E-A681-A11F1868F206}" presName="sibTrans" presStyleCnt="0"/>
      <dgm:spPr/>
    </dgm:pt>
    <dgm:pt modelId="{DC771758-68CB-4E3C-B1F7-914BA9AE0E2E}" type="pres">
      <dgm:prSet presAssocID="{BC04089E-06E2-4A30-AF07-8730B51417DD}" presName="node" presStyleLbl="node1" presStyleIdx="1" presStyleCnt="3">
        <dgm:presLayoutVars>
          <dgm:bulletEnabled val="1"/>
        </dgm:presLayoutVars>
      </dgm:prSet>
      <dgm:spPr/>
      <dgm:t>
        <a:bodyPr/>
        <a:lstStyle/>
        <a:p>
          <a:endParaRPr lang="en-US"/>
        </a:p>
      </dgm:t>
    </dgm:pt>
    <dgm:pt modelId="{39C6D823-2F9A-4A51-8B42-C47FA3CD7277}" type="pres">
      <dgm:prSet presAssocID="{1DF71B36-E9D8-4D40-856E-3287038E743F}" presName="sibTrans" presStyleCnt="0"/>
      <dgm:spPr/>
    </dgm:pt>
    <dgm:pt modelId="{51EE5B73-A201-4CA6-B90C-B4AEBC887B26}" type="pres">
      <dgm:prSet presAssocID="{6C7948E1-7BEE-4869-A3B2-E1F8301CC7FA}" presName="node" presStyleLbl="node1" presStyleIdx="2" presStyleCnt="3">
        <dgm:presLayoutVars>
          <dgm:bulletEnabled val="1"/>
        </dgm:presLayoutVars>
      </dgm:prSet>
      <dgm:spPr/>
      <dgm:t>
        <a:bodyPr/>
        <a:lstStyle/>
        <a:p>
          <a:endParaRPr lang="en-US"/>
        </a:p>
      </dgm:t>
    </dgm:pt>
  </dgm:ptLst>
  <dgm:cxnLst>
    <dgm:cxn modelId="{2029D88D-0C14-4D82-B90D-152DE7E55A1A}" srcId="{38DEBA8A-3EB7-4318-A073-ED95DA3C07A6}" destId="{05EB276B-38DF-4A66-B893-7C23D905F42B}" srcOrd="0" destOrd="0" parTransId="{164E0F3E-9AE3-4CF0-A71C-CF8B2B9E9B76}" sibTransId="{F7E4C037-BAF9-495E-A681-A11F1868F206}"/>
    <dgm:cxn modelId="{4BA70F01-EA08-43FD-86F7-EB9FC54844BE}" type="presOf" srcId="{38DEBA8A-3EB7-4318-A073-ED95DA3C07A6}" destId="{F5B378CE-F348-4288-848E-4609BF84D186}" srcOrd="0" destOrd="0" presId="urn:microsoft.com/office/officeart/2005/8/layout/default"/>
    <dgm:cxn modelId="{0A182D9D-358A-4E7C-8C7C-1A951FABA855}" type="presOf" srcId="{BC04089E-06E2-4A30-AF07-8730B51417DD}" destId="{DC771758-68CB-4E3C-B1F7-914BA9AE0E2E}" srcOrd="0" destOrd="0" presId="urn:microsoft.com/office/officeart/2005/8/layout/default"/>
    <dgm:cxn modelId="{71126E79-12AD-4D23-80D8-BCC4F6976D86}" type="presOf" srcId="{05EB276B-38DF-4A66-B893-7C23D905F42B}" destId="{385B5E07-76FA-4B88-AB8D-FD536927DB38}" srcOrd="0" destOrd="0" presId="urn:microsoft.com/office/officeart/2005/8/layout/default"/>
    <dgm:cxn modelId="{6EEE40A8-A3BC-40E3-8F8B-4598AA90CAF2}" srcId="{38DEBA8A-3EB7-4318-A073-ED95DA3C07A6}" destId="{6C7948E1-7BEE-4869-A3B2-E1F8301CC7FA}" srcOrd="2" destOrd="0" parTransId="{3C0E796B-C2ED-4138-A67A-B69D564B0A4A}" sibTransId="{1304361D-0555-4E73-85E5-7EA27E178446}"/>
    <dgm:cxn modelId="{D736F14B-CF3B-44CE-BF9F-B7B6797E597B}" type="presOf" srcId="{6C7948E1-7BEE-4869-A3B2-E1F8301CC7FA}" destId="{51EE5B73-A201-4CA6-B90C-B4AEBC887B26}" srcOrd="0" destOrd="0" presId="urn:microsoft.com/office/officeart/2005/8/layout/default"/>
    <dgm:cxn modelId="{2A026DCD-D0A3-4D69-8D46-11E4921E85CB}" srcId="{38DEBA8A-3EB7-4318-A073-ED95DA3C07A6}" destId="{BC04089E-06E2-4A30-AF07-8730B51417DD}" srcOrd="1" destOrd="0" parTransId="{4E419A58-F407-4F49-8621-D4E43A717B29}" sibTransId="{1DF71B36-E9D8-4D40-856E-3287038E743F}"/>
    <dgm:cxn modelId="{B043B567-A0CF-4413-BEAA-20651B573FBA}" type="presParOf" srcId="{F5B378CE-F348-4288-848E-4609BF84D186}" destId="{385B5E07-76FA-4B88-AB8D-FD536927DB38}" srcOrd="0" destOrd="0" presId="urn:microsoft.com/office/officeart/2005/8/layout/default"/>
    <dgm:cxn modelId="{A6C4DD5F-08CC-44A7-9558-0F7FEC1EC5B1}" type="presParOf" srcId="{F5B378CE-F348-4288-848E-4609BF84D186}" destId="{F8AB939D-861F-4012-AFC2-2A22413B1F9A}" srcOrd="1" destOrd="0" presId="urn:microsoft.com/office/officeart/2005/8/layout/default"/>
    <dgm:cxn modelId="{B51DC966-B4A7-44B3-9044-0292ACDE6078}" type="presParOf" srcId="{F5B378CE-F348-4288-848E-4609BF84D186}" destId="{DC771758-68CB-4E3C-B1F7-914BA9AE0E2E}" srcOrd="2" destOrd="0" presId="urn:microsoft.com/office/officeart/2005/8/layout/default"/>
    <dgm:cxn modelId="{D21110D1-EDC4-4538-88A3-841077715863}" type="presParOf" srcId="{F5B378CE-F348-4288-848E-4609BF84D186}" destId="{39C6D823-2F9A-4A51-8B42-C47FA3CD7277}" srcOrd="3" destOrd="0" presId="urn:microsoft.com/office/officeart/2005/8/layout/default"/>
    <dgm:cxn modelId="{29E4407C-E8A3-49B2-B489-761B5894FAC0}" type="presParOf" srcId="{F5B378CE-F348-4288-848E-4609BF84D186}" destId="{51EE5B73-A201-4CA6-B90C-B4AEBC887B26}" srcOrd="4"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EE4615D-10F6-439F-87C0-F6D8A30B8705}" type="datetimeFigureOut">
              <a:rPr lang="en-US" smtClean="0"/>
              <a:t>7/7/2014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354FF74-B8AB-44B5-BAEF-6C3FEA54EE97}" type="slidenum">
              <a:rPr lang="en-US" smtClean="0"/>
              <a:t>‹#›</a:t>
            </a:fld>
            <a:endParaRPr lang="en-US"/>
          </a:p>
        </p:txBody>
      </p:sp>
    </p:spTree>
    <p:extLst>
      <p:ext uri="{BB962C8B-B14F-4D97-AF65-F5344CB8AC3E}">
        <p14:creationId xmlns:p14="http://schemas.microsoft.com/office/powerpoint/2010/main" val="18578642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705600" y="4206240"/>
            <a:ext cx="960120" cy="457200"/>
          </a:xfrm>
        </p:spPr>
        <p:txBody>
          <a:bodyPr/>
          <a:lstStyle/>
          <a:p>
            <a:fld id="{61E3CC79-3243-4AF9-8630-CE71ABB04027}" type="datetimeFigureOut">
              <a:rPr lang="en-US" smtClean="0"/>
              <a:t>7/7/2014</a:t>
            </a:fld>
            <a:endParaRPr lang="en-US"/>
          </a:p>
        </p:txBody>
      </p:sp>
      <p:sp>
        <p:nvSpPr>
          <p:cNvPr id="17" name="Footer Placeholder 16"/>
          <p:cNvSpPr>
            <a:spLocks noGrp="1"/>
          </p:cNvSpPr>
          <p:nvPr>
            <p:ph type="ftr" sz="quarter" idx="11"/>
          </p:nvPr>
        </p:nvSpPr>
        <p:spPr>
          <a:xfrm>
            <a:off x="5410200" y="4205288"/>
            <a:ext cx="1295400" cy="457200"/>
          </a:xfrm>
        </p:spPr>
        <p:txBody>
          <a:bodyPr/>
          <a:lstStyle/>
          <a:p>
            <a:endParaRPr lang="en-US"/>
          </a:p>
        </p:txBody>
      </p:sp>
      <p:sp>
        <p:nvSpPr>
          <p:cNvPr id="29" name="Slide Number Placehold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63466BF2-48D6-49CC-90AA-79EE57B0819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1E3CC79-3243-4AF9-8630-CE71ABB04027}" type="datetimeFigureOut">
              <a:rPr lang="en-US" smtClean="0"/>
              <a:t>7/7/2014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466BF2-48D6-49CC-90AA-79EE57B08192}"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143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1E3CC79-3243-4AF9-8630-CE71ABB04027}" type="datetimeFigureOut">
              <a:rPr lang="en-US" smtClean="0"/>
              <a:t>7/7/2014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466BF2-48D6-49CC-90AA-79EE57B0819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1E3CC79-3243-4AF9-8630-CE71ABB04027}" type="datetimeFigureOut">
              <a:rPr lang="en-US" smtClean="0"/>
              <a:t>7/7/2014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466BF2-48D6-49CC-90AA-79EE57B0819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61E3CC79-3243-4AF9-8630-CE71ABB04027}" type="datetimeFigureOut">
              <a:rPr lang="en-US" smtClean="0"/>
              <a:t>7/7/2014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466BF2-48D6-49CC-90AA-79EE57B08192}"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61E3CC79-3243-4AF9-8630-CE71ABB04027}" type="datetimeFigureOut">
              <a:rPr lang="en-US" smtClean="0"/>
              <a:t>7/7/2014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466BF2-48D6-49CC-90AA-79EE57B0819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nchor="ctr"/>
          <a:lstStyle>
            <a:lvl1pPr>
              <a:defRPr sz="4000" b="0" i="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Date Placeholder 25"/>
          <p:cNvSpPr>
            <a:spLocks noGrp="1"/>
          </p:cNvSpPr>
          <p:nvPr>
            <p:ph type="dt" sz="half" idx="10"/>
          </p:nvPr>
        </p:nvSpPr>
        <p:spPr/>
        <p:txBody>
          <a:bodyPr rtlCol="0"/>
          <a:lstStyle/>
          <a:p>
            <a:fld id="{61E3CC79-3243-4AF9-8630-CE71ABB04027}" type="datetimeFigureOut">
              <a:rPr lang="en-US" smtClean="0"/>
              <a:t>7/7/2014</a:t>
            </a:fld>
            <a:endParaRPr lang="en-US"/>
          </a:p>
        </p:txBody>
      </p:sp>
      <p:sp>
        <p:nvSpPr>
          <p:cNvPr id="27" name="Slide Number Placeholder 26"/>
          <p:cNvSpPr>
            <a:spLocks noGrp="1"/>
          </p:cNvSpPr>
          <p:nvPr>
            <p:ph type="sldNum" sz="quarter" idx="11"/>
          </p:nvPr>
        </p:nvSpPr>
        <p:spPr/>
        <p:txBody>
          <a:bodyPr rtlCol="0"/>
          <a:lstStyle/>
          <a:p>
            <a:fld id="{63466BF2-48D6-49CC-90AA-79EE57B08192}" type="slidenum">
              <a:rPr lang="en-US" smtClean="0"/>
              <a:t>‹#›</a:t>
            </a:fld>
            <a:endParaRPr lang="en-US"/>
          </a:p>
        </p:txBody>
      </p:sp>
      <p:sp>
        <p:nvSpPr>
          <p:cNvPr id="28" name="Footer Placeholder 27"/>
          <p:cNvSpPr>
            <a:spLocks noGrp="1"/>
          </p:cNvSpPr>
          <p:nvPr>
            <p:ph type="ftr" sz="quarter" idx="12"/>
          </p:nvPr>
        </p:nvSpPr>
        <p:spPr/>
        <p:txBody>
          <a:bodyPr rtlCol="0"/>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a:xfrm>
            <a:off x="6583680" y="612648"/>
            <a:ext cx="957264" cy="457200"/>
          </a:xfrm>
        </p:spPr>
        <p:txBody>
          <a:bodyPr/>
          <a:lstStyle/>
          <a:p>
            <a:fld id="{61E3CC79-3243-4AF9-8630-CE71ABB04027}" type="datetimeFigureOut">
              <a:rPr lang="en-US" smtClean="0"/>
              <a:t>7/7/2014</a:t>
            </a:fld>
            <a:endParaRPr lang="en-US"/>
          </a:p>
        </p:txBody>
      </p:sp>
      <p:sp>
        <p:nvSpPr>
          <p:cNvPr id="4" name="Footer Placeholder 3"/>
          <p:cNvSpPr>
            <a:spLocks noGrp="1"/>
          </p:cNvSpPr>
          <p:nvPr>
            <p:ph type="ftr" sz="quarter" idx="11"/>
          </p:nvPr>
        </p:nvSpPr>
        <p:spPr>
          <a:xfrm>
            <a:off x="5257800" y="612648"/>
            <a:ext cx="1325880" cy="457200"/>
          </a:xfrm>
        </p:spPr>
        <p:txBody>
          <a:bodyPr/>
          <a:lstStyle/>
          <a:p>
            <a:endParaRPr lang="en-US"/>
          </a:p>
        </p:txBody>
      </p:sp>
      <p:sp>
        <p:nvSpPr>
          <p:cNvPr id="5" name="Slide Number Placeholder 4"/>
          <p:cNvSpPr>
            <a:spLocks noGrp="1"/>
          </p:cNvSpPr>
          <p:nvPr>
            <p:ph type="sldNum" sz="quarter" idx="12"/>
          </p:nvPr>
        </p:nvSpPr>
        <p:spPr>
          <a:xfrm>
            <a:off x="8174736" y="2272"/>
            <a:ext cx="762000" cy="365760"/>
          </a:xfrm>
        </p:spPr>
        <p:txBody>
          <a:bodyPr/>
          <a:lstStyle/>
          <a:p>
            <a:fld id="{63466BF2-48D6-49CC-90AA-79EE57B0819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1E3CC79-3243-4AF9-8630-CE71ABB04027}" type="datetimeFigureOut">
              <a:rPr lang="en-US" smtClean="0"/>
              <a:t>7/7/2014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3466BF2-48D6-49CC-90AA-79EE57B0819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61E3CC79-3243-4AF9-8630-CE71ABB04027}" type="datetimeFigureOut">
              <a:rPr lang="en-US" smtClean="0"/>
              <a:t>7/7/2014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466BF2-48D6-49CC-90AA-79EE57B0819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61E3CC79-3243-4AF9-8630-CE71ABB04027}" type="datetimeFigureOut">
              <a:rPr lang="en-US" smtClean="0"/>
              <a:t>7/7/2014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466BF2-48D6-49CC-90AA-79EE57B0819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ounded Rectangle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ounded Rectangle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457200" y="1143000"/>
            <a:ext cx="8229600" cy="10668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61E3CC79-3243-4AF9-8630-CE71ABB04027}" type="datetimeFigureOut">
              <a:rPr lang="en-US" smtClean="0"/>
              <a:t>7/7/2014</a:t>
            </a:fld>
            <a:endParaRPr lang="en-US"/>
          </a:p>
        </p:txBody>
      </p:sp>
      <p:sp>
        <p:nvSpPr>
          <p:cNvPr id="3" name="Footer Placeholder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n-US"/>
          </a:p>
        </p:txBody>
      </p:sp>
      <p:sp>
        <p:nvSpPr>
          <p:cNvPr id="23" name="Slide Number Placeholder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63466BF2-48D6-49CC-90AA-79EE57B0819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Use of Force Part 2</a:t>
            </a:r>
            <a:endParaRPr lang="en-US" dirty="0"/>
          </a:p>
        </p:txBody>
      </p:sp>
      <p:sp>
        <p:nvSpPr>
          <p:cNvPr id="3" name="Subtitle 2"/>
          <p:cNvSpPr>
            <a:spLocks noGrp="1"/>
          </p:cNvSpPr>
          <p:nvPr>
            <p:ph type="subTitle" idx="1"/>
          </p:nvPr>
        </p:nvSpPr>
        <p:spPr/>
        <p:txBody>
          <a:bodyPr>
            <a:normAutofit/>
          </a:bodyPr>
          <a:lstStyle/>
          <a:p>
            <a:r>
              <a:rPr lang="en-US" dirty="0" smtClean="0"/>
              <a:t>Detective Jeff </a:t>
            </a:r>
            <a:r>
              <a:rPr lang="en-US" dirty="0" err="1" smtClean="0"/>
              <a:t>Paynter</a:t>
            </a:r>
            <a:endParaRPr lang="en-US" dirty="0" smtClean="0"/>
          </a:p>
          <a:p>
            <a:r>
              <a:rPr lang="en-US" dirty="0" smtClean="0"/>
              <a:t>Officer Sean Hendrickson </a:t>
            </a:r>
          </a:p>
          <a:p>
            <a:endParaRPr lang="en-US" dirty="0"/>
          </a:p>
        </p:txBody>
      </p:sp>
    </p:spTree>
    <p:extLst>
      <p:ext uri="{BB962C8B-B14F-4D97-AF65-F5344CB8AC3E}">
        <p14:creationId xmlns:p14="http://schemas.microsoft.com/office/powerpoint/2010/main" val="211865706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latin typeface="Arial" pitchFamily="34" charset="0"/>
                <a:cs typeface="Arial" pitchFamily="34" charset="0"/>
              </a:rPr>
              <a:t>Tennessee v. </a:t>
            </a:r>
            <a:r>
              <a:rPr lang="en-US" dirty="0" smtClean="0">
                <a:latin typeface="Arial" pitchFamily="34" charset="0"/>
                <a:cs typeface="Arial" pitchFamily="34" charset="0"/>
              </a:rPr>
              <a:t>Garner ~ </a:t>
            </a:r>
            <a:r>
              <a:rPr lang="en-US" sz="3100" dirty="0" smtClean="0">
                <a:latin typeface="Arial" pitchFamily="34" charset="0"/>
                <a:cs typeface="Arial" pitchFamily="34" charset="0"/>
              </a:rPr>
              <a:t>471 </a:t>
            </a:r>
            <a:r>
              <a:rPr lang="en-US" sz="3100" dirty="0">
                <a:latin typeface="Arial" pitchFamily="34" charset="0"/>
                <a:cs typeface="Arial" pitchFamily="34" charset="0"/>
              </a:rPr>
              <a:t>U.S. 1 (1985)</a:t>
            </a:r>
            <a:endParaRPr lang="en-US" sz="3100" dirty="0"/>
          </a:p>
        </p:txBody>
      </p:sp>
      <p:sp>
        <p:nvSpPr>
          <p:cNvPr id="3" name="Content Placeholder 2"/>
          <p:cNvSpPr>
            <a:spLocks noGrp="1"/>
          </p:cNvSpPr>
          <p:nvPr>
            <p:ph idx="1"/>
          </p:nvPr>
        </p:nvSpPr>
        <p:spPr/>
        <p:txBody>
          <a:bodyPr/>
          <a:lstStyle/>
          <a:p>
            <a:pPr marL="109728" indent="0">
              <a:buNone/>
            </a:pPr>
            <a:r>
              <a:rPr lang="en-US" dirty="0">
                <a:latin typeface="+mj-lt"/>
                <a:cs typeface="Arial" pitchFamily="34" charset="0"/>
              </a:rPr>
              <a:t>Basis for:</a:t>
            </a:r>
            <a:br>
              <a:rPr lang="en-US" dirty="0">
                <a:latin typeface="+mj-lt"/>
                <a:cs typeface="Arial" pitchFamily="34" charset="0"/>
              </a:rPr>
            </a:br>
            <a:r>
              <a:rPr lang="en-US" dirty="0">
                <a:latin typeface="+mj-lt"/>
                <a:cs typeface="Arial" pitchFamily="34" charset="0"/>
              </a:rPr>
              <a:t>- Federal law</a:t>
            </a:r>
            <a:br>
              <a:rPr lang="en-US" dirty="0">
                <a:latin typeface="+mj-lt"/>
                <a:cs typeface="Arial" pitchFamily="34" charset="0"/>
              </a:rPr>
            </a:br>
            <a:r>
              <a:rPr lang="en-US" dirty="0">
                <a:latin typeface="+mj-lt"/>
                <a:cs typeface="Arial" pitchFamily="34" charset="0"/>
              </a:rPr>
              <a:t>- Washington State law – </a:t>
            </a:r>
            <a:r>
              <a:rPr lang="en-US" sz="2400" dirty="0">
                <a:latin typeface="+mj-lt"/>
                <a:cs typeface="Arial" pitchFamily="34" charset="0"/>
              </a:rPr>
              <a:t>RCW  9A.16.040</a:t>
            </a:r>
            <a:br>
              <a:rPr lang="en-US" sz="2400" dirty="0">
                <a:latin typeface="+mj-lt"/>
                <a:cs typeface="Arial" pitchFamily="34" charset="0"/>
              </a:rPr>
            </a:br>
            <a:r>
              <a:rPr lang="en-US" dirty="0">
                <a:latin typeface="+mj-lt"/>
                <a:cs typeface="Arial" pitchFamily="34" charset="0"/>
              </a:rPr>
              <a:t/>
            </a:r>
            <a:br>
              <a:rPr lang="en-US" dirty="0">
                <a:latin typeface="+mj-lt"/>
                <a:cs typeface="Arial" pitchFamily="34" charset="0"/>
              </a:rPr>
            </a:br>
            <a:r>
              <a:rPr lang="en-US" dirty="0">
                <a:latin typeface="+mj-lt"/>
                <a:cs typeface="Arial" pitchFamily="34" charset="0"/>
              </a:rPr>
              <a:t/>
            </a:r>
            <a:br>
              <a:rPr lang="en-US" dirty="0">
                <a:latin typeface="+mj-lt"/>
                <a:cs typeface="Arial" pitchFamily="34" charset="0"/>
              </a:rPr>
            </a:br>
            <a:r>
              <a:rPr lang="en-US" dirty="0">
                <a:latin typeface="+mj-lt"/>
                <a:cs typeface="Arial" pitchFamily="34" charset="0"/>
              </a:rPr>
              <a:t>Allows for the use deadly force in two separate and specific instances</a:t>
            </a:r>
          </a:p>
          <a:p>
            <a:endParaRPr lang="en-US" dirty="0"/>
          </a:p>
        </p:txBody>
      </p:sp>
    </p:spTree>
    <p:extLst>
      <p:ext uri="{BB962C8B-B14F-4D97-AF65-F5344CB8AC3E}">
        <p14:creationId xmlns:p14="http://schemas.microsoft.com/office/powerpoint/2010/main" val="21083342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Tennessee </a:t>
            </a:r>
            <a:r>
              <a:rPr lang="en-US" dirty="0" err="1" smtClean="0"/>
              <a:t>vs</a:t>
            </a:r>
            <a:r>
              <a:rPr lang="en-US" dirty="0" smtClean="0"/>
              <a:t> Garner (1985)</a:t>
            </a:r>
            <a:endParaRPr lang="en-US" dirty="0"/>
          </a:p>
        </p:txBody>
      </p:sp>
      <p:sp>
        <p:nvSpPr>
          <p:cNvPr id="3" name="Content Placeholder 2"/>
          <p:cNvSpPr>
            <a:spLocks noGrp="1"/>
          </p:cNvSpPr>
          <p:nvPr>
            <p:ph idx="1"/>
          </p:nvPr>
        </p:nvSpPr>
        <p:spPr/>
        <p:txBody>
          <a:bodyPr/>
          <a:lstStyle/>
          <a:p>
            <a:r>
              <a:rPr lang="en-US" dirty="0" smtClean="0"/>
              <a:t>Discussion…</a:t>
            </a:r>
            <a:endParaRPr lang="en-US" dirty="0"/>
          </a:p>
        </p:txBody>
      </p:sp>
    </p:spTree>
    <p:extLst>
      <p:ext uri="{BB962C8B-B14F-4D97-AF65-F5344CB8AC3E}">
        <p14:creationId xmlns:p14="http://schemas.microsoft.com/office/powerpoint/2010/main" val="248767994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Tennessee </a:t>
            </a:r>
            <a:r>
              <a:rPr lang="en-US" dirty="0" err="1" smtClean="0"/>
              <a:t>vs</a:t>
            </a:r>
            <a:r>
              <a:rPr lang="en-US" dirty="0" smtClean="0"/>
              <a:t> Garner (1985)</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067938917"/>
              </p:ext>
            </p:extLst>
          </p:nvPr>
        </p:nvGraphicFramePr>
        <p:xfrm>
          <a:off x="457200" y="2249424"/>
          <a:ext cx="8229600" cy="43251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3978609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Tennessee </a:t>
            </a:r>
            <a:r>
              <a:rPr lang="en-US" dirty="0" err="1" smtClean="0"/>
              <a:t>vs</a:t>
            </a:r>
            <a:r>
              <a:rPr lang="en-US" dirty="0" smtClean="0"/>
              <a:t> Garner (1985)</a:t>
            </a:r>
            <a:endParaRPr lang="en-US" dirty="0"/>
          </a:p>
        </p:txBody>
      </p:sp>
      <p:sp>
        <p:nvSpPr>
          <p:cNvPr id="3" name="Content Placeholder 2"/>
          <p:cNvSpPr>
            <a:spLocks noGrp="1"/>
          </p:cNvSpPr>
          <p:nvPr>
            <p:ph idx="1"/>
          </p:nvPr>
        </p:nvSpPr>
        <p:spPr/>
        <p:txBody>
          <a:bodyPr/>
          <a:lstStyle/>
          <a:p>
            <a:endParaRPr lang="en-US" dirty="0" smtClean="0"/>
          </a:p>
          <a:p>
            <a:pPr marL="109728" indent="0">
              <a:buNone/>
            </a:pPr>
            <a:endParaRPr lang="en-US" dirty="0"/>
          </a:p>
          <a:p>
            <a:pPr marL="109728" indent="0">
              <a:buNone/>
            </a:pPr>
            <a:r>
              <a:rPr lang="en-US" dirty="0" smtClean="0"/>
              <a:t>Garner’s father sued alleging Fourth, Fifth, Sixth, Eighth and Fourteenth Amendment violations. </a:t>
            </a:r>
            <a:endParaRPr lang="en-US" dirty="0"/>
          </a:p>
        </p:txBody>
      </p:sp>
    </p:spTree>
    <p:extLst>
      <p:ext uri="{BB962C8B-B14F-4D97-AF65-F5344CB8AC3E}">
        <p14:creationId xmlns:p14="http://schemas.microsoft.com/office/powerpoint/2010/main" val="149797312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Tennessee </a:t>
            </a:r>
            <a:r>
              <a:rPr lang="en-US" dirty="0" err="1" smtClean="0"/>
              <a:t>vs</a:t>
            </a:r>
            <a:r>
              <a:rPr lang="en-US" dirty="0" smtClean="0"/>
              <a:t> Garner (1985)</a:t>
            </a:r>
            <a:endParaRPr lang="en-US" dirty="0"/>
          </a:p>
        </p:txBody>
      </p:sp>
      <p:sp>
        <p:nvSpPr>
          <p:cNvPr id="3" name="Content Placeholder 2"/>
          <p:cNvSpPr>
            <a:spLocks noGrp="1"/>
          </p:cNvSpPr>
          <p:nvPr>
            <p:ph idx="1"/>
          </p:nvPr>
        </p:nvSpPr>
        <p:spPr/>
        <p:txBody>
          <a:bodyPr>
            <a:normAutofit/>
          </a:bodyPr>
          <a:lstStyle/>
          <a:p>
            <a:r>
              <a:rPr lang="en-US" dirty="0" smtClean="0"/>
              <a:t>US Supreme Court ruled that deadly force to effect arrest constitutes a seizure under the Fourth Amendment.</a:t>
            </a:r>
          </a:p>
          <a:p>
            <a:endParaRPr lang="en-US" dirty="0"/>
          </a:p>
          <a:p>
            <a:r>
              <a:rPr lang="en-US" dirty="0" smtClean="0"/>
              <a:t>The Court ruled that deadly force against unarmed and non-dangerous fleeing felons was unconstitutional.</a:t>
            </a:r>
            <a:endParaRPr lang="en-US" dirty="0"/>
          </a:p>
        </p:txBody>
      </p:sp>
    </p:spTree>
    <p:extLst>
      <p:ext uri="{BB962C8B-B14F-4D97-AF65-F5344CB8AC3E}">
        <p14:creationId xmlns:p14="http://schemas.microsoft.com/office/powerpoint/2010/main" val="54573849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Effect transition="in" filter="wipe(down)">
                                      <p:cBhvr>
                                        <p:cTn id="25" dur="580">
                                          <p:stCondLst>
                                            <p:cond delay="0"/>
                                          </p:stCondLst>
                                        </p:cTn>
                                        <p:tgtEl>
                                          <p:spTgt spid="3">
                                            <p:txEl>
                                              <p:pRg st="2" end="2"/>
                                            </p:txEl>
                                          </p:spTgt>
                                        </p:tgtEl>
                                      </p:cBhvr>
                                    </p:animEffect>
                                    <p:anim calcmode="lin" valueType="num">
                                      <p:cBhvr>
                                        <p:cTn id="26"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2" end="2"/>
                                            </p:txEl>
                                          </p:spTgt>
                                        </p:tgtEl>
                                      </p:cBhvr>
                                      <p:to x="100000" y="60000"/>
                                    </p:animScale>
                                    <p:animScale>
                                      <p:cBhvr>
                                        <p:cTn id="32" dur="166" decel="50000">
                                          <p:stCondLst>
                                            <p:cond delay="676"/>
                                          </p:stCondLst>
                                        </p:cTn>
                                        <p:tgtEl>
                                          <p:spTgt spid="3">
                                            <p:txEl>
                                              <p:pRg st="2" end="2"/>
                                            </p:txEl>
                                          </p:spTgt>
                                        </p:tgtEl>
                                      </p:cBhvr>
                                      <p:to x="100000" y="100000"/>
                                    </p:animScale>
                                    <p:animScale>
                                      <p:cBhvr>
                                        <p:cTn id="33" dur="26">
                                          <p:stCondLst>
                                            <p:cond delay="1312"/>
                                          </p:stCondLst>
                                        </p:cTn>
                                        <p:tgtEl>
                                          <p:spTgt spid="3">
                                            <p:txEl>
                                              <p:pRg st="2" end="2"/>
                                            </p:txEl>
                                          </p:spTgt>
                                        </p:tgtEl>
                                      </p:cBhvr>
                                      <p:to x="100000" y="80000"/>
                                    </p:animScale>
                                    <p:animScale>
                                      <p:cBhvr>
                                        <p:cTn id="34" dur="166" decel="50000">
                                          <p:stCondLst>
                                            <p:cond delay="1338"/>
                                          </p:stCondLst>
                                        </p:cTn>
                                        <p:tgtEl>
                                          <p:spTgt spid="3">
                                            <p:txEl>
                                              <p:pRg st="2" end="2"/>
                                            </p:txEl>
                                          </p:spTgt>
                                        </p:tgtEl>
                                      </p:cBhvr>
                                      <p:to x="100000" y="100000"/>
                                    </p:animScale>
                                    <p:animScale>
                                      <p:cBhvr>
                                        <p:cTn id="35" dur="26">
                                          <p:stCondLst>
                                            <p:cond delay="1642"/>
                                          </p:stCondLst>
                                        </p:cTn>
                                        <p:tgtEl>
                                          <p:spTgt spid="3">
                                            <p:txEl>
                                              <p:pRg st="2" end="2"/>
                                            </p:txEl>
                                          </p:spTgt>
                                        </p:tgtEl>
                                      </p:cBhvr>
                                      <p:to x="100000" y="90000"/>
                                    </p:animScale>
                                    <p:animScale>
                                      <p:cBhvr>
                                        <p:cTn id="36" dur="166" decel="50000">
                                          <p:stCondLst>
                                            <p:cond delay="1668"/>
                                          </p:stCondLst>
                                        </p:cTn>
                                        <p:tgtEl>
                                          <p:spTgt spid="3">
                                            <p:txEl>
                                              <p:pRg st="2" end="2"/>
                                            </p:txEl>
                                          </p:spTgt>
                                        </p:tgtEl>
                                      </p:cBhvr>
                                      <p:to x="100000" y="100000"/>
                                    </p:animScale>
                                    <p:animScale>
                                      <p:cBhvr>
                                        <p:cTn id="37" dur="26">
                                          <p:stCondLst>
                                            <p:cond delay="1808"/>
                                          </p:stCondLst>
                                        </p:cTn>
                                        <p:tgtEl>
                                          <p:spTgt spid="3">
                                            <p:txEl>
                                              <p:pRg st="2" end="2"/>
                                            </p:txEl>
                                          </p:spTgt>
                                        </p:tgtEl>
                                      </p:cBhvr>
                                      <p:to x="100000" y="95000"/>
                                    </p:animScale>
                                    <p:animScale>
                                      <p:cBhvr>
                                        <p:cTn id="38" dur="166" decel="50000">
                                          <p:stCondLst>
                                            <p:cond delay="1834"/>
                                          </p:stCondLst>
                                        </p:cTn>
                                        <p:tgtEl>
                                          <p:spTgt spid="3">
                                            <p:txEl>
                                              <p:pRg st="2" end="2"/>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Tennessee </a:t>
            </a:r>
            <a:r>
              <a:rPr lang="en-US" dirty="0" err="1" smtClean="0"/>
              <a:t>vs</a:t>
            </a:r>
            <a:r>
              <a:rPr lang="en-US" dirty="0" smtClean="0"/>
              <a:t> Garner (1985)</a:t>
            </a:r>
            <a:endParaRPr lang="en-US" dirty="0"/>
          </a:p>
        </p:txBody>
      </p:sp>
      <p:sp>
        <p:nvSpPr>
          <p:cNvPr id="3" name="Content Placeholder 2"/>
          <p:cNvSpPr>
            <a:spLocks noGrp="1"/>
          </p:cNvSpPr>
          <p:nvPr>
            <p:ph idx="1"/>
          </p:nvPr>
        </p:nvSpPr>
        <p:spPr/>
        <p:txBody>
          <a:bodyPr>
            <a:normAutofit/>
          </a:bodyPr>
          <a:lstStyle/>
          <a:p>
            <a:r>
              <a:rPr lang="en-US" dirty="0" smtClean="0"/>
              <a:t>The Supreme Court held that Officers can use deadly force to seize a fleeing suspect. </a:t>
            </a:r>
          </a:p>
          <a:p>
            <a:endParaRPr lang="en-US" dirty="0"/>
          </a:p>
          <a:p>
            <a:r>
              <a:rPr lang="en-US" dirty="0" smtClean="0"/>
              <a:t>They made an outline of what would make lethal force in such a situation reasonable (4):  </a:t>
            </a:r>
          </a:p>
        </p:txBody>
      </p:sp>
    </p:spTree>
    <p:extLst>
      <p:ext uri="{BB962C8B-B14F-4D97-AF65-F5344CB8AC3E}">
        <p14:creationId xmlns:p14="http://schemas.microsoft.com/office/powerpoint/2010/main" val="350453473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Tennessee v. Garner </a:t>
            </a:r>
            <a:endParaRPr lang="en-US" dirty="0"/>
          </a:p>
        </p:txBody>
      </p:sp>
      <p:sp>
        <p:nvSpPr>
          <p:cNvPr id="3" name="Content Placeholder 2"/>
          <p:cNvSpPr>
            <a:spLocks noGrp="1"/>
          </p:cNvSpPr>
          <p:nvPr>
            <p:ph idx="1"/>
          </p:nvPr>
        </p:nvSpPr>
        <p:spPr/>
        <p:txBody>
          <a:bodyPr>
            <a:normAutofit lnSpcReduction="10000"/>
          </a:bodyPr>
          <a:lstStyle/>
          <a:p>
            <a:pPr marL="109728" indent="0">
              <a:buNone/>
            </a:pPr>
            <a:r>
              <a:rPr lang="en-US" dirty="0">
                <a:latin typeface="+mj-lt"/>
                <a:cs typeface="Arial" pitchFamily="34" charset="0"/>
              </a:rPr>
              <a:t>Officers are authorized to use deadly force against </a:t>
            </a:r>
            <a:r>
              <a:rPr lang="en-US" u="sng" dirty="0">
                <a:latin typeface="+mj-lt"/>
                <a:cs typeface="Arial" pitchFamily="34" charset="0"/>
              </a:rPr>
              <a:t>any person</a:t>
            </a:r>
            <a:r>
              <a:rPr lang="en-US" dirty="0">
                <a:latin typeface="+mj-lt"/>
                <a:cs typeface="Arial" pitchFamily="34" charset="0"/>
              </a:rPr>
              <a:t> as necessary in </a:t>
            </a:r>
            <a:r>
              <a:rPr lang="en-US" u="sng" dirty="0">
                <a:latin typeface="+mj-lt"/>
                <a:cs typeface="Arial" pitchFamily="34" charset="0"/>
              </a:rPr>
              <a:t>self defense</a:t>
            </a:r>
            <a:r>
              <a:rPr lang="en-US" dirty="0">
                <a:latin typeface="+mj-lt"/>
                <a:cs typeface="Arial" pitchFamily="34" charset="0"/>
              </a:rPr>
              <a:t> or the defense of another, when they have </a:t>
            </a:r>
            <a:r>
              <a:rPr lang="en-US" u="sng" dirty="0">
                <a:latin typeface="+mj-lt"/>
                <a:cs typeface="Arial" pitchFamily="34" charset="0"/>
              </a:rPr>
              <a:t>reason to believe</a:t>
            </a:r>
            <a:r>
              <a:rPr lang="en-US" dirty="0">
                <a:latin typeface="+mj-lt"/>
                <a:cs typeface="Arial" pitchFamily="34" charset="0"/>
              </a:rPr>
              <a:t> they or another are in </a:t>
            </a:r>
            <a:r>
              <a:rPr lang="en-US" u="sng" dirty="0">
                <a:latin typeface="+mj-lt"/>
                <a:cs typeface="Arial" pitchFamily="34" charset="0"/>
              </a:rPr>
              <a:t>immediate danger</a:t>
            </a:r>
            <a:r>
              <a:rPr lang="en-US" dirty="0">
                <a:latin typeface="+mj-lt"/>
                <a:cs typeface="Arial" pitchFamily="34" charset="0"/>
              </a:rPr>
              <a:t> of death or </a:t>
            </a:r>
            <a:r>
              <a:rPr lang="en-US" u="sng" dirty="0">
                <a:latin typeface="+mj-lt"/>
                <a:cs typeface="Arial" pitchFamily="34" charset="0"/>
              </a:rPr>
              <a:t>serious physical harm</a:t>
            </a:r>
            <a:r>
              <a:rPr lang="en-US" dirty="0">
                <a:latin typeface="+mj-lt"/>
                <a:cs typeface="Arial" pitchFamily="34" charset="0"/>
              </a:rPr>
              <a:t>.</a:t>
            </a:r>
            <a:br>
              <a:rPr lang="en-US" dirty="0">
                <a:latin typeface="+mj-lt"/>
                <a:cs typeface="Arial" pitchFamily="34" charset="0"/>
              </a:rPr>
            </a:br>
            <a:r>
              <a:rPr lang="en-US" dirty="0">
                <a:latin typeface="+mj-lt"/>
                <a:cs typeface="Arial" pitchFamily="34" charset="0"/>
              </a:rPr>
              <a:t/>
            </a:r>
            <a:br>
              <a:rPr lang="en-US" dirty="0">
                <a:latin typeface="+mj-lt"/>
                <a:cs typeface="Arial" pitchFamily="34" charset="0"/>
              </a:rPr>
            </a:br>
            <a:r>
              <a:rPr lang="en-US" dirty="0">
                <a:latin typeface="+mj-lt"/>
                <a:cs typeface="Arial" pitchFamily="34" charset="0"/>
              </a:rPr>
              <a:t>- Any person</a:t>
            </a:r>
            <a:br>
              <a:rPr lang="en-US" dirty="0">
                <a:latin typeface="+mj-lt"/>
                <a:cs typeface="Arial" pitchFamily="34" charset="0"/>
              </a:rPr>
            </a:br>
            <a:r>
              <a:rPr lang="en-US" dirty="0">
                <a:latin typeface="+mj-lt"/>
                <a:cs typeface="Arial" pitchFamily="34" charset="0"/>
              </a:rPr>
              <a:t>- Self-defense</a:t>
            </a:r>
            <a:br>
              <a:rPr lang="en-US" dirty="0">
                <a:latin typeface="+mj-lt"/>
                <a:cs typeface="Arial" pitchFamily="34" charset="0"/>
              </a:rPr>
            </a:br>
            <a:r>
              <a:rPr lang="en-US" dirty="0">
                <a:latin typeface="+mj-lt"/>
                <a:cs typeface="Arial" pitchFamily="34" charset="0"/>
              </a:rPr>
              <a:t>- Reason to believe</a:t>
            </a:r>
            <a:br>
              <a:rPr lang="en-US" dirty="0">
                <a:latin typeface="+mj-lt"/>
                <a:cs typeface="Arial" pitchFamily="34" charset="0"/>
              </a:rPr>
            </a:br>
            <a:r>
              <a:rPr lang="en-US" dirty="0">
                <a:latin typeface="+mj-lt"/>
                <a:cs typeface="Arial" pitchFamily="34" charset="0"/>
              </a:rPr>
              <a:t>- Immediate danger of serious physical harm</a:t>
            </a:r>
          </a:p>
          <a:p>
            <a:endParaRPr lang="en-US" dirty="0"/>
          </a:p>
        </p:txBody>
      </p:sp>
    </p:spTree>
    <p:extLst>
      <p:ext uri="{BB962C8B-B14F-4D97-AF65-F5344CB8AC3E}">
        <p14:creationId xmlns:p14="http://schemas.microsoft.com/office/powerpoint/2010/main" val="12950631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Tennessee v. Garner</a:t>
            </a:r>
            <a:endParaRPr lang="en-US" dirty="0"/>
          </a:p>
        </p:txBody>
      </p:sp>
      <p:sp>
        <p:nvSpPr>
          <p:cNvPr id="3" name="Content Placeholder 2"/>
          <p:cNvSpPr>
            <a:spLocks noGrp="1"/>
          </p:cNvSpPr>
          <p:nvPr>
            <p:ph idx="1"/>
          </p:nvPr>
        </p:nvSpPr>
        <p:spPr/>
        <p:txBody>
          <a:bodyPr>
            <a:normAutofit fontScale="92500" lnSpcReduction="20000"/>
          </a:bodyPr>
          <a:lstStyle/>
          <a:p>
            <a:pPr marL="109728" indent="0">
              <a:buNone/>
            </a:pPr>
            <a:r>
              <a:rPr lang="en-US" dirty="0">
                <a:latin typeface="+mj-lt"/>
                <a:cs typeface="Arial" pitchFamily="34" charset="0"/>
              </a:rPr>
              <a:t>Officers are authorized to use deadly force to </a:t>
            </a:r>
            <a:r>
              <a:rPr lang="en-US" u="sng" dirty="0">
                <a:latin typeface="+mj-lt"/>
                <a:cs typeface="Arial" pitchFamily="34" charset="0"/>
              </a:rPr>
              <a:t>capture or seize</a:t>
            </a:r>
            <a:r>
              <a:rPr lang="en-US" dirty="0">
                <a:latin typeface="+mj-lt"/>
                <a:cs typeface="Arial" pitchFamily="34" charset="0"/>
              </a:rPr>
              <a:t> a dangerous suspect when there is </a:t>
            </a:r>
            <a:r>
              <a:rPr lang="en-US" u="sng" dirty="0">
                <a:latin typeface="+mj-lt"/>
                <a:cs typeface="Arial" pitchFamily="34" charset="0"/>
              </a:rPr>
              <a:t>probable cause</a:t>
            </a:r>
            <a:r>
              <a:rPr lang="en-US" dirty="0">
                <a:latin typeface="+mj-lt"/>
                <a:cs typeface="Arial" pitchFamily="34" charset="0"/>
              </a:rPr>
              <a:t> to believe that the suspect has committed a crime </a:t>
            </a:r>
            <a:r>
              <a:rPr lang="en-US" u="sng" dirty="0">
                <a:latin typeface="+mj-lt"/>
                <a:cs typeface="Arial" pitchFamily="34" charset="0"/>
              </a:rPr>
              <a:t>involving the infliction or threatened infliction of serious physical harm</a:t>
            </a:r>
            <a:r>
              <a:rPr lang="en-US" dirty="0">
                <a:latin typeface="+mj-lt"/>
                <a:cs typeface="Arial" pitchFamily="34" charset="0"/>
              </a:rPr>
              <a:t>, and there is </a:t>
            </a:r>
            <a:r>
              <a:rPr lang="en-US" u="sng" dirty="0">
                <a:latin typeface="+mj-lt"/>
                <a:cs typeface="Arial" pitchFamily="34" charset="0"/>
              </a:rPr>
              <a:t>no reasonably safe means</a:t>
            </a:r>
            <a:r>
              <a:rPr lang="en-US" dirty="0">
                <a:latin typeface="+mj-lt"/>
                <a:cs typeface="Arial" pitchFamily="34" charset="0"/>
              </a:rPr>
              <a:t> of preventing the suspect’s escape.</a:t>
            </a:r>
            <a:br>
              <a:rPr lang="en-US" dirty="0">
                <a:latin typeface="+mj-lt"/>
                <a:cs typeface="Arial" pitchFamily="34" charset="0"/>
              </a:rPr>
            </a:br>
            <a:r>
              <a:rPr lang="en-US" dirty="0">
                <a:latin typeface="+mj-lt"/>
                <a:cs typeface="Arial" pitchFamily="34" charset="0"/>
              </a:rPr>
              <a:t/>
            </a:r>
            <a:br>
              <a:rPr lang="en-US" dirty="0">
                <a:latin typeface="+mj-lt"/>
                <a:cs typeface="Arial" pitchFamily="34" charset="0"/>
              </a:rPr>
            </a:br>
            <a:r>
              <a:rPr lang="en-US" dirty="0">
                <a:latin typeface="+mj-lt"/>
                <a:cs typeface="Arial" pitchFamily="34" charset="0"/>
              </a:rPr>
              <a:t>- Capture or seize</a:t>
            </a:r>
            <a:br>
              <a:rPr lang="en-US" dirty="0">
                <a:latin typeface="+mj-lt"/>
                <a:cs typeface="Arial" pitchFamily="34" charset="0"/>
              </a:rPr>
            </a:br>
            <a:r>
              <a:rPr lang="en-US" dirty="0">
                <a:latin typeface="+mj-lt"/>
                <a:cs typeface="Arial" pitchFamily="34" charset="0"/>
              </a:rPr>
              <a:t>- Probably cause</a:t>
            </a:r>
            <a:br>
              <a:rPr lang="en-US" dirty="0">
                <a:latin typeface="+mj-lt"/>
                <a:cs typeface="Arial" pitchFamily="34" charset="0"/>
              </a:rPr>
            </a:br>
            <a:r>
              <a:rPr lang="en-US" dirty="0">
                <a:latin typeface="+mj-lt"/>
                <a:cs typeface="Arial" pitchFamily="34" charset="0"/>
              </a:rPr>
              <a:t>- Crime inflicting/threatening serious physical harm</a:t>
            </a:r>
            <a:br>
              <a:rPr lang="en-US" dirty="0">
                <a:latin typeface="+mj-lt"/>
                <a:cs typeface="Arial" pitchFamily="34" charset="0"/>
              </a:rPr>
            </a:br>
            <a:r>
              <a:rPr lang="en-US" dirty="0">
                <a:latin typeface="+mj-lt"/>
                <a:cs typeface="Arial" pitchFamily="34" charset="0"/>
              </a:rPr>
              <a:t>- No reasonably safe means</a:t>
            </a:r>
            <a:br>
              <a:rPr lang="en-US" dirty="0">
                <a:latin typeface="+mj-lt"/>
                <a:cs typeface="Arial" pitchFamily="34" charset="0"/>
              </a:rPr>
            </a:br>
            <a:r>
              <a:rPr lang="en-US" dirty="0">
                <a:latin typeface="+mj-lt"/>
                <a:cs typeface="Arial" pitchFamily="34" charset="0"/>
              </a:rPr>
              <a:t>- AND - </a:t>
            </a:r>
          </a:p>
          <a:p>
            <a:endParaRPr lang="en-US" dirty="0"/>
          </a:p>
        </p:txBody>
      </p:sp>
    </p:spTree>
    <p:extLst>
      <p:ext uri="{BB962C8B-B14F-4D97-AF65-F5344CB8AC3E}">
        <p14:creationId xmlns:p14="http://schemas.microsoft.com/office/powerpoint/2010/main" val="21709745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cs typeface="Arial" pitchFamily="34" charset="0"/>
              </a:rPr>
              <a:t>When officers are about to use deadly force, they will, when </a:t>
            </a:r>
            <a:r>
              <a:rPr lang="en-US" u="sng" dirty="0">
                <a:cs typeface="Arial" pitchFamily="34" charset="0"/>
              </a:rPr>
              <a:t>feasible</a:t>
            </a:r>
            <a:r>
              <a:rPr lang="en-US" dirty="0">
                <a:cs typeface="Arial" pitchFamily="34" charset="0"/>
              </a:rPr>
              <a:t>, issue a </a:t>
            </a:r>
            <a:r>
              <a:rPr lang="en-US" b="1" dirty="0">
                <a:cs typeface="Arial" pitchFamily="34" charset="0"/>
              </a:rPr>
              <a:t>verbal warning</a:t>
            </a:r>
            <a:r>
              <a:rPr lang="en-US" b="1" i="1" dirty="0">
                <a:cs typeface="Arial" pitchFamily="34" charset="0"/>
              </a:rPr>
              <a:t> </a:t>
            </a:r>
            <a:r>
              <a:rPr lang="en-US" dirty="0">
                <a:cs typeface="Arial" pitchFamily="34" charset="0"/>
              </a:rPr>
              <a:t>to the suspect.</a:t>
            </a:r>
            <a:endParaRPr lang="en-US" dirty="0"/>
          </a:p>
        </p:txBody>
      </p:sp>
      <p:sp>
        <p:nvSpPr>
          <p:cNvPr id="3" name="Content Placeholder 2"/>
          <p:cNvSpPr>
            <a:spLocks noGrp="1"/>
          </p:cNvSpPr>
          <p:nvPr>
            <p:ph idx="1"/>
          </p:nvPr>
        </p:nvSpPr>
        <p:spPr>
          <a:xfrm>
            <a:off x="533400" y="2667000"/>
            <a:ext cx="8229600" cy="3907536"/>
          </a:xfrm>
        </p:spPr>
        <p:txBody>
          <a:bodyPr/>
          <a:lstStyle/>
          <a:p>
            <a:pPr marL="109728" indent="0">
              <a:buNone/>
            </a:pPr>
            <a:r>
              <a:rPr lang="en-US" dirty="0">
                <a:latin typeface="+mj-lt"/>
                <a:cs typeface="Arial" pitchFamily="34" charset="0"/>
              </a:rPr>
              <a:t/>
            </a:r>
            <a:br>
              <a:rPr lang="en-US" dirty="0">
                <a:latin typeface="+mj-lt"/>
                <a:cs typeface="Arial" pitchFamily="34" charset="0"/>
              </a:rPr>
            </a:br>
            <a:r>
              <a:rPr lang="en-US" dirty="0">
                <a:latin typeface="+mj-lt"/>
                <a:cs typeface="Arial" pitchFamily="34" charset="0"/>
              </a:rPr>
              <a:t>Factors:</a:t>
            </a:r>
            <a:br>
              <a:rPr lang="en-US" dirty="0">
                <a:latin typeface="+mj-lt"/>
                <a:cs typeface="Arial" pitchFamily="34" charset="0"/>
              </a:rPr>
            </a:br>
            <a:r>
              <a:rPr lang="en-US" dirty="0">
                <a:latin typeface="+mj-lt"/>
                <a:cs typeface="Arial" pitchFamily="34" charset="0"/>
              </a:rPr>
              <a:t>- Availability of cover</a:t>
            </a:r>
            <a:br>
              <a:rPr lang="en-US" dirty="0">
                <a:latin typeface="+mj-lt"/>
                <a:cs typeface="Arial" pitchFamily="34" charset="0"/>
              </a:rPr>
            </a:br>
            <a:r>
              <a:rPr lang="en-US" dirty="0">
                <a:latin typeface="+mj-lt"/>
                <a:cs typeface="Arial" pitchFamily="34" charset="0"/>
              </a:rPr>
              <a:t>- Persons in vicinity at risk</a:t>
            </a:r>
            <a:br>
              <a:rPr lang="en-US" dirty="0">
                <a:latin typeface="+mj-lt"/>
                <a:cs typeface="Arial" pitchFamily="34" charset="0"/>
              </a:rPr>
            </a:br>
            <a:r>
              <a:rPr lang="en-US" dirty="0">
                <a:latin typeface="+mj-lt"/>
                <a:cs typeface="Arial" pitchFamily="34" charset="0"/>
              </a:rPr>
              <a:t>- Likelihood that subject will surrender</a:t>
            </a:r>
            <a:br>
              <a:rPr lang="en-US" dirty="0">
                <a:latin typeface="+mj-lt"/>
                <a:cs typeface="Arial" pitchFamily="34" charset="0"/>
              </a:rPr>
            </a:br>
            <a:r>
              <a:rPr lang="en-US" dirty="0">
                <a:latin typeface="+mj-lt"/>
                <a:cs typeface="Arial" pitchFamily="34" charset="0"/>
              </a:rPr>
              <a:t>- Nature of threat posed</a:t>
            </a:r>
          </a:p>
          <a:p>
            <a:endParaRPr lang="en-US" dirty="0"/>
          </a:p>
        </p:txBody>
      </p:sp>
    </p:spTree>
    <p:extLst>
      <p:ext uri="{BB962C8B-B14F-4D97-AF65-F5344CB8AC3E}">
        <p14:creationId xmlns:p14="http://schemas.microsoft.com/office/powerpoint/2010/main" val="75336009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Deadly Force</a:t>
            </a:r>
            <a:endParaRPr lang="en-US" dirty="0"/>
          </a:p>
        </p:txBody>
      </p:sp>
      <p:sp>
        <p:nvSpPr>
          <p:cNvPr id="3" name="Content Placeholder 2"/>
          <p:cNvSpPr>
            <a:spLocks noGrp="1"/>
          </p:cNvSpPr>
          <p:nvPr>
            <p:ph idx="1"/>
          </p:nvPr>
        </p:nvSpPr>
        <p:spPr/>
        <p:txBody>
          <a:bodyPr/>
          <a:lstStyle/>
          <a:p>
            <a:pPr marL="0" indent="0">
              <a:buNone/>
            </a:pPr>
            <a:r>
              <a:rPr lang="en-US" dirty="0" smtClean="0"/>
              <a:t>RCW 9A.16.040 Justifiable homicide or use of deadly force by public officer, peace officer, person aiding. </a:t>
            </a:r>
          </a:p>
          <a:p>
            <a:pPr marL="0" indent="0">
              <a:buNone/>
            </a:pPr>
            <a:endParaRPr lang="en-US" dirty="0"/>
          </a:p>
          <a:p>
            <a:pPr marL="0" indent="0">
              <a:buNone/>
            </a:pPr>
            <a:endParaRPr lang="en-US" dirty="0" smtClean="0"/>
          </a:p>
        </p:txBody>
      </p:sp>
    </p:spTree>
    <p:extLst>
      <p:ext uri="{BB962C8B-B14F-4D97-AF65-F5344CB8AC3E}">
        <p14:creationId xmlns:p14="http://schemas.microsoft.com/office/powerpoint/2010/main" val="196999989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Basis for Lethal Force</a:t>
            </a:r>
            <a:endParaRPr lang="en-US" dirty="0"/>
          </a:p>
        </p:txBody>
      </p:sp>
      <p:sp>
        <p:nvSpPr>
          <p:cNvPr id="3" name="Content Placeholder 2"/>
          <p:cNvSpPr>
            <a:spLocks noGrp="1"/>
          </p:cNvSpPr>
          <p:nvPr>
            <p:ph idx="1"/>
          </p:nvPr>
        </p:nvSpPr>
        <p:spPr/>
        <p:txBody>
          <a:bodyPr/>
          <a:lstStyle/>
          <a:p>
            <a:r>
              <a:rPr lang="en-US" dirty="0" smtClean="0">
                <a:effectLst>
                  <a:outerShdw blurRad="38100" dist="38100" dir="2700000" algn="tl">
                    <a:srgbClr val="000000">
                      <a:alpha val="43137"/>
                    </a:srgbClr>
                  </a:outerShdw>
                </a:effectLst>
                <a:latin typeface="+mj-lt"/>
              </a:rPr>
              <a:t>State </a:t>
            </a:r>
            <a:r>
              <a:rPr lang="en-US" dirty="0">
                <a:effectLst>
                  <a:outerShdw blurRad="38100" dist="38100" dir="2700000" algn="tl">
                    <a:srgbClr val="000000">
                      <a:alpha val="43137"/>
                    </a:srgbClr>
                  </a:outerShdw>
                </a:effectLst>
                <a:latin typeface="+mj-lt"/>
              </a:rPr>
              <a:t>Law       </a:t>
            </a:r>
            <a:r>
              <a:rPr lang="en-US" sz="2400" u="sng" dirty="0">
                <a:effectLst>
                  <a:outerShdw blurRad="38100" dist="38100" dir="2700000" algn="tl">
                    <a:srgbClr val="000000">
                      <a:alpha val="43137"/>
                    </a:srgbClr>
                  </a:outerShdw>
                </a:effectLst>
                <a:latin typeface="+mj-lt"/>
              </a:rPr>
              <a:t>RCW </a:t>
            </a:r>
            <a:r>
              <a:rPr lang="en-US" sz="2400" u="sng" dirty="0" smtClean="0">
                <a:effectLst>
                  <a:outerShdw blurRad="38100" dist="38100" dir="2700000" algn="tl">
                    <a:srgbClr val="000000">
                      <a:alpha val="43137"/>
                    </a:srgbClr>
                  </a:outerShdw>
                </a:effectLst>
                <a:latin typeface="+mj-lt"/>
              </a:rPr>
              <a:t>9A.16.040</a:t>
            </a:r>
          </a:p>
          <a:p>
            <a:endParaRPr lang="en-US" dirty="0" smtClean="0">
              <a:effectLst>
                <a:outerShdw blurRad="38100" dist="38100" dir="2700000" algn="tl">
                  <a:srgbClr val="000000">
                    <a:alpha val="43137"/>
                  </a:srgbClr>
                </a:outerShdw>
              </a:effectLst>
              <a:latin typeface="+mj-lt"/>
            </a:endParaRPr>
          </a:p>
          <a:p>
            <a:endParaRPr lang="en-US" dirty="0">
              <a:effectLst>
                <a:outerShdw blurRad="38100" dist="38100" dir="2700000" algn="tl">
                  <a:srgbClr val="000000">
                    <a:alpha val="43137"/>
                  </a:srgbClr>
                </a:outerShdw>
              </a:effectLst>
              <a:latin typeface="+mj-lt"/>
            </a:endParaRPr>
          </a:p>
          <a:p>
            <a:r>
              <a:rPr lang="en-US" dirty="0" smtClean="0">
                <a:effectLst>
                  <a:outerShdw blurRad="38100" dist="38100" dir="2700000" algn="tl">
                    <a:srgbClr val="000000">
                      <a:alpha val="43137"/>
                    </a:srgbClr>
                  </a:outerShdw>
                </a:effectLst>
                <a:latin typeface="+mj-lt"/>
              </a:rPr>
              <a:t>Federal </a:t>
            </a:r>
            <a:r>
              <a:rPr lang="en-US" dirty="0">
                <a:effectLst>
                  <a:outerShdw blurRad="38100" dist="38100" dir="2700000" algn="tl">
                    <a:srgbClr val="000000">
                      <a:alpha val="43137"/>
                    </a:srgbClr>
                  </a:outerShdw>
                </a:effectLst>
                <a:latin typeface="+mj-lt"/>
              </a:rPr>
              <a:t>Law  </a:t>
            </a:r>
            <a:r>
              <a:rPr lang="en-US" sz="2400" u="sng" dirty="0">
                <a:effectLst>
                  <a:outerShdw blurRad="38100" dist="38100" dir="2700000" algn="tl">
                    <a:srgbClr val="000000">
                      <a:alpha val="43137"/>
                    </a:srgbClr>
                  </a:outerShdw>
                </a:effectLst>
                <a:latin typeface="+mj-lt"/>
                <a:cs typeface="Arial" pitchFamily="34" charset="0"/>
              </a:rPr>
              <a:t>471 U.S. </a:t>
            </a:r>
            <a:r>
              <a:rPr lang="en-US" sz="2400" u="sng" dirty="0" smtClean="0">
                <a:effectLst>
                  <a:outerShdw blurRad="38100" dist="38100" dir="2700000" algn="tl">
                    <a:srgbClr val="000000">
                      <a:alpha val="43137"/>
                    </a:srgbClr>
                  </a:outerShdw>
                </a:effectLst>
                <a:latin typeface="+mj-lt"/>
                <a:cs typeface="Arial" pitchFamily="34" charset="0"/>
              </a:rPr>
              <a:t>1</a:t>
            </a:r>
          </a:p>
          <a:p>
            <a:endParaRPr lang="en-US" sz="2400" u="sng" dirty="0" smtClean="0">
              <a:effectLst>
                <a:outerShdw blurRad="38100" dist="38100" dir="2700000" algn="tl">
                  <a:srgbClr val="000000">
                    <a:alpha val="43137"/>
                  </a:srgbClr>
                </a:outerShdw>
              </a:effectLst>
              <a:latin typeface="+mj-lt"/>
              <a:cs typeface="Arial" pitchFamily="34" charset="0"/>
            </a:endParaRPr>
          </a:p>
          <a:p>
            <a:endParaRPr lang="en-US" sz="2400" u="sng" dirty="0">
              <a:effectLst>
                <a:outerShdw blurRad="38100" dist="38100" dir="2700000" algn="tl">
                  <a:srgbClr val="000000">
                    <a:alpha val="43137"/>
                  </a:srgbClr>
                </a:outerShdw>
              </a:effectLst>
              <a:latin typeface="+mj-lt"/>
              <a:cs typeface="Arial" pitchFamily="34" charset="0"/>
            </a:endParaRPr>
          </a:p>
          <a:p>
            <a:r>
              <a:rPr lang="en-US" sz="2400" dirty="0" smtClean="0">
                <a:effectLst>
                  <a:outerShdw blurRad="38100" dist="38100" dir="2700000" algn="tl">
                    <a:srgbClr val="000000">
                      <a:alpha val="43137"/>
                    </a:srgbClr>
                  </a:outerShdw>
                </a:effectLst>
                <a:latin typeface="+mj-lt"/>
                <a:cs typeface="Arial" pitchFamily="34" charset="0"/>
              </a:rPr>
              <a:t>Department Policy </a:t>
            </a:r>
            <a:endParaRPr lang="en-US" dirty="0">
              <a:latin typeface="+mj-lt"/>
            </a:endParaRPr>
          </a:p>
        </p:txBody>
      </p:sp>
    </p:spTree>
    <p:extLst>
      <p:ext uri="{BB962C8B-B14F-4D97-AF65-F5344CB8AC3E}">
        <p14:creationId xmlns:p14="http://schemas.microsoft.com/office/powerpoint/2010/main" val="256509101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Project</a:t>
            </a:r>
            <a:endParaRPr lang="en-US" dirty="0"/>
          </a:p>
        </p:txBody>
      </p:sp>
      <p:sp>
        <p:nvSpPr>
          <p:cNvPr id="3" name="Content Placeholder 2"/>
          <p:cNvSpPr>
            <a:spLocks noGrp="1"/>
          </p:cNvSpPr>
          <p:nvPr>
            <p:ph idx="1"/>
          </p:nvPr>
        </p:nvSpPr>
        <p:spPr/>
        <p:txBody>
          <a:bodyPr/>
          <a:lstStyle/>
          <a:p>
            <a:r>
              <a:rPr lang="en-US" dirty="0" smtClean="0"/>
              <a:t>In groups highlight the key points of RCW 9A.16.040</a:t>
            </a:r>
          </a:p>
          <a:p>
            <a:endParaRPr lang="en-US" dirty="0"/>
          </a:p>
          <a:p>
            <a:r>
              <a:rPr lang="en-US" dirty="0" smtClean="0"/>
              <a:t>You have 10 minutes…</a:t>
            </a:r>
            <a:endParaRPr lang="en-US" dirty="0"/>
          </a:p>
        </p:txBody>
      </p:sp>
    </p:spTree>
    <p:extLst>
      <p:ext uri="{BB962C8B-B14F-4D97-AF65-F5344CB8AC3E}">
        <p14:creationId xmlns:p14="http://schemas.microsoft.com/office/powerpoint/2010/main" val="1582914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Justifiable Homicide</a:t>
            </a:r>
            <a:endParaRPr lang="en-US" dirty="0"/>
          </a:p>
        </p:txBody>
      </p:sp>
      <p:sp>
        <p:nvSpPr>
          <p:cNvPr id="3" name="Content Placeholder 2"/>
          <p:cNvSpPr>
            <a:spLocks noGrp="1"/>
          </p:cNvSpPr>
          <p:nvPr>
            <p:ph idx="1"/>
          </p:nvPr>
        </p:nvSpPr>
        <p:spPr/>
        <p:txBody>
          <a:bodyPr>
            <a:normAutofit/>
          </a:bodyPr>
          <a:lstStyle/>
          <a:p>
            <a:r>
              <a:rPr lang="en-US" dirty="0" smtClean="0"/>
              <a:t>When can we use lethal force?</a:t>
            </a:r>
          </a:p>
          <a:p>
            <a:endParaRPr lang="en-US" dirty="0"/>
          </a:p>
          <a:p>
            <a:r>
              <a:rPr lang="en-US" dirty="0" smtClean="0"/>
              <a:t>How can LEO and CO use force </a:t>
            </a:r>
            <a:r>
              <a:rPr lang="en-US" smtClean="0"/>
              <a:t>differently from </a:t>
            </a:r>
            <a:r>
              <a:rPr lang="en-US" dirty="0" smtClean="0"/>
              <a:t>a citizen? </a:t>
            </a:r>
          </a:p>
          <a:p>
            <a:pPr marL="806958" lvl="1" indent="-514350">
              <a:buFont typeface="+mj-lt"/>
              <a:buAutoNum type="arabicPeriod"/>
            </a:pPr>
            <a:endParaRPr lang="en-US" dirty="0" smtClean="0"/>
          </a:p>
          <a:p>
            <a:pPr marL="806958" lvl="1" indent="-514350">
              <a:buFont typeface="+mj-lt"/>
              <a:buAutoNum type="arabicPeriod"/>
            </a:pPr>
            <a:r>
              <a:rPr lang="en-US" dirty="0" smtClean="0"/>
              <a:t>Police officers do not have a duty to retreat</a:t>
            </a:r>
          </a:p>
          <a:p>
            <a:pPr marL="806958" lvl="1" indent="-514350">
              <a:buFont typeface="+mj-lt"/>
              <a:buAutoNum type="arabicPeriod"/>
            </a:pPr>
            <a:endParaRPr lang="en-US" dirty="0" smtClean="0"/>
          </a:p>
          <a:p>
            <a:pPr marL="806958" lvl="1" indent="-514350">
              <a:buFont typeface="+mj-lt"/>
              <a:buAutoNum type="arabicPeriod"/>
            </a:pPr>
            <a:r>
              <a:rPr lang="en-US" dirty="0" smtClean="0"/>
              <a:t>Citizens can only use force in self-defense or defense of another</a:t>
            </a:r>
          </a:p>
          <a:p>
            <a:endParaRPr lang="en-US" dirty="0"/>
          </a:p>
          <a:p>
            <a:pPr marL="0" indent="0">
              <a:buNone/>
            </a:pPr>
            <a:endParaRPr lang="en-US" dirty="0" smtClean="0"/>
          </a:p>
        </p:txBody>
      </p:sp>
    </p:spTree>
    <p:extLst>
      <p:ext uri="{BB962C8B-B14F-4D97-AF65-F5344CB8AC3E}">
        <p14:creationId xmlns:p14="http://schemas.microsoft.com/office/powerpoint/2010/main" val="422006741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It’s a Balancing Act</a:t>
            </a:r>
            <a:endParaRPr lang="en-US" dirty="0"/>
          </a:p>
        </p:txBody>
      </p:sp>
      <p:sp>
        <p:nvSpPr>
          <p:cNvPr id="3" name="Content Placeholder 2"/>
          <p:cNvSpPr>
            <a:spLocks noGrp="1"/>
          </p:cNvSpPr>
          <p:nvPr>
            <p:ph idx="1"/>
          </p:nvPr>
        </p:nvSpPr>
        <p:spPr/>
        <p:txBody>
          <a:bodyPr/>
          <a:lstStyle/>
          <a:p>
            <a:endParaRPr lang="en-US" dirty="0" smtClean="0"/>
          </a:p>
          <a:p>
            <a:r>
              <a:rPr lang="en-US" dirty="0" smtClean="0"/>
              <a:t>Governmental Interests </a:t>
            </a:r>
            <a:r>
              <a:rPr lang="en-US" dirty="0" err="1" smtClean="0"/>
              <a:t>vs</a:t>
            </a:r>
            <a:r>
              <a:rPr lang="en-US" dirty="0" smtClean="0"/>
              <a:t> Interests of Citizens</a:t>
            </a:r>
          </a:p>
          <a:p>
            <a:endParaRPr lang="en-US" dirty="0"/>
          </a:p>
          <a:p>
            <a:endParaRPr lang="en-US" dirty="0" smtClean="0"/>
          </a:p>
          <a:p>
            <a:r>
              <a:rPr lang="en-US" dirty="0" smtClean="0"/>
              <a:t>Enforcing the Law </a:t>
            </a:r>
            <a:r>
              <a:rPr lang="en-US" dirty="0" err="1" smtClean="0"/>
              <a:t>vs</a:t>
            </a:r>
            <a:r>
              <a:rPr lang="en-US" dirty="0" smtClean="0"/>
              <a:t> Constitutional Rights</a:t>
            </a:r>
          </a:p>
        </p:txBody>
      </p:sp>
    </p:spTree>
    <p:extLst>
      <p:ext uri="{BB962C8B-B14F-4D97-AF65-F5344CB8AC3E}">
        <p14:creationId xmlns:p14="http://schemas.microsoft.com/office/powerpoint/2010/main" val="297040796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Important </a:t>
            </a:r>
            <a:r>
              <a:rPr lang="en-US" dirty="0" smtClean="0"/>
              <a:t>Considerations</a:t>
            </a:r>
            <a:endParaRPr lang="en-US" dirty="0"/>
          </a:p>
        </p:txBody>
      </p:sp>
      <p:sp>
        <p:nvSpPr>
          <p:cNvPr id="3" name="Content Placeholder 2"/>
          <p:cNvSpPr>
            <a:spLocks noGrp="1"/>
          </p:cNvSpPr>
          <p:nvPr>
            <p:ph idx="1"/>
          </p:nvPr>
        </p:nvSpPr>
        <p:spPr/>
        <p:txBody>
          <a:bodyPr/>
          <a:lstStyle/>
          <a:p>
            <a:r>
              <a:rPr lang="en-US" dirty="0" smtClean="0"/>
              <a:t>Officers cannot justify a tactic based solely on convenience and that which exposes the officer to the least amount of risk. </a:t>
            </a:r>
          </a:p>
          <a:p>
            <a:endParaRPr lang="en-US" dirty="0"/>
          </a:p>
          <a:p>
            <a:r>
              <a:rPr lang="en-US" dirty="0" smtClean="0"/>
              <a:t>Fear alone does not justify deadly force.</a:t>
            </a:r>
            <a:endParaRPr lang="en-US" dirty="0"/>
          </a:p>
        </p:txBody>
      </p:sp>
    </p:spTree>
    <p:extLst>
      <p:ext uri="{BB962C8B-B14F-4D97-AF65-F5344CB8AC3E}">
        <p14:creationId xmlns:p14="http://schemas.microsoft.com/office/powerpoint/2010/main" val="15440699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Important Considerations</a:t>
            </a:r>
          </a:p>
        </p:txBody>
      </p:sp>
      <p:sp>
        <p:nvSpPr>
          <p:cNvPr id="3" name="Content Placeholder 2"/>
          <p:cNvSpPr>
            <a:spLocks noGrp="1"/>
          </p:cNvSpPr>
          <p:nvPr>
            <p:ph idx="1"/>
          </p:nvPr>
        </p:nvSpPr>
        <p:spPr/>
        <p:txBody>
          <a:bodyPr/>
          <a:lstStyle/>
          <a:p>
            <a:r>
              <a:rPr lang="en-US" dirty="0" smtClean="0"/>
              <a:t>Officers must interpret actions of suspect/violators in the context of the totality of the evolving circumstances and situation. </a:t>
            </a:r>
            <a:endParaRPr lang="en-US" dirty="0"/>
          </a:p>
        </p:txBody>
      </p:sp>
    </p:spTree>
    <p:extLst>
      <p:ext uri="{BB962C8B-B14F-4D97-AF65-F5344CB8AC3E}">
        <p14:creationId xmlns:p14="http://schemas.microsoft.com/office/powerpoint/2010/main" val="400961304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Quiz</a:t>
            </a:r>
            <a:endParaRPr lang="en-US" dirty="0"/>
          </a:p>
        </p:txBody>
      </p:sp>
      <p:sp>
        <p:nvSpPr>
          <p:cNvPr id="3" name="Content Placeholder 2"/>
          <p:cNvSpPr>
            <a:spLocks noGrp="1"/>
          </p:cNvSpPr>
          <p:nvPr>
            <p:ph idx="1"/>
          </p:nvPr>
        </p:nvSpPr>
        <p:spPr/>
        <p:txBody>
          <a:bodyPr/>
          <a:lstStyle/>
          <a:p>
            <a:pPr marL="109728" indent="0">
              <a:buNone/>
            </a:pPr>
            <a:r>
              <a:rPr lang="en-US" dirty="0" smtClean="0"/>
              <a:t>Parents call 911 and report their 20 year old suicidal son, John, is in the bathroom with a knife. </a:t>
            </a:r>
          </a:p>
          <a:p>
            <a:pPr marL="109728" indent="0">
              <a:buNone/>
            </a:pPr>
            <a:endParaRPr lang="en-US" dirty="0"/>
          </a:p>
          <a:p>
            <a:pPr marL="109728" indent="0">
              <a:buNone/>
            </a:pPr>
            <a:r>
              <a:rPr lang="en-US" dirty="0" smtClean="0"/>
              <a:t>You show up and John won’t come out of the bathroom. </a:t>
            </a:r>
          </a:p>
          <a:p>
            <a:pPr marL="109728" indent="0">
              <a:buNone/>
            </a:pPr>
            <a:endParaRPr lang="en-US" dirty="0"/>
          </a:p>
          <a:p>
            <a:pPr marL="109728" indent="0">
              <a:buNone/>
            </a:pPr>
            <a:r>
              <a:rPr lang="en-US" dirty="0" smtClean="0"/>
              <a:t>What do you do? </a:t>
            </a:r>
            <a:endParaRPr lang="en-US" dirty="0"/>
          </a:p>
        </p:txBody>
      </p:sp>
    </p:spTree>
    <p:extLst>
      <p:ext uri="{BB962C8B-B14F-4D97-AF65-F5344CB8AC3E}">
        <p14:creationId xmlns:p14="http://schemas.microsoft.com/office/powerpoint/2010/main" val="18423575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Forced Use of Force?</a:t>
            </a:r>
            <a:endParaRPr lang="en-US" dirty="0"/>
          </a:p>
        </p:txBody>
      </p:sp>
      <p:sp>
        <p:nvSpPr>
          <p:cNvPr id="3" name="Content Placeholder 2"/>
          <p:cNvSpPr>
            <a:spLocks noGrp="1"/>
          </p:cNvSpPr>
          <p:nvPr>
            <p:ph idx="1"/>
          </p:nvPr>
        </p:nvSpPr>
        <p:spPr/>
        <p:txBody>
          <a:bodyPr/>
          <a:lstStyle/>
          <a:p>
            <a:r>
              <a:rPr lang="en-US" dirty="0" smtClean="0"/>
              <a:t>A suspect is fleeing the scene in a vehicle. </a:t>
            </a:r>
          </a:p>
          <a:p>
            <a:endParaRPr lang="en-US" dirty="0" smtClean="0"/>
          </a:p>
          <a:p>
            <a:r>
              <a:rPr lang="en-US" dirty="0" smtClean="0"/>
              <a:t>An officer draws his/her pistol, jumps in front of the car and says, “Stop! Or I’ll Shoot!”</a:t>
            </a:r>
          </a:p>
          <a:p>
            <a:endParaRPr lang="en-US" dirty="0" smtClean="0"/>
          </a:p>
          <a:p>
            <a:r>
              <a:rPr lang="en-US" dirty="0" smtClean="0"/>
              <a:t>The car does not stop</a:t>
            </a:r>
          </a:p>
          <a:p>
            <a:endParaRPr lang="en-US" dirty="0" smtClean="0"/>
          </a:p>
          <a:p>
            <a:r>
              <a:rPr lang="en-US" dirty="0" smtClean="0"/>
              <a:t>What do you do?</a:t>
            </a:r>
            <a:endParaRPr lang="en-US" dirty="0"/>
          </a:p>
        </p:txBody>
      </p:sp>
    </p:spTree>
    <p:extLst>
      <p:ext uri="{BB962C8B-B14F-4D97-AF65-F5344CB8AC3E}">
        <p14:creationId xmlns:p14="http://schemas.microsoft.com/office/powerpoint/2010/main" val="14632060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 </a:t>
            </a:r>
            <a:endParaRPr lang="en-US" dirty="0"/>
          </a:p>
        </p:txBody>
      </p:sp>
      <p:pic>
        <p:nvPicPr>
          <p:cNvPr id="4"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689100" y="2249488"/>
            <a:ext cx="5765800" cy="4324350"/>
          </a:xfrm>
        </p:spPr>
      </p:pic>
    </p:spTree>
    <p:extLst>
      <p:ext uri="{BB962C8B-B14F-4D97-AF65-F5344CB8AC3E}">
        <p14:creationId xmlns:p14="http://schemas.microsoft.com/office/powerpoint/2010/main" val="159030697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Deadly </a:t>
            </a:r>
            <a:r>
              <a:rPr lang="en-US" dirty="0"/>
              <a:t>f</a:t>
            </a:r>
            <a:r>
              <a:rPr lang="en-US" dirty="0" smtClean="0"/>
              <a:t>orce defined</a:t>
            </a:r>
            <a:endParaRPr lang="en-US" dirty="0"/>
          </a:p>
        </p:txBody>
      </p:sp>
      <p:sp>
        <p:nvSpPr>
          <p:cNvPr id="3" name="Content Placeholder 2"/>
          <p:cNvSpPr>
            <a:spLocks noGrp="1"/>
          </p:cNvSpPr>
          <p:nvPr>
            <p:ph idx="1"/>
          </p:nvPr>
        </p:nvSpPr>
        <p:spPr/>
        <p:txBody>
          <a:bodyPr/>
          <a:lstStyle/>
          <a:p>
            <a:pPr marL="109728" indent="0">
              <a:buNone/>
            </a:pPr>
            <a:r>
              <a:rPr lang="en-US" dirty="0"/>
              <a:t>RCW 9A.16.010</a:t>
            </a:r>
            <a:endParaRPr lang="en-US" dirty="0" smtClean="0"/>
          </a:p>
          <a:p>
            <a:pPr marL="109728" indent="0">
              <a:buNone/>
            </a:pPr>
            <a:endParaRPr lang="en-US" dirty="0" smtClean="0"/>
          </a:p>
          <a:p>
            <a:pPr marL="109728" indent="0">
              <a:buNone/>
            </a:pPr>
            <a:r>
              <a:rPr lang="en-US" dirty="0" smtClean="0"/>
              <a:t>“"</a:t>
            </a:r>
            <a:r>
              <a:rPr lang="en-US" dirty="0"/>
              <a:t>Deadly force" means the intentional application of force through the use of firearms or any other means reasonably likely to cause death or serious physical injury</a:t>
            </a:r>
            <a:r>
              <a:rPr lang="en-US" dirty="0" smtClean="0"/>
              <a:t>.”</a:t>
            </a:r>
            <a:endParaRPr lang="en-US" dirty="0">
              <a:effectLst/>
            </a:endParaRPr>
          </a:p>
        </p:txBody>
      </p:sp>
    </p:spTree>
    <p:extLst>
      <p:ext uri="{BB962C8B-B14F-4D97-AF65-F5344CB8AC3E}">
        <p14:creationId xmlns:p14="http://schemas.microsoft.com/office/powerpoint/2010/main" val="22134072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a deadly weapon? </a:t>
            </a:r>
            <a:endParaRPr lang="en-US" dirty="0"/>
          </a:p>
        </p:txBody>
      </p:sp>
      <p:sp>
        <p:nvSpPr>
          <p:cNvPr id="3" name="Content Placeholder 2"/>
          <p:cNvSpPr>
            <a:spLocks noGrp="1"/>
          </p:cNvSpPr>
          <p:nvPr>
            <p:ph idx="1"/>
          </p:nvPr>
        </p:nvSpPr>
        <p:spPr/>
        <p:txBody>
          <a:bodyPr/>
          <a:lstStyle/>
          <a:p>
            <a:r>
              <a:rPr lang="en-US" dirty="0">
                <a:latin typeface="+mj-lt"/>
                <a:cs typeface="Arial" pitchFamily="34" charset="0"/>
              </a:rPr>
              <a:t>Means any explosive or loaded or unloaded firearm, and shall include any other weapon, device, instrument, article, or substance, including a vehicle as defined in this section, which under the circumstances in which it is used, attempted to be used, or threatened to be used, is readily capable of causing death or </a:t>
            </a:r>
            <a:r>
              <a:rPr lang="en-US" u="sng" dirty="0">
                <a:latin typeface="+mj-lt"/>
                <a:cs typeface="Arial" pitchFamily="34" charset="0"/>
              </a:rPr>
              <a:t>substantial bodily harm</a:t>
            </a:r>
            <a:r>
              <a:rPr lang="en-US" dirty="0" smtClean="0">
                <a:latin typeface="+mj-lt"/>
                <a:cs typeface="Arial" pitchFamily="34" charset="0"/>
              </a:rPr>
              <a:t>. </a:t>
            </a:r>
            <a:r>
              <a:rPr lang="en-US" sz="2400" dirty="0" smtClean="0">
                <a:latin typeface="+mj-lt"/>
                <a:cs typeface="Arial" pitchFamily="34" charset="0"/>
              </a:rPr>
              <a:t>(</a:t>
            </a:r>
            <a:r>
              <a:rPr lang="en-US" sz="2400" dirty="0">
                <a:latin typeface="+mj-lt"/>
                <a:cs typeface="Arial" pitchFamily="34" charset="0"/>
              </a:rPr>
              <a:t>RCW 9A.04.110)</a:t>
            </a:r>
            <a:endParaRPr lang="en-US" u="sng" dirty="0">
              <a:latin typeface="+mj-lt"/>
              <a:cs typeface="Arial" pitchFamily="34" charset="0"/>
            </a:endParaRPr>
          </a:p>
          <a:p>
            <a:endParaRPr lang="en-US" dirty="0"/>
          </a:p>
        </p:txBody>
      </p:sp>
    </p:spTree>
    <p:extLst>
      <p:ext uri="{BB962C8B-B14F-4D97-AF65-F5344CB8AC3E}">
        <p14:creationId xmlns:p14="http://schemas.microsoft.com/office/powerpoint/2010/main" val="11217728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Legal Definitions</a:t>
            </a:r>
            <a:endParaRPr lang="en-US" dirty="0"/>
          </a:p>
        </p:txBody>
      </p:sp>
      <p:sp>
        <p:nvSpPr>
          <p:cNvPr id="3" name="Content Placeholder 2"/>
          <p:cNvSpPr>
            <a:spLocks noGrp="1"/>
          </p:cNvSpPr>
          <p:nvPr>
            <p:ph idx="1"/>
          </p:nvPr>
        </p:nvSpPr>
        <p:spPr/>
        <p:txBody>
          <a:bodyPr/>
          <a:lstStyle/>
          <a:p>
            <a:pPr marL="109728" indent="0">
              <a:buNone/>
            </a:pPr>
            <a:r>
              <a:rPr lang="en-US" u="sng" dirty="0">
                <a:latin typeface="+mj-lt"/>
                <a:cs typeface="Arial" pitchFamily="34" charset="0"/>
              </a:rPr>
              <a:t>Substantial Bodily Harm</a:t>
            </a:r>
            <a:r>
              <a:rPr lang="en-US" dirty="0">
                <a:latin typeface="+mj-lt"/>
                <a:cs typeface="Arial" pitchFamily="34" charset="0"/>
              </a:rPr>
              <a:t>: Bodily injury which involves a temporary but substantial disfigurement, or which causes a temporary but substantial loss or impairment of the function of any bodily part or organ, or which causes a fracture of any bodily </a:t>
            </a:r>
            <a:r>
              <a:rPr lang="en-US" dirty="0" smtClean="0">
                <a:latin typeface="+mj-lt"/>
                <a:cs typeface="Arial" pitchFamily="34" charset="0"/>
              </a:rPr>
              <a:t>part. </a:t>
            </a:r>
            <a:r>
              <a:rPr lang="en-US" sz="2400" dirty="0" smtClean="0">
                <a:latin typeface="+mj-lt"/>
                <a:cs typeface="Arial" pitchFamily="34" charset="0"/>
              </a:rPr>
              <a:t>(RCW  </a:t>
            </a:r>
            <a:r>
              <a:rPr lang="en-US" sz="2400" dirty="0">
                <a:latin typeface="+mj-lt"/>
                <a:cs typeface="Arial" pitchFamily="34" charset="0"/>
              </a:rPr>
              <a:t>9A.04.110)</a:t>
            </a:r>
            <a:r>
              <a:rPr lang="en-US" sz="2400" dirty="0">
                <a:effectLst>
                  <a:outerShdw blurRad="38100" dist="38100" dir="2700000" algn="tl">
                    <a:srgbClr val="000000">
                      <a:alpha val="43137"/>
                    </a:srgbClr>
                  </a:outerShdw>
                </a:effectLst>
                <a:latin typeface="Arial" pitchFamily="34" charset="0"/>
                <a:cs typeface="Arial" pitchFamily="34" charset="0"/>
              </a:rPr>
              <a:t/>
            </a:r>
            <a:br>
              <a:rPr lang="en-US" sz="2400" dirty="0">
                <a:effectLst>
                  <a:outerShdw blurRad="38100" dist="38100" dir="2700000" algn="tl">
                    <a:srgbClr val="000000">
                      <a:alpha val="43137"/>
                    </a:srgbClr>
                  </a:outerShdw>
                </a:effectLst>
                <a:latin typeface="Arial" pitchFamily="34" charset="0"/>
                <a:cs typeface="Arial" pitchFamily="34" charset="0"/>
              </a:rPr>
            </a:br>
            <a:endParaRPr lang="en-US" dirty="0"/>
          </a:p>
        </p:txBody>
      </p:sp>
    </p:spTree>
    <p:extLst>
      <p:ext uri="{BB962C8B-B14F-4D97-AF65-F5344CB8AC3E}">
        <p14:creationId xmlns:p14="http://schemas.microsoft.com/office/powerpoint/2010/main" val="27405064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Necessary </a:t>
            </a:r>
            <a:r>
              <a:rPr lang="en-US" dirty="0">
                <a:cs typeface="Arial" pitchFamily="34" charset="0"/>
              </a:rPr>
              <a:t>(RCW  9A.16.100</a:t>
            </a:r>
            <a:r>
              <a:rPr lang="en-US" dirty="0" smtClean="0">
                <a:cs typeface="Arial" pitchFamily="34" charset="0"/>
              </a:rPr>
              <a:t>)</a:t>
            </a:r>
            <a:endParaRPr lang="en-US" dirty="0"/>
          </a:p>
        </p:txBody>
      </p:sp>
      <p:sp>
        <p:nvSpPr>
          <p:cNvPr id="3" name="Content Placeholder 2"/>
          <p:cNvSpPr>
            <a:spLocks noGrp="1"/>
          </p:cNvSpPr>
          <p:nvPr>
            <p:ph idx="1"/>
          </p:nvPr>
        </p:nvSpPr>
        <p:spPr/>
        <p:txBody>
          <a:bodyPr/>
          <a:lstStyle/>
          <a:p>
            <a:pPr marL="109728" indent="0">
              <a:buNone/>
            </a:pPr>
            <a:endParaRPr lang="en-US" dirty="0" smtClean="0">
              <a:latin typeface="+mj-lt"/>
              <a:cs typeface="Arial" pitchFamily="34" charset="0"/>
            </a:endParaRPr>
          </a:p>
          <a:p>
            <a:pPr marL="109728" indent="0">
              <a:buNone/>
            </a:pPr>
            <a:r>
              <a:rPr lang="en-US" dirty="0" smtClean="0">
                <a:latin typeface="+mj-lt"/>
                <a:cs typeface="Arial" pitchFamily="34" charset="0"/>
              </a:rPr>
              <a:t>“No reasonably </a:t>
            </a:r>
            <a:r>
              <a:rPr lang="en-US" dirty="0">
                <a:latin typeface="+mj-lt"/>
                <a:cs typeface="Arial" pitchFamily="34" charset="0"/>
              </a:rPr>
              <a:t>effective </a:t>
            </a:r>
            <a:r>
              <a:rPr lang="en-US" dirty="0" smtClean="0">
                <a:latin typeface="+mj-lt"/>
                <a:cs typeface="Arial" pitchFamily="34" charset="0"/>
              </a:rPr>
              <a:t>alternative </a:t>
            </a:r>
            <a:r>
              <a:rPr lang="en-US" dirty="0">
                <a:latin typeface="+mj-lt"/>
                <a:cs typeface="Arial" pitchFamily="34" charset="0"/>
              </a:rPr>
              <a:t>to the use of force appeared to exist and that the amount of force used was reasonable to effect the lawful </a:t>
            </a:r>
            <a:r>
              <a:rPr lang="en-US" dirty="0" smtClean="0">
                <a:latin typeface="+mj-lt"/>
                <a:cs typeface="Arial" pitchFamily="34" charset="0"/>
              </a:rPr>
              <a:t>purpose intended.”</a:t>
            </a:r>
            <a:endParaRPr lang="en-US" dirty="0">
              <a:latin typeface="+mj-lt"/>
            </a:endParaRPr>
          </a:p>
        </p:txBody>
      </p:sp>
    </p:spTree>
    <p:extLst>
      <p:ext uri="{BB962C8B-B14F-4D97-AF65-F5344CB8AC3E}">
        <p14:creationId xmlns:p14="http://schemas.microsoft.com/office/powerpoint/2010/main" val="34801093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Reasonable belief: </a:t>
            </a:r>
            <a:endParaRPr lang="en-US" dirty="0"/>
          </a:p>
        </p:txBody>
      </p:sp>
      <p:sp>
        <p:nvSpPr>
          <p:cNvPr id="3" name="Content Placeholder 2"/>
          <p:cNvSpPr>
            <a:spLocks noGrp="1"/>
          </p:cNvSpPr>
          <p:nvPr>
            <p:ph idx="1"/>
          </p:nvPr>
        </p:nvSpPr>
        <p:spPr/>
        <p:txBody>
          <a:bodyPr/>
          <a:lstStyle/>
          <a:p>
            <a:pPr marL="109728" indent="0">
              <a:buNone/>
            </a:pPr>
            <a:endParaRPr lang="en-US" dirty="0" smtClean="0">
              <a:effectLst>
                <a:outerShdw blurRad="38100" dist="38100" dir="2700000" algn="tl">
                  <a:srgbClr val="000000">
                    <a:alpha val="43137"/>
                  </a:srgbClr>
                </a:outerShdw>
              </a:effectLst>
              <a:latin typeface="Arial" pitchFamily="34" charset="0"/>
              <a:cs typeface="Arial" pitchFamily="34" charset="0"/>
            </a:endParaRPr>
          </a:p>
          <a:p>
            <a:pPr marL="109728" indent="0">
              <a:buNone/>
            </a:pPr>
            <a:endParaRPr lang="en-US" dirty="0">
              <a:effectLst>
                <a:outerShdw blurRad="38100" dist="38100" dir="2700000" algn="tl">
                  <a:srgbClr val="000000">
                    <a:alpha val="43137"/>
                  </a:srgbClr>
                </a:outerShdw>
              </a:effectLst>
              <a:latin typeface="+mj-lt"/>
              <a:cs typeface="Arial" pitchFamily="34" charset="0"/>
            </a:endParaRPr>
          </a:p>
          <a:p>
            <a:pPr marL="109728" indent="0">
              <a:buNone/>
            </a:pPr>
            <a:r>
              <a:rPr lang="en-US" dirty="0" smtClean="0">
                <a:latin typeface="+mj-lt"/>
                <a:cs typeface="Arial" pitchFamily="34" charset="0"/>
              </a:rPr>
              <a:t>Facts</a:t>
            </a:r>
            <a:r>
              <a:rPr lang="en-US" dirty="0">
                <a:latin typeface="+mj-lt"/>
                <a:cs typeface="Arial" pitchFamily="34" charset="0"/>
              </a:rPr>
              <a:t>, circumstances, or knowledge</a:t>
            </a:r>
            <a:br>
              <a:rPr lang="en-US" dirty="0">
                <a:latin typeface="+mj-lt"/>
                <a:cs typeface="Arial" pitchFamily="34" charset="0"/>
              </a:rPr>
            </a:br>
            <a:r>
              <a:rPr lang="en-US" dirty="0">
                <a:latin typeface="+mj-lt"/>
                <a:cs typeface="Arial" pitchFamily="34" charset="0"/>
              </a:rPr>
              <a:t>present to the office sufficient to justify a feeling or thought</a:t>
            </a:r>
            <a:endParaRPr lang="en-US" u="sng" dirty="0">
              <a:latin typeface="+mj-lt"/>
              <a:cs typeface="Arial" pitchFamily="34" charset="0"/>
            </a:endParaRPr>
          </a:p>
          <a:p>
            <a:endParaRPr lang="en-US" dirty="0"/>
          </a:p>
        </p:txBody>
      </p:sp>
    </p:spTree>
    <p:extLst>
      <p:ext uri="{BB962C8B-B14F-4D97-AF65-F5344CB8AC3E}">
        <p14:creationId xmlns:p14="http://schemas.microsoft.com/office/powerpoint/2010/main" val="27627755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cs typeface="Arial" pitchFamily="34" charset="0"/>
              </a:rPr>
              <a:t>Great Bodily </a:t>
            </a:r>
            <a:r>
              <a:rPr lang="en-US" dirty="0" smtClean="0">
                <a:cs typeface="Arial" pitchFamily="34" charset="0"/>
              </a:rPr>
              <a:t>Harm </a:t>
            </a:r>
            <a:r>
              <a:rPr lang="en-US" sz="2700" dirty="0">
                <a:cs typeface="Arial" pitchFamily="34" charset="0"/>
              </a:rPr>
              <a:t>(RCW  9A.040.100</a:t>
            </a:r>
            <a:r>
              <a:rPr lang="en-US" sz="2700" dirty="0" smtClean="0">
                <a:cs typeface="Arial" pitchFamily="34" charset="0"/>
              </a:rPr>
              <a:t>)</a:t>
            </a:r>
            <a:endParaRPr lang="en-US" sz="2700" dirty="0"/>
          </a:p>
        </p:txBody>
      </p:sp>
      <p:sp>
        <p:nvSpPr>
          <p:cNvPr id="3" name="Content Placeholder 2"/>
          <p:cNvSpPr>
            <a:spLocks noGrp="1"/>
          </p:cNvSpPr>
          <p:nvPr>
            <p:ph idx="1"/>
          </p:nvPr>
        </p:nvSpPr>
        <p:spPr/>
        <p:txBody>
          <a:bodyPr/>
          <a:lstStyle/>
          <a:p>
            <a:pPr marL="109728" indent="0">
              <a:buNone/>
            </a:pPr>
            <a:endParaRPr lang="en-US" dirty="0" smtClean="0">
              <a:latin typeface="+mj-lt"/>
              <a:cs typeface="Arial" pitchFamily="34" charset="0"/>
            </a:endParaRPr>
          </a:p>
          <a:p>
            <a:pPr marL="109728" indent="0">
              <a:buNone/>
            </a:pPr>
            <a:r>
              <a:rPr lang="en-US" dirty="0" smtClean="0">
                <a:latin typeface="+mj-lt"/>
                <a:cs typeface="Arial" pitchFamily="34" charset="0"/>
              </a:rPr>
              <a:t>Injury </a:t>
            </a:r>
            <a:r>
              <a:rPr lang="en-US" dirty="0">
                <a:latin typeface="+mj-lt"/>
                <a:cs typeface="Arial" pitchFamily="34" charset="0"/>
              </a:rPr>
              <a:t>which creates a probability of death or which causes significant serious permanent disfigurement, or which causes a significant permanent loss or impairment of the function of any body part or </a:t>
            </a:r>
            <a:r>
              <a:rPr lang="en-US" dirty="0" smtClean="0">
                <a:latin typeface="+mj-lt"/>
                <a:cs typeface="Arial" pitchFamily="34" charset="0"/>
              </a:rPr>
              <a:t>organ. </a:t>
            </a:r>
            <a:endParaRPr lang="en-US" dirty="0">
              <a:latin typeface="+mj-lt"/>
            </a:endParaRPr>
          </a:p>
        </p:txBody>
      </p:sp>
    </p:spTree>
    <p:extLst>
      <p:ext uri="{BB962C8B-B14F-4D97-AF65-F5344CB8AC3E}">
        <p14:creationId xmlns:p14="http://schemas.microsoft.com/office/powerpoint/2010/main" val="26987869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cs typeface="Arial" pitchFamily="34" charset="0"/>
              </a:rPr>
              <a:t>Substantial Bodily </a:t>
            </a:r>
            <a:r>
              <a:rPr lang="en-US" dirty="0" smtClean="0">
                <a:cs typeface="Arial" pitchFamily="34" charset="0"/>
              </a:rPr>
              <a:t>Harm </a:t>
            </a:r>
            <a:r>
              <a:rPr lang="en-US" sz="2700" dirty="0">
                <a:cs typeface="Arial" pitchFamily="34" charset="0"/>
              </a:rPr>
              <a:t>(RCW  9A.04.110)</a:t>
            </a:r>
            <a:r>
              <a:rPr lang="en-US" dirty="0"/>
              <a:t/>
            </a:r>
            <a:br>
              <a:rPr lang="en-US" dirty="0"/>
            </a:br>
            <a:endParaRPr lang="en-US" dirty="0"/>
          </a:p>
        </p:txBody>
      </p:sp>
      <p:sp>
        <p:nvSpPr>
          <p:cNvPr id="3" name="Content Placeholder 2"/>
          <p:cNvSpPr>
            <a:spLocks noGrp="1"/>
          </p:cNvSpPr>
          <p:nvPr>
            <p:ph idx="1"/>
          </p:nvPr>
        </p:nvSpPr>
        <p:spPr/>
        <p:txBody>
          <a:bodyPr/>
          <a:lstStyle/>
          <a:p>
            <a:pPr marL="109728" indent="0">
              <a:buNone/>
            </a:pPr>
            <a:endParaRPr lang="en-US" dirty="0" smtClean="0">
              <a:latin typeface="+mj-lt"/>
              <a:cs typeface="Arial" pitchFamily="34" charset="0"/>
            </a:endParaRPr>
          </a:p>
          <a:p>
            <a:pPr marL="109728" indent="0">
              <a:buNone/>
            </a:pPr>
            <a:r>
              <a:rPr lang="en-US" dirty="0" smtClean="0">
                <a:latin typeface="+mj-lt"/>
                <a:cs typeface="Arial" pitchFamily="34" charset="0"/>
              </a:rPr>
              <a:t>Bodily </a:t>
            </a:r>
            <a:r>
              <a:rPr lang="en-US" dirty="0">
                <a:latin typeface="+mj-lt"/>
                <a:cs typeface="Arial" pitchFamily="34" charset="0"/>
              </a:rPr>
              <a:t>injury which involves a temporary but substantial disfigurement, or which causes a temporary but substantial loss or impairment of the function of any bodily part or organ, or which causes a fracture of any bodily </a:t>
            </a:r>
            <a:r>
              <a:rPr lang="en-US" dirty="0" smtClean="0">
                <a:latin typeface="+mj-lt"/>
                <a:cs typeface="Arial" pitchFamily="34" charset="0"/>
              </a:rPr>
              <a:t>part.</a:t>
            </a:r>
            <a:r>
              <a:rPr lang="en-US" dirty="0">
                <a:latin typeface="+mj-lt"/>
                <a:cs typeface="Arial" pitchFamily="34" charset="0"/>
              </a:rPr>
              <a:t/>
            </a:r>
            <a:br>
              <a:rPr lang="en-US" dirty="0">
                <a:latin typeface="+mj-lt"/>
                <a:cs typeface="Arial" pitchFamily="34" charset="0"/>
              </a:rPr>
            </a:br>
            <a:endParaRPr lang="en-US" dirty="0">
              <a:latin typeface="+mj-lt"/>
            </a:endParaRPr>
          </a:p>
        </p:txBody>
      </p:sp>
    </p:spTree>
    <p:extLst>
      <p:ext uri="{BB962C8B-B14F-4D97-AF65-F5344CB8AC3E}">
        <p14:creationId xmlns:p14="http://schemas.microsoft.com/office/powerpoint/2010/main" val="381047949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2214</TotalTime>
  <Words>830</Words>
  <Application>Microsoft Office PowerPoint</Application>
  <PresentationFormat>On-screen Show (4:3)</PresentationFormat>
  <Paragraphs>99</Paragraphs>
  <Slides>27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27</vt:i4>
      </vt:variant>
    </vt:vector>
  </HeadingPairs>
  <TitlesOfParts>
    <vt:vector size="33" baseType="lpstr">
      <vt:lpstr>Arial</vt:lpstr>
      <vt:lpstr>Calibri</vt:lpstr>
      <vt:lpstr>Georgia</vt:lpstr>
      <vt:lpstr>Trebuchet MS</vt:lpstr>
      <vt:lpstr>Wingdings 2</vt:lpstr>
      <vt:lpstr>Urban</vt:lpstr>
      <vt:lpstr>Use of Force Part 2</vt:lpstr>
      <vt:lpstr>Basis for Lethal Force</vt:lpstr>
      <vt:lpstr>Deadly force defined</vt:lpstr>
      <vt:lpstr>What is a deadly weapon? </vt:lpstr>
      <vt:lpstr>Legal Definitions</vt:lpstr>
      <vt:lpstr>Necessary (RCW  9A.16.100)</vt:lpstr>
      <vt:lpstr>Reasonable belief: </vt:lpstr>
      <vt:lpstr>Great Bodily Harm (RCW  9A.040.100)</vt:lpstr>
      <vt:lpstr>Substantial Bodily Harm (RCW  9A.04.110) </vt:lpstr>
      <vt:lpstr>Tennessee v. Garner ~ 471 U.S. 1 (1985)</vt:lpstr>
      <vt:lpstr>Tennessee vs Garner (1985)</vt:lpstr>
      <vt:lpstr>Tennessee vs Garner (1985)</vt:lpstr>
      <vt:lpstr>Tennessee vs Garner (1985)</vt:lpstr>
      <vt:lpstr>Tennessee vs Garner (1985)</vt:lpstr>
      <vt:lpstr>Tennessee vs Garner (1985)</vt:lpstr>
      <vt:lpstr>Tennessee v. Garner </vt:lpstr>
      <vt:lpstr>Tennessee v. Garner</vt:lpstr>
      <vt:lpstr>When officers are about to use deadly force, they will, when feasible, issue a verbal warning to the suspect.</vt:lpstr>
      <vt:lpstr>Deadly Force</vt:lpstr>
      <vt:lpstr>Project</vt:lpstr>
      <vt:lpstr>Justifiable Homicide</vt:lpstr>
      <vt:lpstr>It’s a Balancing Act</vt:lpstr>
      <vt:lpstr>Important Considerations</vt:lpstr>
      <vt:lpstr>Important Considerations</vt:lpstr>
      <vt:lpstr>Quiz</vt:lpstr>
      <vt:lpstr>Forced Use of Force?</vt:lpstr>
      <vt:lpstr>Questions?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Deadly Force</dc:title>
  <dc:creator>localadmin</dc:creator>
  <cp:lastModifiedBy>Donna Rorvik</cp:lastModifiedBy>
  <cp:revision>65</cp:revision>
  <dcterms:created xsi:type="dcterms:W3CDTF">2011-06-14T15:37:25Z</dcterms:created>
  <dcterms:modified xsi:type="dcterms:W3CDTF">2014-07-07T20:32:04Z</dcterms:modified>
</cp:coreProperties>
</file>