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85" r:id="rId1"/>
    <p:sldMasterId id="2147483897" r:id="rId2"/>
  </p:sldMasterIdLst>
  <p:notesMasterIdLst>
    <p:notesMasterId r:id="rId25"/>
  </p:notesMasterIdLst>
  <p:handoutMasterIdLst>
    <p:handoutMasterId r:id="rId26"/>
  </p:handoutMasterIdLst>
  <p:sldIdLst>
    <p:sldId id="256" r:id="rId3"/>
    <p:sldId id="295" r:id="rId4"/>
    <p:sldId id="258" r:id="rId5"/>
    <p:sldId id="264" r:id="rId6"/>
    <p:sldId id="290" r:id="rId7"/>
    <p:sldId id="314" r:id="rId8"/>
    <p:sldId id="315" r:id="rId9"/>
    <p:sldId id="316" r:id="rId10"/>
    <p:sldId id="312" r:id="rId11"/>
    <p:sldId id="261" r:id="rId12"/>
    <p:sldId id="310" r:id="rId13"/>
    <p:sldId id="275" r:id="rId14"/>
    <p:sldId id="276" r:id="rId15"/>
    <p:sldId id="298" r:id="rId16"/>
    <p:sldId id="280" r:id="rId17"/>
    <p:sldId id="262" r:id="rId18"/>
    <p:sldId id="281" r:id="rId19"/>
    <p:sldId id="300" r:id="rId20"/>
    <p:sldId id="307" r:id="rId21"/>
    <p:sldId id="297" r:id="rId22"/>
    <p:sldId id="311" r:id="rId23"/>
    <p:sldId id="304" r:id="rId24"/>
  </p:sldIdLst>
  <p:sldSz cx="9144000" cy="6858000" type="screen4x3"/>
  <p:notesSz cx="6858000" cy="9296400"/>
  <p:defaultTextStyle>
    <a:defPPr>
      <a:defRPr lang="en-US"/>
    </a:defPPr>
    <a:lvl1pPr algn="ctr"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ctr"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ctr"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ctr"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ctr"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76000" autoAdjust="0"/>
  </p:normalViewPr>
  <p:slideViewPr>
    <p:cSldViewPr>
      <p:cViewPr varScale="1">
        <p:scale>
          <a:sx n="79" d="100"/>
          <a:sy n="79" d="100"/>
        </p:scale>
        <p:origin x="120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57" d="100"/>
          <a:sy n="57" d="100"/>
        </p:scale>
        <p:origin x="-1746" y="-78"/>
      </p:cViewPr>
      <p:guideLst>
        <p:guide orient="horz" pos="2927"/>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vl1pPr>
          </a:lstStyle>
          <a:p>
            <a:pPr>
              <a:defRPr/>
            </a:pPr>
            <a:endParaRPr lang="en-US"/>
          </a:p>
        </p:txBody>
      </p:sp>
      <p:sp>
        <p:nvSpPr>
          <p:cNvPr id="38915"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38916"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vl1pPr>
          </a:lstStyle>
          <a:p>
            <a:pPr>
              <a:defRPr/>
            </a:pPr>
            <a:r>
              <a:rPr lang="en-US"/>
              <a:t>#2b &amp;3c PSM1B C CR0070-shrs &amp; 1hr.ppt</a:t>
            </a:r>
          </a:p>
        </p:txBody>
      </p:sp>
      <p:sp>
        <p:nvSpPr>
          <p:cNvPr id="38917"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A886BE6E-A6CB-4968-A6CC-6CDE1D58F302}" type="slidenum">
              <a:rPr lang="en-US" altLang="en-US"/>
              <a:pPr/>
              <a:t>‹#›</a:t>
            </a:fld>
            <a:endParaRPr lang="en-US" altLang="en-US"/>
          </a:p>
        </p:txBody>
      </p:sp>
    </p:spTree>
    <p:extLst>
      <p:ext uri="{BB962C8B-B14F-4D97-AF65-F5344CB8AC3E}">
        <p14:creationId xmlns:p14="http://schemas.microsoft.com/office/powerpoint/2010/main" val="3629517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60419"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1748" name="Rectangle 4"/>
          <p:cNvSpPr>
            <a:spLocks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21"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0422"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r>
              <a:rPr lang="en-US"/>
              <a:t>#2b &amp;3c PSM1B C CR0070-shrs &amp; 1hr.ppt</a:t>
            </a:r>
          </a:p>
        </p:txBody>
      </p:sp>
      <p:sp>
        <p:nvSpPr>
          <p:cNvPr id="60423"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0FD6F43-7F15-4154-9740-D473584806D7}" type="slidenum">
              <a:rPr lang="en-US" altLang="en-US"/>
              <a:pPr/>
              <a:t>‹#›</a:t>
            </a:fld>
            <a:endParaRPr lang="en-US" altLang="en-US"/>
          </a:p>
        </p:txBody>
      </p:sp>
    </p:spTree>
    <p:extLst>
      <p:ext uri="{BB962C8B-B14F-4D97-AF65-F5344CB8AC3E}">
        <p14:creationId xmlns:p14="http://schemas.microsoft.com/office/powerpoint/2010/main" val="823942599"/>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3277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FDA769D-43F4-496B-95CA-6276F34492BC}" type="slidenum">
              <a:rPr lang="en-US" altLang="en-US" sz="1200"/>
              <a:pPr eaLnBrk="1" hangingPunct="1"/>
              <a:t>1</a:t>
            </a:fld>
            <a:endParaRPr lang="en-US" altLang="en-US" sz="1200"/>
          </a:p>
        </p:txBody>
      </p:sp>
      <p:sp>
        <p:nvSpPr>
          <p:cNvPr id="32772" name="Rectangle 2"/>
          <p:cNvSpPr>
            <a:spLocks noChangeArrowheads="1" noTextEdit="1"/>
          </p:cNvSpPr>
          <p:nvPr>
            <p:ph type="sldImg"/>
          </p:nvPr>
        </p:nvSpPr>
        <p:spPr>
          <a:ln/>
        </p:spPr>
      </p:sp>
      <p:sp>
        <p:nvSpPr>
          <p:cNvPr id="327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205733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4198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63B6CF8-9AC5-42D9-9C83-5EBF7A0D07C3}" type="slidenum">
              <a:rPr lang="en-US" altLang="en-US" sz="1200"/>
              <a:pPr eaLnBrk="1" hangingPunct="1"/>
              <a:t>10</a:t>
            </a:fld>
            <a:endParaRPr lang="en-US" altLang="en-US" sz="1200"/>
          </a:p>
        </p:txBody>
      </p:sp>
      <p:sp>
        <p:nvSpPr>
          <p:cNvPr id="41988" name="Rectangle 2"/>
          <p:cNvSpPr>
            <a:spLocks noChangeArrowheads="1" noTextEdit="1"/>
          </p:cNvSpPr>
          <p:nvPr>
            <p:ph type="sldImg"/>
          </p:nvPr>
        </p:nvSpPr>
        <p:spPr>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Acute - Stressor that is happening right now.</a:t>
            </a:r>
          </a:p>
          <a:p>
            <a:r>
              <a:rPr lang="en-US" altLang="en-US" smtClean="0"/>
              <a:t>Ex. Suspect tells you he is not going to jail without a fight.</a:t>
            </a:r>
          </a:p>
          <a:p>
            <a:endParaRPr lang="en-US" altLang="en-US" smtClean="0"/>
          </a:p>
          <a:p>
            <a:r>
              <a:rPr lang="en-US" altLang="en-US" smtClean="0"/>
              <a:t>Chronic – Stressor is repetitive. </a:t>
            </a:r>
          </a:p>
          <a:p>
            <a:r>
              <a:rPr lang="en-US" altLang="en-US" smtClean="0"/>
              <a:t>Ex. Dealing with a bad FTO, night after night.</a:t>
            </a:r>
          </a:p>
          <a:p>
            <a:endParaRPr lang="en-US" altLang="en-US" smtClean="0"/>
          </a:p>
          <a:p>
            <a:r>
              <a:rPr lang="en-US" altLang="en-US" smtClean="0"/>
              <a:t>Accumulative – all stressors collectively.</a:t>
            </a:r>
          </a:p>
          <a:p>
            <a:r>
              <a:rPr lang="en-US" altLang="en-US" smtClean="0"/>
              <a:t>Ex. Bad FTO, nagging spouse, bills, no sleep, reports being kicked back.</a:t>
            </a:r>
          </a:p>
          <a:p>
            <a:endParaRPr lang="en-US" altLang="en-US" smtClean="0"/>
          </a:p>
          <a:p>
            <a:r>
              <a:rPr lang="en-US" altLang="en-US" smtClean="0"/>
              <a:t>Delayed – the effects of stress is brought on much later that the event that caused stress.</a:t>
            </a:r>
          </a:p>
          <a:p>
            <a:r>
              <a:rPr lang="en-US" altLang="en-US" smtClean="0"/>
              <a:t>Ex. Nightmares, night sweats, during a similar situation the officer freezes in steed of shooting the suspect. </a:t>
            </a:r>
          </a:p>
          <a:p>
            <a:endParaRPr lang="en-US" altLang="en-US" smtClean="0"/>
          </a:p>
        </p:txBody>
      </p:sp>
    </p:spTree>
    <p:extLst>
      <p:ext uri="{BB962C8B-B14F-4D97-AF65-F5344CB8AC3E}">
        <p14:creationId xmlns:p14="http://schemas.microsoft.com/office/powerpoint/2010/main" val="1780916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3012"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4301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992DEC3-E53F-49CA-A501-1629FFB6B8A6}" type="slidenum">
              <a:rPr lang="en-US" altLang="en-US" sz="1200"/>
              <a:pPr eaLnBrk="1" hangingPunct="1"/>
              <a:t>13</a:t>
            </a:fld>
            <a:endParaRPr lang="en-US" altLang="en-US" sz="1200"/>
          </a:p>
        </p:txBody>
      </p:sp>
    </p:spTree>
    <p:extLst>
      <p:ext uri="{BB962C8B-B14F-4D97-AF65-F5344CB8AC3E}">
        <p14:creationId xmlns:p14="http://schemas.microsoft.com/office/powerpoint/2010/main" val="29628273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4403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2C35D18-2B34-4E28-906D-E0F67B37D239}" type="slidenum">
              <a:rPr lang="en-US" altLang="en-US" sz="1200"/>
              <a:pPr eaLnBrk="1" hangingPunct="1"/>
              <a:t>16</a:t>
            </a:fld>
            <a:endParaRPr lang="en-US" altLang="en-US" sz="1200"/>
          </a:p>
        </p:txBody>
      </p:sp>
      <p:sp>
        <p:nvSpPr>
          <p:cNvPr id="44036" name="Rectangle 2"/>
          <p:cNvSpPr>
            <a:spLocks noChangeArrowheads="1" noTextEdit="1"/>
          </p:cNvSpPr>
          <p:nvPr>
            <p:ph type="sldImg"/>
          </p:nvPr>
        </p:nvSpPr>
        <p:spPr>
          <a:ln/>
        </p:spPr>
      </p:sp>
      <p:sp>
        <p:nvSpPr>
          <p:cNvPr id="440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End of hour one</a:t>
            </a:r>
          </a:p>
        </p:txBody>
      </p:sp>
    </p:spTree>
    <p:extLst>
      <p:ext uri="{BB962C8B-B14F-4D97-AF65-F5344CB8AC3E}">
        <p14:creationId xmlns:p14="http://schemas.microsoft.com/office/powerpoint/2010/main" val="1526075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Train your brain – story about weapon retention with neighborhood kid.</a:t>
            </a:r>
          </a:p>
          <a:p>
            <a:endParaRPr lang="en-US" altLang="en-US" smtClean="0"/>
          </a:p>
          <a:p>
            <a:r>
              <a:rPr lang="en-US" altLang="en-US" smtClean="0"/>
              <a:t>Nutrition- Green burtorito </a:t>
            </a:r>
          </a:p>
        </p:txBody>
      </p:sp>
      <p:sp>
        <p:nvSpPr>
          <p:cNvPr id="45060"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4506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18DA091-AFD3-4EAB-8AEE-4FED21495C8F}" type="slidenum">
              <a:rPr lang="en-US" altLang="en-US" sz="1200"/>
              <a:pPr eaLnBrk="1" hangingPunct="1"/>
              <a:t>17</a:t>
            </a:fld>
            <a:endParaRPr lang="en-US" altLang="en-US" sz="1200"/>
          </a:p>
        </p:txBody>
      </p:sp>
    </p:spTree>
    <p:extLst>
      <p:ext uri="{BB962C8B-B14F-4D97-AF65-F5344CB8AC3E}">
        <p14:creationId xmlns:p14="http://schemas.microsoft.com/office/powerpoint/2010/main" val="769789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6084"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4608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404B900-D751-4B3F-9321-4BF965985EEC}" type="slidenum">
              <a:rPr lang="en-US" altLang="en-US" sz="1200"/>
              <a:pPr eaLnBrk="1" hangingPunct="1"/>
              <a:t>18</a:t>
            </a:fld>
            <a:endParaRPr lang="en-US" altLang="en-US" sz="1200"/>
          </a:p>
        </p:txBody>
      </p:sp>
    </p:spTree>
    <p:extLst>
      <p:ext uri="{BB962C8B-B14F-4D97-AF65-F5344CB8AC3E}">
        <p14:creationId xmlns:p14="http://schemas.microsoft.com/office/powerpoint/2010/main" val="22360033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Story about Army FTX</a:t>
            </a:r>
          </a:p>
        </p:txBody>
      </p:sp>
      <p:sp>
        <p:nvSpPr>
          <p:cNvPr id="47108"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4710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9831CD7-3BC6-4475-AE04-4B80D1D41802}" type="slidenum">
              <a:rPr lang="en-US" altLang="en-US" sz="1200"/>
              <a:pPr eaLnBrk="1" hangingPunct="1"/>
              <a:t>19</a:t>
            </a:fld>
            <a:endParaRPr lang="en-US" altLang="en-US" sz="1200"/>
          </a:p>
        </p:txBody>
      </p:sp>
    </p:spTree>
    <p:extLst>
      <p:ext uri="{BB962C8B-B14F-4D97-AF65-F5344CB8AC3E}">
        <p14:creationId xmlns:p14="http://schemas.microsoft.com/office/powerpoint/2010/main" val="13194577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4813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CE427BE-7A3F-496A-8CC7-E6E6712665CC}" type="slidenum">
              <a:rPr lang="en-US" altLang="en-US" sz="1200"/>
              <a:pPr eaLnBrk="1" hangingPunct="1"/>
              <a:t>20</a:t>
            </a:fld>
            <a:endParaRPr lang="en-US" altLang="en-US" sz="1200"/>
          </a:p>
        </p:txBody>
      </p:sp>
      <p:sp>
        <p:nvSpPr>
          <p:cNvPr id="48132" name="Rectangle 2"/>
          <p:cNvSpPr>
            <a:spLocks noChangeArrowheads="1" noTextEdit="1"/>
          </p:cNvSpPr>
          <p:nvPr>
            <p:ph type="sldImg"/>
          </p:nvPr>
        </p:nvSpPr>
        <p:spPr>
          <a:ln/>
        </p:spPr>
      </p:sp>
      <p:sp>
        <p:nvSpPr>
          <p:cNvPr id="481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861453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3379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7CA9F57-FB9A-40BF-B052-E1182D1FC70F}" type="slidenum">
              <a:rPr lang="en-US" altLang="en-US" sz="1200"/>
              <a:pPr eaLnBrk="1" hangingPunct="1"/>
              <a:t>2</a:t>
            </a:fld>
            <a:endParaRPr lang="en-US" altLang="en-US" sz="1200"/>
          </a:p>
        </p:txBody>
      </p:sp>
      <p:sp>
        <p:nvSpPr>
          <p:cNvPr id="33796" name="Rectangle 2"/>
          <p:cNvSpPr>
            <a:spLocks noChangeArrowheads="1" noTextEdit="1"/>
          </p:cNvSpPr>
          <p:nvPr>
            <p:ph type="sldImg"/>
          </p:nvPr>
        </p:nvSpPr>
        <p:spPr>
          <a:ln/>
        </p:spPr>
      </p:sp>
      <p:sp>
        <p:nvSpPr>
          <p:cNvPr id="337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Talk about the episode Jess Pitts experience.  Talk about how doing the best job in the world does not mean you won’t experience unfairness, injustice, frustration and anger on a very personal level</a:t>
            </a:r>
          </a:p>
        </p:txBody>
      </p:sp>
    </p:spTree>
    <p:extLst>
      <p:ext uri="{BB962C8B-B14F-4D97-AF65-F5344CB8AC3E}">
        <p14:creationId xmlns:p14="http://schemas.microsoft.com/office/powerpoint/2010/main" val="2718659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3481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F250BC9-1369-4FBC-8888-35A3363785DB}" type="slidenum">
              <a:rPr lang="en-US" altLang="en-US" sz="1200"/>
              <a:pPr eaLnBrk="1" hangingPunct="1"/>
              <a:t>3</a:t>
            </a:fld>
            <a:endParaRPr lang="en-US" altLang="en-US" sz="1200"/>
          </a:p>
        </p:txBody>
      </p:sp>
      <p:sp>
        <p:nvSpPr>
          <p:cNvPr id="34820" name="Rectangle 2"/>
          <p:cNvSpPr>
            <a:spLocks noChangeArrowheads="1" noTextEdit="1"/>
          </p:cNvSpPr>
          <p:nvPr>
            <p:ph type="sldImg"/>
          </p:nvPr>
        </p:nvSpPr>
        <p:spPr>
          <a:ln/>
        </p:spPr>
      </p:sp>
      <p:sp>
        <p:nvSpPr>
          <p:cNvPr id="348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871604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3584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519F748-BA8F-4B74-B588-5430CB0177B9}" type="slidenum">
              <a:rPr lang="en-US" altLang="en-US" sz="1200"/>
              <a:pPr eaLnBrk="1" hangingPunct="1"/>
              <a:t>4</a:t>
            </a:fld>
            <a:endParaRPr lang="en-US" altLang="en-US" sz="1200"/>
          </a:p>
        </p:txBody>
      </p:sp>
      <p:sp>
        <p:nvSpPr>
          <p:cNvPr id="35844" name="Rectangle 2"/>
          <p:cNvSpPr>
            <a:spLocks noChangeArrowheads="1" noTextEdit="1"/>
          </p:cNvSpPr>
          <p:nvPr>
            <p:ph type="sldImg"/>
          </p:nvPr>
        </p:nvSpPr>
        <p:spPr>
          <a:ln/>
        </p:spPr>
      </p:sp>
      <p:sp>
        <p:nvSpPr>
          <p:cNvPr id="358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Environmental Stress - the minor irritations and frustrations of every day life. </a:t>
            </a:r>
          </a:p>
          <a:p>
            <a:r>
              <a:rPr lang="en-US" altLang="en-US" smtClean="0"/>
              <a:t>Ex. trying to get things done amongst clutter and disorganization, being late for work or an appointment and then getting caught in a traffic jam, being interrupted when trying to concentrate or aches and pains from sitting all day in an uncomfortable patrol car, the quality of the air we breathe, the type of lighting that we have to work in, and the level of noise.</a:t>
            </a:r>
          </a:p>
          <a:p>
            <a:endParaRPr lang="en-US" altLang="en-US" smtClean="0"/>
          </a:p>
          <a:p>
            <a:r>
              <a:rPr lang="en-US" altLang="en-US" smtClean="0"/>
              <a:t>Psychosocial Stress - exhausted, feeling besieged, and simply unable to deal with the added time and energy of a long day.  Feeling trapped and hopeless destroys that sense of excitement and happiness for the future that usually helps with motivation for the day.</a:t>
            </a:r>
          </a:p>
          <a:p>
            <a:r>
              <a:rPr lang="en-US" altLang="en-US" smtClean="0"/>
              <a:t>Ex. Depression</a:t>
            </a:r>
          </a:p>
          <a:p>
            <a:endParaRPr lang="en-US" altLang="en-US" smtClean="0"/>
          </a:p>
          <a:p>
            <a:r>
              <a:rPr lang="en-US" altLang="en-US" smtClean="0"/>
              <a:t>Personality Stressor – your personality causes your stress</a:t>
            </a:r>
          </a:p>
          <a:p>
            <a:r>
              <a:rPr lang="en-US" altLang="en-US" smtClean="0"/>
              <a:t>Ex. Always having to win or be the best, over planning, inability to relax without feeling guilty, compulsion to overwork.</a:t>
            </a:r>
          </a:p>
          <a:p>
            <a:endParaRPr lang="en-US" altLang="en-US" smtClean="0"/>
          </a:p>
          <a:p>
            <a:r>
              <a:rPr lang="en-US" altLang="en-US" smtClean="0"/>
              <a:t>  </a:t>
            </a:r>
            <a:br>
              <a:rPr lang="en-US" altLang="en-US" smtClean="0"/>
            </a:br>
            <a:endParaRPr lang="en-US" altLang="en-US" smtClean="0"/>
          </a:p>
        </p:txBody>
      </p:sp>
    </p:spTree>
    <p:extLst>
      <p:ext uri="{BB962C8B-B14F-4D97-AF65-F5344CB8AC3E}">
        <p14:creationId xmlns:p14="http://schemas.microsoft.com/office/powerpoint/2010/main" val="624838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3686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F7CF46B-37A6-4DDA-B787-B6356D65E47D}" type="slidenum">
              <a:rPr lang="en-US" altLang="en-US" sz="1200"/>
              <a:pPr eaLnBrk="1" hangingPunct="1"/>
              <a:t>5</a:t>
            </a:fld>
            <a:endParaRPr lang="en-US" altLang="en-US" sz="1200"/>
          </a:p>
        </p:txBody>
      </p:sp>
      <p:sp>
        <p:nvSpPr>
          <p:cNvPr id="36868" name="Rectangle 2"/>
          <p:cNvSpPr>
            <a:spLocks noChangeArrowheads="1" noTextEdit="1"/>
          </p:cNvSpPr>
          <p:nvPr>
            <p:ph type="sldImg"/>
          </p:nvPr>
        </p:nvSpPr>
        <p:spPr>
          <a:ln/>
        </p:spPr>
      </p:sp>
      <p:sp>
        <p:nvSpPr>
          <p:cNvPr id="368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138344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7CC5FEE-4A12-4BA1-A49D-D934368D9A92}" type="slidenum">
              <a:rPr lang="en-US" altLang="en-US" sz="1200"/>
              <a:pPr eaLnBrk="1" hangingPunct="1"/>
              <a:t>6</a:t>
            </a:fld>
            <a:endParaRPr lang="en-US" altLang="en-US" sz="1200"/>
          </a:p>
        </p:txBody>
      </p:sp>
      <p:sp>
        <p:nvSpPr>
          <p:cNvPr id="37891" name="Rectangle 2"/>
          <p:cNvSpPr>
            <a:spLocks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Brain firing on all cylinders.</a:t>
            </a:r>
          </a:p>
        </p:txBody>
      </p:sp>
    </p:spTree>
    <p:extLst>
      <p:ext uri="{BB962C8B-B14F-4D97-AF65-F5344CB8AC3E}">
        <p14:creationId xmlns:p14="http://schemas.microsoft.com/office/powerpoint/2010/main" val="4186149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My spot on the couch</a:t>
            </a:r>
          </a:p>
        </p:txBody>
      </p:sp>
      <p:sp>
        <p:nvSpPr>
          <p:cNvPr id="38916"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3891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99092E7-4218-47E6-A6CC-483CF8ADCE22}" type="slidenum">
              <a:rPr lang="en-US" altLang="en-US" sz="1200"/>
              <a:pPr eaLnBrk="1" hangingPunct="1"/>
              <a:t>7</a:t>
            </a:fld>
            <a:endParaRPr lang="en-US" altLang="en-US" sz="1200"/>
          </a:p>
        </p:txBody>
      </p:sp>
    </p:spTree>
    <p:extLst>
      <p:ext uri="{BB962C8B-B14F-4D97-AF65-F5344CB8AC3E}">
        <p14:creationId xmlns:p14="http://schemas.microsoft.com/office/powerpoint/2010/main" val="3753904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4F694DB-1792-4A76-9EF1-D6549FD1D830}" type="slidenum">
              <a:rPr lang="en-US" altLang="en-US" sz="1200"/>
              <a:pPr eaLnBrk="1" hangingPunct="1"/>
              <a:t>8</a:t>
            </a:fld>
            <a:endParaRPr lang="en-US" altLang="en-US" sz="1200"/>
          </a:p>
        </p:txBody>
      </p:sp>
      <p:sp>
        <p:nvSpPr>
          <p:cNvPr id="39939" name="Rectangle 2"/>
          <p:cNvSpPr>
            <a:spLocks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Hypervigilance, necessary for street survival, all the same, creates destructive stress</a:t>
            </a:r>
          </a:p>
        </p:txBody>
      </p:sp>
    </p:spTree>
    <p:extLst>
      <p:ext uri="{BB962C8B-B14F-4D97-AF65-F5344CB8AC3E}">
        <p14:creationId xmlns:p14="http://schemas.microsoft.com/office/powerpoint/2010/main" val="4272890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smtClean="0"/>
              <a:t>#2b &amp;3c PSM1B C CR0070-shrs &amp; 1hr.ppt</a:t>
            </a:r>
          </a:p>
        </p:txBody>
      </p:sp>
      <p:sp>
        <p:nvSpPr>
          <p:cNvPr id="4096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A322518-8981-4166-A402-C9917E378FB3}" type="slidenum">
              <a:rPr lang="en-US" altLang="en-US" sz="1200"/>
              <a:pPr eaLnBrk="1" hangingPunct="1"/>
              <a:t>9</a:t>
            </a:fld>
            <a:endParaRPr lang="en-US" altLang="en-US" sz="1200"/>
          </a:p>
        </p:txBody>
      </p:sp>
      <p:sp>
        <p:nvSpPr>
          <p:cNvPr id="40964" name="Rectangle 2"/>
          <p:cNvSpPr>
            <a:spLocks noChangeArrowheads="1" noTextEdit="1"/>
          </p:cNvSpPr>
          <p:nvPr>
            <p:ph type="sldImg"/>
          </p:nvPr>
        </p:nvSpPr>
        <p:spPr>
          <a:ln/>
        </p:spPr>
      </p:sp>
      <p:sp>
        <p:nvSpPr>
          <p:cNvPr id="409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 black lines in the middle are the normal levels.  You can see the on duty officer is at a very level.  When he gets home it drops way below the normal laves.  It take 18 to 24 hours to get back to the normal level.  How may hours of sleep do you get?  I’m sure its not 18-24. </a:t>
            </a:r>
          </a:p>
          <a:p>
            <a:endParaRPr lang="en-US" altLang="en-US" smtClean="0"/>
          </a:p>
        </p:txBody>
      </p:sp>
    </p:spTree>
    <p:extLst>
      <p:ext uri="{BB962C8B-B14F-4D97-AF65-F5344CB8AC3E}">
        <p14:creationId xmlns:p14="http://schemas.microsoft.com/office/powerpoint/2010/main" val="31480959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fld id="{78F9C1C6-6EDF-4474-8BD7-81BA1C811CF3}" type="slidenum">
              <a:rPr lang="en-US" altLang="en-US"/>
              <a:pPr/>
              <a:t>‹#›</a:t>
            </a:fld>
            <a:endParaRPr lang="en-US" altLang="en-US"/>
          </a:p>
        </p:txBody>
      </p:sp>
    </p:spTree>
    <p:extLst>
      <p:ext uri="{BB962C8B-B14F-4D97-AF65-F5344CB8AC3E}">
        <p14:creationId xmlns:p14="http://schemas.microsoft.com/office/powerpoint/2010/main" val="199246591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DA84633E-3E4D-4999-9283-62F22DF57487}" type="slidenum">
              <a:rPr lang="en-US" altLang="en-US"/>
              <a:pPr/>
              <a:t>‹#›</a:t>
            </a:fld>
            <a:endParaRPr lang="en-US" altLang="en-US"/>
          </a:p>
        </p:txBody>
      </p:sp>
    </p:spTree>
    <p:extLst>
      <p:ext uri="{BB962C8B-B14F-4D97-AF65-F5344CB8AC3E}">
        <p14:creationId xmlns:p14="http://schemas.microsoft.com/office/powerpoint/2010/main" val="241315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2FFE52EF-64FF-4A38-9452-E96C4C973098}" type="slidenum">
              <a:rPr lang="en-US" altLang="en-US"/>
              <a:pPr/>
              <a:t>‹#›</a:t>
            </a:fld>
            <a:endParaRPr lang="en-US" altLang="en-US"/>
          </a:p>
        </p:txBody>
      </p:sp>
    </p:spTree>
    <p:extLst>
      <p:ext uri="{BB962C8B-B14F-4D97-AF65-F5344CB8AC3E}">
        <p14:creationId xmlns:p14="http://schemas.microsoft.com/office/powerpoint/2010/main" val="6243692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fld id="{42E2BA7A-A5C8-4CC9-B98B-233006F09206}" type="slidenum">
              <a:rPr lang="en-US" altLang="en-US"/>
              <a:pPr/>
              <a:t>‹#›</a:t>
            </a:fld>
            <a:endParaRPr lang="en-US" altLang="en-US"/>
          </a:p>
        </p:txBody>
      </p:sp>
    </p:spTree>
    <p:extLst>
      <p:ext uri="{BB962C8B-B14F-4D97-AF65-F5344CB8AC3E}">
        <p14:creationId xmlns:p14="http://schemas.microsoft.com/office/powerpoint/2010/main" val="732038679"/>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61234D2D-D5D1-47F9-98C6-231FDC450E97}" type="slidenum">
              <a:rPr lang="en-US" altLang="en-US"/>
              <a:pPr/>
              <a:t>‹#›</a:t>
            </a:fld>
            <a:endParaRPr lang="en-US" altLang="en-US"/>
          </a:p>
        </p:txBody>
      </p:sp>
    </p:spTree>
    <p:extLst>
      <p:ext uri="{BB962C8B-B14F-4D97-AF65-F5344CB8AC3E}">
        <p14:creationId xmlns:p14="http://schemas.microsoft.com/office/powerpoint/2010/main" val="1912279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fld id="{AC26E12B-3609-4DBD-84DF-B6FCF835553F}" type="slidenum">
              <a:rPr lang="en-US" altLang="en-US"/>
              <a:pPr/>
              <a:t>‹#›</a:t>
            </a:fld>
            <a:endParaRPr lang="en-US" altLang="en-US"/>
          </a:p>
        </p:txBody>
      </p:sp>
    </p:spTree>
    <p:extLst>
      <p:ext uri="{BB962C8B-B14F-4D97-AF65-F5344CB8AC3E}">
        <p14:creationId xmlns:p14="http://schemas.microsoft.com/office/powerpoint/2010/main" val="182994133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4556F900-7284-4160-A234-D222BD4EDD60}" type="slidenum">
              <a:rPr lang="en-US" altLang="en-US"/>
              <a:pPr/>
              <a:t>‹#›</a:t>
            </a:fld>
            <a:endParaRPr lang="en-US" altLang="en-US"/>
          </a:p>
        </p:txBody>
      </p:sp>
    </p:spTree>
    <p:extLst>
      <p:ext uri="{BB962C8B-B14F-4D97-AF65-F5344CB8AC3E}">
        <p14:creationId xmlns:p14="http://schemas.microsoft.com/office/powerpoint/2010/main" val="575561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fld id="{276649CC-A7BC-4EDC-A7A1-F2DFEBEE35C7}" type="slidenum">
              <a:rPr lang="en-US" altLang="en-US"/>
              <a:pPr/>
              <a:t>‹#›</a:t>
            </a:fld>
            <a:endParaRPr lang="en-US" altLang="en-US"/>
          </a:p>
        </p:txBody>
      </p:sp>
    </p:spTree>
    <p:extLst>
      <p:ext uri="{BB962C8B-B14F-4D97-AF65-F5344CB8AC3E}">
        <p14:creationId xmlns:p14="http://schemas.microsoft.com/office/powerpoint/2010/main" val="18427746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fld id="{BF9CA540-D412-48E5-9144-A92A0B5698E1}" type="slidenum">
              <a:rPr lang="en-US" altLang="en-US"/>
              <a:pPr/>
              <a:t>‹#›</a:t>
            </a:fld>
            <a:endParaRPr lang="en-US" altLang="en-US"/>
          </a:p>
        </p:txBody>
      </p:sp>
    </p:spTree>
    <p:extLst>
      <p:ext uri="{BB962C8B-B14F-4D97-AF65-F5344CB8AC3E}">
        <p14:creationId xmlns:p14="http://schemas.microsoft.com/office/powerpoint/2010/main" val="26141518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2A11148D-E505-4BB8-90A7-B2727027555A}" type="slidenum">
              <a:rPr lang="en-US" altLang="en-US"/>
              <a:pPr/>
              <a:t>‹#›</a:t>
            </a:fld>
            <a:endParaRPr lang="en-US" altLang="en-US"/>
          </a:p>
        </p:txBody>
      </p:sp>
    </p:spTree>
    <p:extLst>
      <p:ext uri="{BB962C8B-B14F-4D97-AF65-F5344CB8AC3E}">
        <p14:creationId xmlns:p14="http://schemas.microsoft.com/office/powerpoint/2010/main" val="18862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54B6829D-206B-497A-9E86-77C869B28608}" type="slidenum">
              <a:rPr lang="en-US" altLang="en-US"/>
              <a:pPr/>
              <a:t>‹#›</a:t>
            </a:fld>
            <a:endParaRPr lang="en-US" altLang="en-US"/>
          </a:p>
        </p:txBody>
      </p:sp>
    </p:spTree>
    <p:extLst>
      <p:ext uri="{BB962C8B-B14F-4D97-AF65-F5344CB8AC3E}">
        <p14:creationId xmlns:p14="http://schemas.microsoft.com/office/powerpoint/2010/main" val="895051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0487FC50-2891-493D-A1A2-427D2B5CBC2B}" type="slidenum">
              <a:rPr lang="en-US" altLang="en-US"/>
              <a:pPr/>
              <a:t>‹#›</a:t>
            </a:fld>
            <a:endParaRPr lang="en-US" altLang="en-US"/>
          </a:p>
        </p:txBody>
      </p:sp>
    </p:spTree>
    <p:extLst>
      <p:ext uri="{BB962C8B-B14F-4D97-AF65-F5344CB8AC3E}">
        <p14:creationId xmlns:p14="http://schemas.microsoft.com/office/powerpoint/2010/main" val="20427549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D3DC589F-D61B-419D-ADB6-F4F70C5F28DF}" type="slidenum">
              <a:rPr lang="en-US" altLang="en-US"/>
              <a:pPr/>
              <a:t>‹#›</a:t>
            </a:fld>
            <a:endParaRPr lang="en-US" altLang="en-US"/>
          </a:p>
        </p:txBody>
      </p:sp>
    </p:spTree>
    <p:extLst>
      <p:ext uri="{BB962C8B-B14F-4D97-AF65-F5344CB8AC3E}">
        <p14:creationId xmlns:p14="http://schemas.microsoft.com/office/powerpoint/2010/main" val="24736417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CA52F2FE-E6C3-4D1B-A4E2-5805052A5E69}" type="slidenum">
              <a:rPr lang="en-US" altLang="en-US"/>
              <a:pPr/>
              <a:t>‹#›</a:t>
            </a:fld>
            <a:endParaRPr lang="en-US" altLang="en-US"/>
          </a:p>
        </p:txBody>
      </p:sp>
    </p:spTree>
    <p:extLst>
      <p:ext uri="{BB962C8B-B14F-4D97-AF65-F5344CB8AC3E}">
        <p14:creationId xmlns:p14="http://schemas.microsoft.com/office/powerpoint/2010/main" val="8444717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6462D933-4D89-4C89-8464-C6180F976EE0}" type="slidenum">
              <a:rPr lang="en-US" altLang="en-US"/>
              <a:pPr/>
              <a:t>‹#›</a:t>
            </a:fld>
            <a:endParaRPr lang="en-US" altLang="en-US"/>
          </a:p>
        </p:txBody>
      </p:sp>
    </p:spTree>
    <p:extLst>
      <p:ext uri="{BB962C8B-B14F-4D97-AF65-F5344CB8AC3E}">
        <p14:creationId xmlns:p14="http://schemas.microsoft.com/office/powerpoint/2010/main" val="1846609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fld id="{A9297265-63B6-407E-BA8B-590D4C193BF6}" type="slidenum">
              <a:rPr lang="en-US" altLang="en-US"/>
              <a:pPr/>
              <a:t>‹#›</a:t>
            </a:fld>
            <a:endParaRPr lang="en-US" altLang="en-US"/>
          </a:p>
        </p:txBody>
      </p:sp>
    </p:spTree>
    <p:extLst>
      <p:ext uri="{BB962C8B-B14F-4D97-AF65-F5344CB8AC3E}">
        <p14:creationId xmlns:p14="http://schemas.microsoft.com/office/powerpoint/2010/main" val="137797614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0A52E59F-BCE4-4F15-A941-8197CB7EA617}" type="slidenum">
              <a:rPr lang="en-US" altLang="en-US"/>
              <a:pPr/>
              <a:t>‹#›</a:t>
            </a:fld>
            <a:endParaRPr lang="en-US" altLang="en-US"/>
          </a:p>
        </p:txBody>
      </p:sp>
    </p:spTree>
    <p:extLst>
      <p:ext uri="{BB962C8B-B14F-4D97-AF65-F5344CB8AC3E}">
        <p14:creationId xmlns:p14="http://schemas.microsoft.com/office/powerpoint/2010/main" val="1638907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fld id="{A91482E6-0044-4CB2-AF25-736AC3558312}" type="slidenum">
              <a:rPr lang="en-US" altLang="en-US"/>
              <a:pPr/>
              <a:t>‹#›</a:t>
            </a:fld>
            <a:endParaRPr lang="en-US" altLang="en-US"/>
          </a:p>
        </p:txBody>
      </p:sp>
    </p:spTree>
    <p:extLst>
      <p:ext uri="{BB962C8B-B14F-4D97-AF65-F5344CB8AC3E}">
        <p14:creationId xmlns:p14="http://schemas.microsoft.com/office/powerpoint/2010/main" val="3117070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fld id="{4576CD83-AE57-497B-AF8D-DDDF8361CAB6}" type="slidenum">
              <a:rPr lang="en-US" altLang="en-US"/>
              <a:pPr/>
              <a:t>‹#›</a:t>
            </a:fld>
            <a:endParaRPr lang="en-US" altLang="en-US"/>
          </a:p>
        </p:txBody>
      </p:sp>
    </p:spTree>
    <p:extLst>
      <p:ext uri="{BB962C8B-B14F-4D97-AF65-F5344CB8AC3E}">
        <p14:creationId xmlns:p14="http://schemas.microsoft.com/office/powerpoint/2010/main" val="3040163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24EBEB9C-6AF0-4A89-AA21-E25E9D651205}" type="slidenum">
              <a:rPr lang="en-US" altLang="en-US"/>
              <a:pPr/>
              <a:t>‹#›</a:t>
            </a:fld>
            <a:endParaRPr lang="en-US" altLang="en-US"/>
          </a:p>
        </p:txBody>
      </p:sp>
    </p:spTree>
    <p:extLst>
      <p:ext uri="{BB962C8B-B14F-4D97-AF65-F5344CB8AC3E}">
        <p14:creationId xmlns:p14="http://schemas.microsoft.com/office/powerpoint/2010/main" val="3247502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D0E19BF4-A23C-482B-8F7E-37AB42FA37D1}" type="slidenum">
              <a:rPr lang="en-US" altLang="en-US"/>
              <a:pPr/>
              <a:t>‹#›</a:t>
            </a:fld>
            <a:endParaRPr lang="en-US" altLang="en-US"/>
          </a:p>
        </p:txBody>
      </p:sp>
    </p:spTree>
    <p:extLst>
      <p:ext uri="{BB962C8B-B14F-4D97-AF65-F5344CB8AC3E}">
        <p14:creationId xmlns:p14="http://schemas.microsoft.com/office/powerpoint/2010/main" val="2199033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374BF55D-8558-47B3-A468-5743A4F494DF}" type="slidenum">
              <a:rPr lang="en-US" altLang="en-US"/>
              <a:pPr/>
              <a:t>‹#›</a:t>
            </a:fld>
            <a:endParaRPr lang="en-US" altLang="en-US"/>
          </a:p>
        </p:txBody>
      </p:sp>
    </p:spTree>
    <p:extLst>
      <p:ext uri="{BB962C8B-B14F-4D97-AF65-F5344CB8AC3E}">
        <p14:creationId xmlns:p14="http://schemas.microsoft.com/office/powerpoint/2010/main" val="2187141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a:defRPr/>
            </a:pPr>
            <a:endParaRPr lang="en-US">
              <a:latin typeface="+mn-lt"/>
            </a:endParaRPr>
          </a:p>
        </p:txBody>
      </p:sp>
      <p:sp>
        <p:nvSpPr>
          <p:cNvPr id="2052"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fld id="{8BBA9E5F-B242-4A34-80B0-7D02411C6360}" type="slidenum">
              <a:rPr lang="en-US" altLang="en-US"/>
              <a:pPr/>
              <a:t>‹#›</a:t>
            </a:fld>
            <a:endParaRPr lang="en-US" altLang="en-US"/>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043" r:id="rId1"/>
    <p:sldLayoutId id="2147484027" r:id="rId2"/>
    <p:sldLayoutId id="2147484044" r:id="rId3"/>
    <p:sldLayoutId id="2147484028" r:id="rId4"/>
    <p:sldLayoutId id="2147484029" r:id="rId5"/>
    <p:sldLayoutId id="2147484030" r:id="rId6"/>
    <p:sldLayoutId id="2147484031" r:id="rId7"/>
    <p:sldLayoutId id="2147484032" r:id="rId8"/>
    <p:sldLayoutId id="2147484045" r:id="rId9"/>
    <p:sldLayoutId id="2147484033" r:id="rId10"/>
    <p:sldLayoutId id="2147484034"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a:defRPr/>
            </a:pPr>
            <a:endParaRPr lang="en-US">
              <a:latin typeface="+mn-lt"/>
            </a:endParaRPr>
          </a:p>
        </p:txBody>
      </p:sp>
      <p:sp>
        <p:nvSpPr>
          <p:cNvPr id="3076"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smtClean="0"/>
              <a:t>Click to edit Master title style</a:t>
            </a:r>
          </a:p>
        </p:txBody>
      </p:sp>
      <p:sp>
        <p:nvSpPr>
          <p:cNvPr id="3077"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fld id="{3E061AE6-C2B9-4FA1-8817-83CAC4013496}" type="slidenum">
              <a:rPr lang="en-US" altLang="en-US"/>
              <a:pPr/>
              <a:t>‹#›</a:t>
            </a:fld>
            <a:endParaRPr lang="en-US" altLang="en-US"/>
          </a:p>
        </p:txBody>
      </p:sp>
      <p:grpSp>
        <p:nvGrpSpPr>
          <p:cNvPr id="3081"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046" r:id="rId1"/>
    <p:sldLayoutId id="2147484035" r:id="rId2"/>
    <p:sldLayoutId id="2147484047" r:id="rId3"/>
    <p:sldLayoutId id="2147484036" r:id="rId4"/>
    <p:sldLayoutId id="2147484037" r:id="rId5"/>
    <p:sldLayoutId id="2147484038" r:id="rId6"/>
    <p:sldLayoutId id="2147484039" r:id="rId7"/>
    <p:sldLayoutId id="2147484040" r:id="rId8"/>
    <p:sldLayoutId id="2147484048" r:id="rId9"/>
    <p:sldLayoutId id="2147484041" r:id="rId10"/>
    <p:sldLayoutId id="2147484042"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png"/><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type="ctrTitle"/>
          </p:nvPr>
        </p:nvSpPr>
        <p:spPr>
          <a:xfrm>
            <a:off x="1066800" y="1981200"/>
            <a:ext cx="7772400" cy="1143000"/>
          </a:xfrm>
          <a:ln>
            <a:miter lim="800000"/>
            <a:headEnd/>
            <a:tailEnd/>
          </a:ln>
        </p:spPr>
        <p:txBody>
          <a:bodyPr>
            <a:normAutofit fontScale="90000"/>
          </a:bodyPr>
          <a:lstStyle/>
          <a:p>
            <a:pPr eaLnBrk="1" fontAlgn="auto" hangingPunct="1">
              <a:spcAft>
                <a:spcPts val="0"/>
              </a:spcAft>
              <a:defRPr/>
            </a:pPr>
            <a:r>
              <a:rPr lang="en-US" sz="4000" dirty="0" smtClean="0">
                <a:latin typeface="Bookman Old Style" pitchFamily="18" charset="0"/>
              </a:rPr>
              <a:t>Crisis Intervention</a:t>
            </a:r>
            <a:r>
              <a:rPr lang="en-US" dirty="0" smtClean="0">
                <a:latin typeface="Bookman Old Style" pitchFamily="18" charset="0"/>
              </a:rPr>
              <a:t/>
            </a:r>
            <a:br>
              <a:rPr lang="en-US" dirty="0" smtClean="0">
                <a:latin typeface="Bookman Old Style" pitchFamily="18" charset="0"/>
              </a:rPr>
            </a:br>
            <a:r>
              <a:rPr lang="en-US" sz="5500" dirty="0" smtClean="0">
                <a:latin typeface="Bookman Old Style" pitchFamily="18" charset="0"/>
              </a:rPr>
              <a:t>Response to Stress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990600"/>
            <a:ext cx="7772400" cy="1143000"/>
          </a:xfrm>
        </p:spPr>
        <p:txBody>
          <a:bodyPr/>
          <a:lstStyle/>
          <a:p>
            <a:pPr eaLnBrk="1" hangingPunct="1"/>
            <a:r>
              <a:rPr lang="en-US" altLang="en-US" smtClean="0">
                <a:latin typeface="Bookman Old Style" panose="02050604050505020204" pitchFamily="18" charset="0"/>
              </a:rPr>
              <a:t>Four Types of Stress</a:t>
            </a:r>
          </a:p>
        </p:txBody>
      </p:sp>
      <p:sp>
        <p:nvSpPr>
          <p:cNvPr id="7171" name="Rectangle 3"/>
          <p:cNvSpPr>
            <a:spLocks noGrp="1" noChangeArrowheads="1"/>
          </p:cNvSpPr>
          <p:nvPr>
            <p:ph idx="1"/>
          </p:nvPr>
        </p:nvSpPr>
        <p:spPr>
          <a:xfrm>
            <a:off x="3962400" y="2438400"/>
            <a:ext cx="4495800" cy="3733800"/>
          </a:xfrm>
        </p:spPr>
        <p:txBody>
          <a:bodyPr/>
          <a:lstStyle/>
          <a:p>
            <a:pPr eaLnBrk="1" hangingPunct="1">
              <a:buFont typeface="Wingdings" panose="05000000000000000000" pitchFamily="2" charset="2"/>
              <a:buChar char="Ø"/>
            </a:pPr>
            <a:r>
              <a:rPr lang="en-US" altLang="en-US" smtClean="0">
                <a:latin typeface="Bookman Old Style" panose="02050604050505020204" pitchFamily="18" charset="0"/>
              </a:rPr>
              <a:t>Acute </a:t>
            </a:r>
          </a:p>
          <a:p>
            <a:pPr eaLnBrk="1" hangingPunct="1">
              <a:buFont typeface="Wingdings" panose="05000000000000000000" pitchFamily="2" charset="2"/>
              <a:buChar char="Ø"/>
            </a:pPr>
            <a:endParaRPr lang="en-US" altLang="en-US" smtClean="0">
              <a:latin typeface="Bookman Old Style" panose="02050604050505020204" pitchFamily="18" charset="0"/>
            </a:endParaRPr>
          </a:p>
          <a:p>
            <a:pPr eaLnBrk="1" hangingPunct="1">
              <a:buFont typeface="Wingdings" panose="05000000000000000000" pitchFamily="2" charset="2"/>
              <a:buChar char="Ø"/>
            </a:pPr>
            <a:r>
              <a:rPr lang="en-US" altLang="en-US" smtClean="0">
                <a:latin typeface="Bookman Old Style" panose="02050604050505020204" pitchFamily="18" charset="0"/>
              </a:rPr>
              <a:t>Chronic</a:t>
            </a:r>
          </a:p>
          <a:p>
            <a:pPr eaLnBrk="1" hangingPunct="1">
              <a:buFont typeface="Wingdings" panose="05000000000000000000" pitchFamily="2" charset="2"/>
              <a:buChar char="Ø"/>
            </a:pPr>
            <a:endParaRPr lang="en-US" altLang="en-US" smtClean="0">
              <a:latin typeface="Bookman Old Style" panose="02050604050505020204" pitchFamily="18" charset="0"/>
            </a:endParaRPr>
          </a:p>
          <a:p>
            <a:pPr eaLnBrk="1" hangingPunct="1">
              <a:buFont typeface="Wingdings" panose="05000000000000000000" pitchFamily="2" charset="2"/>
              <a:buChar char="Ø"/>
            </a:pPr>
            <a:r>
              <a:rPr lang="en-US" altLang="en-US" smtClean="0">
                <a:latin typeface="Bookman Old Style" panose="02050604050505020204" pitchFamily="18" charset="0"/>
              </a:rPr>
              <a:t>Accumulative </a:t>
            </a:r>
          </a:p>
          <a:p>
            <a:pPr eaLnBrk="1" hangingPunct="1">
              <a:buFont typeface="Wingdings" panose="05000000000000000000" pitchFamily="2" charset="2"/>
              <a:buChar char="Ø"/>
            </a:pPr>
            <a:endParaRPr lang="en-US" altLang="en-US" smtClean="0">
              <a:latin typeface="Bookman Old Style" panose="02050604050505020204" pitchFamily="18" charset="0"/>
            </a:endParaRPr>
          </a:p>
          <a:p>
            <a:pPr eaLnBrk="1" hangingPunct="1">
              <a:buFont typeface="Wingdings" panose="05000000000000000000" pitchFamily="2" charset="2"/>
              <a:buChar char="Ø"/>
            </a:pPr>
            <a:r>
              <a:rPr lang="en-US" altLang="en-US" smtClean="0">
                <a:latin typeface="Bookman Old Style" panose="02050604050505020204" pitchFamily="18" charset="0"/>
              </a:rPr>
              <a:t>Delayed</a:t>
            </a:r>
          </a:p>
          <a:p>
            <a:pPr eaLnBrk="1" hangingPunct="1"/>
            <a:endParaRPr lang="en-US" altLang="en-US" smtClean="0">
              <a:latin typeface="Bookman Old Style" panose="02050604050505020204" pitchFamily="18" charset="0"/>
            </a:endParaRPr>
          </a:p>
        </p:txBody>
      </p:sp>
      <p:grpSp>
        <p:nvGrpSpPr>
          <p:cNvPr id="18436" name="Group 7"/>
          <p:cNvGrpSpPr>
            <a:grpSpLocks noChangeAspect="1"/>
          </p:cNvGrpSpPr>
          <p:nvPr/>
        </p:nvGrpSpPr>
        <p:grpSpPr bwMode="auto">
          <a:xfrm>
            <a:off x="-838200" y="2743200"/>
            <a:ext cx="4316413" cy="2408238"/>
            <a:chOff x="3648" y="2160"/>
            <a:chExt cx="1147" cy="640"/>
          </a:xfrm>
        </p:grpSpPr>
        <p:sp>
          <p:nvSpPr>
            <p:cNvPr id="18437" name="AutoShape 6"/>
            <p:cNvSpPr>
              <a:spLocks noChangeAspect="1" noChangeArrowheads="1" noTextEdit="1"/>
            </p:cNvSpPr>
            <p:nvPr/>
          </p:nvSpPr>
          <p:spPr bwMode="auto">
            <a:xfrm>
              <a:off x="3648" y="2160"/>
              <a:ext cx="1147" cy="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8438" name="Freeform 8"/>
            <p:cNvSpPr>
              <a:spLocks/>
            </p:cNvSpPr>
            <p:nvPr/>
          </p:nvSpPr>
          <p:spPr bwMode="auto">
            <a:xfrm>
              <a:off x="4260" y="2272"/>
              <a:ext cx="474" cy="474"/>
            </a:xfrm>
            <a:custGeom>
              <a:avLst/>
              <a:gdLst>
                <a:gd name="T0" fmla="*/ 426 w 949"/>
                <a:gd name="T1" fmla="*/ 2 h 948"/>
                <a:gd name="T2" fmla="*/ 334 w 949"/>
                <a:gd name="T3" fmla="*/ 20 h 948"/>
                <a:gd name="T4" fmla="*/ 249 w 949"/>
                <a:gd name="T5" fmla="*/ 57 h 948"/>
                <a:gd name="T6" fmla="*/ 173 w 949"/>
                <a:gd name="T7" fmla="*/ 108 h 948"/>
                <a:gd name="T8" fmla="*/ 108 w 949"/>
                <a:gd name="T9" fmla="*/ 172 h 948"/>
                <a:gd name="T10" fmla="*/ 58 w 949"/>
                <a:gd name="T11" fmla="*/ 247 h 948"/>
                <a:gd name="T12" fmla="*/ 22 w 949"/>
                <a:gd name="T13" fmla="*/ 333 h 948"/>
                <a:gd name="T14" fmla="*/ 2 w 949"/>
                <a:gd name="T15" fmla="*/ 426 h 948"/>
                <a:gd name="T16" fmla="*/ 2 w 949"/>
                <a:gd name="T17" fmla="*/ 523 h 948"/>
                <a:gd name="T18" fmla="*/ 22 w 949"/>
                <a:gd name="T19" fmla="*/ 615 h 948"/>
                <a:gd name="T20" fmla="*/ 58 w 949"/>
                <a:gd name="T21" fmla="*/ 700 h 948"/>
                <a:gd name="T22" fmla="*/ 108 w 949"/>
                <a:gd name="T23" fmla="*/ 775 h 948"/>
                <a:gd name="T24" fmla="*/ 173 w 949"/>
                <a:gd name="T25" fmla="*/ 840 h 948"/>
                <a:gd name="T26" fmla="*/ 249 w 949"/>
                <a:gd name="T27" fmla="*/ 890 h 948"/>
                <a:gd name="T28" fmla="*/ 334 w 949"/>
                <a:gd name="T29" fmla="*/ 927 h 948"/>
                <a:gd name="T30" fmla="*/ 426 w 949"/>
                <a:gd name="T31" fmla="*/ 946 h 948"/>
                <a:gd name="T32" fmla="*/ 523 w 949"/>
                <a:gd name="T33" fmla="*/ 946 h 948"/>
                <a:gd name="T34" fmla="*/ 616 w 949"/>
                <a:gd name="T35" fmla="*/ 927 h 948"/>
                <a:gd name="T36" fmla="*/ 701 w 949"/>
                <a:gd name="T37" fmla="*/ 890 h 948"/>
                <a:gd name="T38" fmla="*/ 776 w 949"/>
                <a:gd name="T39" fmla="*/ 840 h 948"/>
                <a:gd name="T40" fmla="*/ 841 w 949"/>
                <a:gd name="T41" fmla="*/ 775 h 948"/>
                <a:gd name="T42" fmla="*/ 891 w 949"/>
                <a:gd name="T43" fmla="*/ 700 h 948"/>
                <a:gd name="T44" fmla="*/ 928 w 949"/>
                <a:gd name="T45" fmla="*/ 615 h 948"/>
                <a:gd name="T46" fmla="*/ 947 w 949"/>
                <a:gd name="T47" fmla="*/ 523 h 948"/>
                <a:gd name="T48" fmla="*/ 947 w 949"/>
                <a:gd name="T49" fmla="*/ 426 h 948"/>
                <a:gd name="T50" fmla="*/ 928 w 949"/>
                <a:gd name="T51" fmla="*/ 333 h 948"/>
                <a:gd name="T52" fmla="*/ 891 w 949"/>
                <a:gd name="T53" fmla="*/ 247 h 948"/>
                <a:gd name="T54" fmla="*/ 841 w 949"/>
                <a:gd name="T55" fmla="*/ 172 h 948"/>
                <a:gd name="T56" fmla="*/ 776 w 949"/>
                <a:gd name="T57" fmla="*/ 108 h 948"/>
                <a:gd name="T58" fmla="*/ 701 w 949"/>
                <a:gd name="T59" fmla="*/ 57 h 948"/>
                <a:gd name="T60" fmla="*/ 616 w 949"/>
                <a:gd name="T61" fmla="*/ 20 h 948"/>
                <a:gd name="T62" fmla="*/ 523 w 949"/>
                <a:gd name="T63" fmla="*/ 2 h 94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49"/>
                <a:gd name="T97" fmla="*/ 0 h 948"/>
                <a:gd name="T98" fmla="*/ 949 w 949"/>
                <a:gd name="T99" fmla="*/ 948 h 94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49" h="948">
                  <a:moveTo>
                    <a:pt x="474" y="0"/>
                  </a:moveTo>
                  <a:lnTo>
                    <a:pt x="426" y="2"/>
                  </a:lnTo>
                  <a:lnTo>
                    <a:pt x="379" y="9"/>
                  </a:lnTo>
                  <a:lnTo>
                    <a:pt x="334" y="20"/>
                  </a:lnTo>
                  <a:lnTo>
                    <a:pt x="290" y="37"/>
                  </a:lnTo>
                  <a:lnTo>
                    <a:pt x="249" y="57"/>
                  </a:lnTo>
                  <a:lnTo>
                    <a:pt x="210" y="80"/>
                  </a:lnTo>
                  <a:lnTo>
                    <a:pt x="173" y="108"/>
                  </a:lnTo>
                  <a:lnTo>
                    <a:pt x="139" y="138"/>
                  </a:lnTo>
                  <a:lnTo>
                    <a:pt x="108" y="172"/>
                  </a:lnTo>
                  <a:lnTo>
                    <a:pt x="82" y="208"/>
                  </a:lnTo>
                  <a:lnTo>
                    <a:pt x="58" y="247"/>
                  </a:lnTo>
                  <a:lnTo>
                    <a:pt x="37" y="289"/>
                  </a:lnTo>
                  <a:lnTo>
                    <a:pt x="22" y="333"/>
                  </a:lnTo>
                  <a:lnTo>
                    <a:pt x="9" y="379"/>
                  </a:lnTo>
                  <a:lnTo>
                    <a:pt x="2" y="426"/>
                  </a:lnTo>
                  <a:lnTo>
                    <a:pt x="0" y="474"/>
                  </a:lnTo>
                  <a:lnTo>
                    <a:pt x="2" y="523"/>
                  </a:lnTo>
                  <a:lnTo>
                    <a:pt x="9" y="570"/>
                  </a:lnTo>
                  <a:lnTo>
                    <a:pt x="22" y="615"/>
                  </a:lnTo>
                  <a:lnTo>
                    <a:pt x="37" y="659"/>
                  </a:lnTo>
                  <a:lnTo>
                    <a:pt x="58" y="700"/>
                  </a:lnTo>
                  <a:lnTo>
                    <a:pt x="82" y="739"/>
                  </a:lnTo>
                  <a:lnTo>
                    <a:pt x="108" y="775"/>
                  </a:lnTo>
                  <a:lnTo>
                    <a:pt x="139" y="810"/>
                  </a:lnTo>
                  <a:lnTo>
                    <a:pt x="173" y="840"/>
                  </a:lnTo>
                  <a:lnTo>
                    <a:pt x="210" y="867"/>
                  </a:lnTo>
                  <a:lnTo>
                    <a:pt x="249" y="890"/>
                  </a:lnTo>
                  <a:lnTo>
                    <a:pt x="290" y="911"/>
                  </a:lnTo>
                  <a:lnTo>
                    <a:pt x="334" y="927"/>
                  </a:lnTo>
                  <a:lnTo>
                    <a:pt x="379" y="939"/>
                  </a:lnTo>
                  <a:lnTo>
                    <a:pt x="426" y="946"/>
                  </a:lnTo>
                  <a:lnTo>
                    <a:pt x="474" y="948"/>
                  </a:lnTo>
                  <a:lnTo>
                    <a:pt x="523" y="946"/>
                  </a:lnTo>
                  <a:lnTo>
                    <a:pt x="570" y="939"/>
                  </a:lnTo>
                  <a:lnTo>
                    <a:pt x="616" y="927"/>
                  </a:lnTo>
                  <a:lnTo>
                    <a:pt x="660" y="911"/>
                  </a:lnTo>
                  <a:lnTo>
                    <a:pt x="701" y="890"/>
                  </a:lnTo>
                  <a:lnTo>
                    <a:pt x="740" y="867"/>
                  </a:lnTo>
                  <a:lnTo>
                    <a:pt x="776" y="840"/>
                  </a:lnTo>
                  <a:lnTo>
                    <a:pt x="811" y="810"/>
                  </a:lnTo>
                  <a:lnTo>
                    <a:pt x="841" y="775"/>
                  </a:lnTo>
                  <a:lnTo>
                    <a:pt x="868" y="739"/>
                  </a:lnTo>
                  <a:lnTo>
                    <a:pt x="891" y="700"/>
                  </a:lnTo>
                  <a:lnTo>
                    <a:pt x="912" y="659"/>
                  </a:lnTo>
                  <a:lnTo>
                    <a:pt x="928" y="615"/>
                  </a:lnTo>
                  <a:lnTo>
                    <a:pt x="940" y="570"/>
                  </a:lnTo>
                  <a:lnTo>
                    <a:pt x="947" y="523"/>
                  </a:lnTo>
                  <a:lnTo>
                    <a:pt x="949" y="474"/>
                  </a:lnTo>
                  <a:lnTo>
                    <a:pt x="947" y="426"/>
                  </a:lnTo>
                  <a:lnTo>
                    <a:pt x="940" y="379"/>
                  </a:lnTo>
                  <a:lnTo>
                    <a:pt x="928" y="333"/>
                  </a:lnTo>
                  <a:lnTo>
                    <a:pt x="912" y="289"/>
                  </a:lnTo>
                  <a:lnTo>
                    <a:pt x="891" y="247"/>
                  </a:lnTo>
                  <a:lnTo>
                    <a:pt x="868" y="208"/>
                  </a:lnTo>
                  <a:lnTo>
                    <a:pt x="841" y="172"/>
                  </a:lnTo>
                  <a:lnTo>
                    <a:pt x="811" y="138"/>
                  </a:lnTo>
                  <a:lnTo>
                    <a:pt x="776" y="108"/>
                  </a:lnTo>
                  <a:lnTo>
                    <a:pt x="740" y="80"/>
                  </a:lnTo>
                  <a:lnTo>
                    <a:pt x="701" y="57"/>
                  </a:lnTo>
                  <a:lnTo>
                    <a:pt x="660" y="37"/>
                  </a:lnTo>
                  <a:lnTo>
                    <a:pt x="616" y="20"/>
                  </a:lnTo>
                  <a:lnTo>
                    <a:pt x="570" y="9"/>
                  </a:lnTo>
                  <a:lnTo>
                    <a:pt x="523" y="2"/>
                  </a:lnTo>
                  <a:lnTo>
                    <a:pt x="474" y="0"/>
                  </a:lnTo>
                  <a:close/>
                </a:path>
              </a:pathLst>
            </a:custGeom>
            <a:solidFill>
              <a:srgbClr val="DDDDB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8439" name="Freeform 13"/>
            <p:cNvSpPr>
              <a:spLocks/>
            </p:cNvSpPr>
            <p:nvPr/>
          </p:nvSpPr>
          <p:spPr bwMode="auto">
            <a:xfrm>
              <a:off x="4474" y="2198"/>
              <a:ext cx="95" cy="122"/>
            </a:xfrm>
            <a:custGeom>
              <a:avLst/>
              <a:gdLst>
                <a:gd name="T0" fmla="*/ 184 w 190"/>
                <a:gd name="T1" fmla="*/ 174 h 243"/>
                <a:gd name="T2" fmla="*/ 81 w 190"/>
                <a:gd name="T3" fmla="*/ 20 h 243"/>
                <a:gd name="T4" fmla="*/ 81 w 190"/>
                <a:gd name="T5" fmla="*/ 20 h 243"/>
                <a:gd name="T6" fmla="*/ 75 w 190"/>
                <a:gd name="T7" fmla="*/ 13 h 243"/>
                <a:gd name="T8" fmla="*/ 68 w 190"/>
                <a:gd name="T9" fmla="*/ 7 h 243"/>
                <a:gd name="T10" fmla="*/ 60 w 190"/>
                <a:gd name="T11" fmla="*/ 3 h 243"/>
                <a:gd name="T12" fmla="*/ 52 w 190"/>
                <a:gd name="T13" fmla="*/ 1 h 243"/>
                <a:gd name="T14" fmla="*/ 44 w 190"/>
                <a:gd name="T15" fmla="*/ 0 h 243"/>
                <a:gd name="T16" fmla="*/ 36 w 190"/>
                <a:gd name="T17" fmla="*/ 1 h 243"/>
                <a:gd name="T18" fmla="*/ 28 w 190"/>
                <a:gd name="T19" fmla="*/ 3 h 243"/>
                <a:gd name="T20" fmla="*/ 20 w 190"/>
                <a:gd name="T21" fmla="*/ 7 h 243"/>
                <a:gd name="T22" fmla="*/ 7 w 190"/>
                <a:gd name="T23" fmla="*/ 20 h 243"/>
                <a:gd name="T24" fmla="*/ 0 w 190"/>
                <a:gd name="T25" fmla="*/ 36 h 243"/>
                <a:gd name="T26" fmla="*/ 0 w 190"/>
                <a:gd name="T27" fmla="*/ 53 h 243"/>
                <a:gd name="T28" fmla="*/ 7 w 190"/>
                <a:gd name="T29" fmla="*/ 69 h 243"/>
                <a:gd name="T30" fmla="*/ 7 w 190"/>
                <a:gd name="T31" fmla="*/ 69 h 243"/>
                <a:gd name="T32" fmla="*/ 111 w 190"/>
                <a:gd name="T33" fmla="*/ 224 h 243"/>
                <a:gd name="T34" fmla="*/ 111 w 190"/>
                <a:gd name="T35" fmla="*/ 224 h 243"/>
                <a:gd name="T36" fmla="*/ 117 w 190"/>
                <a:gd name="T37" fmla="*/ 230 h 243"/>
                <a:gd name="T38" fmla="*/ 122 w 190"/>
                <a:gd name="T39" fmla="*/ 236 h 243"/>
                <a:gd name="T40" fmla="*/ 131 w 190"/>
                <a:gd name="T41" fmla="*/ 240 h 243"/>
                <a:gd name="T42" fmla="*/ 139 w 190"/>
                <a:gd name="T43" fmla="*/ 242 h 243"/>
                <a:gd name="T44" fmla="*/ 147 w 190"/>
                <a:gd name="T45" fmla="*/ 243 h 243"/>
                <a:gd name="T46" fmla="*/ 156 w 190"/>
                <a:gd name="T47" fmla="*/ 242 h 243"/>
                <a:gd name="T48" fmla="*/ 164 w 190"/>
                <a:gd name="T49" fmla="*/ 240 h 243"/>
                <a:gd name="T50" fmla="*/ 172 w 190"/>
                <a:gd name="T51" fmla="*/ 236 h 243"/>
                <a:gd name="T52" fmla="*/ 184 w 190"/>
                <a:gd name="T53" fmla="*/ 224 h 243"/>
                <a:gd name="T54" fmla="*/ 190 w 190"/>
                <a:gd name="T55" fmla="*/ 207 h 243"/>
                <a:gd name="T56" fmla="*/ 190 w 190"/>
                <a:gd name="T57" fmla="*/ 190 h 243"/>
                <a:gd name="T58" fmla="*/ 184 w 190"/>
                <a:gd name="T59" fmla="*/ 174 h 243"/>
                <a:gd name="T60" fmla="*/ 184 w 190"/>
                <a:gd name="T61" fmla="*/ 174 h 24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90"/>
                <a:gd name="T94" fmla="*/ 0 h 243"/>
                <a:gd name="T95" fmla="*/ 190 w 190"/>
                <a:gd name="T96" fmla="*/ 243 h 243"/>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90" h="243">
                  <a:moveTo>
                    <a:pt x="184" y="174"/>
                  </a:moveTo>
                  <a:lnTo>
                    <a:pt x="81" y="20"/>
                  </a:lnTo>
                  <a:lnTo>
                    <a:pt x="75" y="13"/>
                  </a:lnTo>
                  <a:lnTo>
                    <a:pt x="68" y="7"/>
                  </a:lnTo>
                  <a:lnTo>
                    <a:pt x="60" y="3"/>
                  </a:lnTo>
                  <a:lnTo>
                    <a:pt x="52" y="1"/>
                  </a:lnTo>
                  <a:lnTo>
                    <a:pt x="44" y="0"/>
                  </a:lnTo>
                  <a:lnTo>
                    <a:pt x="36" y="1"/>
                  </a:lnTo>
                  <a:lnTo>
                    <a:pt x="28" y="3"/>
                  </a:lnTo>
                  <a:lnTo>
                    <a:pt x="20" y="7"/>
                  </a:lnTo>
                  <a:lnTo>
                    <a:pt x="7" y="20"/>
                  </a:lnTo>
                  <a:lnTo>
                    <a:pt x="0" y="36"/>
                  </a:lnTo>
                  <a:lnTo>
                    <a:pt x="0" y="53"/>
                  </a:lnTo>
                  <a:lnTo>
                    <a:pt x="7" y="69"/>
                  </a:lnTo>
                  <a:lnTo>
                    <a:pt x="111" y="224"/>
                  </a:lnTo>
                  <a:lnTo>
                    <a:pt x="117" y="230"/>
                  </a:lnTo>
                  <a:lnTo>
                    <a:pt x="122" y="236"/>
                  </a:lnTo>
                  <a:lnTo>
                    <a:pt x="131" y="240"/>
                  </a:lnTo>
                  <a:lnTo>
                    <a:pt x="139" y="242"/>
                  </a:lnTo>
                  <a:lnTo>
                    <a:pt x="147" y="243"/>
                  </a:lnTo>
                  <a:lnTo>
                    <a:pt x="156" y="242"/>
                  </a:lnTo>
                  <a:lnTo>
                    <a:pt x="164" y="240"/>
                  </a:lnTo>
                  <a:lnTo>
                    <a:pt x="172" y="236"/>
                  </a:lnTo>
                  <a:lnTo>
                    <a:pt x="184" y="224"/>
                  </a:lnTo>
                  <a:lnTo>
                    <a:pt x="190" y="207"/>
                  </a:lnTo>
                  <a:lnTo>
                    <a:pt x="190" y="190"/>
                  </a:lnTo>
                  <a:lnTo>
                    <a:pt x="184" y="17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8440" name="Freeform 14"/>
            <p:cNvSpPr>
              <a:spLocks/>
            </p:cNvSpPr>
            <p:nvPr/>
          </p:nvSpPr>
          <p:spPr bwMode="auto">
            <a:xfrm>
              <a:off x="4611" y="2160"/>
              <a:ext cx="44" cy="156"/>
            </a:xfrm>
            <a:custGeom>
              <a:avLst/>
              <a:gdLst>
                <a:gd name="T0" fmla="*/ 87 w 87"/>
                <a:gd name="T1" fmla="*/ 267 h 311"/>
                <a:gd name="T2" fmla="*/ 87 w 87"/>
                <a:gd name="T3" fmla="*/ 44 h 311"/>
                <a:gd name="T4" fmla="*/ 87 w 87"/>
                <a:gd name="T5" fmla="*/ 44 h 311"/>
                <a:gd name="T6" fmla="*/ 86 w 87"/>
                <a:gd name="T7" fmla="*/ 35 h 311"/>
                <a:gd name="T8" fmla="*/ 84 w 87"/>
                <a:gd name="T9" fmla="*/ 26 h 311"/>
                <a:gd name="T10" fmla="*/ 80 w 87"/>
                <a:gd name="T11" fmla="*/ 20 h 311"/>
                <a:gd name="T12" fmla="*/ 74 w 87"/>
                <a:gd name="T13" fmla="*/ 13 h 311"/>
                <a:gd name="T14" fmla="*/ 68 w 87"/>
                <a:gd name="T15" fmla="*/ 7 h 311"/>
                <a:gd name="T16" fmla="*/ 61 w 87"/>
                <a:gd name="T17" fmla="*/ 3 h 311"/>
                <a:gd name="T18" fmla="*/ 53 w 87"/>
                <a:gd name="T19" fmla="*/ 1 h 311"/>
                <a:gd name="T20" fmla="*/ 43 w 87"/>
                <a:gd name="T21" fmla="*/ 0 h 311"/>
                <a:gd name="T22" fmla="*/ 34 w 87"/>
                <a:gd name="T23" fmla="*/ 1 h 311"/>
                <a:gd name="T24" fmla="*/ 26 w 87"/>
                <a:gd name="T25" fmla="*/ 3 h 311"/>
                <a:gd name="T26" fmla="*/ 19 w 87"/>
                <a:gd name="T27" fmla="*/ 7 h 311"/>
                <a:gd name="T28" fmla="*/ 12 w 87"/>
                <a:gd name="T29" fmla="*/ 13 h 311"/>
                <a:gd name="T30" fmla="*/ 7 w 87"/>
                <a:gd name="T31" fmla="*/ 20 h 311"/>
                <a:gd name="T32" fmla="*/ 3 w 87"/>
                <a:gd name="T33" fmla="*/ 26 h 311"/>
                <a:gd name="T34" fmla="*/ 1 w 87"/>
                <a:gd name="T35" fmla="*/ 35 h 311"/>
                <a:gd name="T36" fmla="*/ 0 w 87"/>
                <a:gd name="T37" fmla="*/ 44 h 311"/>
                <a:gd name="T38" fmla="*/ 0 w 87"/>
                <a:gd name="T39" fmla="*/ 44 h 311"/>
                <a:gd name="T40" fmla="*/ 0 w 87"/>
                <a:gd name="T41" fmla="*/ 267 h 311"/>
                <a:gd name="T42" fmla="*/ 0 w 87"/>
                <a:gd name="T43" fmla="*/ 267 h 311"/>
                <a:gd name="T44" fmla="*/ 1 w 87"/>
                <a:gd name="T45" fmla="*/ 277 h 311"/>
                <a:gd name="T46" fmla="*/ 3 w 87"/>
                <a:gd name="T47" fmla="*/ 285 h 311"/>
                <a:gd name="T48" fmla="*/ 7 w 87"/>
                <a:gd name="T49" fmla="*/ 291 h 311"/>
                <a:gd name="T50" fmla="*/ 12 w 87"/>
                <a:gd name="T51" fmla="*/ 298 h 311"/>
                <a:gd name="T52" fmla="*/ 19 w 87"/>
                <a:gd name="T53" fmla="*/ 304 h 311"/>
                <a:gd name="T54" fmla="*/ 26 w 87"/>
                <a:gd name="T55" fmla="*/ 308 h 311"/>
                <a:gd name="T56" fmla="*/ 34 w 87"/>
                <a:gd name="T57" fmla="*/ 310 h 311"/>
                <a:gd name="T58" fmla="*/ 43 w 87"/>
                <a:gd name="T59" fmla="*/ 311 h 311"/>
                <a:gd name="T60" fmla="*/ 53 w 87"/>
                <a:gd name="T61" fmla="*/ 310 h 311"/>
                <a:gd name="T62" fmla="*/ 61 w 87"/>
                <a:gd name="T63" fmla="*/ 308 h 311"/>
                <a:gd name="T64" fmla="*/ 68 w 87"/>
                <a:gd name="T65" fmla="*/ 304 h 311"/>
                <a:gd name="T66" fmla="*/ 74 w 87"/>
                <a:gd name="T67" fmla="*/ 298 h 311"/>
                <a:gd name="T68" fmla="*/ 80 w 87"/>
                <a:gd name="T69" fmla="*/ 291 h 311"/>
                <a:gd name="T70" fmla="*/ 84 w 87"/>
                <a:gd name="T71" fmla="*/ 285 h 311"/>
                <a:gd name="T72" fmla="*/ 86 w 87"/>
                <a:gd name="T73" fmla="*/ 277 h 311"/>
                <a:gd name="T74" fmla="*/ 87 w 87"/>
                <a:gd name="T75" fmla="*/ 267 h 311"/>
                <a:gd name="T76" fmla="*/ 87 w 87"/>
                <a:gd name="T77" fmla="*/ 267 h 31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7"/>
                <a:gd name="T118" fmla="*/ 0 h 311"/>
                <a:gd name="T119" fmla="*/ 87 w 87"/>
                <a:gd name="T120" fmla="*/ 311 h 311"/>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7" h="311">
                  <a:moveTo>
                    <a:pt x="87" y="267"/>
                  </a:moveTo>
                  <a:lnTo>
                    <a:pt x="87" y="44"/>
                  </a:lnTo>
                  <a:lnTo>
                    <a:pt x="86" y="35"/>
                  </a:lnTo>
                  <a:lnTo>
                    <a:pt x="84" y="26"/>
                  </a:lnTo>
                  <a:lnTo>
                    <a:pt x="80" y="20"/>
                  </a:lnTo>
                  <a:lnTo>
                    <a:pt x="74" y="13"/>
                  </a:lnTo>
                  <a:lnTo>
                    <a:pt x="68" y="7"/>
                  </a:lnTo>
                  <a:lnTo>
                    <a:pt x="61" y="3"/>
                  </a:lnTo>
                  <a:lnTo>
                    <a:pt x="53" y="1"/>
                  </a:lnTo>
                  <a:lnTo>
                    <a:pt x="43" y="0"/>
                  </a:lnTo>
                  <a:lnTo>
                    <a:pt x="34" y="1"/>
                  </a:lnTo>
                  <a:lnTo>
                    <a:pt x="26" y="3"/>
                  </a:lnTo>
                  <a:lnTo>
                    <a:pt x="19" y="7"/>
                  </a:lnTo>
                  <a:lnTo>
                    <a:pt x="12" y="13"/>
                  </a:lnTo>
                  <a:lnTo>
                    <a:pt x="7" y="20"/>
                  </a:lnTo>
                  <a:lnTo>
                    <a:pt x="3" y="26"/>
                  </a:lnTo>
                  <a:lnTo>
                    <a:pt x="1" y="35"/>
                  </a:lnTo>
                  <a:lnTo>
                    <a:pt x="0" y="44"/>
                  </a:lnTo>
                  <a:lnTo>
                    <a:pt x="0" y="267"/>
                  </a:lnTo>
                  <a:lnTo>
                    <a:pt x="1" y="277"/>
                  </a:lnTo>
                  <a:lnTo>
                    <a:pt x="3" y="285"/>
                  </a:lnTo>
                  <a:lnTo>
                    <a:pt x="7" y="291"/>
                  </a:lnTo>
                  <a:lnTo>
                    <a:pt x="12" y="298"/>
                  </a:lnTo>
                  <a:lnTo>
                    <a:pt x="19" y="304"/>
                  </a:lnTo>
                  <a:lnTo>
                    <a:pt x="26" y="308"/>
                  </a:lnTo>
                  <a:lnTo>
                    <a:pt x="34" y="310"/>
                  </a:lnTo>
                  <a:lnTo>
                    <a:pt x="43" y="311"/>
                  </a:lnTo>
                  <a:lnTo>
                    <a:pt x="53" y="310"/>
                  </a:lnTo>
                  <a:lnTo>
                    <a:pt x="61" y="308"/>
                  </a:lnTo>
                  <a:lnTo>
                    <a:pt x="68" y="304"/>
                  </a:lnTo>
                  <a:lnTo>
                    <a:pt x="74" y="298"/>
                  </a:lnTo>
                  <a:lnTo>
                    <a:pt x="80" y="291"/>
                  </a:lnTo>
                  <a:lnTo>
                    <a:pt x="84" y="285"/>
                  </a:lnTo>
                  <a:lnTo>
                    <a:pt x="86" y="277"/>
                  </a:lnTo>
                  <a:lnTo>
                    <a:pt x="87" y="2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8441" name="Freeform 15"/>
            <p:cNvSpPr>
              <a:spLocks/>
            </p:cNvSpPr>
            <p:nvPr/>
          </p:nvSpPr>
          <p:spPr bwMode="auto">
            <a:xfrm>
              <a:off x="4707" y="2197"/>
              <a:ext cx="85" cy="124"/>
            </a:xfrm>
            <a:custGeom>
              <a:avLst/>
              <a:gdLst>
                <a:gd name="T0" fmla="*/ 83 w 168"/>
                <a:gd name="T1" fmla="*/ 223 h 248"/>
                <a:gd name="T2" fmla="*/ 163 w 168"/>
                <a:gd name="T3" fmla="*/ 63 h 248"/>
                <a:gd name="T4" fmla="*/ 163 w 168"/>
                <a:gd name="T5" fmla="*/ 63 h 248"/>
                <a:gd name="T6" fmla="*/ 168 w 168"/>
                <a:gd name="T7" fmla="*/ 46 h 248"/>
                <a:gd name="T8" fmla="*/ 166 w 168"/>
                <a:gd name="T9" fmla="*/ 30 h 248"/>
                <a:gd name="T10" fmla="*/ 158 w 168"/>
                <a:gd name="T11" fmla="*/ 15 h 248"/>
                <a:gd name="T12" fmla="*/ 144 w 168"/>
                <a:gd name="T13" fmla="*/ 4 h 248"/>
                <a:gd name="T14" fmla="*/ 136 w 168"/>
                <a:gd name="T15" fmla="*/ 1 h 248"/>
                <a:gd name="T16" fmla="*/ 127 w 168"/>
                <a:gd name="T17" fmla="*/ 0 h 248"/>
                <a:gd name="T18" fmla="*/ 119 w 168"/>
                <a:gd name="T19" fmla="*/ 0 h 248"/>
                <a:gd name="T20" fmla="*/ 111 w 168"/>
                <a:gd name="T21" fmla="*/ 2 h 248"/>
                <a:gd name="T22" fmla="*/ 102 w 168"/>
                <a:gd name="T23" fmla="*/ 6 h 248"/>
                <a:gd name="T24" fmla="*/ 96 w 168"/>
                <a:gd name="T25" fmla="*/ 10 h 248"/>
                <a:gd name="T26" fmla="*/ 90 w 168"/>
                <a:gd name="T27" fmla="*/ 16 h 248"/>
                <a:gd name="T28" fmla="*/ 85 w 168"/>
                <a:gd name="T29" fmla="*/ 24 h 248"/>
                <a:gd name="T30" fmla="*/ 85 w 168"/>
                <a:gd name="T31" fmla="*/ 24 h 248"/>
                <a:gd name="T32" fmla="*/ 5 w 168"/>
                <a:gd name="T33" fmla="*/ 184 h 248"/>
                <a:gd name="T34" fmla="*/ 5 w 168"/>
                <a:gd name="T35" fmla="*/ 184 h 248"/>
                <a:gd name="T36" fmla="*/ 0 w 168"/>
                <a:gd name="T37" fmla="*/ 202 h 248"/>
                <a:gd name="T38" fmla="*/ 2 w 168"/>
                <a:gd name="T39" fmla="*/ 218 h 248"/>
                <a:gd name="T40" fmla="*/ 10 w 168"/>
                <a:gd name="T41" fmla="*/ 233 h 248"/>
                <a:gd name="T42" fmla="*/ 24 w 168"/>
                <a:gd name="T43" fmla="*/ 243 h 248"/>
                <a:gd name="T44" fmla="*/ 32 w 168"/>
                <a:gd name="T45" fmla="*/ 246 h 248"/>
                <a:gd name="T46" fmla="*/ 40 w 168"/>
                <a:gd name="T47" fmla="*/ 248 h 248"/>
                <a:gd name="T48" fmla="*/ 48 w 168"/>
                <a:gd name="T49" fmla="*/ 248 h 248"/>
                <a:gd name="T50" fmla="*/ 58 w 168"/>
                <a:gd name="T51" fmla="*/ 245 h 248"/>
                <a:gd name="T52" fmla="*/ 64 w 168"/>
                <a:gd name="T53" fmla="*/ 242 h 248"/>
                <a:gd name="T54" fmla="*/ 71 w 168"/>
                <a:gd name="T55" fmla="*/ 237 h 248"/>
                <a:gd name="T56" fmla="*/ 78 w 168"/>
                <a:gd name="T57" fmla="*/ 231 h 248"/>
                <a:gd name="T58" fmla="*/ 83 w 168"/>
                <a:gd name="T59" fmla="*/ 223 h 248"/>
                <a:gd name="T60" fmla="*/ 83 w 168"/>
                <a:gd name="T61" fmla="*/ 223 h 24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68"/>
                <a:gd name="T94" fmla="*/ 0 h 248"/>
                <a:gd name="T95" fmla="*/ 168 w 168"/>
                <a:gd name="T96" fmla="*/ 248 h 24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68" h="248">
                  <a:moveTo>
                    <a:pt x="83" y="223"/>
                  </a:moveTo>
                  <a:lnTo>
                    <a:pt x="163" y="63"/>
                  </a:lnTo>
                  <a:lnTo>
                    <a:pt x="168" y="46"/>
                  </a:lnTo>
                  <a:lnTo>
                    <a:pt x="166" y="30"/>
                  </a:lnTo>
                  <a:lnTo>
                    <a:pt x="158" y="15"/>
                  </a:lnTo>
                  <a:lnTo>
                    <a:pt x="144" y="4"/>
                  </a:lnTo>
                  <a:lnTo>
                    <a:pt x="136" y="1"/>
                  </a:lnTo>
                  <a:lnTo>
                    <a:pt x="127" y="0"/>
                  </a:lnTo>
                  <a:lnTo>
                    <a:pt x="119" y="0"/>
                  </a:lnTo>
                  <a:lnTo>
                    <a:pt x="111" y="2"/>
                  </a:lnTo>
                  <a:lnTo>
                    <a:pt x="102" y="6"/>
                  </a:lnTo>
                  <a:lnTo>
                    <a:pt x="96" y="10"/>
                  </a:lnTo>
                  <a:lnTo>
                    <a:pt x="90" y="16"/>
                  </a:lnTo>
                  <a:lnTo>
                    <a:pt x="85" y="24"/>
                  </a:lnTo>
                  <a:lnTo>
                    <a:pt x="5" y="184"/>
                  </a:lnTo>
                  <a:lnTo>
                    <a:pt x="0" y="202"/>
                  </a:lnTo>
                  <a:lnTo>
                    <a:pt x="2" y="218"/>
                  </a:lnTo>
                  <a:lnTo>
                    <a:pt x="10" y="233"/>
                  </a:lnTo>
                  <a:lnTo>
                    <a:pt x="24" y="243"/>
                  </a:lnTo>
                  <a:lnTo>
                    <a:pt x="32" y="246"/>
                  </a:lnTo>
                  <a:lnTo>
                    <a:pt x="40" y="248"/>
                  </a:lnTo>
                  <a:lnTo>
                    <a:pt x="48" y="248"/>
                  </a:lnTo>
                  <a:lnTo>
                    <a:pt x="58" y="245"/>
                  </a:lnTo>
                  <a:lnTo>
                    <a:pt x="64" y="242"/>
                  </a:lnTo>
                  <a:lnTo>
                    <a:pt x="71" y="237"/>
                  </a:lnTo>
                  <a:lnTo>
                    <a:pt x="78" y="231"/>
                  </a:lnTo>
                  <a:lnTo>
                    <a:pt x="83" y="2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8442" name="Freeform 18"/>
            <p:cNvSpPr>
              <a:spLocks/>
            </p:cNvSpPr>
            <p:nvPr/>
          </p:nvSpPr>
          <p:spPr bwMode="auto">
            <a:xfrm>
              <a:off x="4714" y="2544"/>
              <a:ext cx="45" cy="12"/>
            </a:xfrm>
            <a:custGeom>
              <a:avLst/>
              <a:gdLst>
                <a:gd name="T0" fmla="*/ 0 w 88"/>
                <a:gd name="T1" fmla="*/ 22 h 25"/>
                <a:gd name="T2" fmla="*/ 88 w 88"/>
                <a:gd name="T3" fmla="*/ 25 h 25"/>
                <a:gd name="T4" fmla="*/ 88 w 88"/>
                <a:gd name="T5" fmla="*/ 0 h 25"/>
                <a:gd name="T6" fmla="*/ 0 w 88"/>
                <a:gd name="T7" fmla="*/ 10 h 25"/>
                <a:gd name="T8" fmla="*/ 0 w 88"/>
                <a:gd name="T9" fmla="*/ 22 h 25"/>
                <a:gd name="T10" fmla="*/ 0 60000 65536"/>
                <a:gd name="T11" fmla="*/ 0 60000 65536"/>
                <a:gd name="T12" fmla="*/ 0 60000 65536"/>
                <a:gd name="T13" fmla="*/ 0 60000 65536"/>
                <a:gd name="T14" fmla="*/ 0 60000 65536"/>
                <a:gd name="T15" fmla="*/ 0 w 88"/>
                <a:gd name="T16" fmla="*/ 0 h 25"/>
                <a:gd name="T17" fmla="*/ 88 w 88"/>
                <a:gd name="T18" fmla="*/ 25 h 25"/>
              </a:gdLst>
              <a:ahLst/>
              <a:cxnLst>
                <a:cxn ang="T10">
                  <a:pos x="T0" y="T1"/>
                </a:cxn>
                <a:cxn ang="T11">
                  <a:pos x="T2" y="T3"/>
                </a:cxn>
                <a:cxn ang="T12">
                  <a:pos x="T4" y="T5"/>
                </a:cxn>
                <a:cxn ang="T13">
                  <a:pos x="T6" y="T7"/>
                </a:cxn>
                <a:cxn ang="T14">
                  <a:pos x="T8" y="T9"/>
                </a:cxn>
              </a:cxnLst>
              <a:rect l="T15" t="T16" r="T17" b="T18"/>
              <a:pathLst>
                <a:path w="88" h="25">
                  <a:moveTo>
                    <a:pt x="0" y="22"/>
                  </a:moveTo>
                  <a:lnTo>
                    <a:pt x="88" y="25"/>
                  </a:lnTo>
                  <a:lnTo>
                    <a:pt x="88" y="0"/>
                  </a:lnTo>
                  <a:lnTo>
                    <a:pt x="0" y="10"/>
                  </a:lnTo>
                  <a:lnTo>
                    <a:pt x="0"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8443" name="Freeform 19"/>
            <p:cNvSpPr>
              <a:spLocks/>
            </p:cNvSpPr>
            <p:nvPr/>
          </p:nvSpPr>
          <p:spPr bwMode="auto">
            <a:xfrm>
              <a:off x="4361" y="2340"/>
              <a:ext cx="398" cy="460"/>
            </a:xfrm>
            <a:custGeom>
              <a:avLst/>
              <a:gdLst>
                <a:gd name="T0" fmla="*/ 706 w 794"/>
                <a:gd name="T1" fmla="*/ 833 h 921"/>
                <a:gd name="T2" fmla="*/ 251 w 794"/>
                <a:gd name="T3" fmla="*/ 783 h 921"/>
                <a:gd name="T4" fmla="*/ 578 w 794"/>
                <a:gd name="T5" fmla="*/ 583 h 921"/>
                <a:gd name="T6" fmla="*/ 251 w 794"/>
                <a:gd name="T7" fmla="*/ 510 h 921"/>
                <a:gd name="T8" fmla="*/ 95 w 794"/>
                <a:gd name="T9" fmla="*/ 469 h 921"/>
                <a:gd name="T10" fmla="*/ 116 w 794"/>
                <a:gd name="T11" fmla="*/ 392 h 921"/>
                <a:gd name="T12" fmla="*/ 150 w 794"/>
                <a:gd name="T13" fmla="*/ 321 h 921"/>
                <a:gd name="T14" fmla="*/ 196 w 794"/>
                <a:gd name="T15" fmla="*/ 255 h 921"/>
                <a:gd name="T16" fmla="*/ 241 w 794"/>
                <a:gd name="T17" fmla="*/ 209 h 921"/>
                <a:gd name="T18" fmla="*/ 275 w 794"/>
                <a:gd name="T19" fmla="*/ 180 h 921"/>
                <a:gd name="T20" fmla="*/ 313 w 794"/>
                <a:gd name="T21" fmla="*/ 155 h 921"/>
                <a:gd name="T22" fmla="*/ 353 w 794"/>
                <a:gd name="T23" fmla="*/ 133 h 921"/>
                <a:gd name="T24" fmla="*/ 395 w 794"/>
                <a:gd name="T25" fmla="*/ 116 h 921"/>
                <a:gd name="T26" fmla="*/ 437 w 794"/>
                <a:gd name="T27" fmla="*/ 103 h 921"/>
                <a:gd name="T28" fmla="*/ 482 w 794"/>
                <a:gd name="T29" fmla="*/ 94 h 921"/>
                <a:gd name="T30" fmla="*/ 528 w 794"/>
                <a:gd name="T31" fmla="*/ 89 h 921"/>
                <a:gd name="T32" fmla="*/ 556 w 794"/>
                <a:gd name="T33" fmla="*/ 89 h 921"/>
                <a:gd name="T34" fmla="*/ 585 w 794"/>
                <a:gd name="T35" fmla="*/ 89 h 921"/>
                <a:gd name="T36" fmla="*/ 631 w 794"/>
                <a:gd name="T37" fmla="*/ 89 h 921"/>
                <a:gd name="T38" fmla="*/ 683 w 794"/>
                <a:gd name="T39" fmla="*/ 89 h 921"/>
                <a:gd name="T40" fmla="*/ 706 w 794"/>
                <a:gd name="T41" fmla="*/ 418 h 921"/>
                <a:gd name="T42" fmla="*/ 794 w 794"/>
                <a:gd name="T43" fmla="*/ 0 h 921"/>
                <a:gd name="T44" fmla="*/ 495 w 794"/>
                <a:gd name="T45" fmla="*/ 3 h 921"/>
                <a:gd name="T46" fmla="*/ 388 w 794"/>
                <a:gd name="T47" fmla="*/ 26 h 921"/>
                <a:gd name="T48" fmla="*/ 289 w 794"/>
                <a:gd name="T49" fmla="*/ 67 h 921"/>
                <a:gd name="T50" fmla="*/ 201 w 794"/>
                <a:gd name="T51" fmla="*/ 127 h 921"/>
                <a:gd name="T52" fmla="*/ 127 w 794"/>
                <a:gd name="T53" fmla="*/ 202 h 921"/>
                <a:gd name="T54" fmla="*/ 67 w 794"/>
                <a:gd name="T55" fmla="*/ 290 h 921"/>
                <a:gd name="T56" fmla="*/ 25 w 794"/>
                <a:gd name="T57" fmla="*/ 389 h 921"/>
                <a:gd name="T58" fmla="*/ 2 w 794"/>
                <a:gd name="T59" fmla="*/ 497 h 921"/>
                <a:gd name="T60" fmla="*/ 0 w 794"/>
                <a:gd name="T61" fmla="*/ 597 h 921"/>
                <a:gd name="T62" fmla="*/ 162 w 794"/>
                <a:gd name="T63" fmla="*/ 671 h 921"/>
                <a:gd name="T64" fmla="*/ 489 w 794"/>
                <a:gd name="T65" fmla="*/ 715 h 921"/>
                <a:gd name="T66" fmla="*/ 162 w 794"/>
                <a:gd name="T67" fmla="*/ 921 h 921"/>
                <a:gd name="T68" fmla="*/ 794 w 794"/>
                <a:gd name="T69" fmla="*/ 433 h 92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794"/>
                <a:gd name="T106" fmla="*/ 0 h 921"/>
                <a:gd name="T107" fmla="*/ 794 w 794"/>
                <a:gd name="T108" fmla="*/ 921 h 92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794" h="921">
                  <a:moveTo>
                    <a:pt x="706" y="430"/>
                  </a:moveTo>
                  <a:lnTo>
                    <a:pt x="706" y="833"/>
                  </a:lnTo>
                  <a:lnTo>
                    <a:pt x="251" y="832"/>
                  </a:lnTo>
                  <a:lnTo>
                    <a:pt x="251" y="783"/>
                  </a:lnTo>
                  <a:lnTo>
                    <a:pt x="578" y="810"/>
                  </a:lnTo>
                  <a:lnTo>
                    <a:pt x="578" y="583"/>
                  </a:lnTo>
                  <a:lnTo>
                    <a:pt x="251" y="583"/>
                  </a:lnTo>
                  <a:lnTo>
                    <a:pt x="251" y="510"/>
                  </a:lnTo>
                  <a:lnTo>
                    <a:pt x="90" y="510"/>
                  </a:lnTo>
                  <a:lnTo>
                    <a:pt x="95" y="469"/>
                  </a:lnTo>
                  <a:lnTo>
                    <a:pt x="105" y="430"/>
                  </a:lnTo>
                  <a:lnTo>
                    <a:pt x="116" y="392"/>
                  </a:lnTo>
                  <a:lnTo>
                    <a:pt x="131" y="355"/>
                  </a:lnTo>
                  <a:lnTo>
                    <a:pt x="150" y="321"/>
                  </a:lnTo>
                  <a:lnTo>
                    <a:pt x="171" y="287"/>
                  </a:lnTo>
                  <a:lnTo>
                    <a:pt x="196" y="255"/>
                  </a:lnTo>
                  <a:lnTo>
                    <a:pt x="223" y="225"/>
                  </a:lnTo>
                  <a:lnTo>
                    <a:pt x="241" y="209"/>
                  </a:lnTo>
                  <a:lnTo>
                    <a:pt x="258" y="194"/>
                  </a:lnTo>
                  <a:lnTo>
                    <a:pt x="275" y="180"/>
                  </a:lnTo>
                  <a:lnTo>
                    <a:pt x="294" y="166"/>
                  </a:lnTo>
                  <a:lnTo>
                    <a:pt x="313" y="155"/>
                  </a:lnTo>
                  <a:lnTo>
                    <a:pt x="333" y="143"/>
                  </a:lnTo>
                  <a:lnTo>
                    <a:pt x="353" y="133"/>
                  </a:lnTo>
                  <a:lnTo>
                    <a:pt x="374" y="124"/>
                  </a:lnTo>
                  <a:lnTo>
                    <a:pt x="395" y="116"/>
                  </a:lnTo>
                  <a:lnTo>
                    <a:pt x="416" y="109"/>
                  </a:lnTo>
                  <a:lnTo>
                    <a:pt x="437" y="103"/>
                  </a:lnTo>
                  <a:lnTo>
                    <a:pt x="460" y="98"/>
                  </a:lnTo>
                  <a:lnTo>
                    <a:pt x="482" y="94"/>
                  </a:lnTo>
                  <a:lnTo>
                    <a:pt x="505" y="91"/>
                  </a:lnTo>
                  <a:lnTo>
                    <a:pt x="528" y="89"/>
                  </a:lnTo>
                  <a:lnTo>
                    <a:pt x="551" y="89"/>
                  </a:lnTo>
                  <a:lnTo>
                    <a:pt x="556" y="89"/>
                  </a:lnTo>
                  <a:lnTo>
                    <a:pt x="568" y="89"/>
                  </a:lnTo>
                  <a:lnTo>
                    <a:pt x="585" y="89"/>
                  </a:lnTo>
                  <a:lnTo>
                    <a:pt x="607" y="89"/>
                  </a:lnTo>
                  <a:lnTo>
                    <a:pt x="631" y="89"/>
                  </a:lnTo>
                  <a:lnTo>
                    <a:pt x="657" y="89"/>
                  </a:lnTo>
                  <a:lnTo>
                    <a:pt x="683" y="89"/>
                  </a:lnTo>
                  <a:lnTo>
                    <a:pt x="706" y="89"/>
                  </a:lnTo>
                  <a:lnTo>
                    <a:pt x="706" y="418"/>
                  </a:lnTo>
                  <a:lnTo>
                    <a:pt x="794" y="408"/>
                  </a:lnTo>
                  <a:lnTo>
                    <a:pt x="794" y="0"/>
                  </a:lnTo>
                  <a:lnTo>
                    <a:pt x="551" y="0"/>
                  </a:lnTo>
                  <a:lnTo>
                    <a:pt x="495" y="3"/>
                  </a:lnTo>
                  <a:lnTo>
                    <a:pt x="441" y="12"/>
                  </a:lnTo>
                  <a:lnTo>
                    <a:pt x="388" y="26"/>
                  </a:lnTo>
                  <a:lnTo>
                    <a:pt x="337" y="44"/>
                  </a:lnTo>
                  <a:lnTo>
                    <a:pt x="289" y="67"/>
                  </a:lnTo>
                  <a:lnTo>
                    <a:pt x="243" y="95"/>
                  </a:lnTo>
                  <a:lnTo>
                    <a:pt x="201" y="127"/>
                  </a:lnTo>
                  <a:lnTo>
                    <a:pt x="162" y="163"/>
                  </a:lnTo>
                  <a:lnTo>
                    <a:pt x="127" y="202"/>
                  </a:lnTo>
                  <a:lnTo>
                    <a:pt x="94" y="245"/>
                  </a:lnTo>
                  <a:lnTo>
                    <a:pt x="67" y="290"/>
                  </a:lnTo>
                  <a:lnTo>
                    <a:pt x="44" y="338"/>
                  </a:lnTo>
                  <a:lnTo>
                    <a:pt x="25" y="389"/>
                  </a:lnTo>
                  <a:lnTo>
                    <a:pt x="11" y="442"/>
                  </a:lnTo>
                  <a:lnTo>
                    <a:pt x="2" y="497"/>
                  </a:lnTo>
                  <a:lnTo>
                    <a:pt x="0" y="553"/>
                  </a:lnTo>
                  <a:lnTo>
                    <a:pt x="0" y="597"/>
                  </a:lnTo>
                  <a:lnTo>
                    <a:pt x="162" y="597"/>
                  </a:lnTo>
                  <a:lnTo>
                    <a:pt x="162" y="671"/>
                  </a:lnTo>
                  <a:lnTo>
                    <a:pt x="489" y="671"/>
                  </a:lnTo>
                  <a:lnTo>
                    <a:pt x="489" y="715"/>
                  </a:lnTo>
                  <a:lnTo>
                    <a:pt x="162" y="687"/>
                  </a:lnTo>
                  <a:lnTo>
                    <a:pt x="162" y="921"/>
                  </a:lnTo>
                  <a:lnTo>
                    <a:pt x="794" y="921"/>
                  </a:lnTo>
                  <a:lnTo>
                    <a:pt x="794" y="433"/>
                  </a:lnTo>
                  <a:lnTo>
                    <a:pt x="706" y="4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8444" name="Freeform 20"/>
            <p:cNvSpPr>
              <a:spLocks/>
            </p:cNvSpPr>
            <p:nvPr/>
          </p:nvSpPr>
          <p:spPr bwMode="auto">
            <a:xfrm>
              <a:off x="4285" y="2380"/>
              <a:ext cx="193" cy="193"/>
            </a:xfrm>
            <a:custGeom>
              <a:avLst/>
              <a:gdLst>
                <a:gd name="T0" fmla="*/ 383 w 384"/>
                <a:gd name="T1" fmla="*/ 174 h 386"/>
                <a:gd name="T2" fmla="*/ 376 w 384"/>
                <a:gd name="T3" fmla="*/ 137 h 386"/>
                <a:gd name="T4" fmla="*/ 363 w 384"/>
                <a:gd name="T5" fmla="*/ 103 h 386"/>
                <a:gd name="T6" fmla="*/ 341 w 384"/>
                <a:gd name="T7" fmla="*/ 70 h 386"/>
                <a:gd name="T8" fmla="*/ 314 w 384"/>
                <a:gd name="T9" fmla="*/ 44 h 386"/>
                <a:gd name="T10" fmla="*/ 283 w 384"/>
                <a:gd name="T11" fmla="*/ 23 h 386"/>
                <a:gd name="T12" fmla="*/ 249 w 384"/>
                <a:gd name="T13" fmla="*/ 8 h 386"/>
                <a:gd name="T14" fmla="*/ 212 w 384"/>
                <a:gd name="T15" fmla="*/ 1 h 386"/>
                <a:gd name="T16" fmla="*/ 173 w 384"/>
                <a:gd name="T17" fmla="*/ 1 h 386"/>
                <a:gd name="T18" fmla="*/ 135 w 384"/>
                <a:gd name="T19" fmla="*/ 9 h 386"/>
                <a:gd name="T20" fmla="*/ 101 w 384"/>
                <a:gd name="T21" fmla="*/ 23 h 386"/>
                <a:gd name="T22" fmla="*/ 70 w 384"/>
                <a:gd name="T23" fmla="*/ 44 h 386"/>
                <a:gd name="T24" fmla="*/ 44 w 384"/>
                <a:gd name="T25" fmla="*/ 70 h 386"/>
                <a:gd name="T26" fmla="*/ 23 w 384"/>
                <a:gd name="T27" fmla="*/ 101 h 386"/>
                <a:gd name="T28" fmla="*/ 9 w 384"/>
                <a:gd name="T29" fmla="*/ 135 h 386"/>
                <a:gd name="T30" fmla="*/ 1 w 384"/>
                <a:gd name="T31" fmla="*/ 173 h 386"/>
                <a:gd name="T32" fmla="*/ 1 w 384"/>
                <a:gd name="T33" fmla="*/ 212 h 386"/>
                <a:gd name="T34" fmla="*/ 8 w 384"/>
                <a:gd name="T35" fmla="*/ 249 h 386"/>
                <a:gd name="T36" fmla="*/ 22 w 384"/>
                <a:gd name="T37" fmla="*/ 284 h 386"/>
                <a:gd name="T38" fmla="*/ 44 w 384"/>
                <a:gd name="T39" fmla="*/ 316 h 386"/>
                <a:gd name="T40" fmla="*/ 70 w 384"/>
                <a:gd name="T41" fmla="*/ 342 h 386"/>
                <a:gd name="T42" fmla="*/ 101 w 384"/>
                <a:gd name="T43" fmla="*/ 363 h 386"/>
                <a:gd name="T44" fmla="*/ 136 w 384"/>
                <a:gd name="T45" fmla="*/ 378 h 386"/>
                <a:gd name="T46" fmla="*/ 173 w 384"/>
                <a:gd name="T47" fmla="*/ 385 h 386"/>
                <a:gd name="T48" fmla="*/ 212 w 384"/>
                <a:gd name="T49" fmla="*/ 385 h 386"/>
                <a:gd name="T50" fmla="*/ 249 w 384"/>
                <a:gd name="T51" fmla="*/ 378 h 386"/>
                <a:gd name="T52" fmla="*/ 283 w 384"/>
                <a:gd name="T53" fmla="*/ 363 h 386"/>
                <a:gd name="T54" fmla="*/ 314 w 384"/>
                <a:gd name="T55" fmla="*/ 342 h 386"/>
                <a:gd name="T56" fmla="*/ 341 w 384"/>
                <a:gd name="T57" fmla="*/ 316 h 386"/>
                <a:gd name="T58" fmla="*/ 363 w 384"/>
                <a:gd name="T59" fmla="*/ 284 h 386"/>
                <a:gd name="T60" fmla="*/ 376 w 384"/>
                <a:gd name="T61" fmla="*/ 249 h 386"/>
                <a:gd name="T62" fmla="*/ 383 w 384"/>
                <a:gd name="T63" fmla="*/ 212 h 38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84"/>
                <a:gd name="T97" fmla="*/ 0 h 386"/>
                <a:gd name="T98" fmla="*/ 384 w 384"/>
                <a:gd name="T99" fmla="*/ 386 h 38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84" h="386">
                  <a:moveTo>
                    <a:pt x="384" y="193"/>
                  </a:moveTo>
                  <a:lnTo>
                    <a:pt x="383" y="174"/>
                  </a:lnTo>
                  <a:lnTo>
                    <a:pt x="381" y="154"/>
                  </a:lnTo>
                  <a:lnTo>
                    <a:pt x="376" y="137"/>
                  </a:lnTo>
                  <a:lnTo>
                    <a:pt x="371" y="119"/>
                  </a:lnTo>
                  <a:lnTo>
                    <a:pt x="363" y="103"/>
                  </a:lnTo>
                  <a:lnTo>
                    <a:pt x="352" y="87"/>
                  </a:lnTo>
                  <a:lnTo>
                    <a:pt x="341" y="70"/>
                  </a:lnTo>
                  <a:lnTo>
                    <a:pt x="328" y="57"/>
                  </a:lnTo>
                  <a:lnTo>
                    <a:pt x="314" y="44"/>
                  </a:lnTo>
                  <a:lnTo>
                    <a:pt x="299" y="32"/>
                  </a:lnTo>
                  <a:lnTo>
                    <a:pt x="283" y="23"/>
                  </a:lnTo>
                  <a:lnTo>
                    <a:pt x="266" y="15"/>
                  </a:lnTo>
                  <a:lnTo>
                    <a:pt x="249" y="8"/>
                  </a:lnTo>
                  <a:lnTo>
                    <a:pt x="230" y="4"/>
                  </a:lnTo>
                  <a:lnTo>
                    <a:pt x="212" y="1"/>
                  </a:lnTo>
                  <a:lnTo>
                    <a:pt x="192" y="0"/>
                  </a:lnTo>
                  <a:lnTo>
                    <a:pt x="173" y="1"/>
                  </a:lnTo>
                  <a:lnTo>
                    <a:pt x="153" y="4"/>
                  </a:lnTo>
                  <a:lnTo>
                    <a:pt x="135" y="9"/>
                  </a:lnTo>
                  <a:lnTo>
                    <a:pt x="117" y="15"/>
                  </a:lnTo>
                  <a:lnTo>
                    <a:pt x="101" y="23"/>
                  </a:lnTo>
                  <a:lnTo>
                    <a:pt x="85" y="34"/>
                  </a:lnTo>
                  <a:lnTo>
                    <a:pt x="70" y="44"/>
                  </a:lnTo>
                  <a:lnTo>
                    <a:pt x="56" y="57"/>
                  </a:lnTo>
                  <a:lnTo>
                    <a:pt x="44" y="70"/>
                  </a:lnTo>
                  <a:lnTo>
                    <a:pt x="33" y="85"/>
                  </a:lnTo>
                  <a:lnTo>
                    <a:pt x="23" y="101"/>
                  </a:lnTo>
                  <a:lnTo>
                    <a:pt x="15" y="118"/>
                  </a:lnTo>
                  <a:lnTo>
                    <a:pt x="9" y="135"/>
                  </a:lnTo>
                  <a:lnTo>
                    <a:pt x="3" y="153"/>
                  </a:lnTo>
                  <a:lnTo>
                    <a:pt x="1" y="173"/>
                  </a:lnTo>
                  <a:lnTo>
                    <a:pt x="0" y="193"/>
                  </a:lnTo>
                  <a:lnTo>
                    <a:pt x="1" y="212"/>
                  </a:lnTo>
                  <a:lnTo>
                    <a:pt x="3" y="231"/>
                  </a:lnTo>
                  <a:lnTo>
                    <a:pt x="8" y="249"/>
                  </a:lnTo>
                  <a:lnTo>
                    <a:pt x="15" y="266"/>
                  </a:lnTo>
                  <a:lnTo>
                    <a:pt x="22" y="284"/>
                  </a:lnTo>
                  <a:lnTo>
                    <a:pt x="32" y="300"/>
                  </a:lnTo>
                  <a:lnTo>
                    <a:pt x="44" y="316"/>
                  </a:lnTo>
                  <a:lnTo>
                    <a:pt x="56" y="330"/>
                  </a:lnTo>
                  <a:lnTo>
                    <a:pt x="70" y="342"/>
                  </a:lnTo>
                  <a:lnTo>
                    <a:pt x="85" y="354"/>
                  </a:lnTo>
                  <a:lnTo>
                    <a:pt x="101" y="363"/>
                  </a:lnTo>
                  <a:lnTo>
                    <a:pt x="118" y="371"/>
                  </a:lnTo>
                  <a:lnTo>
                    <a:pt x="136" y="378"/>
                  </a:lnTo>
                  <a:lnTo>
                    <a:pt x="154" y="383"/>
                  </a:lnTo>
                  <a:lnTo>
                    <a:pt x="173" y="385"/>
                  </a:lnTo>
                  <a:lnTo>
                    <a:pt x="192" y="386"/>
                  </a:lnTo>
                  <a:lnTo>
                    <a:pt x="212" y="385"/>
                  </a:lnTo>
                  <a:lnTo>
                    <a:pt x="230" y="383"/>
                  </a:lnTo>
                  <a:lnTo>
                    <a:pt x="249" y="378"/>
                  </a:lnTo>
                  <a:lnTo>
                    <a:pt x="266" y="371"/>
                  </a:lnTo>
                  <a:lnTo>
                    <a:pt x="283" y="363"/>
                  </a:lnTo>
                  <a:lnTo>
                    <a:pt x="299" y="354"/>
                  </a:lnTo>
                  <a:lnTo>
                    <a:pt x="314" y="342"/>
                  </a:lnTo>
                  <a:lnTo>
                    <a:pt x="328" y="330"/>
                  </a:lnTo>
                  <a:lnTo>
                    <a:pt x="341" y="316"/>
                  </a:lnTo>
                  <a:lnTo>
                    <a:pt x="352" y="300"/>
                  </a:lnTo>
                  <a:lnTo>
                    <a:pt x="363" y="284"/>
                  </a:lnTo>
                  <a:lnTo>
                    <a:pt x="371" y="266"/>
                  </a:lnTo>
                  <a:lnTo>
                    <a:pt x="376" y="249"/>
                  </a:lnTo>
                  <a:lnTo>
                    <a:pt x="381" y="231"/>
                  </a:lnTo>
                  <a:lnTo>
                    <a:pt x="383" y="212"/>
                  </a:lnTo>
                  <a:lnTo>
                    <a:pt x="384" y="1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8445" name="Freeform 21"/>
            <p:cNvSpPr>
              <a:spLocks/>
            </p:cNvSpPr>
            <p:nvPr/>
          </p:nvSpPr>
          <p:spPr bwMode="auto">
            <a:xfrm>
              <a:off x="4335" y="2430"/>
              <a:ext cx="93" cy="93"/>
            </a:xfrm>
            <a:custGeom>
              <a:avLst/>
              <a:gdLst>
                <a:gd name="T0" fmla="*/ 93 w 186"/>
                <a:gd name="T1" fmla="*/ 188 h 188"/>
                <a:gd name="T2" fmla="*/ 84 w 186"/>
                <a:gd name="T3" fmla="*/ 188 h 188"/>
                <a:gd name="T4" fmla="*/ 75 w 186"/>
                <a:gd name="T5" fmla="*/ 186 h 188"/>
                <a:gd name="T6" fmla="*/ 66 w 186"/>
                <a:gd name="T7" fmla="*/ 183 h 188"/>
                <a:gd name="T8" fmla="*/ 57 w 186"/>
                <a:gd name="T9" fmla="*/ 181 h 188"/>
                <a:gd name="T10" fmla="*/ 49 w 186"/>
                <a:gd name="T11" fmla="*/ 176 h 188"/>
                <a:gd name="T12" fmla="*/ 41 w 186"/>
                <a:gd name="T13" fmla="*/ 172 h 188"/>
                <a:gd name="T14" fmla="*/ 34 w 186"/>
                <a:gd name="T15" fmla="*/ 166 h 188"/>
                <a:gd name="T16" fmla="*/ 28 w 186"/>
                <a:gd name="T17" fmla="*/ 160 h 188"/>
                <a:gd name="T18" fmla="*/ 16 w 186"/>
                <a:gd name="T19" fmla="*/ 147 h 188"/>
                <a:gd name="T20" fmla="*/ 7 w 186"/>
                <a:gd name="T21" fmla="*/ 130 h 188"/>
                <a:gd name="T22" fmla="*/ 2 w 186"/>
                <a:gd name="T23" fmla="*/ 112 h 188"/>
                <a:gd name="T24" fmla="*/ 0 w 186"/>
                <a:gd name="T25" fmla="*/ 94 h 188"/>
                <a:gd name="T26" fmla="*/ 2 w 186"/>
                <a:gd name="T27" fmla="*/ 75 h 188"/>
                <a:gd name="T28" fmla="*/ 7 w 186"/>
                <a:gd name="T29" fmla="*/ 58 h 188"/>
                <a:gd name="T30" fmla="*/ 16 w 186"/>
                <a:gd name="T31" fmla="*/ 42 h 188"/>
                <a:gd name="T32" fmla="*/ 28 w 186"/>
                <a:gd name="T33" fmla="*/ 28 h 188"/>
                <a:gd name="T34" fmla="*/ 34 w 186"/>
                <a:gd name="T35" fmla="*/ 22 h 188"/>
                <a:gd name="T36" fmla="*/ 41 w 186"/>
                <a:gd name="T37" fmla="*/ 16 h 188"/>
                <a:gd name="T38" fmla="*/ 49 w 186"/>
                <a:gd name="T39" fmla="*/ 12 h 188"/>
                <a:gd name="T40" fmla="*/ 57 w 186"/>
                <a:gd name="T41" fmla="*/ 7 h 188"/>
                <a:gd name="T42" fmla="*/ 66 w 186"/>
                <a:gd name="T43" fmla="*/ 5 h 188"/>
                <a:gd name="T44" fmla="*/ 75 w 186"/>
                <a:gd name="T45" fmla="*/ 2 h 188"/>
                <a:gd name="T46" fmla="*/ 84 w 186"/>
                <a:gd name="T47" fmla="*/ 0 h 188"/>
                <a:gd name="T48" fmla="*/ 93 w 186"/>
                <a:gd name="T49" fmla="*/ 0 h 188"/>
                <a:gd name="T50" fmla="*/ 102 w 186"/>
                <a:gd name="T51" fmla="*/ 0 h 188"/>
                <a:gd name="T52" fmla="*/ 112 w 186"/>
                <a:gd name="T53" fmla="*/ 2 h 188"/>
                <a:gd name="T54" fmla="*/ 121 w 186"/>
                <a:gd name="T55" fmla="*/ 5 h 188"/>
                <a:gd name="T56" fmla="*/ 129 w 186"/>
                <a:gd name="T57" fmla="*/ 7 h 188"/>
                <a:gd name="T58" fmla="*/ 137 w 186"/>
                <a:gd name="T59" fmla="*/ 12 h 188"/>
                <a:gd name="T60" fmla="*/ 145 w 186"/>
                <a:gd name="T61" fmla="*/ 16 h 188"/>
                <a:gd name="T62" fmla="*/ 152 w 186"/>
                <a:gd name="T63" fmla="*/ 22 h 188"/>
                <a:gd name="T64" fmla="*/ 159 w 186"/>
                <a:gd name="T65" fmla="*/ 28 h 188"/>
                <a:gd name="T66" fmla="*/ 171 w 186"/>
                <a:gd name="T67" fmla="*/ 42 h 188"/>
                <a:gd name="T68" fmla="*/ 180 w 186"/>
                <a:gd name="T69" fmla="*/ 58 h 188"/>
                <a:gd name="T70" fmla="*/ 185 w 186"/>
                <a:gd name="T71" fmla="*/ 75 h 188"/>
                <a:gd name="T72" fmla="*/ 186 w 186"/>
                <a:gd name="T73" fmla="*/ 94 h 188"/>
                <a:gd name="T74" fmla="*/ 184 w 186"/>
                <a:gd name="T75" fmla="*/ 112 h 188"/>
                <a:gd name="T76" fmla="*/ 180 w 186"/>
                <a:gd name="T77" fmla="*/ 130 h 188"/>
                <a:gd name="T78" fmla="*/ 170 w 186"/>
                <a:gd name="T79" fmla="*/ 147 h 188"/>
                <a:gd name="T80" fmla="*/ 159 w 186"/>
                <a:gd name="T81" fmla="*/ 160 h 188"/>
                <a:gd name="T82" fmla="*/ 145 w 186"/>
                <a:gd name="T83" fmla="*/ 172 h 188"/>
                <a:gd name="T84" fmla="*/ 130 w 186"/>
                <a:gd name="T85" fmla="*/ 181 h 188"/>
                <a:gd name="T86" fmla="*/ 112 w 186"/>
                <a:gd name="T87" fmla="*/ 186 h 188"/>
                <a:gd name="T88" fmla="*/ 93 w 186"/>
                <a:gd name="T89" fmla="*/ 188 h 18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86"/>
                <a:gd name="T136" fmla="*/ 0 h 188"/>
                <a:gd name="T137" fmla="*/ 186 w 186"/>
                <a:gd name="T138" fmla="*/ 188 h 188"/>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86" h="188">
                  <a:moveTo>
                    <a:pt x="93" y="188"/>
                  </a:moveTo>
                  <a:lnTo>
                    <a:pt x="84" y="188"/>
                  </a:lnTo>
                  <a:lnTo>
                    <a:pt x="75" y="186"/>
                  </a:lnTo>
                  <a:lnTo>
                    <a:pt x="66" y="183"/>
                  </a:lnTo>
                  <a:lnTo>
                    <a:pt x="57" y="181"/>
                  </a:lnTo>
                  <a:lnTo>
                    <a:pt x="49" y="176"/>
                  </a:lnTo>
                  <a:lnTo>
                    <a:pt x="41" y="172"/>
                  </a:lnTo>
                  <a:lnTo>
                    <a:pt x="34" y="166"/>
                  </a:lnTo>
                  <a:lnTo>
                    <a:pt x="28" y="160"/>
                  </a:lnTo>
                  <a:lnTo>
                    <a:pt x="16" y="147"/>
                  </a:lnTo>
                  <a:lnTo>
                    <a:pt x="7" y="130"/>
                  </a:lnTo>
                  <a:lnTo>
                    <a:pt x="2" y="112"/>
                  </a:lnTo>
                  <a:lnTo>
                    <a:pt x="0" y="94"/>
                  </a:lnTo>
                  <a:lnTo>
                    <a:pt x="2" y="75"/>
                  </a:lnTo>
                  <a:lnTo>
                    <a:pt x="7" y="58"/>
                  </a:lnTo>
                  <a:lnTo>
                    <a:pt x="16" y="42"/>
                  </a:lnTo>
                  <a:lnTo>
                    <a:pt x="28" y="28"/>
                  </a:lnTo>
                  <a:lnTo>
                    <a:pt x="34" y="22"/>
                  </a:lnTo>
                  <a:lnTo>
                    <a:pt x="41" y="16"/>
                  </a:lnTo>
                  <a:lnTo>
                    <a:pt x="49" y="12"/>
                  </a:lnTo>
                  <a:lnTo>
                    <a:pt x="57" y="7"/>
                  </a:lnTo>
                  <a:lnTo>
                    <a:pt x="66" y="5"/>
                  </a:lnTo>
                  <a:lnTo>
                    <a:pt x="75" y="2"/>
                  </a:lnTo>
                  <a:lnTo>
                    <a:pt x="84" y="0"/>
                  </a:lnTo>
                  <a:lnTo>
                    <a:pt x="93" y="0"/>
                  </a:lnTo>
                  <a:lnTo>
                    <a:pt x="102" y="0"/>
                  </a:lnTo>
                  <a:lnTo>
                    <a:pt x="112" y="2"/>
                  </a:lnTo>
                  <a:lnTo>
                    <a:pt x="121" y="5"/>
                  </a:lnTo>
                  <a:lnTo>
                    <a:pt x="129" y="7"/>
                  </a:lnTo>
                  <a:lnTo>
                    <a:pt x="137" y="12"/>
                  </a:lnTo>
                  <a:lnTo>
                    <a:pt x="145" y="16"/>
                  </a:lnTo>
                  <a:lnTo>
                    <a:pt x="152" y="22"/>
                  </a:lnTo>
                  <a:lnTo>
                    <a:pt x="159" y="28"/>
                  </a:lnTo>
                  <a:lnTo>
                    <a:pt x="171" y="42"/>
                  </a:lnTo>
                  <a:lnTo>
                    <a:pt x="180" y="58"/>
                  </a:lnTo>
                  <a:lnTo>
                    <a:pt x="185" y="75"/>
                  </a:lnTo>
                  <a:lnTo>
                    <a:pt x="186" y="94"/>
                  </a:lnTo>
                  <a:lnTo>
                    <a:pt x="184" y="112"/>
                  </a:lnTo>
                  <a:lnTo>
                    <a:pt x="180" y="130"/>
                  </a:lnTo>
                  <a:lnTo>
                    <a:pt x="170" y="147"/>
                  </a:lnTo>
                  <a:lnTo>
                    <a:pt x="159" y="160"/>
                  </a:lnTo>
                  <a:lnTo>
                    <a:pt x="145" y="172"/>
                  </a:lnTo>
                  <a:lnTo>
                    <a:pt x="130" y="181"/>
                  </a:lnTo>
                  <a:lnTo>
                    <a:pt x="112" y="186"/>
                  </a:lnTo>
                  <a:lnTo>
                    <a:pt x="93" y="18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8446" name="Freeform 22"/>
            <p:cNvSpPr>
              <a:spLocks/>
            </p:cNvSpPr>
            <p:nvPr/>
          </p:nvSpPr>
          <p:spPr bwMode="auto">
            <a:xfrm>
              <a:off x="4427" y="2380"/>
              <a:ext cx="192" cy="193"/>
            </a:xfrm>
            <a:custGeom>
              <a:avLst/>
              <a:gdLst>
                <a:gd name="T0" fmla="*/ 384 w 385"/>
                <a:gd name="T1" fmla="*/ 174 h 386"/>
                <a:gd name="T2" fmla="*/ 377 w 385"/>
                <a:gd name="T3" fmla="*/ 137 h 386"/>
                <a:gd name="T4" fmla="*/ 363 w 385"/>
                <a:gd name="T5" fmla="*/ 103 h 386"/>
                <a:gd name="T6" fmla="*/ 341 w 385"/>
                <a:gd name="T7" fmla="*/ 70 h 386"/>
                <a:gd name="T8" fmla="*/ 315 w 385"/>
                <a:gd name="T9" fmla="*/ 44 h 386"/>
                <a:gd name="T10" fmla="*/ 283 w 385"/>
                <a:gd name="T11" fmla="*/ 23 h 386"/>
                <a:gd name="T12" fmla="*/ 249 w 385"/>
                <a:gd name="T13" fmla="*/ 8 h 386"/>
                <a:gd name="T14" fmla="*/ 212 w 385"/>
                <a:gd name="T15" fmla="*/ 1 h 386"/>
                <a:gd name="T16" fmla="*/ 173 w 385"/>
                <a:gd name="T17" fmla="*/ 1 h 386"/>
                <a:gd name="T18" fmla="*/ 135 w 385"/>
                <a:gd name="T19" fmla="*/ 9 h 386"/>
                <a:gd name="T20" fmla="*/ 101 w 385"/>
                <a:gd name="T21" fmla="*/ 23 h 386"/>
                <a:gd name="T22" fmla="*/ 70 w 385"/>
                <a:gd name="T23" fmla="*/ 44 h 386"/>
                <a:gd name="T24" fmla="*/ 44 w 385"/>
                <a:gd name="T25" fmla="*/ 70 h 386"/>
                <a:gd name="T26" fmla="*/ 23 w 385"/>
                <a:gd name="T27" fmla="*/ 101 h 386"/>
                <a:gd name="T28" fmla="*/ 9 w 385"/>
                <a:gd name="T29" fmla="*/ 135 h 386"/>
                <a:gd name="T30" fmla="*/ 1 w 385"/>
                <a:gd name="T31" fmla="*/ 173 h 386"/>
                <a:gd name="T32" fmla="*/ 1 w 385"/>
                <a:gd name="T33" fmla="*/ 212 h 386"/>
                <a:gd name="T34" fmla="*/ 8 w 385"/>
                <a:gd name="T35" fmla="*/ 249 h 386"/>
                <a:gd name="T36" fmla="*/ 22 w 385"/>
                <a:gd name="T37" fmla="*/ 284 h 386"/>
                <a:gd name="T38" fmla="*/ 44 w 385"/>
                <a:gd name="T39" fmla="*/ 316 h 386"/>
                <a:gd name="T40" fmla="*/ 70 w 385"/>
                <a:gd name="T41" fmla="*/ 342 h 386"/>
                <a:gd name="T42" fmla="*/ 101 w 385"/>
                <a:gd name="T43" fmla="*/ 363 h 386"/>
                <a:gd name="T44" fmla="*/ 136 w 385"/>
                <a:gd name="T45" fmla="*/ 378 h 386"/>
                <a:gd name="T46" fmla="*/ 173 w 385"/>
                <a:gd name="T47" fmla="*/ 385 h 386"/>
                <a:gd name="T48" fmla="*/ 212 w 385"/>
                <a:gd name="T49" fmla="*/ 385 h 386"/>
                <a:gd name="T50" fmla="*/ 249 w 385"/>
                <a:gd name="T51" fmla="*/ 378 h 386"/>
                <a:gd name="T52" fmla="*/ 283 w 385"/>
                <a:gd name="T53" fmla="*/ 363 h 386"/>
                <a:gd name="T54" fmla="*/ 315 w 385"/>
                <a:gd name="T55" fmla="*/ 342 h 386"/>
                <a:gd name="T56" fmla="*/ 341 w 385"/>
                <a:gd name="T57" fmla="*/ 316 h 386"/>
                <a:gd name="T58" fmla="*/ 363 w 385"/>
                <a:gd name="T59" fmla="*/ 284 h 386"/>
                <a:gd name="T60" fmla="*/ 377 w 385"/>
                <a:gd name="T61" fmla="*/ 249 h 386"/>
                <a:gd name="T62" fmla="*/ 384 w 385"/>
                <a:gd name="T63" fmla="*/ 212 h 38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85"/>
                <a:gd name="T97" fmla="*/ 0 h 386"/>
                <a:gd name="T98" fmla="*/ 385 w 385"/>
                <a:gd name="T99" fmla="*/ 386 h 38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85" h="386">
                  <a:moveTo>
                    <a:pt x="385" y="193"/>
                  </a:moveTo>
                  <a:lnTo>
                    <a:pt x="384" y="174"/>
                  </a:lnTo>
                  <a:lnTo>
                    <a:pt x="381" y="154"/>
                  </a:lnTo>
                  <a:lnTo>
                    <a:pt x="377" y="137"/>
                  </a:lnTo>
                  <a:lnTo>
                    <a:pt x="371" y="119"/>
                  </a:lnTo>
                  <a:lnTo>
                    <a:pt x="363" y="103"/>
                  </a:lnTo>
                  <a:lnTo>
                    <a:pt x="353" y="87"/>
                  </a:lnTo>
                  <a:lnTo>
                    <a:pt x="341" y="70"/>
                  </a:lnTo>
                  <a:lnTo>
                    <a:pt x="328" y="57"/>
                  </a:lnTo>
                  <a:lnTo>
                    <a:pt x="315" y="44"/>
                  </a:lnTo>
                  <a:lnTo>
                    <a:pt x="300" y="32"/>
                  </a:lnTo>
                  <a:lnTo>
                    <a:pt x="283" y="23"/>
                  </a:lnTo>
                  <a:lnTo>
                    <a:pt x="266" y="15"/>
                  </a:lnTo>
                  <a:lnTo>
                    <a:pt x="249" y="8"/>
                  </a:lnTo>
                  <a:lnTo>
                    <a:pt x="230" y="4"/>
                  </a:lnTo>
                  <a:lnTo>
                    <a:pt x="212" y="1"/>
                  </a:lnTo>
                  <a:lnTo>
                    <a:pt x="192" y="0"/>
                  </a:lnTo>
                  <a:lnTo>
                    <a:pt x="173" y="1"/>
                  </a:lnTo>
                  <a:lnTo>
                    <a:pt x="153" y="4"/>
                  </a:lnTo>
                  <a:lnTo>
                    <a:pt x="135" y="9"/>
                  </a:lnTo>
                  <a:lnTo>
                    <a:pt x="118" y="15"/>
                  </a:lnTo>
                  <a:lnTo>
                    <a:pt x="101" y="23"/>
                  </a:lnTo>
                  <a:lnTo>
                    <a:pt x="85" y="34"/>
                  </a:lnTo>
                  <a:lnTo>
                    <a:pt x="70" y="44"/>
                  </a:lnTo>
                  <a:lnTo>
                    <a:pt x="57" y="57"/>
                  </a:lnTo>
                  <a:lnTo>
                    <a:pt x="44" y="70"/>
                  </a:lnTo>
                  <a:lnTo>
                    <a:pt x="34" y="85"/>
                  </a:lnTo>
                  <a:lnTo>
                    <a:pt x="23" y="101"/>
                  </a:lnTo>
                  <a:lnTo>
                    <a:pt x="15" y="118"/>
                  </a:lnTo>
                  <a:lnTo>
                    <a:pt x="9" y="135"/>
                  </a:lnTo>
                  <a:lnTo>
                    <a:pt x="4" y="153"/>
                  </a:lnTo>
                  <a:lnTo>
                    <a:pt x="1" y="173"/>
                  </a:lnTo>
                  <a:lnTo>
                    <a:pt x="0" y="193"/>
                  </a:lnTo>
                  <a:lnTo>
                    <a:pt x="1" y="212"/>
                  </a:lnTo>
                  <a:lnTo>
                    <a:pt x="4" y="231"/>
                  </a:lnTo>
                  <a:lnTo>
                    <a:pt x="8" y="249"/>
                  </a:lnTo>
                  <a:lnTo>
                    <a:pt x="15" y="266"/>
                  </a:lnTo>
                  <a:lnTo>
                    <a:pt x="22" y="284"/>
                  </a:lnTo>
                  <a:lnTo>
                    <a:pt x="32" y="300"/>
                  </a:lnTo>
                  <a:lnTo>
                    <a:pt x="44" y="316"/>
                  </a:lnTo>
                  <a:lnTo>
                    <a:pt x="57" y="330"/>
                  </a:lnTo>
                  <a:lnTo>
                    <a:pt x="70" y="342"/>
                  </a:lnTo>
                  <a:lnTo>
                    <a:pt x="85" y="354"/>
                  </a:lnTo>
                  <a:lnTo>
                    <a:pt x="101" y="363"/>
                  </a:lnTo>
                  <a:lnTo>
                    <a:pt x="119" y="371"/>
                  </a:lnTo>
                  <a:lnTo>
                    <a:pt x="136" y="378"/>
                  </a:lnTo>
                  <a:lnTo>
                    <a:pt x="154" y="383"/>
                  </a:lnTo>
                  <a:lnTo>
                    <a:pt x="173" y="385"/>
                  </a:lnTo>
                  <a:lnTo>
                    <a:pt x="192" y="386"/>
                  </a:lnTo>
                  <a:lnTo>
                    <a:pt x="212" y="385"/>
                  </a:lnTo>
                  <a:lnTo>
                    <a:pt x="230" y="383"/>
                  </a:lnTo>
                  <a:lnTo>
                    <a:pt x="249" y="378"/>
                  </a:lnTo>
                  <a:lnTo>
                    <a:pt x="266" y="371"/>
                  </a:lnTo>
                  <a:lnTo>
                    <a:pt x="283" y="363"/>
                  </a:lnTo>
                  <a:lnTo>
                    <a:pt x="300" y="354"/>
                  </a:lnTo>
                  <a:lnTo>
                    <a:pt x="315" y="342"/>
                  </a:lnTo>
                  <a:lnTo>
                    <a:pt x="328" y="330"/>
                  </a:lnTo>
                  <a:lnTo>
                    <a:pt x="341" y="316"/>
                  </a:lnTo>
                  <a:lnTo>
                    <a:pt x="353" y="300"/>
                  </a:lnTo>
                  <a:lnTo>
                    <a:pt x="363" y="284"/>
                  </a:lnTo>
                  <a:lnTo>
                    <a:pt x="371" y="266"/>
                  </a:lnTo>
                  <a:lnTo>
                    <a:pt x="377" y="249"/>
                  </a:lnTo>
                  <a:lnTo>
                    <a:pt x="381" y="231"/>
                  </a:lnTo>
                  <a:lnTo>
                    <a:pt x="384" y="212"/>
                  </a:lnTo>
                  <a:lnTo>
                    <a:pt x="385" y="1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8447" name="Freeform 23"/>
            <p:cNvSpPr>
              <a:spLocks/>
            </p:cNvSpPr>
            <p:nvPr/>
          </p:nvSpPr>
          <p:spPr bwMode="auto">
            <a:xfrm>
              <a:off x="4477" y="2430"/>
              <a:ext cx="93" cy="93"/>
            </a:xfrm>
            <a:custGeom>
              <a:avLst/>
              <a:gdLst>
                <a:gd name="T0" fmla="*/ 93 w 187"/>
                <a:gd name="T1" fmla="*/ 188 h 188"/>
                <a:gd name="T2" fmla="*/ 84 w 187"/>
                <a:gd name="T3" fmla="*/ 188 h 188"/>
                <a:gd name="T4" fmla="*/ 75 w 187"/>
                <a:gd name="T5" fmla="*/ 186 h 188"/>
                <a:gd name="T6" fmla="*/ 66 w 187"/>
                <a:gd name="T7" fmla="*/ 183 h 188"/>
                <a:gd name="T8" fmla="*/ 58 w 187"/>
                <a:gd name="T9" fmla="*/ 181 h 188"/>
                <a:gd name="T10" fmla="*/ 50 w 187"/>
                <a:gd name="T11" fmla="*/ 176 h 188"/>
                <a:gd name="T12" fmla="*/ 42 w 187"/>
                <a:gd name="T13" fmla="*/ 172 h 188"/>
                <a:gd name="T14" fmla="*/ 35 w 187"/>
                <a:gd name="T15" fmla="*/ 166 h 188"/>
                <a:gd name="T16" fmla="*/ 28 w 187"/>
                <a:gd name="T17" fmla="*/ 160 h 188"/>
                <a:gd name="T18" fmla="*/ 16 w 187"/>
                <a:gd name="T19" fmla="*/ 147 h 188"/>
                <a:gd name="T20" fmla="*/ 7 w 187"/>
                <a:gd name="T21" fmla="*/ 130 h 188"/>
                <a:gd name="T22" fmla="*/ 2 w 187"/>
                <a:gd name="T23" fmla="*/ 112 h 188"/>
                <a:gd name="T24" fmla="*/ 0 w 187"/>
                <a:gd name="T25" fmla="*/ 94 h 188"/>
                <a:gd name="T26" fmla="*/ 2 w 187"/>
                <a:gd name="T27" fmla="*/ 75 h 188"/>
                <a:gd name="T28" fmla="*/ 7 w 187"/>
                <a:gd name="T29" fmla="*/ 58 h 188"/>
                <a:gd name="T30" fmla="*/ 16 w 187"/>
                <a:gd name="T31" fmla="*/ 42 h 188"/>
                <a:gd name="T32" fmla="*/ 28 w 187"/>
                <a:gd name="T33" fmla="*/ 28 h 188"/>
                <a:gd name="T34" fmla="*/ 35 w 187"/>
                <a:gd name="T35" fmla="*/ 22 h 188"/>
                <a:gd name="T36" fmla="*/ 42 w 187"/>
                <a:gd name="T37" fmla="*/ 16 h 188"/>
                <a:gd name="T38" fmla="*/ 50 w 187"/>
                <a:gd name="T39" fmla="*/ 12 h 188"/>
                <a:gd name="T40" fmla="*/ 58 w 187"/>
                <a:gd name="T41" fmla="*/ 7 h 188"/>
                <a:gd name="T42" fmla="*/ 66 w 187"/>
                <a:gd name="T43" fmla="*/ 5 h 188"/>
                <a:gd name="T44" fmla="*/ 75 w 187"/>
                <a:gd name="T45" fmla="*/ 2 h 188"/>
                <a:gd name="T46" fmla="*/ 84 w 187"/>
                <a:gd name="T47" fmla="*/ 0 h 188"/>
                <a:gd name="T48" fmla="*/ 93 w 187"/>
                <a:gd name="T49" fmla="*/ 0 h 188"/>
                <a:gd name="T50" fmla="*/ 103 w 187"/>
                <a:gd name="T51" fmla="*/ 0 h 188"/>
                <a:gd name="T52" fmla="*/ 112 w 187"/>
                <a:gd name="T53" fmla="*/ 2 h 188"/>
                <a:gd name="T54" fmla="*/ 121 w 187"/>
                <a:gd name="T55" fmla="*/ 5 h 188"/>
                <a:gd name="T56" fmla="*/ 129 w 187"/>
                <a:gd name="T57" fmla="*/ 7 h 188"/>
                <a:gd name="T58" fmla="*/ 137 w 187"/>
                <a:gd name="T59" fmla="*/ 12 h 188"/>
                <a:gd name="T60" fmla="*/ 145 w 187"/>
                <a:gd name="T61" fmla="*/ 16 h 188"/>
                <a:gd name="T62" fmla="*/ 152 w 187"/>
                <a:gd name="T63" fmla="*/ 22 h 188"/>
                <a:gd name="T64" fmla="*/ 159 w 187"/>
                <a:gd name="T65" fmla="*/ 28 h 188"/>
                <a:gd name="T66" fmla="*/ 172 w 187"/>
                <a:gd name="T67" fmla="*/ 42 h 188"/>
                <a:gd name="T68" fmla="*/ 180 w 187"/>
                <a:gd name="T69" fmla="*/ 58 h 188"/>
                <a:gd name="T70" fmla="*/ 186 w 187"/>
                <a:gd name="T71" fmla="*/ 75 h 188"/>
                <a:gd name="T72" fmla="*/ 187 w 187"/>
                <a:gd name="T73" fmla="*/ 94 h 188"/>
                <a:gd name="T74" fmla="*/ 184 w 187"/>
                <a:gd name="T75" fmla="*/ 112 h 188"/>
                <a:gd name="T76" fmla="*/ 180 w 187"/>
                <a:gd name="T77" fmla="*/ 130 h 188"/>
                <a:gd name="T78" fmla="*/ 171 w 187"/>
                <a:gd name="T79" fmla="*/ 147 h 188"/>
                <a:gd name="T80" fmla="*/ 159 w 187"/>
                <a:gd name="T81" fmla="*/ 160 h 188"/>
                <a:gd name="T82" fmla="*/ 145 w 187"/>
                <a:gd name="T83" fmla="*/ 172 h 188"/>
                <a:gd name="T84" fmla="*/ 130 w 187"/>
                <a:gd name="T85" fmla="*/ 181 h 188"/>
                <a:gd name="T86" fmla="*/ 112 w 187"/>
                <a:gd name="T87" fmla="*/ 186 h 188"/>
                <a:gd name="T88" fmla="*/ 93 w 187"/>
                <a:gd name="T89" fmla="*/ 188 h 18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87"/>
                <a:gd name="T136" fmla="*/ 0 h 188"/>
                <a:gd name="T137" fmla="*/ 187 w 187"/>
                <a:gd name="T138" fmla="*/ 188 h 188"/>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87" h="188">
                  <a:moveTo>
                    <a:pt x="93" y="188"/>
                  </a:moveTo>
                  <a:lnTo>
                    <a:pt x="84" y="188"/>
                  </a:lnTo>
                  <a:lnTo>
                    <a:pt x="75" y="186"/>
                  </a:lnTo>
                  <a:lnTo>
                    <a:pt x="66" y="183"/>
                  </a:lnTo>
                  <a:lnTo>
                    <a:pt x="58" y="181"/>
                  </a:lnTo>
                  <a:lnTo>
                    <a:pt x="50" y="176"/>
                  </a:lnTo>
                  <a:lnTo>
                    <a:pt x="42" y="172"/>
                  </a:lnTo>
                  <a:lnTo>
                    <a:pt x="35" y="166"/>
                  </a:lnTo>
                  <a:lnTo>
                    <a:pt x="28" y="160"/>
                  </a:lnTo>
                  <a:lnTo>
                    <a:pt x="16" y="147"/>
                  </a:lnTo>
                  <a:lnTo>
                    <a:pt x="7" y="130"/>
                  </a:lnTo>
                  <a:lnTo>
                    <a:pt x="2" y="112"/>
                  </a:lnTo>
                  <a:lnTo>
                    <a:pt x="0" y="94"/>
                  </a:lnTo>
                  <a:lnTo>
                    <a:pt x="2" y="75"/>
                  </a:lnTo>
                  <a:lnTo>
                    <a:pt x="7" y="58"/>
                  </a:lnTo>
                  <a:lnTo>
                    <a:pt x="16" y="42"/>
                  </a:lnTo>
                  <a:lnTo>
                    <a:pt x="28" y="28"/>
                  </a:lnTo>
                  <a:lnTo>
                    <a:pt x="35" y="22"/>
                  </a:lnTo>
                  <a:lnTo>
                    <a:pt x="42" y="16"/>
                  </a:lnTo>
                  <a:lnTo>
                    <a:pt x="50" y="12"/>
                  </a:lnTo>
                  <a:lnTo>
                    <a:pt x="58" y="7"/>
                  </a:lnTo>
                  <a:lnTo>
                    <a:pt x="66" y="5"/>
                  </a:lnTo>
                  <a:lnTo>
                    <a:pt x="75" y="2"/>
                  </a:lnTo>
                  <a:lnTo>
                    <a:pt x="84" y="0"/>
                  </a:lnTo>
                  <a:lnTo>
                    <a:pt x="93" y="0"/>
                  </a:lnTo>
                  <a:lnTo>
                    <a:pt x="103" y="0"/>
                  </a:lnTo>
                  <a:lnTo>
                    <a:pt x="112" y="2"/>
                  </a:lnTo>
                  <a:lnTo>
                    <a:pt x="121" y="5"/>
                  </a:lnTo>
                  <a:lnTo>
                    <a:pt x="129" y="7"/>
                  </a:lnTo>
                  <a:lnTo>
                    <a:pt x="137" y="12"/>
                  </a:lnTo>
                  <a:lnTo>
                    <a:pt x="145" y="16"/>
                  </a:lnTo>
                  <a:lnTo>
                    <a:pt x="152" y="22"/>
                  </a:lnTo>
                  <a:lnTo>
                    <a:pt x="159" y="28"/>
                  </a:lnTo>
                  <a:lnTo>
                    <a:pt x="172" y="42"/>
                  </a:lnTo>
                  <a:lnTo>
                    <a:pt x="180" y="58"/>
                  </a:lnTo>
                  <a:lnTo>
                    <a:pt x="186" y="75"/>
                  </a:lnTo>
                  <a:lnTo>
                    <a:pt x="187" y="94"/>
                  </a:lnTo>
                  <a:lnTo>
                    <a:pt x="184" y="112"/>
                  </a:lnTo>
                  <a:lnTo>
                    <a:pt x="180" y="130"/>
                  </a:lnTo>
                  <a:lnTo>
                    <a:pt x="171" y="147"/>
                  </a:lnTo>
                  <a:lnTo>
                    <a:pt x="159" y="160"/>
                  </a:lnTo>
                  <a:lnTo>
                    <a:pt x="145" y="172"/>
                  </a:lnTo>
                  <a:lnTo>
                    <a:pt x="130" y="181"/>
                  </a:lnTo>
                  <a:lnTo>
                    <a:pt x="112" y="186"/>
                  </a:lnTo>
                  <a:lnTo>
                    <a:pt x="93" y="18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8448" name="Freeform 24"/>
            <p:cNvSpPr>
              <a:spLocks/>
            </p:cNvSpPr>
            <p:nvPr/>
          </p:nvSpPr>
          <p:spPr bwMode="auto">
            <a:xfrm>
              <a:off x="4369" y="2464"/>
              <a:ext cx="25" cy="26"/>
            </a:xfrm>
            <a:custGeom>
              <a:avLst/>
              <a:gdLst>
                <a:gd name="T0" fmla="*/ 25 w 50"/>
                <a:gd name="T1" fmla="*/ 52 h 52"/>
                <a:gd name="T2" fmla="*/ 16 w 50"/>
                <a:gd name="T3" fmla="*/ 50 h 52"/>
                <a:gd name="T4" fmla="*/ 8 w 50"/>
                <a:gd name="T5" fmla="*/ 44 h 52"/>
                <a:gd name="T6" fmla="*/ 2 w 50"/>
                <a:gd name="T7" fmla="*/ 36 h 52"/>
                <a:gd name="T8" fmla="*/ 0 w 50"/>
                <a:gd name="T9" fmla="*/ 26 h 52"/>
                <a:gd name="T10" fmla="*/ 2 w 50"/>
                <a:gd name="T11" fmla="*/ 15 h 52"/>
                <a:gd name="T12" fmla="*/ 8 w 50"/>
                <a:gd name="T13" fmla="*/ 7 h 52"/>
                <a:gd name="T14" fmla="*/ 16 w 50"/>
                <a:gd name="T15" fmla="*/ 2 h 52"/>
                <a:gd name="T16" fmla="*/ 25 w 50"/>
                <a:gd name="T17" fmla="*/ 0 h 52"/>
                <a:gd name="T18" fmla="*/ 36 w 50"/>
                <a:gd name="T19" fmla="*/ 2 h 52"/>
                <a:gd name="T20" fmla="*/ 44 w 50"/>
                <a:gd name="T21" fmla="*/ 7 h 52"/>
                <a:gd name="T22" fmla="*/ 48 w 50"/>
                <a:gd name="T23" fmla="*/ 15 h 52"/>
                <a:gd name="T24" fmla="*/ 50 w 50"/>
                <a:gd name="T25" fmla="*/ 26 h 52"/>
                <a:gd name="T26" fmla="*/ 48 w 50"/>
                <a:gd name="T27" fmla="*/ 36 h 52"/>
                <a:gd name="T28" fmla="*/ 44 w 50"/>
                <a:gd name="T29" fmla="*/ 44 h 52"/>
                <a:gd name="T30" fmla="*/ 36 w 50"/>
                <a:gd name="T31" fmla="*/ 50 h 52"/>
                <a:gd name="T32" fmla="*/ 25 w 50"/>
                <a:gd name="T33" fmla="*/ 52 h 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0"/>
                <a:gd name="T52" fmla="*/ 0 h 52"/>
                <a:gd name="T53" fmla="*/ 50 w 50"/>
                <a:gd name="T54" fmla="*/ 52 h 5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0" h="52">
                  <a:moveTo>
                    <a:pt x="25" y="52"/>
                  </a:moveTo>
                  <a:lnTo>
                    <a:pt x="16" y="50"/>
                  </a:lnTo>
                  <a:lnTo>
                    <a:pt x="8" y="44"/>
                  </a:lnTo>
                  <a:lnTo>
                    <a:pt x="2" y="36"/>
                  </a:lnTo>
                  <a:lnTo>
                    <a:pt x="0" y="26"/>
                  </a:lnTo>
                  <a:lnTo>
                    <a:pt x="2" y="15"/>
                  </a:lnTo>
                  <a:lnTo>
                    <a:pt x="8" y="7"/>
                  </a:lnTo>
                  <a:lnTo>
                    <a:pt x="16" y="2"/>
                  </a:lnTo>
                  <a:lnTo>
                    <a:pt x="25" y="0"/>
                  </a:lnTo>
                  <a:lnTo>
                    <a:pt x="36" y="2"/>
                  </a:lnTo>
                  <a:lnTo>
                    <a:pt x="44" y="7"/>
                  </a:lnTo>
                  <a:lnTo>
                    <a:pt x="48" y="15"/>
                  </a:lnTo>
                  <a:lnTo>
                    <a:pt x="50" y="26"/>
                  </a:lnTo>
                  <a:lnTo>
                    <a:pt x="48" y="36"/>
                  </a:lnTo>
                  <a:lnTo>
                    <a:pt x="44" y="44"/>
                  </a:lnTo>
                  <a:lnTo>
                    <a:pt x="36" y="50"/>
                  </a:lnTo>
                  <a:lnTo>
                    <a:pt x="25"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8449" name="Freeform 25"/>
            <p:cNvSpPr>
              <a:spLocks/>
            </p:cNvSpPr>
            <p:nvPr/>
          </p:nvSpPr>
          <p:spPr bwMode="auto">
            <a:xfrm>
              <a:off x="4511" y="2464"/>
              <a:ext cx="25" cy="26"/>
            </a:xfrm>
            <a:custGeom>
              <a:avLst/>
              <a:gdLst>
                <a:gd name="T0" fmla="*/ 25 w 51"/>
                <a:gd name="T1" fmla="*/ 52 h 52"/>
                <a:gd name="T2" fmla="*/ 16 w 51"/>
                <a:gd name="T3" fmla="*/ 50 h 52"/>
                <a:gd name="T4" fmla="*/ 8 w 51"/>
                <a:gd name="T5" fmla="*/ 44 h 52"/>
                <a:gd name="T6" fmla="*/ 2 w 51"/>
                <a:gd name="T7" fmla="*/ 36 h 52"/>
                <a:gd name="T8" fmla="*/ 0 w 51"/>
                <a:gd name="T9" fmla="*/ 26 h 52"/>
                <a:gd name="T10" fmla="*/ 2 w 51"/>
                <a:gd name="T11" fmla="*/ 15 h 52"/>
                <a:gd name="T12" fmla="*/ 8 w 51"/>
                <a:gd name="T13" fmla="*/ 7 h 52"/>
                <a:gd name="T14" fmla="*/ 16 w 51"/>
                <a:gd name="T15" fmla="*/ 2 h 52"/>
                <a:gd name="T16" fmla="*/ 25 w 51"/>
                <a:gd name="T17" fmla="*/ 0 h 52"/>
                <a:gd name="T18" fmla="*/ 36 w 51"/>
                <a:gd name="T19" fmla="*/ 2 h 52"/>
                <a:gd name="T20" fmla="*/ 44 w 51"/>
                <a:gd name="T21" fmla="*/ 7 h 52"/>
                <a:gd name="T22" fmla="*/ 48 w 51"/>
                <a:gd name="T23" fmla="*/ 15 h 52"/>
                <a:gd name="T24" fmla="*/ 51 w 51"/>
                <a:gd name="T25" fmla="*/ 26 h 52"/>
                <a:gd name="T26" fmla="*/ 48 w 51"/>
                <a:gd name="T27" fmla="*/ 36 h 52"/>
                <a:gd name="T28" fmla="*/ 44 w 51"/>
                <a:gd name="T29" fmla="*/ 44 h 52"/>
                <a:gd name="T30" fmla="*/ 36 w 51"/>
                <a:gd name="T31" fmla="*/ 50 h 52"/>
                <a:gd name="T32" fmla="*/ 25 w 51"/>
                <a:gd name="T33" fmla="*/ 52 h 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1"/>
                <a:gd name="T52" fmla="*/ 0 h 52"/>
                <a:gd name="T53" fmla="*/ 51 w 51"/>
                <a:gd name="T54" fmla="*/ 52 h 5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1" h="52">
                  <a:moveTo>
                    <a:pt x="25" y="52"/>
                  </a:moveTo>
                  <a:lnTo>
                    <a:pt x="16" y="50"/>
                  </a:lnTo>
                  <a:lnTo>
                    <a:pt x="8" y="44"/>
                  </a:lnTo>
                  <a:lnTo>
                    <a:pt x="2" y="36"/>
                  </a:lnTo>
                  <a:lnTo>
                    <a:pt x="0" y="26"/>
                  </a:lnTo>
                  <a:lnTo>
                    <a:pt x="2" y="15"/>
                  </a:lnTo>
                  <a:lnTo>
                    <a:pt x="8" y="7"/>
                  </a:lnTo>
                  <a:lnTo>
                    <a:pt x="16" y="2"/>
                  </a:lnTo>
                  <a:lnTo>
                    <a:pt x="25" y="0"/>
                  </a:lnTo>
                  <a:lnTo>
                    <a:pt x="36" y="2"/>
                  </a:lnTo>
                  <a:lnTo>
                    <a:pt x="44" y="7"/>
                  </a:lnTo>
                  <a:lnTo>
                    <a:pt x="48" y="15"/>
                  </a:lnTo>
                  <a:lnTo>
                    <a:pt x="51" y="26"/>
                  </a:lnTo>
                  <a:lnTo>
                    <a:pt x="48" y="36"/>
                  </a:lnTo>
                  <a:lnTo>
                    <a:pt x="44" y="44"/>
                  </a:lnTo>
                  <a:lnTo>
                    <a:pt x="36" y="50"/>
                  </a:lnTo>
                  <a:lnTo>
                    <a:pt x="25"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171">
                                            <p:txEl>
                                              <p:pRg st="2" end="2"/>
                                            </p:txEl>
                                          </p:spTgt>
                                        </p:tgtEl>
                                        <p:attrNameLst>
                                          <p:attrName>style.visibility</p:attrName>
                                        </p:attrNameLst>
                                      </p:cBhvr>
                                      <p:to>
                                        <p:strVal val="visible"/>
                                      </p:to>
                                    </p:set>
                                    <p:anim calcmode="lin" valueType="num">
                                      <p:cBhvr additive="base">
                                        <p:cTn id="13" dur="500" fill="hold"/>
                                        <p:tgtEl>
                                          <p:spTgt spid="7171">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1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171">
                                            <p:txEl>
                                              <p:pRg st="4" end="4"/>
                                            </p:txEl>
                                          </p:spTgt>
                                        </p:tgtEl>
                                        <p:attrNameLst>
                                          <p:attrName>style.visibility</p:attrName>
                                        </p:attrNameLst>
                                      </p:cBhvr>
                                      <p:to>
                                        <p:strVal val="visible"/>
                                      </p:to>
                                    </p:set>
                                    <p:anim calcmode="lin" valueType="num">
                                      <p:cBhvr additive="base">
                                        <p:cTn id="19" dur="500" fill="hold"/>
                                        <p:tgtEl>
                                          <p:spTgt spid="7171">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17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171">
                                            <p:txEl>
                                              <p:pRg st="6" end="6"/>
                                            </p:txEl>
                                          </p:spTgt>
                                        </p:tgtEl>
                                        <p:attrNameLst>
                                          <p:attrName>style.visibility</p:attrName>
                                        </p:attrNameLst>
                                      </p:cBhvr>
                                      <p:to>
                                        <p:strVal val="visible"/>
                                      </p:to>
                                    </p:set>
                                    <p:anim calcmode="lin" valueType="num">
                                      <p:cBhvr additive="base">
                                        <p:cTn id="25" dur="500" fill="hold"/>
                                        <p:tgtEl>
                                          <p:spTgt spid="7171">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17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bldLvl="3"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mtClean="0">
                <a:latin typeface="Bookman Old Style" panose="02050604050505020204" pitchFamily="18" charset="0"/>
              </a:rPr>
              <a:t>Examples</a:t>
            </a:r>
          </a:p>
        </p:txBody>
      </p:sp>
      <p:sp>
        <p:nvSpPr>
          <p:cNvPr id="93187" name="Rectangle 3"/>
          <p:cNvSpPr>
            <a:spLocks noGrp="1" noChangeArrowheads="1"/>
          </p:cNvSpPr>
          <p:nvPr>
            <p:ph idx="1"/>
          </p:nvPr>
        </p:nvSpPr>
        <p:spPr/>
        <p:txBody>
          <a:bodyPr/>
          <a:lstStyle/>
          <a:p>
            <a:pPr eaLnBrk="1" hangingPunct="1">
              <a:spcAft>
                <a:spcPts val="2400"/>
              </a:spcAft>
            </a:pPr>
            <a:r>
              <a:rPr lang="en-US" altLang="en-US" smtClean="0">
                <a:latin typeface="Bookman Old Style" panose="02050604050505020204" pitchFamily="18" charset="0"/>
              </a:rPr>
              <a:t>Gun in your face</a:t>
            </a:r>
          </a:p>
          <a:p>
            <a:pPr eaLnBrk="1" hangingPunct="1">
              <a:spcAft>
                <a:spcPts val="2400"/>
              </a:spcAft>
            </a:pPr>
            <a:r>
              <a:rPr lang="en-US" altLang="en-US" smtClean="0">
                <a:latin typeface="Bookman Old Style" panose="02050604050505020204" pitchFamily="18" charset="0"/>
              </a:rPr>
              <a:t>Contacting the same suspect night after night</a:t>
            </a:r>
          </a:p>
          <a:p>
            <a:pPr eaLnBrk="1" hangingPunct="1">
              <a:spcAft>
                <a:spcPts val="2400"/>
              </a:spcAft>
            </a:pPr>
            <a:r>
              <a:rPr lang="en-US" altLang="en-US" smtClean="0">
                <a:latin typeface="Bookman Old Style" panose="02050604050505020204" pitchFamily="18" charset="0"/>
              </a:rPr>
              <a:t>Problems with work, finances, spouse, &amp; kids</a:t>
            </a:r>
          </a:p>
          <a:p>
            <a:pPr eaLnBrk="1" hangingPunct="1">
              <a:spcAft>
                <a:spcPts val="2400"/>
              </a:spcAft>
            </a:pPr>
            <a:r>
              <a:rPr lang="en-US" altLang="en-US" smtClean="0">
                <a:latin typeface="Bookman Old Style" panose="02050604050505020204" pitchFamily="18" charset="0"/>
              </a:rPr>
              <a:t>PTSD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Effect transition="in" filter="blinds(horizontal)">
                                      <p:cBhvr>
                                        <p:cTn id="7" dur="500"/>
                                        <p:tgtEl>
                                          <p:spTgt spid="931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3187">
                                            <p:txEl>
                                              <p:pRg st="1" end="1"/>
                                            </p:txEl>
                                          </p:spTgt>
                                        </p:tgtEl>
                                        <p:attrNameLst>
                                          <p:attrName>style.visibility</p:attrName>
                                        </p:attrNameLst>
                                      </p:cBhvr>
                                      <p:to>
                                        <p:strVal val="visible"/>
                                      </p:to>
                                    </p:set>
                                    <p:animEffect transition="in" filter="blinds(horizontal)">
                                      <p:cBhvr>
                                        <p:cTn id="12" dur="500"/>
                                        <p:tgtEl>
                                          <p:spTgt spid="931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3187">
                                            <p:txEl>
                                              <p:pRg st="2" end="2"/>
                                            </p:txEl>
                                          </p:spTgt>
                                        </p:tgtEl>
                                        <p:attrNameLst>
                                          <p:attrName>style.visibility</p:attrName>
                                        </p:attrNameLst>
                                      </p:cBhvr>
                                      <p:to>
                                        <p:strVal val="visible"/>
                                      </p:to>
                                    </p:set>
                                    <p:animEffect transition="in" filter="blinds(horizontal)">
                                      <p:cBhvr>
                                        <p:cTn id="17" dur="500"/>
                                        <p:tgtEl>
                                          <p:spTgt spid="931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3187">
                                            <p:txEl>
                                              <p:pRg st="3" end="3"/>
                                            </p:txEl>
                                          </p:spTgt>
                                        </p:tgtEl>
                                        <p:attrNameLst>
                                          <p:attrName>style.visibility</p:attrName>
                                        </p:attrNameLst>
                                      </p:cBhvr>
                                      <p:to>
                                        <p:strVal val="visible"/>
                                      </p:to>
                                    </p:set>
                                    <p:animEffect transition="in" filter="blinds(horizontal)">
                                      <p:cBhvr>
                                        <p:cTn id="22" dur="500"/>
                                        <p:tgtEl>
                                          <p:spTgt spid="931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sz="4000" smtClean="0">
                <a:latin typeface="Bookman Old Style" panose="02050604050505020204" pitchFamily="18" charset="0"/>
              </a:rPr>
              <a:t>Immediate Impacts on the Brain</a:t>
            </a:r>
          </a:p>
        </p:txBody>
      </p:sp>
      <p:sp>
        <p:nvSpPr>
          <p:cNvPr id="23555" name="Rectangle 3"/>
          <p:cNvSpPr>
            <a:spLocks noGrp="1" noChangeArrowheads="1"/>
          </p:cNvSpPr>
          <p:nvPr>
            <p:ph idx="1"/>
          </p:nvPr>
        </p:nvSpPr>
        <p:spPr>
          <a:xfrm>
            <a:off x="457200" y="1935163"/>
            <a:ext cx="5943600" cy="4389437"/>
          </a:xfrm>
        </p:spPr>
        <p:txBody>
          <a:bodyPr/>
          <a:lstStyle/>
          <a:p>
            <a:pPr marL="519113" indent="-519113" eaLnBrk="1" hangingPunct="1">
              <a:spcAft>
                <a:spcPts val="600"/>
              </a:spcAft>
              <a:buFont typeface="Wingdings" panose="05000000000000000000" pitchFamily="2" charset="2"/>
              <a:buNone/>
            </a:pPr>
            <a:r>
              <a:rPr lang="en-US" altLang="en-US" sz="2800" smtClean="0">
                <a:latin typeface="Bookman Old Style" panose="02050604050505020204" pitchFamily="18" charset="0"/>
              </a:rPr>
              <a:t>1) less logical and rational thinking</a:t>
            </a:r>
          </a:p>
          <a:p>
            <a:pPr marL="519113" indent="-519113" eaLnBrk="1" hangingPunct="1">
              <a:spcAft>
                <a:spcPts val="600"/>
              </a:spcAft>
              <a:buFont typeface="Wingdings" panose="05000000000000000000" pitchFamily="2" charset="2"/>
              <a:buNone/>
            </a:pPr>
            <a:r>
              <a:rPr lang="en-US" altLang="en-US" sz="2800" smtClean="0">
                <a:latin typeface="Bookman Old Style" panose="02050604050505020204" pitchFamily="18" charset="0"/>
              </a:rPr>
              <a:t>2) less ability to concentrate</a:t>
            </a:r>
          </a:p>
          <a:p>
            <a:pPr marL="519113" indent="-519113" eaLnBrk="1" hangingPunct="1">
              <a:spcAft>
                <a:spcPts val="600"/>
              </a:spcAft>
              <a:buFont typeface="Wingdings" panose="05000000000000000000" pitchFamily="2" charset="2"/>
              <a:buNone/>
            </a:pPr>
            <a:r>
              <a:rPr lang="en-US" altLang="en-US" sz="2800" smtClean="0">
                <a:latin typeface="Bookman Old Style" panose="02050604050505020204" pitchFamily="18" charset="0"/>
              </a:rPr>
              <a:t>3) initiates body responses</a:t>
            </a:r>
          </a:p>
          <a:p>
            <a:pPr marL="519113" indent="-519113" eaLnBrk="1" hangingPunct="1">
              <a:spcAft>
                <a:spcPts val="600"/>
              </a:spcAft>
              <a:buFont typeface="Wingdings" panose="05000000000000000000" pitchFamily="2" charset="2"/>
              <a:buNone/>
            </a:pPr>
            <a:r>
              <a:rPr lang="en-US" altLang="en-US" sz="2800" smtClean="0">
                <a:latin typeface="Bookman Old Style" panose="02050604050505020204" pitchFamily="18" charset="0"/>
              </a:rPr>
              <a:t>4) disassociation … out of body sensation</a:t>
            </a:r>
          </a:p>
          <a:p>
            <a:pPr marL="519113" indent="-519113" eaLnBrk="1" hangingPunct="1">
              <a:spcAft>
                <a:spcPts val="600"/>
              </a:spcAft>
              <a:buFont typeface="Wingdings" panose="05000000000000000000" pitchFamily="2" charset="2"/>
              <a:buNone/>
            </a:pPr>
            <a:r>
              <a:rPr lang="en-US" altLang="en-US" sz="2800" smtClean="0">
                <a:latin typeface="Bookman Old Style" panose="02050604050505020204" pitchFamily="18" charset="0"/>
              </a:rPr>
              <a:t>5) memory block for 24-48 hours, usually</a:t>
            </a:r>
          </a:p>
        </p:txBody>
      </p:sp>
      <p:pic>
        <p:nvPicPr>
          <p:cNvPr id="20484" name="Picture 4" descr="C:\Users\Seth\AppData\Local\Microsoft\Windows\Temporary Internet Files\Content.IE5\TS59WO4B\MPj0438746000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3700" y="3657600"/>
            <a:ext cx="24003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3555">
                                            <p:txEl>
                                              <p:pRg st="1" end="1"/>
                                            </p:txEl>
                                          </p:spTgt>
                                        </p:tgtEl>
                                        <p:attrNameLst>
                                          <p:attrName>style.visibility</p:attrName>
                                        </p:attrNameLst>
                                      </p:cBhvr>
                                      <p:to>
                                        <p:strVal val="visible"/>
                                      </p:to>
                                    </p:set>
                                    <p:anim calcmode="lin" valueType="num">
                                      <p:cBhvr additive="base">
                                        <p:cTn id="13" dur="500" fill="hold"/>
                                        <p:tgtEl>
                                          <p:spTgt spid="2355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5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3555">
                                            <p:txEl>
                                              <p:pRg st="2" end="2"/>
                                            </p:txEl>
                                          </p:spTgt>
                                        </p:tgtEl>
                                        <p:attrNameLst>
                                          <p:attrName>style.visibility</p:attrName>
                                        </p:attrNameLst>
                                      </p:cBhvr>
                                      <p:to>
                                        <p:strVal val="visible"/>
                                      </p:to>
                                    </p:set>
                                    <p:anim calcmode="lin" valueType="num">
                                      <p:cBhvr additive="base">
                                        <p:cTn id="19" dur="500" fill="hold"/>
                                        <p:tgtEl>
                                          <p:spTgt spid="2355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5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3555">
                                            <p:txEl>
                                              <p:pRg st="3" end="3"/>
                                            </p:txEl>
                                          </p:spTgt>
                                        </p:tgtEl>
                                        <p:attrNameLst>
                                          <p:attrName>style.visibility</p:attrName>
                                        </p:attrNameLst>
                                      </p:cBhvr>
                                      <p:to>
                                        <p:strVal val="visible"/>
                                      </p:to>
                                    </p:set>
                                    <p:anim calcmode="lin" valueType="num">
                                      <p:cBhvr additive="base">
                                        <p:cTn id="25" dur="500" fill="hold"/>
                                        <p:tgtEl>
                                          <p:spTgt spid="2355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355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3555">
                                            <p:txEl>
                                              <p:pRg st="4" end="4"/>
                                            </p:txEl>
                                          </p:spTgt>
                                        </p:tgtEl>
                                        <p:attrNameLst>
                                          <p:attrName>style.visibility</p:attrName>
                                        </p:attrNameLst>
                                      </p:cBhvr>
                                      <p:to>
                                        <p:strVal val="visible"/>
                                      </p:to>
                                    </p:set>
                                    <p:anim calcmode="lin" valueType="num">
                                      <p:cBhvr additive="base">
                                        <p:cTn id="31" dur="500" fill="hold"/>
                                        <p:tgtEl>
                                          <p:spTgt spid="23555">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355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z="4000" smtClean="0">
                <a:latin typeface="Bookman Old Style" panose="02050604050505020204" pitchFamily="18" charset="0"/>
              </a:rPr>
              <a:t>Immediate Impacts on the Body</a:t>
            </a:r>
          </a:p>
        </p:txBody>
      </p:sp>
      <p:sp>
        <p:nvSpPr>
          <p:cNvPr id="24579" name="Rectangle 3"/>
          <p:cNvSpPr>
            <a:spLocks noGrp="1" noChangeArrowheads="1"/>
          </p:cNvSpPr>
          <p:nvPr>
            <p:ph idx="1"/>
          </p:nvPr>
        </p:nvSpPr>
        <p:spPr>
          <a:xfrm>
            <a:off x="457200" y="1935163"/>
            <a:ext cx="5181600" cy="4389437"/>
          </a:xfrm>
        </p:spPr>
        <p:txBody>
          <a:bodyPr/>
          <a:lstStyle/>
          <a:p>
            <a:pPr marL="733425" lvl="1" indent="-334963" eaLnBrk="1" hangingPunct="1">
              <a:buFontTx/>
              <a:buNone/>
            </a:pPr>
            <a:r>
              <a:rPr lang="en-US" altLang="en-US" smtClean="0">
                <a:latin typeface="Bookman Old Style" panose="02050604050505020204" pitchFamily="18" charset="0"/>
              </a:rPr>
              <a:t>1) adrenaline dump</a:t>
            </a:r>
          </a:p>
          <a:p>
            <a:pPr marL="733425" lvl="1" indent="-334963" eaLnBrk="1" hangingPunct="1">
              <a:buFontTx/>
              <a:buNone/>
            </a:pPr>
            <a:r>
              <a:rPr lang="en-US" altLang="en-US" smtClean="0">
                <a:latin typeface="Bookman Old Style" panose="02050604050505020204" pitchFamily="18" charset="0"/>
              </a:rPr>
              <a:t>2) higher heart rate</a:t>
            </a:r>
          </a:p>
          <a:p>
            <a:pPr marL="733425" lvl="1" indent="-334963" eaLnBrk="1" hangingPunct="1">
              <a:buFontTx/>
              <a:buNone/>
            </a:pPr>
            <a:r>
              <a:rPr lang="en-US" altLang="en-US" smtClean="0">
                <a:latin typeface="Bookman Old Style" panose="02050604050505020204" pitchFamily="18" charset="0"/>
              </a:rPr>
              <a:t>3) higher b.p.</a:t>
            </a:r>
          </a:p>
          <a:p>
            <a:pPr marL="733425" lvl="1" indent="-334963" eaLnBrk="1" hangingPunct="1">
              <a:buFontTx/>
              <a:buNone/>
            </a:pPr>
            <a:r>
              <a:rPr lang="en-US" altLang="en-US" smtClean="0">
                <a:latin typeface="Bookman Old Style" panose="02050604050505020204" pitchFamily="18" charset="0"/>
              </a:rPr>
              <a:t>4) faster respiration</a:t>
            </a:r>
          </a:p>
          <a:p>
            <a:pPr marL="733425" lvl="1" indent="-334963" eaLnBrk="1" hangingPunct="1">
              <a:buFontTx/>
              <a:buNone/>
            </a:pPr>
            <a:r>
              <a:rPr lang="en-US" altLang="en-US" smtClean="0">
                <a:latin typeface="Bookman Old Style" panose="02050604050505020204" pitchFamily="18" charset="0"/>
              </a:rPr>
              <a:t>5) more muscle tension</a:t>
            </a:r>
          </a:p>
          <a:p>
            <a:pPr marL="733425" lvl="1" indent="-334963" eaLnBrk="1" hangingPunct="1">
              <a:buFontTx/>
              <a:buNone/>
            </a:pPr>
            <a:r>
              <a:rPr lang="en-US" altLang="en-US" smtClean="0">
                <a:latin typeface="Bookman Old Style" panose="02050604050505020204" pitchFamily="18" charset="0"/>
              </a:rPr>
              <a:t>6) blood pools around vital organs</a:t>
            </a:r>
          </a:p>
        </p:txBody>
      </p:sp>
      <p:pic>
        <p:nvPicPr>
          <p:cNvPr id="21508" name="Picture 4" descr="C:\Users\Seth\AppData\Local\Microsoft\Windows\Temporary Internet Files\Content.IE5\TS59WO4B\MPj0438742000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2800" y="4419600"/>
            <a:ext cx="32512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4579">
                                            <p:txEl>
                                              <p:pRg st="4" end="4"/>
                                            </p:txEl>
                                          </p:spTgt>
                                        </p:tgtEl>
                                        <p:attrNameLst>
                                          <p:attrName>style.visibility</p:attrName>
                                        </p:attrNameLst>
                                      </p:cBhvr>
                                      <p:to>
                                        <p:strVal val="visible"/>
                                      </p:to>
                                    </p:set>
                                    <p:anim calcmode="lin" valueType="num">
                                      <p:cBhvr additive="base">
                                        <p:cTn id="31" dur="5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45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4579">
                                            <p:txEl>
                                              <p:pRg st="5" end="5"/>
                                            </p:txEl>
                                          </p:spTgt>
                                        </p:tgtEl>
                                        <p:attrNameLst>
                                          <p:attrName>style.visibility</p:attrName>
                                        </p:attrNameLst>
                                      </p:cBhvr>
                                      <p:to>
                                        <p:strVal val="visible"/>
                                      </p:to>
                                    </p:set>
                                    <p:anim calcmode="lin" valueType="num">
                                      <p:cBhvr additive="base">
                                        <p:cTn id="37" dur="500" fill="hold"/>
                                        <p:tgtEl>
                                          <p:spTgt spid="2457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457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p:txBody>
          <a:bodyPr/>
          <a:lstStyle/>
          <a:p>
            <a:pPr eaLnBrk="1" hangingPunct="1"/>
            <a:r>
              <a:rPr lang="en-US" altLang="en-US" sz="4000" smtClean="0">
                <a:latin typeface="Bookman Old Style" panose="02050604050505020204" pitchFamily="18" charset="0"/>
              </a:rPr>
              <a:t>Immediate Impacts on the Body</a:t>
            </a:r>
          </a:p>
        </p:txBody>
      </p:sp>
      <p:sp>
        <p:nvSpPr>
          <p:cNvPr id="62467" name="Rectangle 1027"/>
          <p:cNvSpPr>
            <a:spLocks noGrp="1" noChangeArrowheads="1"/>
          </p:cNvSpPr>
          <p:nvPr>
            <p:ph idx="1"/>
          </p:nvPr>
        </p:nvSpPr>
        <p:spPr/>
        <p:txBody>
          <a:bodyPr/>
          <a:lstStyle/>
          <a:p>
            <a:pPr lvl="1" eaLnBrk="1" hangingPunct="1">
              <a:buFontTx/>
              <a:buNone/>
            </a:pPr>
            <a:r>
              <a:rPr lang="en-US" altLang="en-US" smtClean="0">
                <a:latin typeface="Bookman Old Style" panose="02050604050505020204" pitchFamily="18" charset="0"/>
              </a:rPr>
              <a:t>7) slowed digestive activity</a:t>
            </a:r>
          </a:p>
          <a:p>
            <a:pPr lvl="1" eaLnBrk="1" hangingPunct="1">
              <a:buFontTx/>
              <a:buNone/>
            </a:pPr>
            <a:r>
              <a:rPr lang="en-US" altLang="en-US" smtClean="0">
                <a:latin typeface="Bookman Old Style" panose="02050604050505020204" pitchFamily="18" charset="0"/>
              </a:rPr>
              <a:t>8) decreased fine motor skills</a:t>
            </a:r>
          </a:p>
          <a:p>
            <a:pPr lvl="1" eaLnBrk="1" hangingPunct="1">
              <a:buFontTx/>
              <a:buNone/>
            </a:pPr>
            <a:r>
              <a:rPr lang="en-US" altLang="en-US" smtClean="0">
                <a:latin typeface="Bookman Old Style" panose="02050604050505020204" pitchFamily="18" charset="0"/>
              </a:rPr>
              <a:t>9) say goodbye to bowel &amp; bladder control</a:t>
            </a:r>
          </a:p>
          <a:p>
            <a:pPr lvl="1" eaLnBrk="1" hangingPunct="1">
              <a:buFontTx/>
              <a:buNone/>
            </a:pPr>
            <a:r>
              <a:rPr lang="en-US" altLang="en-US" smtClean="0">
                <a:latin typeface="Bookman Old Style" panose="02050604050505020204" pitchFamily="18" charset="0"/>
              </a:rPr>
              <a:t>10) tachypsychia:  “Slow motion”</a:t>
            </a:r>
          </a:p>
          <a:p>
            <a:pPr lvl="1" eaLnBrk="1" hangingPunct="1">
              <a:buFontTx/>
              <a:buNone/>
            </a:pPr>
            <a:r>
              <a:rPr lang="en-US" altLang="en-US" smtClean="0">
                <a:latin typeface="Bookman Old Style" panose="02050604050505020204" pitchFamily="18" charset="0"/>
              </a:rPr>
              <a:t>11) tunnel vision</a:t>
            </a:r>
          </a:p>
          <a:p>
            <a:pPr lvl="1" eaLnBrk="1" hangingPunct="1">
              <a:buFontTx/>
              <a:buNone/>
            </a:pPr>
            <a:r>
              <a:rPr lang="en-US" altLang="en-US" smtClean="0">
                <a:latin typeface="Bookman Old Style" panose="02050604050505020204" pitchFamily="18" charset="0"/>
              </a:rPr>
              <a:t>12) auditory exclusion</a:t>
            </a:r>
          </a:p>
          <a:p>
            <a:pPr lvl="1" eaLnBrk="1" hangingPunct="1">
              <a:buFontTx/>
              <a:buNone/>
            </a:pPr>
            <a:r>
              <a:rPr lang="en-US" altLang="en-US" smtClean="0">
                <a:latin typeface="Bookman Old Style" panose="02050604050505020204" pitchFamily="18" charset="0"/>
              </a:rPr>
              <a:t>13) auditory distortion</a:t>
            </a:r>
          </a:p>
        </p:txBody>
      </p:sp>
      <p:pic>
        <p:nvPicPr>
          <p:cNvPr id="22532" name="Picture 4" descr="C:\Users\Seth\AppData\Local\Microsoft\Windows\Temporary Internet Files\Content.IE5\TS59WO4B\MPj0438742000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2800" y="4419600"/>
            <a:ext cx="32512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 calcmode="lin" valueType="num">
                                      <p:cBhvr additive="base">
                                        <p:cTn id="7" dur="500" fill="hold"/>
                                        <p:tgtEl>
                                          <p:spTgt spid="624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24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2467">
                                            <p:txEl>
                                              <p:pRg st="1" end="1"/>
                                            </p:txEl>
                                          </p:spTgt>
                                        </p:tgtEl>
                                        <p:attrNameLst>
                                          <p:attrName>style.visibility</p:attrName>
                                        </p:attrNameLst>
                                      </p:cBhvr>
                                      <p:to>
                                        <p:strVal val="visible"/>
                                      </p:to>
                                    </p:set>
                                    <p:anim calcmode="lin" valueType="num">
                                      <p:cBhvr additive="base">
                                        <p:cTn id="13" dur="500" fill="hold"/>
                                        <p:tgtEl>
                                          <p:spTgt spid="624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24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2467">
                                            <p:txEl>
                                              <p:pRg st="2" end="2"/>
                                            </p:txEl>
                                          </p:spTgt>
                                        </p:tgtEl>
                                        <p:attrNameLst>
                                          <p:attrName>style.visibility</p:attrName>
                                        </p:attrNameLst>
                                      </p:cBhvr>
                                      <p:to>
                                        <p:strVal val="visible"/>
                                      </p:to>
                                    </p:set>
                                    <p:anim calcmode="lin" valueType="num">
                                      <p:cBhvr additive="base">
                                        <p:cTn id="19" dur="500" fill="hold"/>
                                        <p:tgtEl>
                                          <p:spTgt spid="624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24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2467">
                                            <p:txEl>
                                              <p:pRg st="3" end="3"/>
                                            </p:txEl>
                                          </p:spTgt>
                                        </p:tgtEl>
                                        <p:attrNameLst>
                                          <p:attrName>style.visibility</p:attrName>
                                        </p:attrNameLst>
                                      </p:cBhvr>
                                      <p:to>
                                        <p:strVal val="visible"/>
                                      </p:to>
                                    </p:set>
                                    <p:anim calcmode="lin" valueType="num">
                                      <p:cBhvr additive="base">
                                        <p:cTn id="25" dur="500" fill="hold"/>
                                        <p:tgtEl>
                                          <p:spTgt spid="624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24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2467">
                                            <p:txEl>
                                              <p:pRg st="4" end="4"/>
                                            </p:txEl>
                                          </p:spTgt>
                                        </p:tgtEl>
                                        <p:attrNameLst>
                                          <p:attrName>style.visibility</p:attrName>
                                        </p:attrNameLst>
                                      </p:cBhvr>
                                      <p:to>
                                        <p:strVal val="visible"/>
                                      </p:to>
                                    </p:set>
                                    <p:anim calcmode="lin" valueType="num">
                                      <p:cBhvr additive="base">
                                        <p:cTn id="31" dur="500" fill="hold"/>
                                        <p:tgtEl>
                                          <p:spTgt spid="6246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24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2467">
                                            <p:txEl>
                                              <p:pRg st="5" end="5"/>
                                            </p:txEl>
                                          </p:spTgt>
                                        </p:tgtEl>
                                        <p:attrNameLst>
                                          <p:attrName>style.visibility</p:attrName>
                                        </p:attrNameLst>
                                      </p:cBhvr>
                                      <p:to>
                                        <p:strVal val="visible"/>
                                      </p:to>
                                    </p:set>
                                    <p:anim calcmode="lin" valueType="num">
                                      <p:cBhvr additive="base">
                                        <p:cTn id="37" dur="500" fill="hold"/>
                                        <p:tgtEl>
                                          <p:spTgt spid="6246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246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2467">
                                            <p:txEl>
                                              <p:pRg st="6" end="6"/>
                                            </p:txEl>
                                          </p:spTgt>
                                        </p:tgtEl>
                                        <p:attrNameLst>
                                          <p:attrName>style.visibility</p:attrName>
                                        </p:attrNameLst>
                                      </p:cBhvr>
                                      <p:to>
                                        <p:strVal val="visible"/>
                                      </p:to>
                                    </p:set>
                                    <p:anim calcmode="lin" valueType="num">
                                      <p:cBhvr additive="base">
                                        <p:cTn id="43" dur="500" fill="hold"/>
                                        <p:tgtEl>
                                          <p:spTgt spid="6246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246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685800"/>
            <a:ext cx="8077200" cy="1143000"/>
          </a:xfrm>
        </p:spPr>
        <p:txBody>
          <a:bodyPr/>
          <a:lstStyle/>
          <a:p>
            <a:pPr eaLnBrk="1" hangingPunct="1"/>
            <a:r>
              <a:rPr lang="en-US" altLang="en-US" sz="4000" smtClean="0">
                <a:latin typeface="Bookman Old Style" panose="02050604050505020204" pitchFamily="18" charset="0"/>
              </a:rPr>
              <a:t>Immediate Impacts on Behavior</a:t>
            </a:r>
          </a:p>
        </p:txBody>
      </p:sp>
      <p:sp>
        <p:nvSpPr>
          <p:cNvPr id="28675" name="Rectangle 3"/>
          <p:cNvSpPr>
            <a:spLocks noGrp="1" noChangeArrowheads="1"/>
          </p:cNvSpPr>
          <p:nvPr>
            <p:ph idx="1"/>
          </p:nvPr>
        </p:nvSpPr>
        <p:spPr>
          <a:xfrm>
            <a:off x="838200" y="1905000"/>
            <a:ext cx="7543800" cy="3733800"/>
          </a:xfrm>
        </p:spPr>
        <p:txBody>
          <a:bodyPr/>
          <a:lstStyle/>
          <a:p>
            <a:pPr eaLnBrk="1" hangingPunct="1">
              <a:buFont typeface="Wingdings" pitchFamily="2" charset="2"/>
              <a:buNone/>
              <a:defRPr/>
            </a:pPr>
            <a:r>
              <a:rPr lang="en-US" dirty="0" smtClean="0">
                <a:latin typeface="Bookman Old Style" pitchFamily="18" charset="0"/>
              </a:rPr>
              <a:t>A person may:</a:t>
            </a:r>
          </a:p>
          <a:p>
            <a:pPr marL="741363" eaLnBrk="1" hangingPunct="1">
              <a:buFont typeface="Wingdings" pitchFamily="2" charset="2"/>
              <a:buNone/>
              <a:defRPr/>
            </a:pPr>
            <a:r>
              <a:rPr lang="en-US" dirty="0" smtClean="0">
                <a:latin typeface="Bookman Old Style" pitchFamily="18" charset="0"/>
              </a:rPr>
              <a:t>1) become </a:t>
            </a:r>
            <a:r>
              <a:rPr lang="en-US" u="sng" dirty="0" smtClean="0">
                <a:latin typeface="Bookman Old Style" pitchFamily="18" charset="0"/>
              </a:rPr>
              <a:t>task oriented</a:t>
            </a:r>
          </a:p>
          <a:p>
            <a:pPr marL="741363" eaLnBrk="1" hangingPunct="1">
              <a:buFont typeface="Wingdings" pitchFamily="2" charset="2"/>
              <a:buNone/>
              <a:defRPr/>
            </a:pPr>
            <a:r>
              <a:rPr lang="en-US" dirty="0" smtClean="0">
                <a:latin typeface="Bookman Old Style" pitchFamily="18" charset="0"/>
              </a:rPr>
              <a:t>2) whirl around in a </a:t>
            </a:r>
            <a:r>
              <a:rPr lang="en-US" u="sng" dirty="0" smtClean="0">
                <a:latin typeface="Bookman Old Style" pitchFamily="18" charset="0"/>
              </a:rPr>
              <a:t>frenzy</a:t>
            </a:r>
          </a:p>
          <a:p>
            <a:pPr marL="741363" eaLnBrk="1" hangingPunct="1">
              <a:buFont typeface="Wingdings" pitchFamily="2" charset="2"/>
              <a:buNone/>
              <a:defRPr/>
            </a:pPr>
            <a:r>
              <a:rPr lang="en-US" dirty="0" smtClean="0">
                <a:latin typeface="Bookman Old Style" pitchFamily="18" charset="0"/>
              </a:rPr>
              <a:t>3) </a:t>
            </a:r>
            <a:r>
              <a:rPr lang="en-US" u="sng" dirty="0" smtClean="0">
                <a:latin typeface="Bookman Old Style" pitchFamily="18" charset="0"/>
              </a:rPr>
              <a:t>cower</a:t>
            </a:r>
            <a:r>
              <a:rPr lang="en-US" dirty="0" smtClean="0">
                <a:latin typeface="Bookman Old Style" pitchFamily="18" charset="0"/>
              </a:rPr>
              <a:t> in fear &amp; panic</a:t>
            </a:r>
          </a:p>
          <a:p>
            <a:pPr marL="741363" eaLnBrk="1" hangingPunct="1">
              <a:buFont typeface="Wingdings" pitchFamily="2" charset="2"/>
              <a:buNone/>
              <a:defRPr/>
            </a:pPr>
            <a:r>
              <a:rPr lang="en-US" dirty="0" smtClean="0">
                <a:latin typeface="Bookman Old Style" pitchFamily="18" charset="0"/>
              </a:rPr>
              <a:t>4) </a:t>
            </a:r>
            <a:r>
              <a:rPr lang="en-US" u="sng" dirty="0" smtClean="0">
                <a:latin typeface="Bookman Old Style" pitchFamily="18" charset="0"/>
              </a:rPr>
              <a:t>violently act out</a:t>
            </a:r>
            <a:r>
              <a:rPr lang="en-US" dirty="0" smtClean="0">
                <a:latin typeface="Bookman Old Style" pitchFamily="18" charset="0"/>
              </a:rPr>
              <a:t> in anger</a:t>
            </a:r>
          </a:p>
          <a:p>
            <a:pPr marL="741363" eaLnBrk="1" hangingPunct="1">
              <a:buFont typeface="Wingdings" pitchFamily="2" charset="2"/>
              <a:buNone/>
              <a:defRPr/>
            </a:pPr>
            <a:r>
              <a:rPr lang="en-US" dirty="0" smtClean="0">
                <a:latin typeface="Bookman Old Style" pitchFamily="18" charset="0"/>
              </a:rPr>
              <a:t>5) </a:t>
            </a:r>
            <a:r>
              <a:rPr lang="en-US" u="sng" dirty="0" smtClean="0">
                <a:latin typeface="Bookman Old Style" pitchFamily="18" charset="0"/>
              </a:rPr>
              <a:t>deny</a:t>
            </a:r>
            <a:r>
              <a:rPr lang="en-US" dirty="0" smtClean="0">
                <a:latin typeface="Bookman Old Style" pitchFamily="18" charset="0"/>
              </a:rPr>
              <a:t> the situation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8675">
                                            <p:txEl>
                                              <p:pRg st="1" end="1"/>
                                            </p:txEl>
                                          </p:spTgt>
                                        </p:tgtEl>
                                        <p:attrNameLst>
                                          <p:attrName>style.visibility</p:attrName>
                                        </p:attrNameLst>
                                      </p:cBhvr>
                                      <p:to>
                                        <p:strVal val="visible"/>
                                      </p:to>
                                    </p:set>
                                    <p:anim calcmode="lin" valueType="num">
                                      <p:cBhvr additive="base">
                                        <p:cTn id="13" dur="500" fill="hold"/>
                                        <p:tgtEl>
                                          <p:spTgt spid="2867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86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8675">
                                            <p:txEl>
                                              <p:pRg st="2" end="2"/>
                                            </p:txEl>
                                          </p:spTgt>
                                        </p:tgtEl>
                                        <p:attrNameLst>
                                          <p:attrName>style.visibility</p:attrName>
                                        </p:attrNameLst>
                                      </p:cBhvr>
                                      <p:to>
                                        <p:strVal val="visible"/>
                                      </p:to>
                                    </p:set>
                                    <p:anim calcmode="lin" valueType="num">
                                      <p:cBhvr additive="base">
                                        <p:cTn id="19" dur="500" fill="hold"/>
                                        <p:tgtEl>
                                          <p:spTgt spid="2867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86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8675">
                                            <p:txEl>
                                              <p:pRg st="3" end="3"/>
                                            </p:txEl>
                                          </p:spTgt>
                                        </p:tgtEl>
                                        <p:attrNameLst>
                                          <p:attrName>style.visibility</p:attrName>
                                        </p:attrNameLst>
                                      </p:cBhvr>
                                      <p:to>
                                        <p:strVal val="visible"/>
                                      </p:to>
                                    </p:set>
                                    <p:anim calcmode="lin" valueType="num">
                                      <p:cBhvr additive="base">
                                        <p:cTn id="25" dur="500" fill="hold"/>
                                        <p:tgtEl>
                                          <p:spTgt spid="2867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86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8675">
                                            <p:txEl>
                                              <p:pRg st="4" end="4"/>
                                            </p:txEl>
                                          </p:spTgt>
                                        </p:tgtEl>
                                        <p:attrNameLst>
                                          <p:attrName>style.visibility</p:attrName>
                                        </p:attrNameLst>
                                      </p:cBhvr>
                                      <p:to>
                                        <p:strVal val="visible"/>
                                      </p:to>
                                    </p:set>
                                    <p:anim calcmode="lin" valueType="num">
                                      <p:cBhvr additive="base">
                                        <p:cTn id="31" dur="500" fill="hold"/>
                                        <p:tgtEl>
                                          <p:spTgt spid="28675">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86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28675">
                                            <p:txEl>
                                              <p:pRg st="5" end="5"/>
                                            </p:txEl>
                                          </p:spTgt>
                                        </p:tgtEl>
                                        <p:attrNameLst>
                                          <p:attrName>style.visibility</p:attrName>
                                        </p:attrNameLst>
                                      </p:cBhvr>
                                      <p:to>
                                        <p:strVal val="visible"/>
                                      </p:to>
                                    </p:set>
                                    <p:anim calcmode="lin" valueType="num">
                                      <p:cBhvr additive="base">
                                        <p:cTn id="37" dur="500" fill="hold"/>
                                        <p:tgtEl>
                                          <p:spTgt spid="28675">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867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a:xfrm>
            <a:off x="685800" y="1066800"/>
            <a:ext cx="7315200" cy="1219200"/>
          </a:xfrm>
        </p:spPr>
        <p:txBody>
          <a:bodyPr/>
          <a:lstStyle/>
          <a:p>
            <a:pPr eaLnBrk="1" hangingPunct="1"/>
            <a:r>
              <a:rPr lang="en-US" altLang="en-US" sz="4000" smtClean="0">
                <a:latin typeface="Bookman Old Style" panose="02050604050505020204" pitchFamily="18" charset="0"/>
              </a:rPr>
              <a:t>Long-run Results of Unmanaged Stress</a:t>
            </a:r>
          </a:p>
        </p:txBody>
      </p:sp>
      <p:sp>
        <p:nvSpPr>
          <p:cNvPr id="8195" name="Rectangle 3"/>
          <p:cNvSpPr>
            <a:spLocks noGrp="1" noChangeArrowheads="1"/>
          </p:cNvSpPr>
          <p:nvPr>
            <p:ph idx="1"/>
          </p:nvPr>
        </p:nvSpPr>
        <p:spPr>
          <a:xfrm>
            <a:off x="1295400" y="2514600"/>
            <a:ext cx="7086600" cy="4114800"/>
          </a:xfrm>
        </p:spPr>
        <p:txBody>
          <a:bodyPr/>
          <a:lstStyle/>
          <a:p>
            <a:pPr eaLnBrk="1" hangingPunct="1">
              <a:buFont typeface="Wingdings" panose="05000000000000000000" pitchFamily="2" charset="2"/>
              <a:buChar char="q"/>
            </a:pPr>
            <a:r>
              <a:rPr lang="en-US" altLang="en-US" smtClean="0">
                <a:latin typeface="Bookman Old Style" panose="02050604050505020204" pitchFamily="18" charset="0"/>
              </a:rPr>
              <a:t>Being an out-of-touch spouse </a:t>
            </a:r>
          </a:p>
          <a:p>
            <a:pPr eaLnBrk="1" hangingPunct="1">
              <a:buFont typeface="Wingdings" panose="05000000000000000000" pitchFamily="2" charset="2"/>
              <a:buChar char="q"/>
            </a:pPr>
            <a:r>
              <a:rPr lang="en-US" altLang="en-US" smtClean="0">
                <a:latin typeface="Bookman Old Style" panose="02050604050505020204" pitchFamily="18" charset="0"/>
              </a:rPr>
              <a:t>Being an ineffective parent</a:t>
            </a:r>
          </a:p>
          <a:p>
            <a:pPr eaLnBrk="1" hangingPunct="1">
              <a:buFont typeface="Wingdings" panose="05000000000000000000" pitchFamily="2" charset="2"/>
              <a:buChar char="q"/>
            </a:pPr>
            <a:r>
              <a:rPr lang="en-US" altLang="en-US" smtClean="0">
                <a:latin typeface="Bookman Old Style" panose="02050604050505020204" pitchFamily="18" charset="0"/>
              </a:rPr>
              <a:t>Straining other relationships</a:t>
            </a:r>
          </a:p>
          <a:p>
            <a:pPr eaLnBrk="1" hangingPunct="1">
              <a:buFont typeface="Wingdings" panose="05000000000000000000" pitchFamily="2" charset="2"/>
              <a:buChar char="q"/>
            </a:pPr>
            <a:r>
              <a:rPr lang="en-US" altLang="en-US" smtClean="0">
                <a:latin typeface="Bookman Old Style" panose="02050604050505020204" pitchFamily="18" charset="0"/>
              </a:rPr>
              <a:t>Being a “burnt-out cop”</a:t>
            </a:r>
          </a:p>
          <a:p>
            <a:pPr eaLnBrk="1" hangingPunct="1">
              <a:buFont typeface="Wingdings" panose="05000000000000000000" pitchFamily="2" charset="2"/>
              <a:buChar char="q"/>
            </a:pPr>
            <a:r>
              <a:rPr lang="en-US" altLang="en-US" smtClean="0">
                <a:latin typeface="Bookman Old Style" panose="02050604050505020204" pitchFamily="18" charset="0"/>
              </a:rPr>
              <a:t>Abusing substances</a:t>
            </a:r>
          </a:p>
          <a:p>
            <a:pPr eaLnBrk="1" hangingPunct="1">
              <a:buFont typeface="Wingdings" panose="05000000000000000000" pitchFamily="2" charset="2"/>
              <a:buChar char="q"/>
            </a:pPr>
            <a:r>
              <a:rPr lang="en-US" altLang="en-US" smtClean="0">
                <a:latin typeface="Bookman Old Style" panose="02050604050505020204" pitchFamily="18" charset="0"/>
              </a:rPr>
              <a:t>Committing suicide</a:t>
            </a:r>
          </a:p>
          <a:p>
            <a:pPr eaLnBrk="1" hangingPunct="1">
              <a:buFont typeface="Wingdings" panose="05000000000000000000" pitchFamily="2" charset="2"/>
              <a:buChar char="q"/>
            </a:pPr>
            <a:r>
              <a:rPr lang="en-US" altLang="en-US" smtClean="0">
                <a:latin typeface="Bookman Old Style" panose="02050604050505020204" pitchFamily="18" charset="0"/>
              </a:rPr>
              <a:t>Dying early</a:t>
            </a:r>
          </a:p>
          <a:p>
            <a:pPr eaLnBrk="1" hangingPunct="1">
              <a:buFont typeface="Wingdings" panose="05000000000000000000" pitchFamily="2" charset="2"/>
              <a:buChar char="q"/>
            </a:pPr>
            <a:r>
              <a:rPr lang="en-US" altLang="en-US" smtClean="0">
                <a:latin typeface="Bookman Old Style" panose="02050604050505020204" pitchFamily="18" charset="0"/>
              </a:rPr>
              <a:t>Suicide</a:t>
            </a:r>
          </a:p>
        </p:txBody>
      </p:sp>
      <p:pic>
        <p:nvPicPr>
          <p:cNvPr id="4" name="Picture 4" descr="C:\Users\Seth\AppData\Local\Microsoft\Windows\Temporary Internet Files\Content.IE5\TS59WO4B\MCj0238641000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200" y="1143000"/>
            <a:ext cx="1757363"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8195">
                                            <p:txEl>
                                              <p:pRg st="4" end="4"/>
                                            </p:txEl>
                                          </p:spTgt>
                                        </p:tgtEl>
                                        <p:attrNameLst>
                                          <p:attrName>style.visibility</p:attrName>
                                        </p:attrNameLst>
                                      </p:cBhvr>
                                      <p:to>
                                        <p:strVal val="visible"/>
                                      </p:to>
                                    </p:set>
                                    <p:anim calcmode="lin" valueType="num">
                                      <p:cBhvr additive="base">
                                        <p:cTn id="31" dur="500" fill="hold"/>
                                        <p:tgtEl>
                                          <p:spTgt spid="8195">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819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8195">
                                            <p:txEl>
                                              <p:pRg st="5" end="5"/>
                                            </p:txEl>
                                          </p:spTgt>
                                        </p:tgtEl>
                                        <p:attrNameLst>
                                          <p:attrName>style.visibility</p:attrName>
                                        </p:attrNameLst>
                                      </p:cBhvr>
                                      <p:to>
                                        <p:strVal val="visible"/>
                                      </p:to>
                                    </p:set>
                                    <p:anim calcmode="lin" valueType="num">
                                      <p:cBhvr additive="base">
                                        <p:cTn id="37" dur="500" fill="hold"/>
                                        <p:tgtEl>
                                          <p:spTgt spid="8195">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819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8195">
                                            <p:txEl>
                                              <p:pRg st="6" end="6"/>
                                            </p:txEl>
                                          </p:spTgt>
                                        </p:tgtEl>
                                        <p:attrNameLst>
                                          <p:attrName>style.visibility</p:attrName>
                                        </p:attrNameLst>
                                      </p:cBhvr>
                                      <p:to>
                                        <p:strVal val="visible"/>
                                      </p:to>
                                    </p:set>
                                    <p:anim calcmode="lin" valueType="num">
                                      <p:cBhvr additive="base">
                                        <p:cTn id="43" dur="500" fill="hold"/>
                                        <p:tgtEl>
                                          <p:spTgt spid="8195">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819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8195">
                                            <p:txEl>
                                              <p:pRg st="7" end="7"/>
                                            </p:txEl>
                                          </p:spTgt>
                                        </p:tgtEl>
                                        <p:attrNameLst>
                                          <p:attrName>style.visibility</p:attrName>
                                        </p:attrNameLst>
                                      </p:cBhvr>
                                      <p:to>
                                        <p:strVal val="visible"/>
                                      </p:to>
                                    </p:set>
                                    <p:anim calcmode="lin" valueType="num">
                                      <p:cBhvr additive="base">
                                        <p:cTn id="49" dur="500" fill="hold"/>
                                        <p:tgtEl>
                                          <p:spTgt spid="8195">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8195">
                                            <p:txEl>
                                              <p:pRg st="7" end="7"/>
                                            </p:txEl>
                                          </p:spTgt>
                                        </p:tgtEl>
                                        <p:attrNameLst>
                                          <p:attrName>ppt_y</p:attrName>
                                        </p:attrNameLst>
                                      </p:cBhvr>
                                      <p:tavLst>
                                        <p:tav tm="0">
                                          <p:val>
                                            <p:strVal val="#ppt_y"/>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4"/>
                                        </p:tgtEl>
                                        <p:attrNameLst>
                                          <p:attrName>style.visibility</p:attrName>
                                        </p:attrNameLst>
                                      </p:cBhvr>
                                      <p:to>
                                        <p:strVal val="visible"/>
                                      </p:to>
                                    </p:set>
                                    <p:anim calcmode="lin" valueType="num">
                                      <p:cBhvr additive="base">
                                        <p:cTn id="53" dur="500" fill="hold"/>
                                        <p:tgtEl>
                                          <p:spTgt spid="4"/>
                                        </p:tgtEl>
                                        <p:attrNameLst>
                                          <p:attrName>ppt_x</p:attrName>
                                        </p:attrNameLst>
                                      </p:cBhvr>
                                      <p:tavLst>
                                        <p:tav tm="0">
                                          <p:val>
                                            <p:strVal val="#ppt_x"/>
                                          </p:val>
                                        </p:tav>
                                        <p:tav tm="100000">
                                          <p:val>
                                            <p:strVal val="#ppt_x"/>
                                          </p:val>
                                        </p:tav>
                                      </p:tavLst>
                                    </p:anim>
                                    <p:anim calcmode="lin" valueType="num">
                                      <p:cBhvr additive="base">
                                        <p:cTn id="5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bldLvl="3"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533400" y="914400"/>
            <a:ext cx="8229600" cy="1143000"/>
          </a:xfrm>
        </p:spPr>
        <p:txBody>
          <a:bodyPr/>
          <a:lstStyle/>
          <a:p>
            <a:pPr eaLnBrk="1" hangingPunct="1"/>
            <a:r>
              <a:rPr lang="en-US" altLang="en-US" smtClean="0">
                <a:latin typeface="Bookman Old Style" panose="02050604050505020204" pitchFamily="18" charset="0"/>
              </a:rPr>
              <a:t>Preparing for Stress</a:t>
            </a:r>
          </a:p>
        </p:txBody>
      </p:sp>
      <p:sp>
        <p:nvSpPr>
          <p:cNvPr id="25603" name="Rectangle 3"/>
          <p:cNvSpPr>
            <a:spLocks noGrp="1" noChangeArrowheads="1"/>
          </p:cNvSpPr>
          <p:nvPr>
            <p:ph idx="1"/>
          </p:nvPr>
        </p:nvSpPr>
        <p:spPr>
          <a:xfrm>
            <a:off x="457200" y="2362200"/>
            <a:ext cx="8229600" cy="3962400"/>
          </a:xfrm>
        </p:spPr>
        <p:txBody>
          <a:bodyPr/>
          <a:lstStyle/>
          <a:p>
            <a:pPr eaLnBrk="1" hangingPunct="1">
              <a:spcAft>
                <a:spcPts val="1200"/>
              </a:spcAft>
              <a:buFontTx/>
              <a:buChar char="•"/>
            </a:pPr>
            <a:r>
              <a:rPr lang="en-US" altLang="en-US" smtClean="0">
                <a:latin typeface="Bookman Old Style" panose="02050604050505020204" pitchFamily="18" charset="0"/>
              </a:rPr>
              <a:t>Train until the muscle remembers</a:t>
            </a:r>
          </a:p>
          <a:p>
            <a:pPr eaLnBrk="1" hangingPunct="1">
              <a:spcAft>
                <a:spcPts val="1200"/>
              </a:spcAft>
              <a:buFontTx/>
              <a:buChar char="•"/>
            </a:pPr>
            <a:r>
              <a:rPr lang="en-US" altLang="en-US" smtClean="0">
                <a:latin typeface="Bookman Old Style" panose="02050604050505020204" pitchFamily="18" charset="0"/>
              </a:rPr>
              <a:t>Image</a:t>
            </a:r>
          </a:p>
          <a:p>
            <a:pPr eaLnBrk="1" hangingPunct="1">
              <a:spcAft>
                <a:spcPts val="1200"/>
              </a:spcAft>
              <a:buFontTx/>
              <a:buChar char="•"/>
            </a:pPr>
            <a:r>
              <a:rPr lang="en-US" altLang="en-US" smtClean="0">
                <a:latin typeface="Bookman Old Style" panose="02050604050505020204" pitchFamily="18" charset="0"/>
              </a:rPr>
              <a:t>Be physically fit – nutrition; strength; endurance; flexibility; alertness. </a:t>
            </a:r>
          </a:p>
          <a:p>
            <a:pPr eaLnBrk="1" hangingPunct="1">
              <a:spcAft>
                <a:spcPts val="1200"/>
              </a:spcAft>
              <a:buFontTx/>
              <a:buChar char="•"/>
            </a:pPr>
            <a:r>
              <a:rPr lang="en-US" altLang="en-US" smtClean="0">
                <a:latin typeface="Bookman Old Style" panose="02050604050505020204" pitchFamily="18" charset="0"/>
              </a:rPr>
              <a:t>Live below your means.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0" y="990600"/>
            <a:ext cx="6477000" cy="1143000"/>
          </a:xfrm>
        </p:spPr>
        <p:txBody>
          <a:bodyPr/>
          <a:lstStyle/>
          <a:p>
            <a:pPr eaLnBrk="1" hangingPunct="1"/>
            <a:r>
              <a:rPr lang="en-US" altLang="en-US" smtClean="0">
                <a:latin typeface="Bookman Old Style" panose="02050604050505020204" pitchFamily="18" charset="0"/>
              </a:rPr>
              <a:t>Sleep</a:t>
            </a:r>
          </a:p>
        </p:txBody>
      </p:sp>
      <p:sp>
        <p:nvSpPr>
          <p:cNvPr id="26627" name="Rectangle 3"/>
          <p:cNvSpPr>
            <a:spLocks noGrp="1" noChangeArrowheads="1"/>
          </p:cNvSpPr>
          <p:nvPr>
            <p:ph idx="1"/>
          </p:nvPr>
        </p:nvSpPr>
        <p:spPr>
          <a:xfrm>
            <a:off x="457200" y="2895600"/>
            <a:ext cx="8229600" cy="3429000"/>
          </a:xfrm>
        </p:spPr>
        <p:txBody>
          <a:bodyPr/>
          <a:lstStyle/>
          <a:p>
            <a:pPr eaLnBrk="1" hangingPunct="1">
              <a:lnSpc>
                <a:spcPct val="90000"/>
              </a:lnSpc>
              <a:spcAft>
                <a:spcPts val="600"/>
              </a:spcAft>
              <a:buFontTx/>
              <a:buChar char="•"/>
            </a:pPr>
            <a:r>
              <a:rPr lang="en-US" altLang="en-US" smtClean="0">
                <a:latin typeface="Bookman Old Style" panose="02050604050505020204" pitchFamily="18" charset="0"/>
              </a:rPr>
              <a:t>30” </a:t>
            </a:r>
            <a:r>
              <a:rPr lang="en-US" altLang="en-US" u="sng" smtClean="0">
                <a:latin typeface="Bookman Old Style" panose="02050604050505020204" pitchFamily="18" charset="0"/>
              </a:rPr>
              <a:t>minimum</a:t>
            </a:r>
            <a:r>
              <a:rPr lang="en-US" altLang="en-US" smtClean="0">
                <a:latin typeface="Bookman Old Style" panose="02050604050505020204" pitchFamily="18" charset="0"/>
              </a:rPr>
              <a:t> (</a:t>
            </a:r>
            <a:r>
              <a:rPr lang="en-US" altLang="en-US" i="1" smtClean="0">
                <a:latin typeface="Bookman Old Style" panose="02050604050505020204" pitchFamily="18" charset="0"/>
              </a:rPr>
              <a:t>as in a nap</a:t>
            </a:r>
            <a:r>
              <a:rPr lang="en-US" altLang="en-US" smtClean="0">
                <a:latin typeface="Bookman Old Style" panose="02050604050505020204" pitchFamily="18" charset="0"/>
              </a:rPr>
              <a:t>)</a:t>
            </a:r>
          </a:p>
          <a:p>
            <a:pPr eaLnBrk="1" hangingPunct="1">
              <a:lnSpc>
                <a:spcPct val="90000"/>
              </a:lnSpc>
              <a:spcAft>
                <a:spcPts val="600"/>
              </a:spcAft>
              <a:buFontTx/>
              <a:buChar char="•"/>
            </a:pPr>
            <a:r>
              <a:rPr lang="en-US" altLang="en-US" u="sng" smtClean="0">
                <a:latin typeface="Bookman Old Style" panose="02050604050505020204" pitchFamily="18" charset="0"/>
              </a:rPr>
              <a:t>must</a:t>
            </a:r>
            <a:r>
              <a:rPr lang="en-US" altLang="en-US" smtClean="0">
                <a:latin typeface="Bookman Old Style" panose="02050604050505020204" pitchFamily="18" charset="0"/>
              </a:rPr>
              <a:t> be uninterrupted</a:t>
            </a:r>
          </a:p>
          <a:p>
            <a:pPr eaLnBrk="1" hangingPunct="1">
              <a:lnSpc>
                <a:spcPct val="90000"/>
              </a:lnSpc>
              <a:spcAft>
                <a:spcPts val="600"/>
              </a:spcAft>
              <a:buFontTx/>
              <a:buChar char="•"/>
            </a:pPr>
            <a:r>
              <a:rPr lang="en-US" altLang="en-US" smtClean="0">
                <a:latin typeface="Bookman Old Style" panose="02050604050505020204" pitchFamily="18" charset="0"/>
              </a:rPr>
              <a:t>dark room = maximum value</a:t>
            </a:r>
          </a:p>
          <a:p>
            <a:pPr eaLnBrk="1" hangingPunct="1">
              <a:lnSpc>
                <a:spcPct val="90000"/>
              </a:lnSpc>
              <a:spcAft>
                <a:spcPts val="600"/>
              </a:spcAft>
              <a:buFontTx/>
              <a:buChar char="•"/>
            </a:pPr>
            <a:r>
              <a:rPr lang="en-US" altLang="en-US" smtClean="0">
                <a:latin typeface="Bookman Old Style" panose="02050604050505020204" pitchFamily="18" charset="0"/>
              </a:rPr>
              <a:t>Caffeine = </a:t>
            </a:r>
            <a:r>
              <a:rPr lang="en-US" altLang="en-US" u="sng" smtClean="0">
                <a:latin typeface="Bookman Old Style" panose="02050604050505020204" pitchFamily="18" charset="0"/>
              </a:rPr>
              <a:t>temporary</a:t>
            </a:r>
            <a:r>
              <a:rPr lang="en-US" altLang="en-US" smtClean="0">
                <a:latin typeface="Bookman Old Style" panose="02050604050505020204" pitchFamily="18" charset="0"/>
              </a:rPr>
              <a:t> aid if a tolerance isn’t already present </a:t>
            </a:r>
          </a:p>
          <a:p>
            <a:pPr eaLnBrk="1" hangingPunct="1">
              <a:lnSpc>
                <a:spcPct val="90000"/>
              </a:lnSpc>
              <a:spcAft>
                <a:spcPts val="600"/>
              </a:spcAft>
              <a:buFontTx/>
              <a:buChar char="•"/>
            </a:pPr>
            <a:r>
              <a:rPr lang="en-US" altLang="en-US" smtClean="0">
                <a:latin typeface="Bookman Old Style" panose="02050604050505020204" pitchFamily="18" charset="0"/>
              </a:rPr>
              <a:t>Nicotine = no value </a:t>
            </a:r>
          </a:p>
          <a:p>
            <a:pPr eaLnBrk="1" hangingPunct="1">
              <a:lnSpc>
                <a:spcPct val="90000"/>
              </a:lnSpc>
              <a:spcAft>
                <a:spcPts val="600"/>
              </a:spcAft>
              <a:buFontTx/>
              <a:buChar char="•"/>
            </a:pPr>
            <a:r>
              <a:rPr lang="en-US" altLang="en-US" smtClean="0">
                <a:latin typeface="Bookman Old Style" panose="02050604050505020204" pitchFamily="18" charset="0"/>
              </a:rPr>
              <a:t>Try to get at least 8 hrs to recharge fully</a:t>
            </a:r>
          </a:p>
        </p:txBody>
      </p:sp>
      <p:pic>
        <p:nvPicPr>
          <p:cNvPr id="26628" name="Picture 4" descr="C:\Users\Seth\AppData\Local\Microsoft\Windows\Temporary Internet Files\Content.IE5\N83WK978\MCj0410607000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762000"/>
            <a:ext cx="1906588" cy="179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85800" y="1219200"/>
            <a:ext cx="8229600" cy="1143000"/>
          </a:xfrm>
        </p:spPr>
        <p:txBody>
          <a:bodyPr>
            <a:normAutofit fontScale="90000"/>
          </a:bodyPr>
          <a:lstStyle/>
          <a:p>
            <a:pPr eaLnBrk="1" fontAlgn="auto" hangingPunct="1">
              <a:spcAft>
                <a:spcPts val="0"/>
              </a:spcAft>
              <a:defRPr/>
            </a:pPr>
            <a:r>
              <a:rPr lang="en-US" dirty="0" smtClean="0">
                <a:latin typeface="Bookman Old Style" pitchFamily="18" charset="0"/>
              </a:rPr>
              <a:t>Sleep Deprivation &amp; Peak Performance</a:t>
            </a:r>
          </a:p>
        </p:txBody>
      </p:sp>
      <p:sp>
        <p:nvSpPr>
          <p:cNvPr id="27651" name="Rectangle 3"/>
          <p:cNvSpPr>
            <a:spLocks noGrp="1" noChangeArrowheads="1"/>
          </p:cNvSpPr>
          <p:nvPr>
            <p:ph idx="1"/>
          </p:nvPr>
        </p:nvSpPr>
        <p:spPr>
          <a:xfrm>
            <a:off x="1066800" y="2514600"/>
            <a:ext cx="7620000" cy="3733800"/>
          </a:xfrm>
        </p:spPr>
        <p:txBody>
          <a:bodyPr/>
          <a:lstStyle/>
          <a:p>
            <a:pPr eaLnBrk="1" hangingPunct="1">
              <a:buFont typeface="Wingdings" panose="05000000000000000000" pitchFamily="2" charset="2"/>
              <a:buChar char="Ø"/>
            </a:pPr>
            <a:r>
              <a:rPr lang="en-US" altLang="en-US" sz="2800" smtClean="0">
                <a:latin typeface="Bookman Old Style" panose="02050604050505020204" pitchFamily="18" charset="0"/>
              </a:rPr>
              <a:t>20 physically demanding days with:</a:t>
            </a:r>
          </a:p>
          <a:p>
            <a:pPr lvl="2" eaLnBrk="1" hangingPunct="1">
              <a:buFont typeface="Wingdings" panose="05000000000000000000" pitchFamily="2" charset="2"/>
              <a:buChar char="ü"/>
            </a:pPr>
            <a:r>
              <a:rPr lang="en-US" altLang="en-US" sz="2800" smtClean="0">
                <a:latin typeface="Bookman Old Style" panose="02050604050505020204" pitchFamily="18" charset="0"/>
              </a:rPr>
              <a:t>7 hrs./day = 87%</a:t>
            </a:r>
          </a:p>
          <a:p>
            <a:pPr lvl="2" eaLnBrk="1" hangingPunct="1">
              <a:buFont typeface="Wingdings" panose="05000000000000000000" pitchFamily="2" charset="2"/>
              <a:buChar char="ü"/>
            </a:pPr>
            <a:r>
              <a:rPr lang="en-US" altLang="en-US" sz="2800" smtClean="0">
                <a:latin typeface="Bookman Old Style" panose="02050604050505020204" pitchFamily="18" charset="0"/>
              </a:rPr>
              <a:t>6 hrs./day = 50% </a:t>
            </a:r>
          </a:p>
          <a:p>
            <a:pPr lvl="2" eaLnBrk="1" hangingPunct="1">
              <a:buFont typeface="Wingdings" panose="05000000000000000000" pitchFamily="2" charset="2"/>
              <a:buChar char="ü"/>
            </a:pPr>
            <a:r>
              <a:rPr lang="en-US" altLang="en-US" sz="2800" smtClean="0">
                <a:latin typeface="Bookman Old Style" panose="02050604050505020204" pitchFamily="18" charset="0"/>
              </a:rPr>
              <a:t>5 hrs./day = 28% </a:t>
            </a:r>
          </a:p>
          <a:p>
            <a:pPr lvl="2" eaLnBrk="1" hangingPunct="1">
              <a:buFont typeface="Wingdings" panose="05000000000000000000" pitchFamily="2" charset="2"/>
              <a:buChar char="ü"/>
            </a:pPr>
            <a:r>
              <a:rPr lang="en-US" altLang="en-US" sz="2800" smtClean="0">
                <a:latin typeface="Bookman Old Style" panose="02050604050505020204" pitchFamily="18" charset="0"/>
              </a:rPr>
              <a:t>4 hrs./day = 15% </a:t>
            </a:r>
          </a:p>
          <a:p>
            <a:pPr lvl="2" eaLnBrk="1" hangingPunct="1">
              <a:buFont typeface="Wingdings" panose="05000000000000000000" pitchFamily="2" charset="2"/>
              <a:buNone/>
            </a:pPr>
            <a:endParaRPr lang="en-US" altLang="en-US" sz="2800" i="1" smtClean="0">
              <a:latin typeface="Bookman Old Style" panose="02050604050505020204" pitchFamily="18" charset="0"/>
            </a:endParaRPr>
          </a:p>
          <a:p>
            <a:pPr lvl="2" eaLnBrk="1" hangingPunct="1">
              <a:buFont typeface="Wingdings" panose="05000000000000000000" pitchFamily="2" charset="2"/>
              <a:buNone/>
            </a:pPr>
            <a:r>
              <a:rPr lang="en-US" altLang="en-US" sz="2800" i="1" smtClean="0">
                <a:latin typeface="Bookman Old Style" panose="02050604050505020204" pitchFamily="18" charset="0"/>
              </a:rPr>
              <a:t>24 hours without sleep = drunk</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9D9D9"/>
        </a:solidFill>
        <a:effectLst/>
      </p:bgPr>
    </p:bg>
    <p:spTree>
      <p:nvGrpSpPr>
        <p:cNvPr id="1" name=""/>
        <p:cNvGrpSpPr/>
        <p:nvPr/>
      </p:nvGrpSpPr>
      <p:grpSpPr>
        <a:xfrm>
          <a:off x="0" y="0"/>
          <a:ext cx="0" cy="0"/>
          <a:chOff x="0" y="0"/>
          <a:chExt cx="0" cy="0"/>
        </a:xfrm>
      </p:grpSpPr>
      <p:sp>
        <p:nvSpPr>
          <p:cNvPr id="57346" name="Rectangle 1026"/>
          <p:cNvSpPr>
            <a:spLocks noGrp="1" noChangeArrowheads="1"/>
          </p:cNvSpPr>
          <p:nvPr>
            <p:ph type="ctrTitle"/>
          </p:nvPr>
        </p:nvSpPr>
        <p:spPr>
          <a:xfrm>
            <a:off x="3352800" y="990600"/>
            <a:ext cx="5181600" cy="762000"/>
          </a:xfrm>
          <a:ln>
            <a:miter lim="800000"/>
            <a:headEnd/>
            <a:tailEnd/>
          </a:ln>
        </p:spPr>
        <p:txBody>
          <a:bodyPr>
            <a:normAutofit fontScale="90000"/>
          </a:bodyPr>
          <a:lstStyle/>
          <a:p>
            <a:pPr algn="ctr" eaLnBrk="1" fontAlgn="auto" hangingPunct="1">
              <a:spcAft>
                <a:spcPts val="0"/>
              </a:spcAft>
              <a:defRPr/>
            </a:pPr>
            <a:r>
              <a:rPr lang="en-US" dirty="0" smtClean="0">
                <a:latin typeface="Arial Black" pitchFamily="34" charset="0"/>
              </a:rPr>
              <a:t>WANTED!</a:t>
            </a:r>
          </a:p>
        </p:txBody>
      </p:sp>
      <p:sp>
        <p:nvSpPr>
          <p:cNvPr id="11267" name="Rectangle 1027"/>
          <p:cNvSpPr>
            <a:spLocks noGrp="1" noChangeArrowheads="1"/>
          </p:cNvSpPr>
          <p:nvPr>
            <p:ph type="subTitle" idx="1"/>
          </p:nvPr>
        </p:nvSpPr>
        <p:spPr>
          <a:xfrm>
            <a:off x="381000" y="2209800"/>
            <a:ext cx="8534400" cy="4114800"/>
          </a:xfrm>
        </p:spPr>
        <p:txBody>
          <a:bodyPr/>
          <a:lstStyle/>
          <a:p>
            <a:pPr marR="0" algn="just" eaLnBrk="1" hangingPunct="1"/>
            <a:r>
              <a:rPr lang="en-US" altLang="en-US" smtClean="0">
                <a:solidFill>
                  <a:srgbClr val="002060"/>
                </a:solidFill>
              </a:rPr>
              <a:t>Men &amp; women to serve in a largely thankless job for modest pay &amp; significant risk.  Must be willing to work nights, weekends, holidays, swing shifts, emergencies &amp; natural disasters.  Please have will &amp; family affairs in order.  Ample opportunity to attend funerals marking the untimely death of your colleagues.  Be prepared for verbal &amp; physical abuse from those you serve.  Legal scrutiny will be made of your decisions, especially those made under the most dire of circumstances.  For more information, contact 1-800-GOT-HIBP</a:t>
            </a:r>
          </a:p>
        </p:txBody>
      </p:sp>
      <p:pic>
        <p:nvPicPr>
          <p:cNvPr id="11268" name="Picture 5" descr="C:\Users\Seth\AppData\Local\Microsoft\Windows\Temporary Internet Files\Content.IE5\YHHS5NYN\MCj0371064000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76400" y="533400"/>
            <a:ext cx="1898650"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09600" y="914400"/>
            <a:ext cx="8229600" cy="1143000"/>
          </a:xfrm>
        </p:spPr>
        <p:txBody>
          <a:bodyPr/>
          <a:lstStyle/>
          <a:p>
            <a:pPr eaLnBrk="1" hangingPunct="1"/>
            <a:r>
              <a:rPr lang="en-US" altLang="en-US" smtClean="0">
                <a:latin typeface="Bookman Old Style" panose="02050604050505020204" pitchFamily="18" charset="0"/>
              </a:rPr>
              <a:t>Counteracting Stress</a:t>
            </a:r>
          </a:p>
        </p:txBody>
      </p:sp>
      <p:sp>
        <p:nvSpPr>
          <p:cNvPr id="59395" name="Rectangle 3"/>
          <p:cNvSpPr>
            <a:spLocks noGrp="1" noChangeArrowheads="1"/>
          </p:cNvSpPr>
          <p:nvPr>
            <p:ph idx="1"/>
          </p:nvPr>
        </p:nvSpPr>
        <p:spPr>
          <a:xfrm>
            <a:off x="914400" y="2438400"/>
            <a:ext cx="7772400" cy="3886200"/>
          </a:xfrm>
        </p:spPr>
        <p:txBody>
          <a:bodyPr/>
          <a:lstStyle/>
          <a:p>
            <a:pPr eaLnBrk="1" hangingPunct="1">
              <a:spcAft>
                <a:spcPts val="1200"/>
              </a:spcAft>
            </a:pPr>
            <a:r>
              <a:rPr lang="en-US" altLang="en-US" smtClean="0">
                <a:latin typeface="Bookman Old Style" panose="02050604050505020204" pitchFamily="18" charset="0"/>
              </a:rPr>
              <a:t>Talk.</a:t>
            </a:r>
          </a:p>
          <a:p>
            <a:pPr eaLnBrk="1" hangingPunct="1">
              <a:spcAft>
                <a:spcPts val="1200"/>
              </a:spcAft>
            </a:pPr>
            <a:r>
              <a:rPr lang="en-US" altLang="en-US" smtClean="0">
                <a:latin typeface="Bookman Old Style" panose="02050604050505020204" pitchFamily="18" charset="0"/>
              </a:rPr>
              <a:t>Live outside the “blue” world.</a:t>
            </a:r>
          </a:p>
          <a:p>
            <a:pPr eaLnBrk="1" hangingPunct="1">
              <a:spcAft>
                <a:spcPts val="1200"/>
              </a:spcAft>
            </a:pPr>
            <a:r>
              <a:rPr lang="en-US" altLang="en-US" smtClean="0">
                <a:latin typeface="Bookman Old Style" panose="02050604050505020204" pitchFamily="18" charset="0"/>
              </a:rPr>
              <a:t>Take your vacation time.</a:t>
            </a:r>
          </a:p>
          <a:p>
            <a:pPr eaLnBrk="1" hangingPunct="1">
              <a:spcAft>
                <a:spcPts val="1200"/>
              </a:spcAft>
            </a:pPr>
            <a:r>
              <a:rPr lang="en-US" altLang="en-US" smtClean="0">
                <a:latin typeface="Bookman Old Style" panose="02050604050505020204" pitchFamily="18" charset="0"/>
              </a:rPr>
              <a:t>Self-monitor.</a:t>
            </a:r>
          </a:p>
          <a:p>
            <a:pPr eaLnBrk="1" hangingPunct="1">
              <a:spcAft>
                <a:spcPts val="1200"/>
              </a:spcAft>
            </a:pPr>
            <a:r>
              <a:rPr lang="en-US" altLang="en-US" smtClean="0">
                <a:latin typeface="Bookman Old Style" panose="02050604050505020204" pitchFamily="18" charset="0"/>
              </a:rPr>
              <a:t>Balance your life.</a:t>
            </a:r>
          </a:p>
          <a:p>
            <a:pPr eaLnBrk="1" hangingPunct="1">
              <a:spcAft>
                <a:spcPts val="1200"/>
              </a:spcAft>
            </a:pPr>
            <a:r>
              <a:rPr lang="en-US" altLang="en-US" smtClean="0">
                <a:latin typeface="Bookman Old Style" panose="02050604050505020204" pitchFamily="18" charset="0"/>
              </a:rPr>
              <a:t>Train (mental and physical)</a:t>
            </a:r>
          </a:p>
          <a:p>
            <a:pPr eaLnBrk="1" hangingPunct="1"/>
            <a:endParaRPr lang="en-US" altLang="en-US" smtClean="0">
              <a:latin typeface="Bookman Old Style" panose="02050604050505020204" pitchFamily="18" charset="0"/>
            </a:endParaRPr>
          </a:p>
          <a:p>
            <a:pPr eaLnBrk="1" hangingPunct="1"/>
            <a:endParaRPr lang="en-US" altLang="en-US" smtClean="0">
              <a:latin typeface="Bookman Old Style" panose="02050604050505020204" pitchFamily="18" charset="0"/>
            </a:endParaRPr>
          </a:p>
          <a:p>
            <a:pPr eaLnBrk="1" hangingPunct="1">
              <a:buFont typeface="Wingdings" panose="05000000000000000000" pitchFamily="2" charset="2"/>
              <a:buNone/>
            </a:pPr>
            <a:endParaRPr lang="en-US" altLang="en-US" smtClean="0">
              <a:latin typeface="Bookman Old Style" panose="020506040505050202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Effect transition="in" filter="diamond(in)">
                                      <p:cBhvr>
                                        <p:cTn id="7" dur="1000"/>
                                        <p:tgtEl>
                                          <p:spTgt spid="593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9395">
                                            <p:txEl>
                                              <p:pRg st="1" end="1"/>
                                            </p:txEl>
                                          </p:spTgt>
                                        </p:tgtEl>
                                        <p:attrNameLst>
                                          <p:attrName>style.visibility</p:attrName>
                                        </p:attrNameLst>
                                      </p:cBhvr>
                                      <p:to>
                                        <p:strVal val="visible"/>
                                      </p:to>
                                    </p:set>
                                    <p:animEffect transition="in" filter="diamond(in)">
                                      <p:cBhvr>
                                        <p:cTn id="12" dur="1000"/>
                                        <p:tgtEl>
                                          <p:spTgt spid="593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9395">
                                            <p:txEl>
                                              <p:pRg st="2" end="2"/>
                                            </p:txEl>
                                          </p:spTgt>
                                        </p:tgtEl>
                                        <p:attrNameLst>
                                          <p:attrName>style.visibility</p:attrName>
                                        </p:attrNameLst>
                                      </p:cBhvr>
                                      <p:to>
                                        <p:strVal val="visible"/>
                                      </p:to>
                                    </p:set>
                                    <p:animEffect transition="in" filter="diamond(in)">
                                      <p:cBhvr>
                                        <p:cTn id="17" dur="1000"/>
                                        <p:tgtEl>
                                          <p:spTgt spid="593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9395">
                                            <p:txEl>
                                              <p:pRg st="3" end="3"/>
                                            </p:txEl>
                                          </p:spTgt>
                                        </p:tgtEl>
                                        <p:attrNameLst>
                                          <p:attrName>style.visibility</p:attrName>
                                        </p:attrNameLst>
                                      </p:cBhvr>
                                      <p:to>
                                        <p:strVal val="visible"/>
                                      </p:to>
                                    </p:set>
                                    <p:animEffect transition="in" filter="diamond(in)">
                                      <p:cBhvr>
                                        <p:cTn id="22" dur="1000"/>
                                        <p:tgtEl>
                                          <p:spTgt spid="5939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59395">
                                            <p:txEl>
                                              <p:pRg st="4" end="4"/>
                                            </p:txEl>
                                          </p:spTgt>
                                        </p:tgtEl>
                                        <p:attrNameLst>
                                          <p:attrName>style.visibility</p:attrName>
                                        </p:attrNameLst>
                                      </p:cBhvr>
                                      <p:to>
                                        <p:strVal val="visible"/>
                                      </p:to>
                                    </p:set>
                                    <p:animEffect transition="in" filter="diamond(in)">
                                      <p:cBhvr>
                                        <p:cTn id="27" dur="1000"/>
                                        <p:tgtEl>
                                          <p:spTgt spid="5939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59395">
                                            <p:txEl>
                                              <p:pRg st="5" end="5"/>
                                            </p:txEl>
                                          </p:spTgt>
                                        </p:tgtEl>
                                        <p:attrNameLst>
                                          <p:attrName>style.visibility</p:attrName>
                                        </p:attrNameLst>
                                      </p:cBhvr>
                                      <p:to>
                                        <p:strVal val="visible"/>
                                      </p:to>
                                    </p:set>
                                    <p:animEffect transition="in" filter="diamond(in)">
                                      <p:cBhvr>
                                        <p:cTn id="32" dur="1000"/>
                                        <p:tgtEl>
                                          <p:spTgt spid="593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838200" y="2362200"/>
            <a:ext cx="7848600" cy="3962400"/>
          </a:xfrm>
        </p:spPr>
        <p:txBody>
          <a:bodyPr/>
          <a:lstStyle/>
          <a:p>
            <a:pPr eaLnBrk="1" hangingPunct="1"/>
            <a:r>
              <a:rPr lang="en-US" altLang="en-US" b="1" smtClean="0">
                <a:latin typeface="Bookman Old Style" panose="02050604050505020204" pitchFamily="18" charset="0"/>
              </a:rPr>
              <a:t>LIVE BELOW YOUR MEANS!</a:t>
            </a:r>
          </a:p>
          <a:p>
            <a:pPr lvl="1" eaLnBrk="1" hangingPunct="1">
              <a:spcAft>
                <a:spcPts val="1200"/>
              </a:spcAft>
            </a:pPr>
            <a:r>
              <a:rPr lang="en-US" altLang="en-US" smtClean="0">
                <a:latin typeface="Bookman Old Style" panose="02050604050505020204" pitchFamily="18" charset="0"/>
              </a:rPr>
              <a:t>This means don’t go out and buy a new car, boat, house, or any new toys while on probation</a:t>
            </a:r>
          </a:p>
          <a:p>
            <a:pPr lvl="1" eaLnBrk="1" hangingPunct="1">
              <a:spcAft>
                <a:spcPts val="1200"/>
              </a:spcAft>
            </a:pPr>
            <a:r>
              <a:rPr lang="en-US" altLang="en-US" smtClean="0">
                <a:latin typeface="Bookman Old Style" panose="02050604050505020204" pitchFamily="18" charset="0"/>
              </a:rPr>
              <a:t>Also means don’t count on overtime or an off-duty job as your normal wage</a:t>
            </a:r>
          </a:p>
        </p:txBody>
      </p:sp>
      <p:sp>
        <p:nvSpPr>
          <p:cNvPr id="29699" name="Rectangle 2"/>
          <p:cNvSpPr>
            <a:spLocks noGrp="1" noChangeArrowheads="1"/>
          </p:cNvSpPr>
          <p:nvPr>
            <p:ph type="title"/>
          </p:nvPr>
        </p:nvSpPr>
        <p:spPr>
          <a:xfrm>
            <a:off x="609600" y="914400"/>
            <a:ext cx="8229600" cy="1143000"/>
          </a:xfrm>
        </p:spPr>
        <p:txBody>
          <a:bodyPr/>
          <a:lstStyle/>
          <a:p>
            <a:pPr eaLnBrk="1" hangingPunct="1"/>
            <a:r>
              <a:rPr lang="en-US" altLang="en-US" smtClean="0">
                <a:latin typeface="Bookman Old Style" panose="02050604050505020204" pitchFamily="18" charset="0"/>
              </a:rPr>
              <a:t>Counteracting Stress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09600" y="990600"/>
            <a:ext cx="8229600" cy="1143000"/>
          </a:xfrm>
        </p:spPr>
        <p:txBody>
          <a:bodyPr/>
          <a:lstStyle/>
          <a:p>
            <a:pPr eaLnBrk="1" hangingPunct="1"/>
            <a:r>
              <a:rPr lang="en-US" altLang="en-US" smtClean="0">
                <a:latin typeface="Bookman Old Style" panose="02050604050505020204" pitchFamily="18" charset="0"/>
              </a:rPr>
              <a:t>Review</a:t>
            </a:r>
            <a:endParaRPr lang="en-US" altLang="en-US" sz="1600" smtClean="0">
              <a:latin typeface="Bookman Old Style" panose="02050604050505020204" pitchFamily="18" charset="0"/>
            </a:endParaRPr>
          </a:p>
        </p:txBody>
      </p:sp>
      <p:sp>
        <p:nvSpPr>
          <p:cNvPr id="30723" name="Rectangle 3"/>
          <p:cNvSpPr>
            <a:spLocks noGrp="1" noChangeArrowheads="1"/>
          </p:cNvSpPr>
          <p:nvPr>
            <p:ph idx="1"/>
          </p:nvPr>
        </p:nvSpPr>
        <p:spPr>
          <a:xfrm>
            <a:off x="914400" y="2286000"/>
            <a:ext cx="7772400" cy="4038600"/>
          </a:xfrm>
        </p:spPr>
        <p:txBody>
          <a:bodyPr/>
          <a:lstStyle/>
          <a:p>
            <a:pPr eaLnBrk="1" hangingPunct="1">
              <a:lnSpc>
                <a:spcPct val="90000"/>
              </a:lnSpc>
              <a:spcAft>
                <a:spcPts val="1200"/>
              </a:spcAft>
              <a:buFont typeface="Wingdings" panose="05000000000000000000" pitchFamily="2" charset="2"/>
              <a:buChar char="ü"/>
            </a:pPr>
            <a:r>
              <a:rPr lang="en-US" altLang="en-US" smtClean="0">
                <a:latin typeface="Bookman Old Style" panose="02050604050505020204" pitchFamily="18" charset="0"/>
              </a:rPr>
              <a:t>Name &amp; give examples of the 4 types of stress. </a:t>
            </a:r>
          </a:p>
          <a:p>
            <a:pPr eaLnBrk="1" hangingPunct="1">
              <a:lnSpc>
                <a:spcPct val="90000"/>
              </a:lnSpc>
              <a:spcAft>
                <a:spcPts val="1200"/>
              </a:spcAft>
              <a:buFont typeface="Wingdings" panose="05000000000000000000" pitchFamily="2" charset="2"/>
              <a:buChar char="ü"/>
            </a:pPr>
            <a:r>
              <a:rPr lang="en-US" altLang="en-US" smtClean="0">
                <a:latin typeface="Bookman Old Style" panose="02050604050505020204" pitchFamily="18" charset="0"/>
              </a:rPr>
              <a:t>Identify nine ways stress immediately impacts us.</a:t>
            </a:r>
          </a:p>
          <a:p>
            <a:pPr eaLnBrk="1" hangingPunct="1">
              <a:lnSpc>
                <a:spcPct val="90000"/>
              </a:lnSpc>
              <a:spcAft>
                <a:spcPts val="1200"/>
              </a:spcAft>
              <a:buFont typeface="Wingdings" panose="05000000000000000000" pitchFamily="2" charset="2"/>
              <a:buChar char="ü"/>
            </a:pPr>
            <a:r>
              <a:rPr lang="en-US" altLang="en-US" smtClean="0">
                <a:latin typeface="Bookman Old Style" panose="02050604050505020204" pitchFamily="18" charset="0"/>
              </a:rPr>
              <a:t>Identify three long-run results of unmanaged stress.</a:t>
            </a:r>
          </a:p>
          <a:p>
            <a:pPr eaLnBrk="1" hangingPunct="1">
              <a:lnSpc>
                <a:spcPct val="90000"/>
              </a:lnSpc>
              <a:spcAft>
                <a:spcPts val="1200"/>
              </a:spcAft>
              <a:buFont typeface="Wingdings" panose="05000000000000000000" pitchFamily="2" charset="2"/>
              <a:buChar char="ü"/>
            </a:pPr>
            <a:r>
              <a:rPr lang="en-US" altLang="en-US" smtClean="0">
                <a:latin typeface="Bookman Old Style" panose="02050604050505020204" pitchFamily="18" charset="0"/>
              </a:rPr>
              <a:t>Identify three ways to prepare for &amp; counteract stress.</a:t>
            </a:r>
          </a:p>
          <a:p>
            <a:pPr eaLnBrk="1" hangingPunct="1">
              <a:lnSpc>
                <a:spcPct val="90000"/>
              </a:lnSpc>
            </a:pPr>
            <a:endParaRPr lang="en-US" altLang="en-US" smtClean="0">
              <a:latin typeface="Bookman Old Style" panose="020506040505050202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143000"/>
            <a:ext cx="8077200" cy="1143000"/>
          </a:xfrm>
        </p:spPr>
        <p:txBody>
          <a:bodyPr/>
          <a:lstStyle/>
          <a:p>
            <a:pPr eaLnBrk="1" hangingPunct="1"/>
            <a:r>
              <a:rPr lang="en-US" altLang="en-US" smtClean="0">
                <a:latin typeface="Bookman Old Style" panose="02050604050505020204" pitchFamily="18" charset="0"/>
              </a:rPr>
              <a:t>Learning Objectives</a:t>
            </a:r>
            <a:br>
              <a:rPr lang="en-US" altLang="en-US" smtClean="0">
                <a:latin typeface="Bookman Old Style" panose="02050604050505020204" pitchFamily="18" charset="0"/>
              </a:rPr>
            </a:br>
            <a:endParaRPr lang="en-US" altLang="en-US" sz="1600" smtClean="0">
              <a:latin typeface="Bookman Old Style" panose="02050604050505020204" pitchFamily="18" charset="0"/>
            </a:endParaRPr>
          </a:p>
        </p:txBody>
      </p:sp>
      <p:sp>
        <p:nvSpPr>
          <p:cNvPr id="12291" name="Rectangle 3"/>
          <p:cNvSpPr>
            <a:spLocks noGrp="1" noChangeArrowheads="1"/>
          </p:cNvSpPr>
          <p:nvPr>
            <p:ph idx="1"/>
          </p:nvPr>
        </p:nvSpPr>
        <p:spPr>
          <a:xfrm>
            <a:off x="457200" y="2819400"/>
            <a:ext cx="8229600" cy="3505200"/>
          </a:xfrm>
        </p:spPr>
        <p:txBody>
          <a:bodyPr/>
          <a:lstStyle/>
          <a:p>
            <a:pPr eaLnBrk="1" hangingPunct="1">
              <a:lnSpc>
                <a:spcPct val="90000"/>
              </a:lnSpc>
              <a:buFont typeface="Wingdings" panose="05000000000000000000" pitchFamily="2" charset="2"/>
              <a:buChar char="q"/>
            </a:pPr>
            <a:r>
              <a:rPr lang="en-US" altLang="en-US" smtClean="0">
                <a:latin typeface="Bookman Old Style" panose="02050604050505020204" pitchFamily="18" charset="0"/>
              </a:rPr>
              <a:t>Name &amp; give examples of the 4 types of stress.</a:t>
            </a:r>
          </a:p>
          <a:p>
            <a:pPr eaLnBrk="1" hangingPunct="1">
              <a:lnSpc>
                <a:spcPct val="90000"/>
              </a:lnSpc>
              <a:buFont typeface="Wingdings" panose="05000000000000000000" pitchFamily="2" charset="2"/>
              <a:buChar char="q"/>
            </a:pPr>
            <a:r>
              <a:rPr lang="en-US" altLang="en-US" smtClean="0">
                <a:latin typeface="Bookman Old Style" panose="02050604050505020204" pitchFamily="18" charset="0"/>
              </a:rPr>
              <a:t>Identify nine ways stress immediately impacts us.</a:t>
            </a:r>
          </a:p>
          <a:p>
            <a:pPr eaLnBrk="1" hangingPunct="1">
              <a:lnSpc>
                <a:spcPct val="90000"/>
              </a:lnSpc>
              <a:buFont typeface="Wingdings" panose="05000000000000000000" pitchFamily="2" charset="2"/>
              <a:buChar char="q"/>
            </a:pPr>
            <a:r>
              <a:rPr lang="en-US" altLang="en-US" smtClean="0">
                <a:latin typeface="Bookman Old Style" panose="02050604050505020204" pitchFamily="18" charset="0"/>
              </a:rPr>
              <a:t>Identify three long-run results of unmanaged stress.</a:t>
            </a:r>
          </a:p>
          <a:p>
            <a:pPr eaLnBrk="1" hangingPunct="1">
              <a:lnSpc>
                <a:spcPct val="90000"/>
              </a:lnSpc>
              <a:buFont typeface="Wingdings" panose="05000000000000000000" pitchFamily="2" charset="2"/>
              <a:buChar char="q"/>
            </a:pPr>
            <a:r>
              <a:rPr lang="en-US" altLang="en-US" smtClean="0">
                <a:latin typeface="Bookman Old Style" panose="02050604050505020204" pitchFamily="18" charset="0"/>
              </a:rPr>
              <a:t>Identify three ways to prepare for &amp; counteract stress.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4"/>
          <p:cNvSpPr>
            <a:spLocks noGrp="1" noChangeArrowheads="1"/>
          </p:cNvSpPr>
          <p:nvPr>
            <p:ph type="title"/>
          </p:nvPr>
        </p:nvSpPr>
        <p:spPr>
          <a:xfrm>
            <a:off x="685800" y="990600"/>
            <a:ext cx="7315200" cy="1143000"/>
          </a:xfrm>
        </p:spPr>
        <p:txBody>
          <a:bodyPr/>
          <a:lstStyle/>
          <a:p>
            <a:pPr eaLnBrk="1" hangingPunct="1"/>
            <a:r>
              <a:rPr lang="en-US" altLang="en-US" smtClean="0">
                <a:latin typeface="Bookman Old Style" panose="02050604050505020204" pitchFamily="18" charset="0"/>
              </a:rPr>
              <a:t>3 Sources of Stress</a:t>
            </a:r>
          </a:p>
        </p:txBody>
      </p:sp>
      <p:sp>
        <p:nvSpPr>
          <p:cNvPr id="10243" name="Rectangle 3"/>
          <p:cNvSpPr>
            <a:spLocks noGrp="1" noChangeArrowheads="1"/>
          </p:cNvSpPr>
          <p:nvPr>
            <p:ph idx="1"/>
          </p:nvPr>
        </p:nvSpPr>
        <p:spPr>
          <a:xfrm>
            <a:off x="609600" y="2362200"/>
            <a:ext cx="7772400" cy="3200400"/>
          </a:xfrm>
        </p:spPr>
        <p:txBody>
          <a:bodyPr/>
          <a:lstStyle/>
          <a:p>
            <a:pPr eaLnBrk="1" hangingPunct="1">
              <a:buFont typeface="Wingdings" panose="05000000000000000000" pitchFamily="2" charset="2"/>
              <a:buNone/>
            </a:pPr>
            <a:endParaRPr lang="en-US" altLang="en-US" smtClean="0">
              <a:latin typeface="Bookman Old Style" panose="02050604050505020204" pitchFamily="18" charset="0"/>
            </a:endParaRPr>
          </a:p>
          <a:p>
            <a:pPr eaLnBrk="1" hangingPunct="1">
              <a:spcAft>
                <a:spcPts val="3000"/>
              </a:spcAft>
            </a:pPr>
            <a:r>
              <a:rPr lang="en-US" altLang="en-US" smtClean="0">
                <a:latin typeface="Bookman Old Style" panose="02050604050505020204" pitchFamily="18" charset="0"/>
              </a:rPr>
              <a:t> Environmental</a:t>
            </a:r>
          </a:p>
          <a:p>
            <a:pPr eaLnBrk="1" hangingPunct="1">
              <a:spcAft>
                <a:spcPts val="3000"/>
              </a:spcAft>
            </a:pPr>
            <a:r>
              <a:rPr lang="en-US" altLang="en-US" smtClean="0">
                <a:latin typeface="Bookman Old Style" panose="02050604050505020204" pitchFamily="18" charset="0"/>
              </a:rPr>
              <a:t> Psycho-social</a:t>
            </a:r>
          </a:p>
          <a:p>
            <a:pPr eaLnBrk="1" hangingPunct="1">
              <a:spcAft>
                <a:spcPts val="3000"/>
              </a:spcAft>
            </a:pPr>
            <a:r>
              <a:rPr lang="en-US" altLang="en-US" smtClean="0">
                <a:latin typeface="Bookman Old Style" panose="02050604050505020204" pitchFamily="18" charset="0"/>
              </a:rPr>
              <a:t> Personality</a:t>
            </a:r>
          </a:p>
        </p:txBody>
      </p:sp>
      <p:pic>
        <p:nvPicPr>
          <p:cNvPr id="13316" name="Picture 4" descr="C:\Users\Seth\AppData\Local\Microsoft\Windows\Temporary Internet Files\Content.IE5\N83WK978\MCBD20150_000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05400" y="2819400"/>
            <a:ext cx="3051175" cy="229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anim calcmode="lin" valueType="num">
                                      <p:cBhvr additive="base">
                                        <p:cTn id="7" dur="500" fill="hold"/>
                                        <p:tgtEl>
                                          <p:spTgt spid="1024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2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 calcmode="lin" valueType="num">
                                      <p:cBhvr additive="base">
                                        <p:cTn id="13" dur="500" fill="hold"/>
                                        <p:tgtEl>
                                          <p:spTgt spid="1024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2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anim calcmode="lin" valueType="num">
                                      <p:cBhvr additive="base">
                                        <p:cTn id="19" dur="500" fill="hold"/>
                                        <p:tgtEl>
                                          <p:spTgt spid="1024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24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bldLvl="3"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990600"/>
            <a:ext cx="8229600" cy="1143000"/>
          </a:xfrm>
        </p:spPr>
        <p:txBody>
          <a:bodyPr/>
          <a:lstStyle/>
          <a:p>
            <a:pPr eaLnBrk="1" hangingPunct="1"/>
            <a:r>
              <a:rPr lang="en-US" altLang="en-US" smtClean="0">
                <a:latin typeface="Bookman Old Style" panose="02050604050505020204" pitchFamily="18" charset="0"/>
              </a:rPr>
              <a:t>Hyper-vigilance</a:t>
            </a:r>
          </a:p>
        </p:txBody>
      </p:sp>
      <p:sp>
        <p:nvSpPr>
          <p:cNvPr id="47107" name="Rectangle 3"/>
          <p:cNvSpPr>
            <a:spLocks noGrp="1" noChangeArrowheads="1"/>
          </p:cNvSpPr>
          <p:nvPr>
            <p:ph idx="1"/>
          </p:nvPr>
        </p:nvSpPr>
        <p:spPr>
          <a:xfrm>
            <a:off x="457200" y="2286000"/>
            <a:ext cx="8229600" cy="4038600"/>
          </a:xfrm>
        </p:spPr>
        <p:txBody>
          <a:bodyPr/>
          <a:lstStyle/>
          <a:p>
            <a:pPr eaLnBrk="1" hangingPunct="1">
              <a:lnSpc>
                <a:spcPct val="90000"/>
              </a:lnSpc>
              <a:buFont typeface="Wingdings" panose="05000000000000000000" pitchFamily="2" charset="2"/>
              <a:buChar char="Ø"/>
            </a:pPr>
            <a:r>
              <a:rPr lang="en-US" altLang="en-US" smtClean="0">
                <a:latin typeface="Bookman Old Style" panose="02050604050505020204" pitchFamily="18" charset="0"/>
              </a:rPr>
              <a:t>A law enforcement specialty for survival:</a:t>
            </a:r>
          </a:p>
          <a:p>
            <a:pPr lvl="2" eaLnBrk="1" hangingPunct="1">
              <a:lnSpc>
                <a:spcPct val="90000"/>
              </a:lnSpc>
            </a:pPr>
            <a:r>
              <a:rPr lang="en-US" altLang="en-US" sz="2400" smtClean="0">
                <a:latin typeface="Bookman Old Style" panose="02050604050505020204" pitchFamily="18" charset="0"/>
              </a:rPr>
              <a:t>Improved peripheral vision</a:t>
            </a:r>
          </a:p>
          <a:p>
            <a:pPr lvl="2" eaLnBrk="1" hangingPunct="1">
              <a:lnSpc>
                <a:spcPct val="90000"/>
              </a:lnSpc>
            </a:pPr>
            <a:r>
              <a:rPr lang="en-US" altLang="en-US" sz="2400" smtClean="0">
                <a:latin typeface="Bookman Old Style" panose="02050604050505020204" pitchFamily="18" charset="0"/>
              </a:rPr>
              <a:t>Improved hearing</a:t>
            </a:r>
          </a:p>
          <a:p>
            <a:pPr lvl="2" eaLnBrk="1" hangingPunct="1">
              <a:lnSpc>
                <a:spcPct val="90000"/>
              </a:lnSpc>
            </a:pPr>
            <a:r>
              <a:rPr lang="en-US" altLang="en-US" sz="2400" smtClean="0">
                <a:latin typeface="Bookman Old Style" panose="02050604050505020204" pitchFamily="18" charset="0"/>
              </a:rPr>
              <a:t>Faster reaction times</a:t>
            </a:r>
          </a:p>
          <a:p>
            <a:pPr lvl="2" eaLnBrk="1" hangingPunct="1">
              <a:lnSpc>
                <a:spcPct val="90000"/>
              </a:lnSpc>
            </a:pPr>
            <a:r>
              <a:rPr lang="en-US" altLang="en-US" sz="2400" smtClean="0">
                <a:latin typeface="Bookman Old Style" panose="02050604050505020204" pitchFamily="18" charset="0"/>
              </a:rPr>
              <a:t>Increased blood sugar</a:t>
            </a:r>
          </a:p>
          <a:p>
            <a:pPr lvl="2" eaLnBrk="1" hangingPunct="1">
              <a:lnSpc>
                <a:spcPct val="90000"/>
              </a:lnSpc>
            </a:pPr>
            <a:r>
              <a:rPr lang="en-US" altLang="en-US" sz="2400" smtClean="0">
                <a:latin typeface="Bookman Old Style" panose="02050604050505020204" pitchFamily="18" charset="0"/>
              </a:rPr>
              <a:t>Elevated heart rate</a:t>
            </a:r>
          </a:p>
          <a:p>
            <a:pPr lvl="2" eaLnBrk="1" hangingPunct="1">
              <a:lnSpc>
                <a:spcPct val="90000"/>
              </a:lnSpc>
            </a:pPr>
            <a:r>
              <a:rPr lang="en-US" altLang="en-US" sz="2400" smtClean="0">
                <a:latin typeface="Bookman Old Style" panose="02050604050505020204" pitchFamily="18" charset="0"/>
              </a:rPr>
              <a:t>Increased blood pressure</a:t>
            </a:r>
          </a:p>
          <a:p>
            <a:pPr lvl="2" eaLnBrk="1" hangingPunct="1">
              <a:lnSpc>
                <a:spcPct val="90000"/>
              </a:lnSpc>
            </a:pPr>
            <a:r>
              <a:rPr lang="en-US" altLang="en-US" sz="2400" smtClean="0">
                <a:latin typeface="Bookman Old Style" panose="02050604050505020204" pitchFamily="18" charset="0"/>
              </a:rPr>
              <a:t>A general sense of energy to meet and overcome the situation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7107">
                                            <p:txEl>
                                              <p:pRg st="1" end="1"/>
                                            </p:txEl>
                                          </p:spTgt>
                                        </p:tgtEl>
                                        <p:attrNameLst>
                                          <p:attrName>style.visibility</p:attrName>
                                        </p:attrNameLst>
                                      </p:cBhvr>
                                      <p:to>
                                        <p:strVal val="visible"/>
                                      </p:to>
                                    </p:set>
                                    <p:anim calcmode="lin" valueType="num">
                                      <p:cBhvr additive="base">
                                        <p:cTn id="7" dur="500" fill="hold"/>
                                        <p:tgtEl>
                                          <p:spTgt spid="4710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71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7107">
                                            <p:txEl>
                                              <p:pRg st="2" end="2"/>
                                            </p:txEl>
                                          </p:spTgt>
                                        </p:tgtEl>
                                        <p:attrNameLst>
                                          <p:attrName>style.visibility</p:attrName>
                                        </p:attrNameLst>
                                      </p:cBhvr>
                                      <p:to>
                                        <p:strVal val="visible"/>
                                      </p:to>
                                    </p:set>
                                    <p:anim calcmode="lin" valueType="num">
                                      <p:cBhvr additive="base">
                                        <p:cTn id="13" dur="500" fill="hold"/>
                                        <p:tgtEl>
                                          <p:spTgt spid="4710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71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7107">
                                            <p:txEl>
                                              <p:pRg st="3" end="3"/>
                                            </p:txEl>
                                          </p:spTgt>
                                        </p:tgtEl>
                                        <p:attrNameLst>
                                          <p:attrName>style.visibility</p:attrName>
                                        </p:attrNameLst>
                                      </p:cBhvr>
                                      <p:to>
                                        <p:strVal val="visible"/>
                                      </p:to>
                                    </p:set>
                                    <p:anim calcmode="lin" valueType="num">
                                      <p:cBhvr additive="base">
                                        <p:cTn id="19" dur="500" fill="hold"/>
                                        <p:tgtEl>
                                          <p:spTgt spid="4710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71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7107">
                                            <p:txEl>
                                              <p:pRg st="4" end="4"/>
                                            </p:txEl>
                                          </p:spTgt>
                                        </p:tgtEl>
                                        <p:attrNameLst>
                                          <p:attrName>style.visibility</p:attrName>
                                        </p:attrNameLst>
                                      </p:cBhvr>
                                      <p:to>
                                        <p:strVal val="visible"/>
                                      </p:to>
                                    </p:set>
                                    <p:anim calcmode="lin" valueType="num">
                                      <p:cBhvr additive="base">
                                        <p:cTn id="25" dur="500" fill="hold"/>
                                        <p:tgtEl>
                                          <p:spTgt spid="4710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710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7107">
                                            <p:txEl>
                                              <p:pRg st="5" end="5"/>
                                            </p:txEl>
                                          </p:spTgt>
                                        </p:tgtEl>
                                        <p:attrNameLst>
                                          <p:attrName>style.visibility</p:attrName>
                                        </p:attrNameLst>
                                      </p:cBhvr>
                                      <p:to>
                                        <p:strVal val="visible"/>
                                      </p:to>
                                    </p:set>
                                    <p:anim calcmode="lin" valueType="num">
                                      <p:cBhvr additive="base">
                                        <p:cTn id="31" dur="500" fill="hold"/>
                                        <p:tgtEl>
                                          <p:spTgt spid="4710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710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7107">
                                            <p:txEl>
                                              <p:pRg st="6" end="6"/>
                                            </p:txEl>
                                          </p:spTgt>
                                        </p:tgtEl>
                                        <p:attrNameLst>
                                          <p:attrName>style.visibility</p:attrName>
                                        </p:attrNameLst>
                                      </p:cBhvr>
                                      <p:to>
                                        <p:strVal val="visible"/>
                                      </p:to>
                                    </p:set>
                                    <p:anim calcmode="lin" valueType="num">
                                      <p:cBhvr additive="base">
                                        <p:cTn id="37" dur="500" fill="hold"/>
                                        <p:tgtEl>
                                          <p:spTgt spid="4710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710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7107">
                                            <p:txEl>
                                              <p:pRg st="7" end="7"/>
                                            </p:txEl>
                                          </p:spTgt>
                                        </p:tgtEl>
                                        <p:attrNameLst>
                                          <p:attrName>style.visibility</p:attrName>
                                        </p:attrNameLst>
                                      </p:cBhvr>
                                      <p:to>
                                        <p:strVal val="visible"/>
                                      </p:to>
                                    </p:set>
                                    <p:anim calcmode="lin" valueType="num">
                                      <p:cBhvr additive="base">
                                        <p:cTn id="43" dur="500" fill="hold"/>
                                        <p:tgtEl>
                                          <p:spTgt spid="47107">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710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704850"/>
            <a:ext cx="8229600" cy="1143000"/>
          </a:xfrm>
        </p:spPr>
        <p:txBody>
          <a:bodyPr/>
          <a:lstStyle/>
          <a:p>
            <a:pPr algn="ctr" eaLnBrk="1" hangingPunct="1"/>
            <a:r>
              <a:rPr lang="en-US" altLang="en-US" smtClean="0">
                <a:latin typeface="Bookman Old Style" panose="02050604050505020204" pitchFamily="18" charset="0"/>
              </a:rPr>
              <a:t>Hyper-vigilant State</a:t>
            </a:r>
          </a:p>
        </p:txBody>
      </p:sp>
      <p:sp>
        <p:nvSpPr>
          <p:cNvPr id="15363" name="Rectangle 3"/>
          <p:cNvSpPr>
            <a:spLocks noGrp="1" noChangeArrowheads="1"/>
          </p:cNvSpPr>
          <p:nvPr>
            <p:ph sz="half" idx="1"/>
          </p:nvPr>
        </p:nvSpPr>
        <p:spPr>
          <a:xfrm>
            <a:off x="2895600" y="2362200"/>
            <a:ext cx="3810000" cy="4114800"/>
          </a:xfrm>
        </p:spPr>
        <p:txBody>
          <a:bodyPr/>
          <a:lstStyle/>
          <a:p>
            <a:pPr eaLnBrk="1" hangingPunct="1"/>
            <a:endParaRPr lang="en-US" altLang="en-US" smtClean="0"/>
          </a:p>
          <a:p>
            <a:pPr eaLnBrk="1" hangingPunct="1">
              <a:buFont typeface="Wingdings" panose="05000000000000000000" pitchFamily="2" charset="2"/>
              <a:buNone/>
            </a:pPr>
            <a:r>
              <a:rPr lang="en-US" altLang="en-US" smtClean="0">
                <a:solidFill>
                  <a:schemeClr val="bg2"/>
                </a:solidFill>
              </a:rPr>
              <a:t>  </a:t>
            </a:r>
          </a:p>
          <a:p>
            <a:pPr eaLnBrk="1" hangingPunct="1">
              <a:buFont typeface="Wingdings" panose="05000000000000000000" pitchFamily="2" charset="2"/>
              <a:buNone/>
            </a:pPr>
            <a:endParaRPr lang="en-US" altLang="en-US" smtClean="0"/>
          </a:p>
          <a:p>
            <a:pPr eaLnBrk="1" hangingPunct="1">
              <a:buFont typeface="Wingdings" panose="05000000000000000000" pitchFamily="2" charset="2"/>
              <a:buNone/>
            </a:pPr>
            <a:endParaRPr lang="en-US" altLang="en-US" smtClean="0"/>
          </a:p>
          <a:p>
            <a:pPr eaLnBrk="1" hangingPunct="1">
              <a:buFont typeface="Wingdings" panose="05000000000000000000" pitchFamily="2" charset="2"/>
              <a:buNone/>
            </a:pPr>
            <a:endParaRPr lang="en-US" altLang="en-US" smtClean="0"/>
          </a:p>
          <a:p>
            <a:pPr eaLnBrk="1" hangingPunct="1">
              <a:buFont typeface="Wingdings" panose="05000000000000000000" pitchFamily="2" charset="2"/>
              <a:buNone/>
            </a:pPr>
            <a:endParaRPr lang="en-US" altLang="en-US" smtClean="0"/>
          </a:p>
          <a:p>
            <a:pPr eaLnBrk="1" hangingPunct="1">
              <a:buFont typeface="Wingdings" panose="05000000000000000000" pitchFamily="2" charset="2"/>
              <a:buNone/>
            </a:pPr>
            <a:r>
              <a:rPr lang="en-US" altLang="en-US" smtClean="0"/>
              <a:t>                   </a:t>
            </a:r>
            <a:endParaRPr lang="en-US" altLang="en-US" smtClean="0">
              <a:solidFill>
                <a:schemeClr val="bg2"/>
              </a:solidFill>
            </a:endParaRPr>
          </a:p>
        </p:txBody>
      </p:sp>
      <p:sp>
        <p:nvSpPr>
          <p:cNvPr id="15364" name="Rectangle 5"/>
          <p:cNvSpPr>
            <a:spLocks noGrp="1" noChangeArrowheads="1"/>
          </p:cNvSpPr>
          <p:nvPr>
            <p:ph sz="half" idx="2"/>
          </p:nvPr>
        </p:nvSpPr>
        <p:spPr>
          <a:xfrm>
            <a:off x="4648200" y="2057400"/>
            <a:ext cx="4038600" cy="4297363"/>
          </a:xfrm>
        </p:spPr>
        <p:txBody>
          <a:bodyPr/>
          <a:lstStyle/>
          <a:p>
            <a:pPr eaLnBrk="1" hangingPunct="1"/>
            <a:r>
              <a:rPr lang="en-US" altLang="en-US" smtClean="0">
                <a:solidFill>
                  <a:srgbClr val="002060"/>
                </a:solidFill>
                <a:latin typeface="Baskerville Old Face" panose="02020602080505020303" pitchFamily="18" charset="0"/>
              </a:rPr>
              <a:t>Energetic &amp; Witty</a:t>
            </a:r>
          </a:p>
          <a:p>
            <a:pPr eaLnBrk="1" hangingPunct="1"/>
            <a:r>
              <a:rPr lang="en-US" altLang="en-US" smtClean="0">
                <a:solidFill>
                  <a:srgbClr val="002060"/>
                </a:solidFill>
                <a:latin typeface="Baskerville Old Face" panose="02020602080505020303" pitchFamily="18" charset="0"/>
              </a:rPr>
              <a:t>Alert &amp; Decisive</a:t>
            </a:r>
          </a:p>
          <a:p>
            <a:pPr eaLnBrk="1" hangingPunct="1"/>
            <a:r>
              <a:rPr lang="en-US" altLang="en-US" smtClean="0">
                <a:solidFill>
                  <a:srgbClr val="002060"/>
                </a:solidFill>
                <a:latin typeface="Baskerville Old Face" panose="02020602080505020303" pitchFamily="18" charset="0"/>
              </a:rPr>
              <a:t>Adrenaline-feeding</a:t>
            </a:r>
            <a:r>
              <a:rPr lang="en-US" altLang="en-US" smtClean="0">
                <a:solidFill>
                  <a:srgbClr val="002060"/>
                </a:solidFill>
              </a:rPr>
              <a:t> </a:t>
            </a:r>
          </a:p>
        </p:txBody>
      </p:sp>
      <p:sp>
        <p:nvSpPr>
          <p:cNvPr id="15365" name="Rectangle 4"/>
          <p:cNvSpPr>
            <a:spLocks noChangeArrowheads="1"/>
          </p:cNvSpPr>
          <p:nvPr/>
        </p:nvSpPr>
        <p:spPr bwMode="auto">
          <a:xfrm>
            <a:off x="-381000" y="3581400"/>
            <a:ext cx="9982200" cy="1295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3200" i="1">
                <a:solidFill>
                  <a:schemeClr val="bg1"/>
                </a:solidFill>
                <a:latin typeface="Baskerville Old Face" panose="02020602080505020303" pitchFamily="18" charset="0"/>
              </a:rPr>
              <a:t>typical range of risk</a:t>
            </a:r>
          </a:p>
        </p:txBody>
      </p:sp>
      <p:sp>
        <p:nvSpPr>
          <p:cNvPr id="15366" name="Line 7"/>
          <p:cNvSpPr>
            <a:spLocks noChangeShapeType="1"/>
          </p:cNvSpPr>
          <p:nvPr/>
        </p:nvSpPr>
        <p:spPr bwMode="auto">
          <a:xfrm flipV="1">
            <a:off x="-838200" y="4267200"/>
            <a:ext cx="3048000" cy="46038"/>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367" name="Line 9"/>
          <p:cNvSpPr>
            <a:spLocks noChangeShapeType="1"/>
          </p:cNvSpPr>
          <p:nvPr/>
        </p:nvSpPr>
        <p:spPr bwMode="auto">
          <a:xfrm flipV="1">
            <a:off x="2209800" y="3124200"/>
            <a:ext cx="0" cy="11430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368" name="Line 10"/>
          <p:cNvSpPr>
            <a:spLocks noChangeShapeType="1"/>
          </p:cNvSpPr>
          <p:nvPr/>
        </p:nvSpPr>
        <p:spPr bwMode="auto">
          <a:xfrm>
            <a:off x="2209800" y="3124200"/>
            <a:ext cx="1828800" cy="0"/>
          </a:xfrm>
          <a:prstGeom prst="line">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381000" y="3581400"/>
            <a:ext cx="9982200" cy="1295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3200" i="1">
                <a:solidFill>
                  <a:schemeClr val="bg1"/>
                </a:solidFill>
                <a:latin typeface="Baskerville Old Face" panose="02020602080505020303" pitchFamily="18" charset="0"/>
              </a:rPr>
              <a:t>typical range of risk</a:t>
            </a:r>
          </a:p>
        </p:txBody>
      </p:sp>
      <p:sp>
        <p:nvSpPr>
          <p:cNvPr id="16387" name="Rectangle 2"/>
          <p:cNvSpPr>
            <a:spLocks noGrp="1" noChangeArrowheads="1"/>
          </p:cNvSpPr>
          <p:nvPr>
            <p:ph type="title"/>
          </p:nvPr>
        </p:nvSpPr>
        <p:spPr>
          <a:xfrm>
            <a:off x="457200" y="704850"/>
            <a:ext cx="8229600" cy="1143000"/>
          </a:xfrm>
        </p:spPr>
        <p:txBody>
          <a:bodyPr/>
          <a:lstStyle/>
          <a:p>
            <a:pPr algn="ctr" eaLnBrk="1" hangingPunct="1"/>
            <a:r>
              <a:rPr lang="en-US" altLang="en-US" smtClean="0">
                <a:latin typeface="Bookman Old Style" panose="02050604050505020204" pitchFamily="18" charset="0"/>
              </a:rPr>
              <a:t>Depressed State</a:t>
            </a:r>
          </a:p>
        </p:txBody>
      </p:sp>
      <p:sp>
        <p:nvSpPr>
          <p:cNvPr id="16388" name="Rectangle 3"/>
          <p:cNvSpPr>
            <a:spLocks noGrp="1" noChangeArrowheads="1"/>
          </p:cNvSpPr>
          <p:nvPr>
            <p:ph sz="half" idx="1"/>
          </p:nvPr>
        </p:nvSpPr>
        <p:spPr>
          <a:xfrm>
            <a:off x="457200" y="1920875"/>
            <a:ext cx="4038600" cy="4433888"/>
          </a:xfrm>
          <a:extLst>
            <a:ext uri="{91240B29-F687-4F45-9708-019B960494DF}">
              <a14:hiddenLine xmlns:a14="http://schemas.microsoft.com/office/drawing/2010/main" w="38100">
                <a:solidFill>
                  <a:srgbClr val="000000"/>
                </a:solidFill>
                <a:miter lim="800000"/>
                <a:headEnd/>
                <a:tailEnd/>
              </a14:hiddenLine>
            </a:ext>
          </a:extLst>
        </p:spPr>
        <p:txBody>
          <a:bodyPr/>
          <a:lstStyle/>
          <a:p>
            <a:pPr eaLnBrk="1" hangingPunct="1"/>
            <a:endParaRPr lang="en-US" altLang="en-US" smtClean="0"/>
          </a:p>
          <a:p>
            <a:pPr eaLnBrk="1" hangingPunct="1">
              <a:buFont typeface="Wingdings" panose="05000000000000000000" pitchFamily="2" charset="2"/>
              <a:buNone/>
            </a:pPr>
            <a:endParaRPr lang="en-US" altLang="en-US" smtClean="0">
              <a:solidFill>
                <a:schemeClr val="bg2"/>
              </a:solidFill>
            </a:endParaRPr>
          </a:p>
          <a:p>
            <a:pPr eaLnBrk="1" hangingPunct="1"/>
            <a:endParaRPr lang="en-US" altLang="en-US" smtClean="0">
              <a:solidFill>
                <a:schemeClr val="bg2"/>
              </a:solidFill>
            </a:endParaRPr>
          </a:p>
          <a:p>
            <a:pPr eaLnBrk="1" hangingPunct="1"/>
            <a:endParaRPr lang="en-US" altLang="en-US" smtClean="0"/>
          </a:p>
          <a:p>
            <a:pPr eaLnBrk="1" hangingPunct="1"/>
            <a:endParaRPr lang="en-US" altLang="en-US" smtClean="0"/>
          </a:p>
          <a:p>
            <a:pPr eaLnBrk="1" hangingPunct="1">
              <a:buFont typeface="Wingdings" panose="05000000000000000000" pitchFamily="2" charset="2"/>
              <a:buNone/>
            </a:pPr>
            <a:endParaRPr lang="en-US" altLang="en-US" smtClean="0">
              <a:solidFill>
                <a:schemeClr val="bg2"/>
              </a:solidFill>
            </a:endParaRPr>
          </a:p>
          <a:p>
            <a:pPr eaLnBrk="1" hangingPunct="1">
              <a:buFont typeface="Wingdings" panose="05000000000000000000" pitchFamily="2" charset="2"/>
              <a:buNone/>
            </a:pPr>
            <a:endParaRPr lang="en-US" altLang="en-US" smtClean="0">
              <a:solidFill>
                <a:schemeClr val="bg2"/>
              </a:solidFill>
              <a:latin typeface="Baskerville Old Face" panose="02020602080505020303" pitchFamily="18" charset="0"/>
            </a:endParaRPr>
          </a:p>
        </p:txBody>
      </p:sp>
      <p:sp>
        <p:nvSpPr>
          <p:cNvPr id="16389" name="Rectangle 6"/>
          <p:cNvSpPr>
            <a:spLocks noGrp="1" noChangeArrowheads="1"/>
          </p:cNvSpPr>
          <p:nvPr>
            <p:ph sz="half" idx="2"/>
          </p:nvPr>
        </p:nvSpPr>
        <p:spPr>
          <a:xfrm>
            <a:off x="4648200" y="4572000"/>
            <a:ext cx="4038600" cy="1782763"/>
          </a:xfrm>
        </p:spPr>
        <p:txBody>
          <a:bodyPr/>
          <a:lstStyle/>
          <a:p>
            <a:pPr eaLnBrk="1" hangingPunct="1">
              <a:buFont typeface="Wingdings" panose="05000000000000000000" pitchFamily="2" charset="2"/>
              <a:buNone/>
            </a:pPr>
            <a:r>
              <a:rPr lang="en-US" altLang="en-US" smtClean="0">
                <a:solidFill>
                  <a:schemeClr val="bg2"/>
                </a:solidFill>
                <a:latin typeface="Baskerville Old Face" panose="02020602080505020303" pitchFamily="18" charset="0"/>
              </a:rPr>
              <a:t>   </a:t>
            </a:r>
          </a:p>
          <a:p>
            <a:pPr eaLnBrk="1" hangingPunct="1"/>
            <a:r>
              <a:rPr lang="en-US" altLang="en-US" smtClean="0">
                <a:solidFill>
                  <a:srgbClr val="002060"/>
                </a:solidFill>
                <a:latin typeface="Baskerville Old Face" panose="02020602080505020303" pitchFamily="18" charset="0"/>
              </a:rPr>
              <a:t>Tired &amp; Detached</a:t>
            </a:r>
          </a:p>
          <a:p>
            <a:pPr eaLnBrk="1" hangingPunct="1"/>
            <a:r>
              <a:rPr lang="en-US" altLang="en-US" smtClean="0">
                <a:solidFill>
                  <a:srgbClr val="002060"/>
                </a:solidFill>
                <a:latin typeface="Baskerville Old Face" panose="02020602080505020303" pitchFamily="18" charset="0"/>
              </a:rPr>
              <a:t>Apathetic &amp; Indecisive</a:t>
            </a:r>
          </a:p>
          <a:p>
            <a:pPr eaLnBrk="1" hangingPunct="1">
              <a:buFont typeface="Wingdings" panose="05000000000000000000" pitchFamily="2" charset="2"/>
              <a:buNone/>
            </a:pPr>
            <a:endParaRPr lang="en-US" altLang="en-US" smtClean="0">
              <a:solidFill>
                <a:schemeClr val="bg2"/>
              </a:solidFill>
              <a:latin typeface="Baskerville Old Face" panose="02020602080505020303" pitchFamily="18" charset="0"/>
            </a:endParaRPr>
          </a:p>
        </p:txBody>
      </p:sp>
      <p:sp>
        <p:nvSpPr>
          <p:cNvPr id="16390" name="Line 7"/>
          <p:cNvSpPr>
            <a:spLocks noChangeShapeType="1"/>
          </p:cNvSpPr>
          <p:nvPr/>
        </p:nvSpPr>
        <p:spPr bwMode="auto">
          <a:xfrm flipV="1">
            <a:off x="-990600" y="4038600"/>
            <a:ext cx="2971800" cy="46038"/>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6391" name="Line 9"/>
          <p:cNvSpPr>
            <a:spLocks noChangeShapeType="1"/>
          </p:cNvSpPr>
          <p:nvPr/>
        </p:nvSpPr>
        <p:spPr bwMode="auto">
          <a:xfrm flipV="1">
            <a:off x="1981200" y="3048000"/>
            <a:ext cx="0" cy="9906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6392" name="Line 10"/>
          <p:cNvSpPr>
            <a:spLocks noChangeShapeType="1"/>
          </p:cNvSpPr>
          <p:nvPr/>
        </p:nvSpPr>
        <p:spPr bwMode="auto">
          <a:xfrm>
            <a:off x="1981200" y="2590800"/>
            <a:ext cx="1676400" cy="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6393" name="Line 11"/>
          <p:cNvSpPr>
            <a:spLocks noChangeShapeType="1"/>
          </p:cNvSpPr>
          <p:nvPr/>
        </p:nvSpPr>
        <p:spPr bwMode="auto">
          <a:xfrm>
            <a:off x="3657600" y="3048000"/>
            <a:ext cx="0" cy="24384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6394" name="Line 12"/>
          <p:cNvSpPr>
            <a:spLocks noChangeShapeType="1"/>
          </p:cNvSpPr>
          <p:nvPr/>
        </p:nvSpPr>
        <p:spPr bwMode="auto">
          <a:xfrm>
            <a:off x="3657600" y="5486400"/>
            <a:ext cx="990600" cy="0"/>
          </a:xfrm>
          <a:prstGeom prst="line">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6395" name="Line 13"/>
          <p:cNvSpPr>
            <a:spLocks noChangeShapeType="1"/>
          </p:cNvSpPr>
          <p:nvPr/>
        </p:nvSpPr>
        <p:spPr bwMode="auto">
          <a:xfrm>
            <a:off x="1981200" y="2590800"/>
            <a:ext cx="0" cy="3810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6396" name="Line 14"/>
          <p:cNvSpPr>
            <a:spLocks noChangeShapeType="1"/>
          </p:cNvSpPr>
          <p:nvPr/>
        </p:nvSpPr>
        <p:spPr bwMode="auto">
          <a:xfrm>
            <a:off x="1981200" y="2895600"/>
            <a:ext cx="0" cy="1524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6397" name="Line 15"/>
          <p:cNvSpPr>
            <a:spLocks noChangeShapeType="1"/>
          </p:cNvSpPr>
          <p:nvPr/>
        </p:nvSpPr>
        <p:spPr bwMode="auto">
          <a:xfrm>
            <a:off x="3657600" y="2590800"/>
            <a:ext cx="0" cy="6096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381000" y="3581400"/>
            <a:ext cx="9982200" cy="1295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3200" i="1">
                <a:solidFill>
                  <a:schemeClr val="bg1"/>
                </a:solidFill>
                <a:latin typeface="Baskerville Old Face" panose="02020602080505020303" pitchFamily="18" charset="0"/>
              </a:rPr>
              <a:t>typical range of risk</a:t>
            </a:r>
          </a:p>
        </p:txBody>
      </p:sp>
      <p:sp>
        <p:nvSpPr>
          <p:cNvPr id="17411" name="Rectangle 2"/>
          <p:cNvSpPr>
            <a:spLocks noGrp="1" noChangeArrowheads="1"/>
          </p:cNvSpPr>
          <p:nvPr>
            <p:ph type="title"/>
          </p:nvPr>
        </p:nvSpPr>
        <p:spPr>
          <a:xfrm>
            <a:off x="838200" y="704850"/>
            <a:ext cx="7848600" cy="1143000"/>
          </a:xfrm>
        </p:spPr>
        <p:txBody>
          <a:bodyPr/>
          <a:lstStyle/>
          <a:p>
            <a:pPr eaLnBrk="1" hangingPunct="1"/>
            <a:r>
              <a:rPr lang="en-US" altLang="en-US" sz="4000" smtClean="0">
                <a:latin typeface="Bookman Old Style" panose="02050604050505020204" pitchFamily="18" charset="0"/>
              </a:rPr>
              <a:t>The “Biological Roller Coaster”</a:t>
            </a:r>
          </a:p>
        </p:txBody>
      </p:sp>
      <p:sp>
        <p:nvSpPr>
          <p:cNvPr id="17412" name="Rectangle 3"/>
          <p:cNvSpPr>
            <a:spLocks noGrp="1" noChangeArrowheads="1"/>
          </p:cNvSpPr>
          <p:nvPr>
            <p:ph idx="1"/>
          </p:nvPr>
        </p:nvSpPr>
        <p:spPr>
          <a:xfrm>
            <a:off x="2667000" y="1935163"/>
            <a:ext cx="6019800" cy="4389437"/>
          </a:xfrm>
        </p:spPr>
        <p:txBody>
          <a:bodyPr/>
          <a:lstStyle/>
          <a:p>
            <a:pPr eaLnBrk="1" hangingPunct="1"/>
            <a:r>
              <a:rPr lang="en-US" altLang="en-US" smtClean="0">
                <a:solidFill>
                  <a:srgbClr val="002060"/>
                </a:solidFill>
                <a:latin typeface="Baskerville Old Face" panose="02020602080505020303" pitchFamily="18" charset="0"/>
              </a:rPr>
              <a:t>hyper-vigilant state</a:t>
            </a:r>
          </a:p>
          <a:p>
            <a:pPr eaLnBrk="1" hangingPunct="1"/>
            <a:endParaRPr lang="en-US" altLang="en-US" smtClean="0">
              <a:solidFill>
                <a:srgbClr val="002060"/>
              </a:solidFill>
              <a:latin typeface="Baskerville Old Face" panose="02020602080505020303" pitchFamily="18" charset="0"/>
            </a:endParaRPr>
          </a:p>
          <a:p>
            <a:pPr eaLnBrk="1" hangingPunct="1"/>
            <a:endParaRPr lang="en-US" altLang="en-US" smtClean="0">
              <a:solidFill>
                <a:srgbClr val="002060"/>
              </a:solidFill>
            </a:endParaRPr>
          </a:p>
          <a:p>
            <a:pPr eaLnBrk="1" hangingPunct="1"/>
            <a:endParaRPr lang="en-US" altLang="en-US" smtClean="0">
              <a:solidFill>
                <a:srgbClr val="002060"/>
              </a:solidFill>
            </a:endParaRPr>
          </a:p>
          <a:p>
            <a:pPr eaLnBrk="1" hangingPunct="1"/>
            <a:endParaRPr lang="en-US" altLang="en-US" smtClean="0">
              <a:solidFill>
                <a:srgbClr val="002060"/>
              </a:solidFill>
            </a:endParaRPr>
          </a:p>
          <a:p>
            <a:pPr eaLnBrk="1" hangingPunct="1"/>
            <a:endParaRPr lang="en-US" altLang="en-US" smtClean="0">
              <a:solidFill>
                <a:srgbClr val="002060"/>
              </a:solidFill>
            </a:endParaRPr>
          </a:p>
          <a:p>
            <a:pPr eaLnBrk="1" hangingPunct="1"/>
            <a:endParaRPr lang="en-US" altLang="en-US" smtClean="0">
              <a:solidFill>
                <a:srgbClr val="002060"/>
              </a:solidFill>
            </a:endParaRPr>
          </a:p>
          <a:p>
            <a:pPr eaLnBrk="1" hangingPunct="1"/>
            <a:endParaRPr lang="en-US" altLang="en-US" smtClean="0">
              <a:solidFill>
                <a:srgbClr val="002060"/>
              </a:solidFill>
            </a:endParaRPr>
          </a:p>
          <a:p>
            <a:pPr eaLnBrk="1" hangingPunct="1"/>
            <a:r>
              <a:rPr lang="en-US" altLang="en-US" smtClean="0">
                <a:solidFill>
                  <a:srgbClr val="002060"/>
                </a:solidFill>
                <a:latin typeface="Baskerville Old Face" panose="02020602080505020303" pitchFamily="18" charset="0"/>
              </a:rPr>
              <a:t>depressed state</a:t>
            </a:r>
          </a:p>
        </p:txBody>
      </p:sp>
      <p:sp>
        <p:nvSpPr>
          <p:cNvPr id="17413" name="Line 5"/>
          <p:cNvSpPr>
            <a:spLocks noChangeShapeType="1"/>
          </p:cNvSpPr>
          <p:nvPr/>
        </p:nvSpPr>
        <p:spPr bwMode="auto">
          <a:xfrm flipV="1">
            <a:off x="-838200" y="4191000"/>
            <a:ext cx="2743200" cy="46038"/>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14" name="Line 6"/>
          <p:cNvSpPr>
            <a:spLocks noChangeShapeType="1"/>
          </p:cNvSpPr>
          <p:nvPr/>
        </p:nvSpPr>
        <p:spPr bwMode="auto">
          <a:xfrm flipV="1">
            <a:off x="1905000" y="2895600"/>
            <a:ext cx="0" cy="12954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15" name="Line 7"/>
          <p:cNvSpPr>
            <a:spLocks noChangeShapeType="1"/>
          </p:cNvSpPr>
          <p:nvPr/>
        </p:nvSpPr>
        <p:spPr bwMode="auto">
          <a:xfrm>
            <a:off x="1905000" y="2895600"/>
            <a:ext cx="914400" cy="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16" name="Line 8"/>
          <p:cNvSpPr>
            <a:spLocks noChangeShapeType="1"/>
          </p:cNvSpPr>
          <p:nvPr/>
        </p:nvSpPr>
        <p:spPr bwMode="auto">
          <a:xfrm>
            <a:off x="2819400" y="2895600"/>
            <a:ext cx="46038" cy="26670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17" name="Line 9"/>
          <p:cNvSpPr>
            <a:spLocks noChangeShapeType="1"/>
          </p:cNvSpPr>
          <p:nvPr/>
        </p:nvSpPr>
        <p:spPr bwMode="auto">
          <a:xfrm>
            <a:off x="2819400" y="5562600"/>
            <a:ext cx="1066800" cy="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18" name="Line 10"/>
          <p:cNvSpPr>
            <a:spLocks noChangeShapeType="1"/>
          </p:cNvSpPr>
          <p:nvPr/>
        </p:nvSpPr>
        <p:spPr bwMode="auto">
          <a:xfrm flipV="1">
            <a:off x="3886200" y="2895600"/>
            <a:ext cx="0" cy="26670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19" name="Line 11"/>
          <p:cNvSpPr>
            <a:spLocks noChangeShapeType="1"/>
          </p:cNvSpPr>
          <p:nvPr/>
        </p:nvSpPr>
        <p:spPr bwMode="auto">
          <a:xfrm>
            <a:off x="3962400" y="2895600"/>
            <a:ext cx="685800" cy="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20" name="Line 12"/>
          <p:cNvSpPr>
            <a:spLocks noChangeShapeType="1"/>
          </p:cNvSpPr>
          <p:nvPr/>
        </p:nvSpPr>
        <p:spPr bwMode="auto">
          <a:xfrm>
            <a:off x="4648200" y="2895600"/>
            <a:ext cx="0" cy="26670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21" name="Line 13"/>
          <p:cNvSpPr>
            <a:spLocks noChangeShapeType="1"/>
          </p:cNvSpPr>
          <p:nvPr/>
        </p:nvSpPr>
        <p:spPr bwMode="auto">
          <a:xfrm>
            <a:off x="4648200" y="5562600"/>
            <a:ext cx="914400" cy="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22" name="Line 14"/>
          <p:cNvSpPr>
            <a:spLocks noChangeShapeType="1"/>
          </p:cNvSpPr>
          <p:nvPr/>
        </p:nvSpPr>
        <p:spPr bwMode="auto">
          <a:xfrm flipV="1">
            <a:off x="5562600" y="2895600"/>
            <a:ext cx="0" cy="25908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23" name="Line 15"/>
          <p:cNvSpPr>
            <a:spLocks noChangeShapeType="1"/>
          </p:cNvSpPr>
          <p:nvPr/>
        </p:nvSpPr>
        <p:spPr bwMode="auto">
          <a:xfrm>
            <a:off x="5562600" y="2895600"/>
            <a:ext cx="914400" cy="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24" name="Line 16"/>
          <p:cNvSpPr>
            <a:spLocks noChangeShapeType="1"/>
          </p:cNvSpPr>
          <p:nvPr/>
        </p:nvSpPr>
        <p:spPr bwMode="auto">
          <a:xfrm>
            <a:off x="6477000" y="2895600"/>
            <a:ext cx="0" cy="26670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25" name="Line 17"/>
          <p:cNvSpPr>
            <a:spLocks noChangeShapeType="1"/>
          </p:cNvSpPr>
          <p:nvPr/>
        </p:nvSpPr>
        <p:spPr bwMode="auto">
          <a:xfrm>
            <a:off x="6477000" y="5562600"/>
            <a:ext cx="914400" cy="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26" name="Line 18"/>
          <p:cNvSpPr>
            <a:spLocks noChangeShapeType="1"/>
          </p:cNvSpPr>
          <p:nvPr/>
        </p:nvSpPr>
        <p:spPr bwMode="auto">
          <a:xfrm flipV="1">
            <a:off x="7391400" y="2895600"/>
            <a:ext cx="0" cy="26670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27" name="Line 19"/>
          <p:cNvSpPr>
            <a:spLocks noChangeShapeType="1"/>
          </p:cNvSpPr>
          <p:nvPr/>
        </p:nvSpPr>
        <p:spPr bwMode="auto">
          <a:xfrm>
            <a:off x="7391400" y="2895600"/>
            <a:ext cx="914400" cy="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28" name="Line 20"/>
          <p:cNvSpPr>
            <a:spLocks noChangeShapeType="1"/>
          </p:cNvSpPr>
          <p:nvPr/>
        </p:nvSpPr>
        <p:spPr bwMode="auto">
          <a:xfrm>
            <a:off x="8305800" y="2895600"/>
            <a:ext cx="0" cy="26670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29" name="Line 21"/>
          <p:cNvSpPr>
            <a:spLocks noChangeShapeType="1"/>
          </p:cNvSpPr>
          <p:nvPr/>
        </p:nvSpPr>
        <p:spPr bwMode="auto">
          <a:xfrm>
            <a:off x="8305800" y="5562600"/>
            <a:ext cx="609600" cy="0"/>
          </a:xfrm>
          <a:prstGeom prst="line">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30" name="Line 22"/>
          <p:cNvSpPr>
            <a:spLocks noChangeShapeType="1"/>
          </p:cNvSpPr>
          <p:nvPr/>
        </p:nvSpPr>
        <p:spPr bwMode="auto">
          <a:xfrm flipV="1">
            <a:off x="5562600" y="5181600"/>
            <a:ext cx="0" cy="762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31" name="Line 23"/>
          <p:cNvSpPr>
            <a:spLocks noChangeShapeType="1"/>
          </p:cNvSpPr>
          <p:nvPr/>
        </p:nvSpPr>
        <p:spPr bwMode="auto">
          <a:xfrm>
            <a:off x="5562600" y="5334000"/>
            <a:ext cx="0" cy="22860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1027"/>
          <p:cNvGraphicFramePr>
            <a:graphicFrameLocks noChangeAspect="1"/>
          </p:cNvGraphicFramePr>
          <p:nvPr>
            <p:ph idx="1"/>
          </p:nvPr>
        </p:nvGraphicFramePr>
        <p:xfrm>
          <a:off x="914400" y="1143000"/>
          <a:ext cx="7491413" cy="5410200"/>
        </p:xfrm>
        <a:graphic>
          <a:graphicData uri="http://schemas.openxmlformats.org/presentationml/2006/ole">
            <mc:AlternateContent xmlns:mc="http://schemas.openxmlformats.org/markup-compatibility/2006">
              <mc:Choice xmlns:v="urn:schemas-microsoft-com:vml" Requires="v">
                <p:oleObj spid="_x0000_s1027" name="Bitmap Image" r:id="rId4" imgW="7400000" imgH="5342857" progId="Paint.Picture">
                  <p:embed/>
                </p:oleObj>
              </mc:Choice>
              <mc:Fallback>
                <p:oleObj name="Bitmap Image" r:id="rId4" imgW="7400000" imgH="5342857" progId="Paint.Picture">
                  <p:embed/>
                  <p:pic>
                    <p:nvPicPr>
                      <p:cNvPr id="0" name="Object 102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143000"/>
                        <a:ext cx="7491413" cy="5410200"/>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1642</TotalTime>
  <Words>1236</Words>
  <Application>Microsoft Office PowerPoint</Application>
  <PresentationFormat>On-screen Show (4:3)</PresentationFormat>
  <Paragraphs>203</Paragraphs>
  <Slides>22</Slides>
  <Notes>16</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22</vt:i4>
      </vt:variant>
    </vt:vector>
  </HeadingPairs>
  <TitlesOfParts>
    <vt:vector size="33" baseType="lpstr">
      <vt:lpstr>Times New Roman</vt:lpstr>
      <vt:lpstr>Arial</vt:lpstr>
      <vt:lpstr>Calibri</vt:lpstr>
      <vt:lpstr>Constantia</vt:lpstr>
      <vt:lpstr>Wingdings 2</vt:lpstr>
      <vt:lpstr>Bookman Old Style</vt:lpstr>
      <vt:lpstr>Wingdings</vt:lpstr>
      <vt:lpstr>Baskerville Old Face</vt:lpstr>
      <vt:lpstr>Flow</vt:lpstr>
      <vt:lpstr>1_Flow</vt:lpstr>
      <vt:lpstr>Bitmap Image</vt:lpstr>
      <vt:lpstr>Crisis Intervention Response to Stress</vt:lpstr>
      <vt:lpstr>WANTED!</vt:lpstr>
      <vt:lpstr>Learning Objectives </vt:lpstr>
      <vt:lpstr>3 Sources of Stress</vt:lpstr>
      <vt:lpstr>Hyper-vigilance</vt:lpstr>
      <vt:lpstr>Hyper-vigilant State</vt:lpstr>
      <vt:lpstr>Depressed State</vt:lpstr>
      <vt:lpstr>The “Biological Roller Coaster”</vt:lpstr>
      <vt:lpstr>PowerPoint Presentation</vt:lpstr>
      <vt:lpstr>Four Types of Stress</vt:lpstr>
      <vt:lpstr>Examples</vt:lpstr>
      <vt:lpstr>Immediate Impacts on the Brain</vt:lpstr>
      <vt:lpstr>Immediate Impacts on the Body</vt:lpstr>
      <vt:lpstr>Immediate Impacts on the Body</vt:lpstr>
      <vt:lpstr>Immediate Impacts on Behavior</vt:lpstr>
      <vt:lpstr>Long-run Results of Unmanaged Stress</vt:lpstr>
      <vt:lpstr>Preparing for Stress</vt:lpstr>
      <vt:lpstr>Sleep</vt:lpstr>
      <vt:lpstr>Sleep Deprivation &amp; Peak Performance</vt:lpstr>
      <vt:lpstr>Counteracting Stress</vt:lpstr>
      <vt:lpstr>Counteracting Stress</vt:lpstr>
      <vt:lpstr>Review</vt:lpstr>
    </vt:vector>
  </TitlesOfParts>
  <Company>CJTC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CRISIS INTERVENTION</dc:title>
  <dc:creator>CJTC</dc:creator>
  <cp:lastModifiedBy>Donna Rorvik</cp:lastModifiedBy>
  <cp:revision>97</cp:revision>
  <cp:lastPrinted>2000-04-14T15:50:41Z</cp:lastPrinted>
  <dcterms:created xsi:type="dcterms:W3CDTF">2000-03-22T00:03:47Z</dcterms:created>
  <dcterms:modified xsi:type="dcterms:W3CDTF">2014-10-02T19:48:28Z</dcterms:modified>
</cp:coreProperties>
</file>