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22"/>
  </p:notesMasterIdLst>
  <p:handoutMasterIdLst>
    <p:handoutMasterId r:id="rId23"/>
  </p:handoutMasterIdLst>
  <p:sldIdLst>
    <p:sldId id="266" r:id="rId2"/>
    <p:sldId id="268" r:id="rId3"/>
    <p:sldId id="317" r:id="rId4"/>
    <p:sldId id="274" r:id="rId5"/>
    <p:sldId id="327" r:id="rId6"/>
    <p:sldId id="276" r:id="rId7"/>
    <p:sldId id="318" r:id="rId8"/>
    <p:sldId id="319" r:id="rId9"/>
    <p:sldId id="320" r:id="rId10"/>
    <p:sldId id="321" r:id="rId11"/>
    <p:sldId id="324" r:id="rId12"/>
    <p:sldId id="277" r:id="rId13"/>
    <p:sldId id="329" r:id="rId14"/>
    <p:sldId id="312" r:id="rId15"/>
    <p:sldId id="313" r:id="rId16"/>
    <p:sldId id="289" r:id="rId17"/>
    <p:sldId id="315" r:id="rId18"/>
    <p:sldId id="282" r:id="rId19"/>
    <p:sldId id="310" r:id="rId20"/>
    <p:sldId id="323" r:id="rId21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62581" autoAdjust="0"/>
  </p:normalViewPr>
  <p:slideViewPr>
    <p:cSldViewPr>
      <p:cViewPr varScale="1">
        <p:scale>
          <a:sx n="65" d="100"/>
          <a:sy n="65" d="100"/>
        </p:scale>
        <p:origin x="159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680" y="-6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#8h &amp; 9i PSM3 &amp; PSM3B-2hrs &amp; 1 hr.ppt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D17E143-BA45-440A-918A-DB59C6745C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542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kumimoji="1" sz="1000" i="1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*</a:t>
            </a:r>
            <a:endParaRPr lang="en-US" altLang="en-US" sz="1200" i="0"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000" i="1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07/16/96</a:t>
            </a:r>
            <a:endParaRPr lang="en-US" altLang="en-US" sz="1200" i="0">
              <a:latin typeface="Times New Roman" pitchFamily="18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kumimoji="1" sz="1000" i="1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#8h &amp; 9i PSM3 &amp; PSM3B-2hrs &amp; 1 hr.ppt*</a:t>
            </a:r>
            <a:endParaRPr lang="en-US" altLang="en-US" sz="1200" i="0">
              <a:latin typeface="Times New Roman" pitchFamily="18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000" i="1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563A555-AA83-4DA2-B0B3-A984827D1A35}" type="slidenum">
              <a:rPr lang="en-US" altLang="en-US"/>
              <a:pPr>
                <a:defRPr/>
              </a:pPr>
              <a:t>‹#›</a:t>
            </a:fld>
            <a:r>
              <a:rPr lang="en-US" altLang="en-US"/>
              <a:t>##</a:t>
            </a:r>
            <a:endParaRPr lang="en-US" altLang="en-US" sz="1200" i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29610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AC48B2D-7020-456B-A513-F5FBBE748C83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61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631245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D695780-2051-4DF5-ACA3-AF54BC3C0C51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266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ASK:  Why a whole section on anger??  ANSWER:  you’ll confront anger more than any other emotion</a:t>
            </a:r>
          </a:p>
          <a:p>
            <a:r>
              <a:rPr lang="en-US" altLang="en-US" smtClean="0"/>
              <a:t>*you don’t mirror them; they mirror you</a:t>
            </a:r>
          </a:p>
          <a:p>
            <a:r>
              <a:rPr lang="en-US" altLang="en-US" smtClean="0"/>
              <a:t>*MOST of the time; once in a while they’re just getting themselves spun up so you need to stop it now</a:t>
            </a:r>
          </a:p>
          <a:p>
            <a:r>
              <a:rPr lang="en-US" altLang="en-US" smtClean="0"/>
              <a:t>*be simple, direct &amp; specific because the angry person is still in lizard brain</a:t>
            </a:r>
          </a:p>
          <a:p>
            <a:r>
              <a:rPr lang="en-US" altLang="en-US" smtClean="0"/>
              <a:t>*you will not be thought of as “helpful” by pointing out that he’s acting like a child</a:t>
            </a:r>
          </a:p>
          <a:p>
            <a:r>
              <a:rPr lang="en-US" altLang="en-US" smtClean="0"/>
              <a:t>*work ‘em hard:  this is the time to use it</a:t>
            </a:r>
          </a:p>
          <a:p>
            <a:r>
              <a:rPr lang="en-US" altLang="en-US" smtClean="0"/>
              <a:t>*now, you’re gently pushing them back into the New Brain by challenging them use this part of their brain to answer your questions.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US" altLang="en-US" smtClean="0"/>
              <a:t>********************END 1</a:t>
            </a:r>
            <a:r>
              <a:rPr lang="en-US" altLang="en-US" baseline="30000" smtClean="0"/>
              <a:t>st</a:t>
            </a:r>
            <a:r>
              <a:rPr lang="en-US" altLang="en-US" smtClean="0"/>
              <a:t> HOUR***************</a:t>
            </a:r>
          </a:p>
        </p:txBody>
      </p:sp>
    </p:spTree>
    <p:extLst>
      <p:ext uri="{BB962C8B-B14F-4D97-AF65-F5344CB8AC3E}">
        <p14:creationId xmlns:p14="http://schemas.microsoft.com/office/powerpoint/2010/main" val="7089046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297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297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D5125B-8415-442A-B52F-74BC60D97C0B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297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“Let me be sure I heard what you just said,” is the ultimate empathetic sentence.</a:t>
            </a:r>
          </a:p>
        </p:txBody>
      </p:sp>
    </p:spTree>
    <p:extLst>
      <p:ext uri="{BB962C8B-B14F-4D97-AF65-F5344CB8AC3E}">
        <p14:creationId xmlns:p14="http://schemas.microsoft.com/office/powerpoint/2010/main" val="29104507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317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5179026-5B49-4AC8-AC4A-D48264C8070B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317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What’s paraphrasing??  Putting their meaning into your own words &amp; saying it back to them.</a:t>
            </a:r>
          </a:p>
        </p:txBody>
      </p:sp>
    </p:spTree>
    <p:extLst>
      <p:ext uri="{BB962C8B-B14F-4D97-AF65-F5344CB8AC3E}">
        <p14:creationId xmlns:p14="http://schemas.microsoft.com/office/powerpoint/2010/main" val="25668078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337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337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996B754-2AFC-41D4-A114-0E3A599346CC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33798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9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28600" indent="-228600"/>
            <a:r>
              <a:rPr lang="en-US" altLang="en-US" smtClean="0"/>
              <a:t>Verbal Judo pg. 80</a:t>
            </a:r>
          </a:p>
          <a:p>
            <a:pPr marL="228600" indent="-228600">
              <a:buFontTx/>
              <a:buAutoNum type="arabicPeriod"/>
            </a:pPr>
            <a:r>
              <a:rPr lang="en-US" altLang="en-US" smtClean="0"/>
              <a:t>No one is getting anywhere when someone is off on a rant</a:t>
            </a:r>
          </a:p>
          <a:p>
            <a:pPr marL="228600" indent="-228600">
              <a:buFontTx/>
              <a:buAutoNum type="arabicPeriod"/>
            </a:pPr>
            <a:r>
              <a:rPr lang="en-US" altLang="en-US" smtClean="0"/>
              <a:t>You have the control b/c now you’re talking &amp; he’s listening &amp; you’re guiding it.</a:t>
            </a:r>
          </a:p>
          <a:p>
            <a:pPr marL="228600" indent="-228600">
              <a:buFontTx/>
              <a:buAutoNum type="arabicPeriod"/>
            </a:pPr>
            <a:r>
              <a:rPr lang="en-US" altLang="en-US" smtClean="0"/>
              <a:t>You’ll find out now, sooner rather than later &amp; thus avoid further complications</a:t>
            </a:r>
          </a:p>
          <a:p>
            <a:pPr marL="228600" indent="-228600">
              <a:buFontTx/>
              <a:buAutoNum type="arabicPeriod"/>
            </a:pPr>
            <a:r>
              <a:rPr lang="en-US" altLang="en-US" smtClean="0"/>
              <a:t>The more you know of him, of the situation, the better off you are</a:t>
            </a:r>
          </a:p>
          <a:p>
            <a:pPr marL="228600" indent="-228600">
              <a:buFontTx/>
              <a:buAutoNum type="arabicPeriod"/>
            </a:pPr>
            <a:r>
              <a:rPr lang="en-US" altLang="en-US" smtClean="0"/>
              <a:t>He’s extremely motivated to listen</a:t>
            </a:r>
          </a:p>
          <a:p>
            <a:pPr marL="228600" indent="-228600">
              <a:buFontTx/>
              <a:buAutoNum type="arabicPeriod"/>
            </a:pPr>
            <a:r>
              <a:rPr lang="en-US" altLang="en-US" smtClean="0"/>
              <a:t>No question about it, you the officer are seen as empathetic</a:t>
            </a:r>
          </a:p>
          <a:p>
            <a:pPr marL="228600" indent="-228600">
              <a:buFontTx/>
              <a:buAutoNum type="arabicPeriod"/>
            </a:pPr>
            <a:endParaRPr lang="en-US" altLang="en-US" smtClean="0"/>
          </a:p>
          <a:p>
            <a:pPr marL="228600" indent="-228600">
              <a:buFontTx/>
              <a:buAutoNum type="arabicPeriod"/>
            </a:pPr>
            <a:endParaRPr lang="en-US" altLang="en-US" smtClean="0"/>
          </a:p>
          <a:p>
            <a:pPr marL="228600" indent="-228600">
              <a:buFontTx/>
              <a:buAutoNum type="arabicPeriod"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423399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358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358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9720125-A95F-4BE7-93E2-5E713F34DA00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358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  <a:p>
            <a:r>
              <a:rPr lang="en-US" altLang="en-US" smtClean="0"/>
              <a:t>This puts you in a good light.  Remember, as a public servant you have to be perceived as good by people who only have a fraction of the story</a:t>
            </a:r>
          </a:p>
          <a:p>
            <a:r>
              <a:rPr lang="en-US" altLang="en-US" smtClean="0"/>
              <a:t>When you need to be sure you’re understood, you’ve set the example to be repeated </a:t>
            </a:r>
          </a:p>
          <a:p>
            <a:r>
              <a:rPr lang="en-US" altLang="en-US" smtClean="0"/>
              <a:t>It’s easier to recall the facts when it’s report-writing time.</a:t>
            </a:r>
          </a:p>
        </p:txBody>
      </p:sp>
    </p:spTree>
    <p:extLst>
      <p:ext uri="{BB962C8B-B14F-4D97-AF65-F5344CB8AC3E}">
        <p14:creationId xmlns:p14="http://schemas.microsoft.com/office/powerpoint/2010/main" val="27673996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378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378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E030882-B7D2-44E9-A3A9-4D74944C474F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378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u="sng" smtClean="0"/>
              <a:t>Come here!</a:t>
            </a:r>
            <a:r>
              <a:rPr lang="en-US" altLang="en-US" smtClean="0"/>
              <a:t> Means “Run!”  </a:t>
            </a:r>
            <a:r>
              <a:rPr lang="en-US" altLang="en-US" b="1" smtClean="0"/>
              <a:t>BETTER:</a:t>
            </a:r>
            <a:r>
              <a:rPr lang="en-US" altLang="en-US" smtClean="0"/>
              <a:t>  </a:t>
            </a:r>
            <a:r>
              <a:rPr lang="en-US" altLang="en-US" b="1" i="1" u="sng" smtClean="0"/>
              <a:t>“Excuse me, could I chat with you a second?”</a:t>
            </a:r>
          </a:p>
          <a:p>
            <a:endParaRPr lang="en-US" altLang="en-US" sz="800" b="1" i="1" u="sng" smtClean="0"/>
          </a:p>
          <a:p>
            <a:r>
              <a:rPr lang="en-US" altLang="en-US" u="sng" smtClean="0"/>
              <a:t>Because those are the rules</a:t>
            </a:r>
            <a:r>
              <a:rPr lang="en-US" altLang="en-US" smtClean="0"/>
              <a:t>.  </a:t>
            </a:r>
            <a:r>
              <a:rPr lang="en-US" altLang="en-US" b="1" smtClean="0"/>
              <a:t>BETTER:</a:t>
            </a:r>
            <a:r>
              <a:rPr lang="en-US" altLang="en-US" smtClean="0"/>
              <a:t>  Take the time.  Educate them.  Put the rules in context.  Appeal to their intelligence.  You allow them to save face.</a:t>
            </a:r>
          </a:p>
          <a:p>
            <a:endParaRPr lang="en-US" altLang="en-US" sz="800" smtClean="0"/>
          </a:p>
          <a:p>
            <a:r>
              <a:rPr lang="en-US" altLang="en-US" u="sng" smtClean="0"/>
              <a:t>It’s none of your business.</a:t>
            </a:r>
            <a:r>
              <a:rPr lang="en-US" altLang="en-US" smtClean="0"/>
              <a:t>  </a:t>
            </a:r>
            <a:r>
              <a:rPr lang="en-US" altLang="en-US" b="1" smtClean="0"/>
              <a:t>BETTER: </a:t>
            </a:r>
            <a:r>
              <a:rPr lang="en-US" altLang="en-US" b="1" i="1" u="sng" smtClean="0"/>
              <a:t>“The people involved would not want me to say anything without their knowledge or permission, &amp; I want to honor that – you understand.”</a:t>
            </a:r>
            <a:r>
              <a:rPr lang="en-US" altLang="en-US" smtClean="0"/>
              <a:t>  You can add, if appropriate, that it’s safe to remain in their home next door, etc. </a:t>
            </a:r>
          </a:p>
          <a:p>
            <a:endParaRPr lang="en-US" altLang="en-US" sz="800" smtClean="0"/>
          </a:p>
          <a:p>
            <a:r>
              <a:rPr lang="en-US" altLang="en-US" u="sng" smtClean="0"/>
              <a:t>What do you want me to do about it?</a:t>
            </a:r>
            <a:r>
              <a:rPr lang="en-US" altLang="en-US" b="1" smtClean="0"/>
              <a:t>  BETTER:  </a:t>
            </a:r>
            <a:r>
              <a:rPr lang="en-US" altLang="en-US" b="1" i="1" u="sng" smtClean="0"/>
              <a:t>“I’m sorry.  I really don’t know what to tell you or what else to recommend, &amp; I wish I did.  I’d like to help but I can’t.”</a:t>
            </a:r>
          </a:p>
          <a:p>
            <a:endParaRPr lang="en-US" altLang="en-US" sz="800" b="1" i="1" u="sng" smtClean="0"/>
          </a:p>
          <a:p>
            <a:r>
              <a:rPr lang="en-US" altLang="en-US" u="sng" smtClean="0"/>
              <a:t>Calm down.</a:t>
            </a:r>
            <a:r>
              <a:rPr lang="en-US" altLang="en-US" b="1" smtClean="0"/>
              <a:t>  BETTER:  </a:t>
            </a:r>
            <a:r>
              <a:rPr lang="en-US" altLang="en-US" b="1" i="1" u="sng" smtClean="0"/>
              <a:t>“It’s going to be alright, I’m working on it.”  OR “it’s going to be all right.  Talk to me.  What’s the trouble?”</a:t>
            </a:r>
          </a:p>
          <a:p>
            <a:endParaRPr lang="en-US" altLang="en-US" sz="800" b="1" i="1" u="sng" smtClean="0"/>
          </a:p>
          <a:p>
            <a:r>
              <a:rPr lang="en-US" altLang="en-US" u="sng" smtClean="0"/>
              <a:t>I’m not going to say this again.</a:t>
            </a:r>
            <a:r>
              <a:rPr lang="en-US" altLang="en-US" smtClean="0"/>
              <a:t>  </a:t>
            </a:r>
            <a:r>
              <a:rPr lang="en-US" altLang="en-US" b="1" smtClean="0"/>
              <a:t>BETTER:  </a:t>
            </a:r>
            <a:r>
              <a:rPr lang="en-US" altLang="en-US" b="1" i="1" u="sng" smtClean="0"/>
              <a:t>“It’s important that you understand this, so let me say it again.  And please listen carefully.”</a:t>
            </a:r>
            <a:r>
              <a:rPr lang="en-US" altLang="en-US" b="1" smtClean="0"/>
              <a:t> or instead, this may be the time to go to the 5-steps to decisive action.</a:t>
            </a:r>
          </a:p>
          <a:p>
            <a:endParaRPr lang="en-US" altLang="en-US" b="1" smtClean="0"/>
          </a:p>
          <a:p>
            <a:endParaRPr lang="en-US" altLang="en-US" smtClean="0"/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435432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409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409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FD480D6-3498-4ADC-BAC9-C6FADE15CAEC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409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Identify the goal of Tactical Communications</a:t>
            </a:r>
          </a:p>
          <a:p>
            <a:r>
              <a:rPr lang="en-US" altLang="en-US" smtClean="0"/>
              <a:t>Identify and demonstrate techniques to handle non-compliant people</a:t>
            </a:r>
          </a:p>
          <a:p>
            <a:r>
              <a:rPr lang="en-US" altLang="en-US" smtClean="0"/>
              <a:t>Identify and demonstrate when to move from verbal to other force options</a:t>
            </a:r>
          </a:p>
        </p:txBody>
      </p:sp>
    </p:spTree>
    <p:extLst>
      <p:ext uri="{BB962C8B-B14F-4D97-AF65-F5344CB8AC3E}">
        <p14:creationId xmlns:p14="http://schemas.microsoft.com/office/powerpoint/2010/main" val="637080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81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81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0F8443C-006C-4AE0-83C0-98931136613F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81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Identify the goal of Tactical Communications</a:t>
            </a:r>
          </a:p>
          <a:p>
            <a:r>
              <a:rPr lang="en-US" altLang="en-US" smtClean="0"/>
              <a:t>Identify and demonstrate techniques to handle non-compliant people</a:t>
            </a:r>
          </a:p>
          <a:p>
            <a:r>
              <a:rPr lang="en-US" altLang="en-US" smtClean="0"/>
              <a:t>Identify and demonstrate when to move from verbal to other force options</a:t>
            </a:r>
          </a:p>
        </p:txBody>
      </p:sp>
    </p:spTree>
    <p:extLst>
      <p:ext uri="{BB962C8B-B14F-4D97-AF65-F5344CB8AC3E}">
        <p14:creationId xmlns:p14="http://schemas.microsoft.com/office/powerpoint/2010/main" val="743512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7AD3911-F235-4437-B096-A8C2923E67CB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112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If what’s happening to you is not taken personally then it CAN’T push your hot buttons. </a:t>
            </a:r>
          </a:p>
          <a:p>
            <a:endParaRPr lang="en-US" altLang="en-US" smtClean="0"/>
          </a:p>
          <a:p>
            <a:r>
              <a:rPr lang="en-US" altLang="en-US" smtClean="0"/>
              <a:t>YOUR BADGE DOES NOT REPRESENT YOU PERSONALLY.  IT REPRESENTS LAW ENFORCEMENT &amp; THAT’S WHAT YOU NEED TO BE FOCUSING ON</a:t>
            </a:r>
          </a:p>
          <a:p>
            <a:endParaRPr lang="en-US" altLang="en-US" smtClean="0"/>
          </a:p>
          <a:p>
            <a:r>
              <a:rPr lang="en-US" altLang="en-US" smtClean="0"/>
              <a:t>IF YOU RESPOND DEFENSIVELY … NOW YOU’RE NOT FOCUSED ON LAW ENFORCEMENT ...  YOU’RE FOCUSED ON YOUR EGO </a:t>
            </a:r>
          </a:p>
          <a:p>
            <a:endParaRPr lang="en-US" altLang="en-US" smtClean="0"/>
          </a:p>
          <a:p>
            <a:r>
              <a:rPr lang="en-US" altLang="en-US" smtClean="0"/>
              <a:t>*Always respond; never react</a:t>
            </a:r>
          </a:p>
          <a:p>
            <a:r>
              <a:rPr lang="en-US" altLang="en-US" smtClean="0"/>
              <a:t>*Let a person say what he wants as long as he does what you say</a:t>
            </a:r>
          </a:p>
          <a:p>
            <a:r>
              <a:rPr lang="en-US" altLang="en-US" smtClean="0"/>
              <a:t>*Allow them to save face if you can   </a:t>
            </a:r>
          </a:p>
        </p:txBody>
      </p:sp>
    </p:spTree>
    <p:extLst>
      <p:ext uri="{BB962C8B-B14F-4D97-AF65-F5344CB8AC3E}">
        <p14:creationId xmlns:p14="http://schemas.microsoft.com/office/powerpoint/2010/main" val="1803244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1434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143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890CC6A-B54A-4CCC-A9F0-8E5544AD6953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143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Ask this of the class but try to stay away from encouraging sarcastic, unprofessional responses.  Possible questions might be:</a:t>
            </a:r>
          </a:p>
          <a:p>
            <a:endParaRPr lang="en-US" altLang="en-US" smtClean="0"/>
          </a:p>
          <a:p>
            <a:r>
              <a:rPr lang="en-US" altLang="en-US" smtClean="0"/>
              <a:t>Q:  Don’t you have anything better to do?</a:t>
            </a:r>
          </a:p>
          <a:p>
            <a:r>
              <a:rPr lang="en-US" altLang="en-US" sz="1400" b="1" i="1" smtClean="0"/>
              <a:t>A:  What’s better than talking to you? </a:t>
            </a:r>
          </a:p>
          <a:p>
            <a:endParaRPr lang="en-US" altLang="en-US" sz="1400" b="1" i="1" smtClean="0"/>
          </a:p>
          <a:p>
            <a:r>
              <a:rPr lang="en-US" altLang="en-US" smtClean="0"/>
              <a:t>Q:  Why don’t you go catch a bad guy?</a:t>
            </a:r>
          </a:p>
          <a:p>
            <a:r>
              <a:rPr lang="en-US" altLang="en-US" b="1" i="1" smtClean="0"/>
              <a:t>A:  You know what!?  I hadn’t even thought of that!</a:t>
            </a:r>
          </a:p>
          <a:p>
            <a:endParaRPr lang="en-US" altLang="en-US" b="1" i="1" smtClean="0"/>
          </a:p>
          <a:p>
            <a:r>
              <a:rPr lang="en-US" altLang="en-US" smtClean="0"/>
              <a:t>Q:  Gee Officer, your eyes look glazed, have you been eating doughnuts?</a:t>
            </a:r>
          </a:p>
          <a:p>
            <a:r>
              <a:rPr lang="en-US" altLang="en-US" b="1" i="1" smtClean="0"/>
              <a:t>A:  Ah, you have wit, but do you have a driver’s license?</a:t>
            </a:r>
          </a:p>
          <a:p>
            <a:r>
              <a:rPr lang="en-US" altLang="en-US" b="1" i="1" smtClean="0"/>
              <a:t>A:  I appreciate your concern, but I need to see your driver’s license.</a:t>
            </a:r>
          </a:p>
          <a:p>
            <a:endParaRPr lang="en-US" altLang="en-US" b="1" i="1" smtClean="0"/>
          </a:p>
          <a:p>
            <a:r>
              <a:rPr lang="en-US" altLang="en-US" smtClean="0"/>
              <a:t>Q:  How do you sleep at night?</a:t>
            </a:r>
          </a:p>
          <a:p>
            <a:r>
              <a:rPr lang="en-US" altLang="en-US" b="1" i="1" smtClean="0"/>
              <a:t>A:  Usually on my side.</a:t>
            </a:r>
          </a:p>
          <a:p>
            <a:endParaRPr lang="en-US" altLang="en-US" b="1" i="1" smtClean="0"/>
          </a:p>
          <a:p>
            <a:endParaRPr lang="en-US" altLang="en-US" b="1" i="1" smtClean="0"/>
          </a:p>
        </p:txBody>
      </p:sp>
    </p:spTree>
    <p:extLst>
      <p:ext uri="{BB962C8B-B14F-4D97-AF65-F5344CB8AC3E}">
        <p14:creationId xmlns:p14="http://schemas.microsoft.com/office/powerpoint/2010/main" val="2729679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163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163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AF2A3EE-618D-4B0E-A4F1-AD4545687E11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163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  <a:p>
            <a:r>
              <a:rPr lang="en-US" altLang="en-US" smtClean="0"/>
              <a:t>Strip phrases are short &amp; simple calm answers that deflect verbal attack</a:t>
            </a:r>
          </a:p>
          <a:p>
            <a:endParaRPr lang="en-US" altLang="en-US" smtClean="0"/>
          </a:p>
          <a:p>
            <a:r>
              <a:rPr lang="en-US" altLang="en-US" smtClean="0"/>
              <a:t>When someone tries to humiliate you, try responding with one of these</a:t>
            </a:r>
          </a:p>
        </p:txBody>
      </p:sp>
    </p:spTree>
    <p:extLst>
      <p:ext uri="{BB962C8B-B14F-4D97-AF65-F5344CB8AC3E}">
        <p14:creationId xmlns:p14="http://schemas.microsoft.com/office/powerpoint/2010/main" val="2239758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AD42200-FB4B-42AE-8941-8CF636392811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184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Think ‘Andy Griffith’</a:t>
            </a:r>
          </a:p>
          <a:p>
            <a:endParaRPr lang="en-US" altLang="en-US" smtClean="0"/>
          </a:p>
          <a:p>
            <a:r>
              <a:rPr lang="en-US" altLang="en-US" smtClean="0"/>
              <a:t>O’yess</a:t>
            </a:r>
          </a:p>
          <a:p>
            <a:endParaRPr lang="en-US" altLang="en-US" smtClean="0"/>
          </a:p>
          <a:p>
            <a:r>
              <a:rPr lang="en-US" altLang="en-US" smtClean="0"/>
              <a:t>I got that, ma’am, but </a:t>
            </a:r>
          </a:p>
        </p:txBody>
      </p:sp>
    </p:spTree>
    <p:extLst>
      <p:ext uri="{BB962C8B-B14F-4D97-AF65-F5344CB8AC3E}">
        <p14:creationId xmlns:p14="http://schemas.microsoft.com/office/powerpoint/2010/main" val="4082466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1571F8D-9258-41C1-A567-2DE613092DC3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204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They’re fun to use</a:t>
            </a:r>
          </a:p>
          <a:p>
            <a:endParaRPr lang="en-US" altLang="en-US" smtClean="0"/>
          </a:p>
          <a:p>
            <a:r>
              <a:rPr lang="en-US" altLang="en-US" smtClean="0"/>
              <a:t>You get right past the insult</a:t>
            </a:r>
          </a:p>
          <a:p>
            <a:endParaRPr lang="en-US" altLang="en-US" smtClean="0"/>
          </a:p>
          <a:p>
            <a:r>
              <a:rPr lang="en-US" altLang="en-US" smtClean="0"/>
              <a:t>You can refocus both of you on whatever comes after the ‘but’</a:t>
            </a:r>
          </a:p>
          <a:p>
            <a:endParaRPr lang="en-US" altLang="en-US" smtClean="0"/>
          </a:p>
          <a:p>
            <a:r>
              <a:rPr lang="en-US" altLang="en-US" smtClean="0"/>
              <a:t>Remember, it’s not enough to be good , you’ve also got to sound good or it’s not good at all</a:t>
            </a:r>
          </a:p>
        </p:txBody>
      </p:sp>
    </p:spTree>
    <p:extLst>
      <p:ext uri="{BB962C8B-B14F-4D97-AF65-F5344CB8AC3E}">
        <p14:creationId xmlns:p14="http://schemas.microsoft.com/office/powerpoint/2010/main" val="3154744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225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225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722FB33-5241-448C-993E-281AFB4B77C2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225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This allows you to not get bogged down in arguing with someone &amp; repeating orders over &amp; over</a:t>
            </a:r>
          </a:p>
          <a:p>
            <a:endParaRPr lang="en-US" altLang="en-US" smtClean="0"/>
          </a:p>
          <a:p>
            <a:r>
              <a:rPr lang="en-US" altLang="en-US" smtClean="0"/>
              <a:t>Use a trespassing person as an example 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177590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*</a:t>
            </a:r>
            <a:endParaRPr lang="en-US" altLang="en-US" i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07/16/96</a:t>
            </a:r>
            <a:endParaRPr lang="en-US" altLang="en-US" i="0" smtClean="0"/>
          </a:p>
        </p:txBody>
      </p:sp>
      <p:sp>
        <p:nvSpPr>
          <p:cNvPr id="245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000" smtClean="0">
                <a:latin typeface="Arial" panose="020B0604020202020204" pitchFamily="34" charset="0"/>
              </a:rPr>
              <a:t>#8h &amp; 9i PSM3 &amp; PSM3B-2hrs &amp; 1 hr.ppt*</a:t>
            </a:r>
            <a:endParaRPr lang="en-US" altLang="en-US" i="0" smtClean="0"/>
          </a:p>
        </p:txBody>
      </p:sp>
      <p:sp>
        <p:nvSpPr>
          <p:cNvPr id="245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D6D9DA-EE89-42AD-A444-9EA9B92CB4C0}" type="slidenum">
              <a:rPr lang="en-US" altLang="en-US" sz="10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r>
              <a:rPr lang="en-US" altLang="en-US" sz="1000">
                <a:latin typeface="Arial" panose="020B0604020202020204" pitchFamily="34" charset="0"/>
              </a:rPr>
              <a:t>##</a:t>
            </a:r>
            <a:endParaRPr lang="en-US" altLang="en-US" i="0"/>
          </a:p>
        </p:txBody>
      </p:sp>
      <p:sp>
        <p:nvSpPr>
          <p:cNvPr id="245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GUIDED GROUP DISCUSSION</a:t>
            </a:r>
          </a:p>
          <a:p>
            <a:endParaRPr lang="en-US" altLang="en-US" smtClean="0"/>
          </a:p>
          <a:p>
            <a:r>
              <a:rPr lang="en-US" altLang="en-US" smtClean="0"/>
              <a:t>When is it not the appropriate time to be employing this verbal stuff?</a:t>
            </a:r>
          </a:p>
          <a:p>
            <a:endParaRPr lang="en-US" altLang="en-US" smtClean="0"/>
          </a:p>
          <a:p>
            <a:r>
              <a:rPr lang="en-US" altLang="en-US" smtClean="0"/>
              <a:t>At the expense of :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86348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153 w 21600"/>
                <a:gd name="T1" fmla="*/ 0 h 21231"/>
                <a:gd name="T2" fmla="*/ 831 w 21600"/>
                <a:gd name="T3" fmla="*/ 526 h 21231"/>
                <a:gd name="T4" fmla="*/ 0 w 21600"/>
                <a:gd name="T5" fmla="*/ 526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733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2CD0B-3BB0-4B09-BAED-32112B2B2D65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7DCFA8-53BD-4D0A-9183-B891029A1B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44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9AE7F-8968-44A3-A21A-207E63F4D2DF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3AAB-58F8-4E81-AAD9-043E077D11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90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DC5B4-9D32-4182-8AC1-F6FA99CADFC9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CC033-3828-4700-B931-7A0B8EF888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2522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8EF18-5FE0-4DEA-8FCD-2734C65AEEC7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FB91B-4CBE-4D87-8C74-FC0F35279B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145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9B83E-C972-42D6-B38F-6549B436B708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79152-EC97-41EC-A2C9-FD8FDBFB04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608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F116A-0087-4820-8BD8-70183333BBBF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14A5D-FDB6-4B41-9C0C-D1DB8AE8E5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260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C1B40-A182-4439-AB99-7939DC17DFA9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03957-1F02-4CBB-9950-C6785824FC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0782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9C20C-9272-4158-A935-7F02DBEFE71C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BD16E-88F3-4971-BFD0-CB0D7E7CF3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57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A57A7-A632-4292-90DA-D533CD7E91EF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A2EA9-4B0F-4B94-AACB-D0CF6F142E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565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E648C-4736-41E6-AE9A-42F2B9210CC4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16363-139F-4981-9FC5-A018D92882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11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0E414-0369-4E23-8A79-4770D5850073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F9AEE-5744-4D8F-8197-687CE9DBC2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862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72707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1299 w 21600"/>
                <a:gd name="T3" fmla="*/ 861 h 21600"/>
                <a:gd name="T4" fmla="*/ 0 w 21600"/>
                <a:gd name="T5" fmla="*/ 86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70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4E1F1DE6-2A82-4D8E-A459-817D0C222B1D}" type="datetime1">
              <a:rPr lang="en-US" altLang="en-US"/>
              <a:pPr>
                <a:defRPr/>
              </a:pPr>
              <a:t>10/2/2014</a:t>
            </a:fld>
            <a:endParaRPr lang="en-US" alt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271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2B27A85-9088-48CA-835E-6796AE5148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f-bz-kFyk8I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1447800"/>
            <a:ext cx="7772400" cy="2209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latin typeface="Bookman Old Style" pitchFamily="18" charset="0"/>
              </a:rPr>
              <a:t>Crisis Intervention</a:t>
            </a:r>
            <a:br>
              <a:rPr lang="en-US" altLang="en-US" dirty="0" smtClean="0">
                <a:latin typeface="Bookman Old Style" pitchFamily="18" charset="0"/>
              </a:rPr>
            </a:br>
            <a:r>
              <a:rPr lang="en-US" altLang="en-US" sz="3200" dirty="0" smtClean="0">
                <a:latin typeface="Bookman Old Style" pitchFamily="18" charset="0"/>
              </a:rPr>
              <a:t>Tactical Communications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5486400"/>
            <a:ext cx="7772400" cy="10668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z="1400" smtClean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The 5 Decisive Steps</a:t>
            </a:r>
            <a:br>
              <a:rPr lang="en-US" altLang="en-US" smtClean="0">
                <a:latin typeface="Bookman Old Style" pitchFamily="18" charset="0"/>
              </a:rPr>
            </a:br>
            <a:r>
              <a:rPr lang="en-US" altLang="en-US" sz="2400" smtClean="0">
                <a:latin typeface="Bookman Old Style" pitchFamily="18" charset="0"/>
              </a:rPr>
              <a:t>(moving from asking to acting)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 eaLnBrk="1" hangingPunct="1">
              <a:buFont typeface="Wingdings" panose="05000000000000000000" pitchFamily="2" charset="2"/>
              <a:buAutoNum type="romanLcPeriod"/>
            </a:pPr>
            <a:r>
              <a:rPr lang="en-US" altLang="en-US" smtClean="0"/>
              <a:t>Ask</a:t>
            </a:r>
          </a:p>
          <a:p>
            <a:pPr marL="660400" indent="-660400" eaLnBrk="1" hangingPunct="1">
              <a:buFont typeface="Wingdings" panose="05000000000000000000" pitchFamily="2" charset="2"/>
              <a:buAutoNum type="romanLcPeriod"/>
            </a:pPr>
            <a:r>
              <a:rPr lang="en-US" altLang="en-US" smtClean="0"/>
              <a:t>Set the context</a:t>
            </a:r>
          </a:p>
          <a:p>
            <a:pPr marL="660400" indent="-660400" eaLnBrk="1" hangingPunct="1">
              <a:buFont typeface="Wingdings" panose="05000000000000000000" pitchFamily="2" charset="2"/>
              <a:buAutoNum type="romanLcPeriod"/>
            </a:pPr>
            <a:r>
              <a:rPr lang="en-US" altLang="en-US" smtClean="0"/>
              <a:t>Present options</a:t>
            </a:r>
          </a:p>
          <a:p>
            <a:pPr marL="660400" indent="-660400" eaLnBrk="1" hangingPunct="1">
              <a:buFont typeface="Wingdings" panose="05000000000000000000" pitchFamily="2" charset="2"/>
              <a:buAutoNum type="romanLcPeriod"/>
            </a:pPr>
            <a:r>
              <a:rPr lang="en-US" altLang="en-US" smtClean="0"/>
              <a:t>Confirm their choice</a:t>
            </a:r>
          </a:p>
          <a:p>
            <a:pPr marL="660400" indent="-660400" eaLnBrk="1" hangingPunct="1">
              <a:buFont typeface="Wingdings" panose="05000000000000000000" pitchFamily="2" charset="2"/>
              <a:buAutoNum type="romanLcPeriod"/>
            </a:pPr>
            <a:r>
              <a:rPr lang="en-US" altLang="en-US" smtClean="0"/>
              <a:t>Act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The Common Sense Rule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We don’t sacrifice: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b="1" u="sng" smtClean="0"/>
              <a:t>Ourselves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mtClean="0"/>
              <a:t>The public’s welfare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mtClean="0"/>
              <a:t>Custody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mtClean="0"/>
              <a:t>Unreasonable amounts of time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Dealing with Anger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05000"/>
            <a:ext cx="7543800" cy="4038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mtClean="0">
                <a:latin typeface="Bookman Old Style" panose="02050604050505020204" pitchFamily="18" charset="0"/>
              </a:rPr>
              <a:t>Mirroring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mtClean="0">
                <a:latin typeface="Bookman Old Style" panose="02050604050505020204" pitchFamily="18" charset="0"/>
              </a:rPr>
              <a:t>Venting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mtClean="0">
                <a:latin typeface="Bookman Old Style" panose="02050604050505020204" pitchFamily="18" charset="0"/>
              </a:rPr>
              <a:t>Questioning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mtClean="0">
                <a:latin typeface="Bookman Old Style" panose="02050604050505020204" pitchFamily="18" charset="0"/>
              </a:rPr>
              <a:t>Condescension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mtClean="0">
                <a:latin typeface="Bookman Old Style" panose="02050604050505020204" pitchFamily="18" charset="0"/>
              </a:rPr>
              <a:t>Listening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mtClean="0">
                <a:latin typeface="Bookman Old Style" panose="02050604050505020204" pitchFamily="18" charset="0"/>
              </a:rPr>
              <a:t>Questioning</a:t>
            </a:r>
          </a:p>
          <a:p>
            <a:pPr eaLnBrk="1" hangingPunct="1"/>
            <a:endParaRPr lang="en-US" altLang="en-US" smtClean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Great Example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hlinkClick r:id="rId2"/>
              </a:rPr>
              <a:t>http://www.youtube.com/watch?v=f-bz-kFyk8I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19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Interrupting a Diatribe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5146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smtClean="0"/>
              <a:t>“Whoa!  Did I hear you right?”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914400"/>
            <a:ext cx="77724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Follow your interruption with…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52800" y="2819400"/>
            <a:ext cx="2362200" cy="1066800"/>
          </a:xfrm>
        </p:spPr>
        <p:txBody>
          <a:bodyPr/>
          <a:lstStyle/>
          <a:p>
            <a:pPr eaLnBrk="1" hangingPunct="1"/>
            <a:r>
              <a:rPr lang="en-US" altLang="en-US" smtClean="0"/>
              <a:t>paraphrasing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autoUpdateAnimBg="0"/>
      <p:bldP spid="10137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Top 8 Benefits of Paraphrasing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2438400"/>
            <a:ext cx="4343400" cy="3048000"/>
          </a:xfrm>
        </p:spPr>
        <p:txBody>
          <a:bodyPr/>
          <a:lstStyle/>
          <a:p>
            <a:pPr marL="660400" indent="-660400" eaLnBrk="1" hangingPunct="1">
              <a:buFont typeface="Wingdings" panose="05000000000000000000" pitchFamily="2" charset="2"/>
              <a:buAutoNum type="romanLcPeriod"/>
            </a:pPr>
            <a:r>
              <a:rPr lang="en-US" altLang="en-US" smtClean="0"/>
              <a:t>stops the rant</a:t>
            </a:r>
          </a:p>
          <a:p>
            <a:pPr marL="660400" indent="-660400" eaLnBrk="1" hangingPunct="1">
              <a:buFont typeface="Wingdings" panose="05000000000000000000" pitchFamily="2" charset="2"/>
              <a:buAutoNum type="romanLcPeriod"/>
            </a:pPr>
            <a:r>
              <a:rPr lang="en-US" altLang="en-US" smtClean="0"/>
              <a:t>controls</a:t>
            </a:r>
          </a:p>
          <a:p>
            <a:pPr marL="660400" indent="-660400" eaLnBrk="1" hangingPunct="1">
              <a:buFont typeface="Wingdings" panose="05000000000000000000" pitchFamily="2" charset="2"/>
              <a:buAutoNum type="romanLcPeriod"/>
            </a:pPr>
            <a:r>
              <a:rPr lang="en-US" altLang="en-US" smtClean="0"/>
              <a:t>misunderstanding</a:t>
            </a:r>
          </a:p>
          <a:p>
            <a:pPr marL="660400" indent="-660400" eaLnBrk="1" hangingPunct="1">
              <a:buFont typeface="Wingdings" panose="05000000000000000000" pitchFamily="2" charset="2"/>
              <a:buAutoNum type="romanLcPeriod"/>
            </a:pPr>
            <a:r>
              <a:rPr lang="en-US" altLang="en-US" smtClean="0"/>
              <a:t>understanding</a:t>
            </a:r>
          </a:p>
          <a:p>
            <a:pPr marL="660400" indent="-660400" eaLnBrk="1" hangingPunct="1">
              <a:buFont typeface="Wingdings" panose="05000000000000000000" pitchFamily="2" charset="2"/>
              <a:buAutoNum type="romanLcPeriod"/>
            </a:pPr>
            <a:r>
              <a:rPr lang="en-US" altLang="en-US" smtClean="0"/>
              <a:t>Listening…empathy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More Benefits of Paraphrasing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2200" y="2362200"/>
            <a:ext cx="5029200" cy="3276600"/>
          </a:xfrm>
        </p:spPr>
        <p:txBody>
          <a:bodyPr/>
          <a:lstStyle/>
          <a:p>
            <a:pPr marL="660400" indent="-660400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vi.  On-lookers</a:t>
            </a:r>
          </a:p>
          <a:p>
            <a:pPr marL="660400" indent="-660400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vii  Reversal</a:t>
            </a:r>
          </a:p>
          <a:p>
            <a:pPr marL="660400" indent="-660400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vii.  Mind-etching</a:t>
            </a:r>
          </a:p>
          <a:p>
            <a:pPr marL="660400" indent="-660400" eaLnBrk="1" hangingPunct="1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315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Apply the Brakes Before Saying…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7543800" cy="4953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mtClean="0">
                <a:latin typeface="Bookman Old Style" panose="02050604050505020204" pitchFamily="18" charset="0"/>
              </a:rPr>
              <a:t>Because those are the rules.</a:t>
            </a:r>
          </a:p>
          <a:p>
            <a:pPr eaLnBrk="1" hangingPunct="1"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mtClean="0">
                <a:latin typeface="Bookman Old Style" panose="02050604050505020204" pitchFamily="18" charset="0"/>
              </a:rPr>
              <a:t>It’s none of your business.</a:t>
            </a:r>
          </a:p>
          <a:p>
            <a:pPr eaLnBrk="1" hangingPunct="1"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mtClean="0">
                <a:latin typeface="Bookman Old Style" panose="02050604050505020204" pitchFamily="18" charset="0"/>
              </a:rPr>
              <a:t>What do you want me to do about it?</a:t>
            </a:r>
          </a:p>
          <a:p>
            <a:pPr eaLnBrk="1" hangingPunct="1"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mtClean="0">
                <a:latin typeface="Bookman Old Style" panose="02050604050505020204" pitchFamily="18" charset="0"/>
              </a:rPr>
              <a:t>Calm down!</a:t>
            </a:r>
          </a:p>
          <a:p>
            <a:pPr eaLnBrk="1" hangingPunct="1"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mtClean="0">
                <a:latin typeface="Bookman Old Style" panose="02050604050505020204" pitchFamily="18" charset="0"/>
              </a:rPr>
              <a:t>I’m not going to say this again.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362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Q &amp; 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Learning Objectives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mtClean="0"/>
              <a:t>List two strip phrases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mtClean="0"/>
              <a:t>Identify a reason to use strip phrases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mtClean="0"/>
              <a:t>Outline the five decisive steps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mtClean="0"/>
              <a:t>Identify the only “safe” way to interrupt someone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mtClean="0"/>
              <a:t>Identify three benefits of paraphrasing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Review of Learning Objectives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mtClean="0"/>
              <a:t>List two strip phrases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mtClean="0"/>
              <a:t>Identify a reason to use strip phrases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mtClean="0"/>
              <a:t>Outline the five decisive steps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mtClean="0"/>
              <a:t>Identify the only “safe” way to interrupt someone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mtClean="0"/>
              <a:t>Identify three benefits of paraphrasing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Today’s class</a:t>
            </a:r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Discuss: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hot buttons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ego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insults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getting the “run-around”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angry ranting people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biting our tongue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2438400"/>
            <a:ext cx="46482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“Hot Buttons”</a:t>
            </a:r>
            <a:r>
              <a:rPr lang="en-US" altLang="en-US" smtClean="0"/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 rot="10800000" flipV="1">
            <a:off x="838200" y="4267200"/>
            <a:ext cx="4876800" cy="2057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  <p:bldP spid="2867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90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smtClean="0">
                <a:latin typeface="Bookman Old Style" pitchFamily="18" charset="0"/>
              </a:rPr>
              <a:t>Who controls you?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9600" smtClean="0"/>
              <a:t>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3152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Answering “Questions”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543800" cy="3962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mtClean="0">
                <a:latin typeface="Bookman Old Style" panose="02050604050505020204" pitchFamily="18" charset="0"/>
              </a:rPr>
              <a:t>What kinds of baited questions can you imagine you might hear on patrol?</a:t>
            </a:r>
          </a:p>
          <a:p>
            <a:pPr eaLnBrk="1" hangingPunct="1">
              <a:buFont typeface="Wingdings" panose="05000000000000000000" pitchFamily="2" charset="2"/>
              <a:buBlip>
                <a:blip r:embed="rId4"/>
              </a:buBlip>
            </a:pPr>
            <a:endParaRPr lang="en-US" altLang="en-US" smtClean="0">
              <a:latin typeface="Bookman Old Style" panose="02050604050505020204" pitchFamily="18" charset="0"/>
            </a:endParaRPr>
          </a:p>
          <a:p>
            <a:pPr eaLnBrk="1" hangingPunct="1">
              <a:buFont typeface="Wingdings" panose="05000000000000000000" pitchFamily="2" charset="2"/>
              <a:buBlip>
                <a:blip r:embed="rId4"/>
              </a:buBlip>
            </a:pPr>
            <a:r>
              <a:rPr lang="en-US" altLang="en-US" smtClean="0">
                <a:latin typeface="Bookman Old Style" panose="02050604050505020204" pitchFamily="18" charset="0"/>
              </a:rPr>
              <a:t>How would you respond to them in order to de-escalate the situation?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72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smtClean="0">
                <a:latin typeface="Bookman Old Style" pitchFamily="18" charset="0"/>
              </a:rPr>
              <a:t>Deflect an insult &amp; re-focus with…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Bookman Old Style" panose="02050604050505020204" pitchFamily="18" charset="0"/>
              </a:rPr>
              <a:t>Strip phrases</a:t>
            </a:r>
          </a:p>
          <a:p>
            <a:pPr eaLnBrk="1" hangingPunct="1"/>
            <a:endParaRPr lang="en-US" altLang="en-US" smtClean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latin typeface="Bookman Old Style" pitchFamily="18" charset="0"/>
              </a:rPr>
              <a:t>Example “strip phrases”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mtClean="0"/>
              <a:t>I appreciate that, Sir, </a:t>
            </a:r>
            <a:r>
              <a:rPr lang="en-US" altLang="en-US" b="1" i="1" u="sng" smtClean="0">
                <a:solidFill>
                  <a:schemeClr val="folHlink"/>
                </a:solidFill>
              </a:rPr>
              <a:t>but</a:t>
            </a:r>
            <a:r>
              <a:rPr lang="en-US" altLang="en-US" smtClean="0"/>
              <a:t> sign here.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mtClean="0"/>
              <a:t>I understand that, Sir, </a:t>
            </a:r>
            <a:r>
              <a:rPr lang="en-US" altLang="en-US" b="1" i="1" u="sng" smtClean="0">
                <a:solidFill>
                  <a:schemeClr val="folHlink"/>
                </a:solidFill>
              </a:rPr>
              <a:t>but</a:t>
            </a:r>
            <a:r>
              <a:rPr lang="en-US" altLang="en-US" smtClean="0"/>
              <a:t> you need to leave.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mtClean="0"/>
              <a:t>I hear you, Sir, </a:t>
            </a:r>
            <a:r>
              <a:rPr lang="en-US" altLang="en-US" b="1" i="1" u="sng" smtClean="0">
                <a:solidFill>
                  <a:schemeClr val="folHlink"/>
                </a:solidFill>
              </a:rPr>
              <a:t>but</a:t>
            </a:r>
            <a:r>
              <a:rPr lang="en-US" altLang="en-US" smtClean="0"/>
              <a:t> give me your name.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mtClean="0"/>
              <a:t>That’s a fact, </a:t>
            </a:r>
            <a:r>
              <a:rPr lang="en-US" altLang="en-US" b="1" i="1" u="sng" smtClean="0">
                <a:solidFill>
                  <a:schemeClr val="folHlink"/>
                </a:solidFill>
              </a:rPr>
              <a:t>but</a:t>
            </a:r>
            <a:r>
              <a:rPr lang="en-US" altLang="en-US" smtClean="0"/>
              <a:t> give me your ID.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mtClean="0"/>
              <a:t>I believe that, Sir, </a:t>
            </a:r>
            <a:r>
              <a:rPr lang="en-US" altLang="en-US" b="1" i="1" u="sng" smtClean="0">
                <a:solidFill>
                  <a:schemeClr val="folHlink"/>
                </a:solidFill>
              </a:rPr>
              <a:t>but</a:t>
            </a:r>
            <a:r>
              <a:rPr lang="en-US" altLang="en-US" smtClean="0"/>
              <a:t> step away.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mtClean="0"/>
              <a:t>I appreciate that, oh yes, understand that, Sir, </a:t>
            </a:r>
            <a:r>
              <a:rPr lang="en-US" altLang="en-US" b="1" i="1" u="sng" smtClean="0">
                <a:solidFill>
                  <a:schemeClr val="folHlink"/>
                </a:solidFill>
              </a:rPr>
              <a:t>but</a:t>
            </a:r>
            <a:r>
              <a:rPr lang="en-US" altLang="en-US" smtClean="0"/>
              <a:t> pick it up.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Bookman Old Style" pitchFamily="18" charset="0"/>
              </a:rPr>
              <a:t>The Benefits of Strip Phrases</a:t>
            </a:r>
          </a:p>
        </p:txBody>
      </p:sp>
      <p:sp>
        <p:nvSpPr>
          <p:cNvPr id="1945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0" y="2438400"/>
            <a:ext cx="3124200" cy="2438400"/>
          </a:xfrm>
        </p:spPr>
        <p:txBody>
          <a:bodyPr/>
          <a:lstStyle/>
          <a:p>
            <a:pPr marL="660400" indent="-660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 smtClean="0"/>
          </a:p>
          <a:p>
            <a:pPr marL="660400" indent="-660400" eaLnBrk="1" hangingPunct="1">
              <a:lnSpc>
                <a:spcPct val="90000"/>
              </a:lnSpc>
            </a:pPr>
            <a:r>
              <a:rPr lang="en-US" altLang="en-US" sz="2800" smtClean="0"/>
              <a:t>Deflect</a:t>
            </a:r>
          </a:p>
          <a:p>
            <a:pPr marL="660400" indent="-660400" eaLnBrk="1" hangingPunct="1">
              <a:lnSpc>
                <a:spcPct val="90000"/>
              </a:lnSpc>
            </a:pPr>
            <a:r>
              <a:rPr lang="en-US" altLang="en-US" sz="2800" smtClean="0"/>
              <a:t>Re-focus</a:t>
            </a:r>
          </a:p>
          <a:p>
            <a:pPr marL="660400" indent="-660400" eaLnBrk="1" hangingPunct="1">
              <a:lnSpc>
                <a:spcPct val="90000"/>
              </a:lnSpc>
            </a:pPr>
            <a:r>
              <a:rPr lang="en-US" altLang="en-US" sz="2800" smtClean="0"/>
              <a:t>Sounds good to the public</a:t>
            </a:r>
          </a:p>
          <a:p>
            <a:pPr marL="660400" indent="-660400" eaLnBrk="1" hangingPunct="1">
              <a:lnSpc>
                <a:spcPct val="90000"/>
              </a:lnSpc>
            </a:pPr>
            <a:endParaRPr lang="en-US" altLang="en-US" sz="2800" smtClean="0"/>
          </a:p>
          <a:p>
            <a:pPr marL="660400" indent="-660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1787</TotalTime>
  <Words>1516</Words>
  <Application>Microsoft Office PowerPoint</Application>
  <PresentationFormat>On-screen Show (4:3)</PresentationFormat>
  <Paragraphs>239</Paragraphs>
  <Slides>20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Bookman Old Style</vt:lpstr>
      <vt:lpstr>Arial</vt:lpstr>
      <vt:lpstr>Times New Roman</vt:lpstr>
      <vt:lpstr>Wingdings</vt:lpstr>
      <vt:lpstr>Soaring</vt:lpstr>
      <vt:lpstr>Crisis Intervention Tactical Communications</vt:lpstr>
      <vt:lpstr>Learning Objectives</vt:lpstr>
      <vt:lpstr>Today’s class</vt:lpstr>
      <vt:lpstr>“Hot Buttons” </vt:lpstr>
      <vt:lpstr>Who controls you?</vt:lpstr>
      <vt:lpstr>Answering “Questions”</vt:lpstr>
      <vt:lpstr>Deflect an insult &amp; re-focus with…</vt:lpstr>
      <vt:lpstr>Example “strip phrases”</vt:lpstr>
      <vt:lpstr>The Benefits of Strip Phrases</vt:lpstr>
      <vt:lpstr>The 5 Decisive Steps (moving from asking to acting)</vt:lpstr>
      <vt:lpstr>The Common Sense Rule</vt:lpstr>
      <vt:lpstr>Dealing with Anger</vt:lpstr>
      <vt:lpstr>Great Example</vt:lpstr>
      <vt:lpstr>Interrupting a Diatribe</vt:lpstr>
      <vt:lpstr>Follow your interruption with…</vt:lpstr>
      <vt:lpstr>Top 8 Benefits of Paraphrasing</vt:lpstr>
      <vt:lpstr>More Benefits of Paraphrasing</vt:lpstr>
      <vt:lpstr>Apply the Brakes Before Saying…</vt:lpstr>
      <vt:lpstr>Q &amp; A</vt:lpstr>
      <vt:lpstr>Review of Learning Objectives</vt:lpstr>
    </vt:vector>
  </TitlesOfParts>
  <Company>CJTC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CRISIS INTERVENTION</dc:title>
  <dc:creator>CJTC</dc:creator>
  <cp:lastModifiedBy>Donna Rorvik</cp:lastModifiedBy>
  <cp:revision>50</cp:revision>
  <cp:lastPrinted>2000-04-14T16:12:41Z</cp:lastPrinted>
  <dcterms:created xsi:type="dcterms:W3CDTF">2000-03-23T18:53:07Z</dcterms:created>
  <dcterms:modified xsi:type="dcterms:W3CDTF">2014-10-02T19:52:45Z</dcterms:modified>
</cp:coreProperties>
</file>