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7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11/20/2014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11/20/2014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11/20/2014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11/20/2014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11/20/2014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11/20/2014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11/20/2014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11/20/2014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11/20/2014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11/20/2014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11/20/2014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11/20/2014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11/20/2014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11/20/2014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11/20/2014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11/20/2014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11/20/2014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11/20/2014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Crime Scene Management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002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95169"/>
          </a:xfrm>
        </p:spPr>
        <p:txBody>
          <a:bodyPr/>
          <a:lstStyle/>
          <a:p>
            <a:r>
              <a:rPr lang="en-US" b="1" dirty="0" smtClean="0"/>
              <a:t>Learning Objectives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02890"/>
            <a:ext cx="10510221" cy="4733364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Responsibilities of first officer to arrive</a:t>
            </a:r>
          </a:p>
          <a:p>
            <a:r>
              <a:rPr lang="en-US" sz="3200" b="1" dirty="0" smtClean="0"/>
              <a:t>Why it is important to arrive rapidly and safely</a:t>
            </a:r>
          </a:p>
          <a:p>
            <a:r>
              <a:rPr lang="en-US" sz="3200" b="1" dirty="0" smtClean="0"/>
              <a:t>Three priorities of responding to a crime scene</a:t>
            </a:r>
          </a:p>
          <a:p>
            <a:r>
              <a:rPr lang="en-US" sz="3200" b="1" dirty="0" smtClean="0"/>
              <a:t>List roles associated with crime scene investigations</a:t>
            </a:r>
          </a:p>
          <a:p>
            <a:r>
              <a:rPr lang="en-US" sz="3200" b="1" dirty="0" smtClean="0"/>
              <a:t>What is the “Golden Rule”</a:t>
            </a:r>
          </a:p>
          <a:p>
            <a:r>
              <a:rPr lang="en-US" sz="3200" b="1" dirty="0" smtClean="0"/>
              <a:t>What is “</a:t>
            </a:r>
            <a:r>
              <a:rPr lang="en-US" sz="3200" b="1" dirty="0" err="1" smtClean="0"/>
              <a:t>Locard’s</a:t>
            </a:r>
            <a:r>
              <a:rPr lang="en-US" sz="3200" b="1" dirty="0" smtClean="0"/>
              <a:t> Law”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727897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First officer on scene: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9643577" cy="4195481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MAKE THE SCENE SAFE !!!</a:t>
            </a:r>
          </a:p>
          <a:p>
            <a:pPr marL="0" indent="0">
              <a:buNone/>
            </a:pPr>
            <a:endParaRPr lang="en-US" sz="3200" b="1" dirty="0" smtClean="0"/>
          </a:p>
          <a:p>
            <a:r>
              <a:rPr lang="en-US" sz="3000" b="1" dirty="0" smtClean="0"/>
              <a:t>Where are the suspects?</a:t>
            </a:r>
          </a:p>
          <a:p>
            <a:r>
              <a:rPr lang="en-US" sz="3000" b="1" dirty="0" smtClean="0"/>
              <a:t>Safe access for other officers</a:t>
            </a:r>
          </a:p>
          <a:p>
            <a:r>
              <a:rPr lang="en-US" sz="3000" b="1" dirty="0" smtClean="0"/>
              <a:t>Arriving rapidly BUT safely – why do we care?</a:t>
            </a:r>
          </a:p>
          <a:p>
            <a:pPr lvl="1"/>
            <a:endParaRPr lang="en-US" sz="3000" b="1" dirty="0" smtClean="0"/>
          </a:p>
          <a:p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289783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</a:t>
            </a:r>
            <a:r>
              <a:rPr lang="en-US" b="1" dirty="0" smtClean="0"/>
              <a:t>riorities of arriving: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Make the scene safe</a:t>
            </a:r>
          </a:p>
          <a:p>
            <a:r>
              <a:rPr lang="en-US" sz="3600" b="1" dirty="0" smtClean="0"/>
              <a:t>Render medical aid</a:t>
            </a:r>
          </a:p>
          <a:p>
            <a:r>
              <a:rPr lang="en-US" sz="3600" b="1" dirty="0" smtClean="0"/>
              <a:t>Manage the crime scene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718605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Roles at a crime scene: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452282"/>
            <a:ext cx="8946541" cy="4796118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Handles suspect</a:t>
            </a:r>
          </a:p>
          <a:p>
            <a:r>
              <a:rPr lang="en-US" sz="2800" b="1" dirty="0" smtClean="0"/>
              <a:t>Interview victim</a:t>
            </a:r>
          </a:p>
          <a:p>
            <a:r>
              <a:rPr lang="en-US" sz="2800" b="1" dirty="0" smtClean="0"/>
              <a:t>Interview witnesses</a:t>
            </a:r>
          </a:p>
          <a:p>
            <a:r>
              <a:rPr lang="en-US" sz="2800" b="1" dirty="0" smtClean="0"/>
              <a:t>Photograph</a:t>
            </a:r>
          </a:p>
          <a:p>
            <a:r>
              <a:rPr lang="en-US" sz="2800" b="1" dirty="0" smtClean="0"/>
              <a:t>Crime scene sketch</a:t>
            </a:r>
          </a:p>
          <a:p>
            <a:r>
              <a:rPr lang="en-US" sz="2800" b="1" dirty="0" smtClean="0"/>
              <a:t>Evidence collection</a:t>
            </a:r>
          </a:p>
          <a:p>
            <a:r>
              <a:rPr lang="en-US" sz="2800" b="1" dirty="0" smtClean="0"/>
              <a:t>Scene security</a:t>
            </a:r>
          </a:p>
          <a:p>
            <a:r>
              <a:rPr lang="en-US" sz="2800" b="1" dirty="0" smtClean="0"/>
              <a:t>Additional resources: detectives, K-9, CSI, tow trucks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570454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“Golden Rule” of Crime Scenes: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2" y="2031402"/>
            <a:ext cx="10907602" cy="419548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 smtClean="0"/>
              <a:t>No evidentiary item is to be moved until it is </a:t>
            </a:r>
          </a:p>
          <a:p>
            <a:pPr marL="0" indent="0" algn="ctr">
              <a:buNone/>
            </a:pPr>
            <a:r>
              <a:rPr lang="en-US" sz="4000" u="sng" dirty="0"/>
              <a:t>m</a:t>
            </a:r>
            <a:r>
              <a:rPr lang="en-US" sz="4000" u="sng" dirty="0" smtClean="0"/>
              <a:t>arked</a:t>
            </a:r>
          </a:p>
          <a:p>
            <a:pPr marL="0" indent="0" algn="ctr">
              <a:buNone/>
            </a:pPr>
            <a:r>
              <a:rPr lang="en-US" sz="4000" u="sng" dirty="0" smtClean="0"/>
              <a:t>photographed</a:t>
            </a:r>
            <a:r>
              <a:rPr lang="en-US" sz="4000" dirty="0" smtClean="0"/>
              <a:t> and</a:t>
            </a:r>
          </a:p>
          <a:p>
            <a:pPr marL="0" indent="0" algn="ctr">
              <a:buNone/>
            </a:pPr>
            <a:r>
              <a:rPr lang="en-US" sz="4000" u="sng" dirty="0" smtClean="0"/>
              <a:t>sketched</a:t>
            </a:r>
            <a:r>
              <a:rPr lang="en-US" sz="4000" dirty="0" smtClean="0"/>
              <a:t>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506838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 smtClean="0"/>
              <a:t>Locard’s</a:t>
            </a:r>
            <a:r>
              <a:rPr lang="en-US" b="1" dirty="0" smtClean="0"/>
              <a:t> Exchange Principle </a:t>
            </a:r>
            <a:br>
              <a:rPr lang="en-US" b="1" dirty="0" smtClean="0"/>
            </a:br>
            <a:r>
              <a:rPr lang="en-US" dirty="0" smtClean="0"/>
              <a:t>(aka “</a:t>
            </a:r>
            <a:r>
              <a:rPr lang="en-US" dirty="0" err="1" smtClean="0"/>
              <a:t>Locard’s</a:t>
            </a:r>
            <a:r>
              <a:rPr lang="en-US" dirty="0" smtClean="0"/>
              <a:t> Law”)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Edmond </a:t>
            </a:r>
            <a:r>
              <a:rPr lang="en-US" sz="3200" dirty="0" err="1" smtClean="0"/>
              <a:t>Locard</a:t>
            </a:r>
            <a:r>
              <a:rPr lang="en-US" sz="3200" dirty="0" smtClean="0"/>
              <a:t> (1877-1966), France </a:t>
            </a:r>
          </a:p>
          <a:p>
            <a:r>
              <a:rPr lang="en-US" sz="3200" dirty="0" smtClean="0"/>
              <a:t>Theory of Transfer and Mutual Exchange: </a:t>
            </a:r>
          </a:p>
          <a:p>
            <a:pPr lvl="1"/>
            <a:r>
              <a:rPr lang="en-US" sz="2600" dirty="0" smtClean="0"/>
              <a:t>the </a:t>
            </a:r>
            <a:r>
              <a:rPr lang="en-US" sz="2600" dirty="0"/>
              <a:t>perpetrator of a crime will bring something into the crime scene and leave with something from it, and that both can be </a:t>
            </a:r>
            <a:r>
              <a:rPr lang="en-US" sz="2600" dirty="0" smtClean="0"/>
              <a:t>used as forensic evidence</a:t>
            </a:r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63035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36</TotalTime>
  <Words>191</Words>
  <Application>Microsoft Office PowerPoint</Application>
  <PresentationFormat>Widescreen</PresentationFormat>
  <Paragraphs>36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Ion</vt:lpstr>
      <vt:lpstr>Crime Scene Management</vt:lpstr>
      <vt:lpstr>Learning Objectives</vt:lpstr>
      <vt:lpstr>First officer on scene:</vt:lpstr>
      <vt:lpstr>Priorities of arriving:</vt:lpstr>
      <vt:lpstr>Roles at a crime scene:</vt:lpstr>
      <vt:lpstr>“Golden Rule” of Crime Scenes:</vt:lpstr>
      <vt:lpstr>Locard’s Exchange Principle  (aka “Locard’s Law”)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Crime Scene Management</dc:title>
  <dc:creator>Jenifer Eshom</dc:creator>
  <cp:lastModifiedBy>Donna Rorvik</cp:lastModifiedBy>
  <cp:revision>5</cp:revision>
  <dcterms:created xsi:type="dcterms:W3CDTF">2014-10-28T20:34:53Z</dcterms:created>
  <dcterms:modified xsi:type="dcterms:W3CDTF">2014-11-21T00:59:34Z</dcterms:modified>
</cp:coreProperties>
</file>