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256" r:id="rId2"/>
    <p:sldId id="257" r:id="rId3"/>
    <p:sldId id="284" r:id="rId4"/>
    <p:sldId id="258" r:id="rId5"/>
    <p:sldId id="259" r:id="rId6"/>
    <p:sldId id="260" r:id="rId7"/>
    <p:sldId id="261" r:id="rId8"/>
    <p:sldId id="264" r:id="rId9"/>
    <p:sldId id="265" r:id="rId10"/>
    <p:sldId id="271" r:id="rId11"/>
    <p:sldId id="268" r:id="rId12"/>
    <p:sldId id="272" r:id="rId13"/>
    <p:sldId id="270" r:id="rId14"/>
    <p:sldId id="266" r:id="rId15"/>
    <p:sldId id="279" r:id="rId16"/>
    <p:sldId id="276" r:id="rId17"/>
    <p:sldId id="280" r:id="rId18"/>
    <p:sldId id="281" r:id="rId19"/>
    <p:sldId id="267" r:id="rId20"/>
    <p:sldId id="278" r:id="rId21"/>
    <p:sldId id="282" r:id="rId22"/>
    <p:sldId id="263" r:id="rId23"/>
    <p:sldId id="273" r:id="rId24"/>
    <p:sldId id="262" r:id="rId25"/>
    <p:sldId id="274" r:id="rId26"/>
    <p:sldId id="283"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484" autoAdjust="0"/>
  </p:normalViewPr>
  <p:slideViewPr>
    <p:cSldViewPr>
      <p:cViewPr varScale="1">
        <p:scale>
          <a:sx n="95" d="100"/>
          <a:sy n="95" d="100"/>
        </p:scale>
        <p:origin x="1254" y="7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A472064-FDC3-4C9B-B8C0-A7090269326F}" type="datetimeFigureOut">
              <a:rPr lang="en-US" smtClean="0"/>
              <a:t>9/30/2014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EFD1154-FA1A-482D-A7BA-048834AB7BB0}" type="slidenum">
              <a:rPr lang="en-US" smtClean="0"/>
              <a:t>‹#›</a:t>
            </a:fld>
            <a:endParaRPr lang="en-US" dirty="0"/>
          </a:p>
        </p:txBody>
      </p:sp>
    </p:spTree>
    <p:extLst>
      <p:ext uri="{BB962C8B-B14F-4D97-AF65-F5344CB8AC3E}">
        <p14:creationId xmlns:p14="http://schemas.microsoft.com/office/powerpoint/2010/main" val="4970716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12D283-8472-49B7-A2A5-8D246C6C5194}" type="datetimeFigureOut">
              <a:rPr lang="en-US" smtClean="0"/>
              <a:t>9/30/2014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D94564-32C7-4CEC-9678-5008B0C96ECE}" type="slidenum">
              <a:rPr lang="en-US" smtClean="0"/>
              <a:t>‹#›</a:t>
            </a:fld>
            <a:endParaRPr lang="en-US" dirty="0"/>
          </a:p>
        </p:txBody>
      </p:sp>
    </p:spTree>
    <p:extLst>
      <p:ext uri="{BB962C8B-B14F-4D97-AF65-F5344CB8AC3E}">
        <p14:creationId xmlns:p14="http://schemas.microsoft.com/office/powerpoint/2010/main" val="1793034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704E5BF7-F175-4DC1-9CD9-6FEEEC71E2C7}" type="slidenum">
              <a:rPr lang="en-US" altLang="en-US"/>
              <a:pPr>
                <a:spcBef>
                  <a:spcPct val="0"/>
                </a:spcBef>
              </a:pPr>
              <a:t>3</a:t>
            </a:fld>
            <a:endParaRPr lang="en-US" altLang="en-US"/>
          </a:p>
        </p:txBody>
      </p:sp>
    </p:spTree>
    <p:extLst>
      <p:ext uri="{BB962C8B-B14F-4D97-AF65-F5344CB8AC3E}">
        <p14:creationId xmlns:p14="http://schemas.microsoft.com/office/powerpoint/2010/main" val="3694470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a:t>
            </a:r>
            <a:r>
              <a:rPr lang="en-US" baseline="0" dirty="0" smtClean="0"/>
              <a:t> might consider having the instructor pull some reports that they have written early in their careers to demonstrate the “permanent record” piece.</a:t>
            </a:r>
            <a:endParaRPr lang="en-US" dirty="0"/>
          </a:p>
        </p:txBody>
      </p:sp>
      <p:sp>
        <p:nvSpPr>
          <p:cNvPr id="4" name="Slide Number Placeholder 3"/>
          <p:cNvSpPr>
            <a:spLocks noGrp="1"/>
          </p:cNvSpPr>
          <p:nvPr>
            <p:ph type="sldNum" sz="quarter" idx="10"/>
          </p:nvPr>
        </p:nvSpPr>
        <p:spPr/>
        <p:txBody>
          <a:bodyPr/>
          <a:lstStyle/>
          <a:p>
            <a:fld id="{A7D94564-32C7-4CEC-9678-5008B0C96ECE}" type="slidenum">
              <a:rPr lang="en-US" smtClean="0"/>
              <a:t>4</a:t>
            </a:fld>
            <a:endParaRPr lang="en-US" dirty="0"/>
          </a:p>
        </p:txBody>
      </p:sp>
    </p:spTree>
    <p:extLst>
      <p:ext uri="{BB962C8B-B14F-4D97-AF65-F5344CB8AC3E}">
        <p14:creationId xmlns:p14="http://schemas.microsoft.com/office/powerpoint/2010/main" val="37750737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how we refer to victims</a:t>
            </a:r>
            <a:r>
              <a:rPr lang="en-US" baseline="0" dirty="0" smtClean="0"/>
              <a:t> &amp; suspects</a:t>
            </a:r>
            <a:endParaRPr lang="en-US" dirty="0"/>
          </a:p>
        </p:txBody>
      </p:sp>
      <p:sp>
        <p:nvSpPr>
          <p:cNvPr id="4" name="Slide Number Placeholder 3"/>
          <p:cNvSpPr>
            <a:spLocks noGrp="1"/>
          </p:cNvSpPr>
          <p:nvPr>
            <p:ph type="sldNum" sz="quarter" idx="10"/>
          </p:nvPr>
        </p:nvSpPr>
        <p:spPr/>
        <p:txBody>
          <a:bodyPr/>
          <a:lstStyle/>
          <a:p>
            <a:fld id="{A7D94564-32C7-4CEC-9678-5008B0C96ECE}" type="slidenum">
              <a:rPr lang="en-US" smtClean="0"/>
              <a:t>13</a:t>
            </a:fld>
            <a:endParaRPr lang="en-US" dirty="0"/>
          </a:p>
        </p:txBody>
      </p:sp>
    </p:spTree>
    <p:extLst>
      <p:ext uri="{BB962C8B-B14F-4D97-AF65-F5344CB8AC3E}">
        <p14:creationId xmlns:p14="http://schemas.microsoft.com/office/powerpoint/2010/main" val="37346751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Same for</a:t>
            </a:r>
            <a:r>
              <a:rPr lang="en-US" baseline="0" dirty="0" smtClean="0"/>
              <a:t> witness or suspect</a:t>
            </a:r>
            <a:endParaRPr lang="en-US" dirty="0"/>
          </a:p>
        </p:txBody>
      </p:sp>
      <p:sp>
        <p:nvSpPr>
          <p:cNvPr id="4" name="Slide Number Placeholder 3"/>
          <p:cNvSpPr>
            <a:spLocks noGrp="1"/>
          </p:cNvSpPr>
          <p:nvPr>
            <p:ph type="sldNum" sz="quarter" idx="10"/>
          </p:nvPr>
        </p:nvSpPr>
        <p:spPr/>
        <p:txBody>
          <a:bodyPr/>
          <a:lstStyle/>
          <a:p>
            <a:fld id="{A7D94564-32C7-4CEC-9678-5008B0C96ECE}" type="slidenum">
              <a:rPr lang="en-US" smtClean="0"/>
              <a:t>14</a:t>
            </a:fld>
            <a:endParaRPr lang="en-US" dirty="0"/>
          </a:p>
        </p:txBody>
      </p:sp>
    </p:spTree>
    <p:extLst>
      <p:ext uri="{BB962C8B-B14F-4D97-AF65-F5344CB8AC3E}">
        <p14:creationId xmlns:p14="http://schemas.microsoft.com/office/powerpoint/2010/main" val="33865460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Consider</a:t>
            </a:r>
            <a:r>
              <a:rPr lang="en-US" baseline="0" dirty="0" smtClean="0"/>
              <a:t> putting this on 2 or 3 slides ….but I like the fact that this is all together</a:t>
            </a:r>
            <a:endParaRPr lang="en-US" dirty="0"/>
          </a:p>
        </p:txBody>
      </p:sp>
      <p:sp>
        <p:nvSpPr>
          <p:cNvPr id="4" name="Slide Number Placeholder 3"/>
          <p:cNvSpPr>
            <a:spLocks noGrp="1"/>
          </p:cNvSpPr>
          <p:nvPr>
            <p:ph type="sldNum" sz="quarter" idx="10"/>
          </p:nvPr>
        </p:nvSpPr>
        <p:spPr/>
        <p:txBody>
          <a:bodyPr/>
          <a:lstStyle/>
          <a:p>
            <a:fld id="{A7D94564-32C7-4CEC-9678-5008B0C96ECE}" type="slidenum">
              <a:rPr lang="en-US" smtClean="0"/>
              <a:t>16</a:t>
            </a:fld>
            <a:endParaRPr lang="en-US" dirty="0"/>
          </a:p>
        </p:txBody>
      </p:sp>
    </p:spTree>
    <p:extLst>
      <p:ext uri="{BB962C8B-B14F-4D97-AF65-F5344CB8AC3E}">
        <p14:creationId xmlns:p14="http://schemas.microsoft.com/office/powerpoint/2010/main" val="5047391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Mention of the fact that he pushed her first????</a:t>
            </a:r>
            <a:endParaRPr lang="en-US" dirty="0"/>
          </a:p>
        </p:txBody>
      </p:sp>
      <p:sp>
        <p:nvSpPr>
          <p:cNvPr id="4" name="Slide Number Placeholder 3"/>
          <p:cNvSpPr>
            <a:spLocks noGrp="1"/>
          </p:cNvSpPr>
          <p:nvPr>
            <p:ph type="sldNum" sz="quarter" idx="10"/>
          </p:nvPr>
        </p:nvSpPr>
        <p:spPr/>
        <p:txBody>
          <a:bodyPr/>
          <a:lstStyle/>
          <a:p>
            <a:fld id="{A7D94564-32C7-4CEC-9678-5008B0C96ECE}" type="slidenum">
              <a:rPr lang="en-US" smtClean="0"/>
              <a:t>21</a:t>
            </a:fld>
            <a:endParaRPr lang="en-US" dirty="0"/>
          </a:p>
        </p:txBody>
      </p:sp>
    </p:spTree>
    <p:extLst>
      <p:ext uri="{BB962C8B-B14F-4D97-AF65-F5344CB8AC3E}">
        <p14:creationId xmlns:p14="http://schemas.microsoft.com/office/powerpoint/2010/main" val="35414009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9144677" cy="6858000"/>
            <a:chOff x="0" y="0"/>
            <a:chExt cx="9144677" cy="6858000"/>
          </a:xfrm>
        </p:grpSpPr>
        <p:pic>
          <p:nvPicPr>
            <p:cNvPr id="8" name="Picture 7" descr="S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1921934" y="1811863"/>
            <a:ext cx="5308866" cy="1515533"/>
          </a:xfrm>
        </p:spPr>
        <p:txBody>
          <a:bodyPr anchor="b">
            <a:noAutofit/>
          </a:bodyPr>
          <a:lstStyle>
            <a:lvl1pPr algn="ct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921934" y="3598327"/>
            <a:ext cx="5308866" cy="1377651"/>
          </a:xfrm>
        </p:spPr>
        <p:txBody>
          <a:bodyPr anchor="t">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065417" y="5054602"/>
            <a:ext cx="673276" cy="279400"/>
          </a:xfrm>
        </p:spPr>
        <p:txBody>
          <a:bodyPr/>
          <a:lstStyle/>
          <a:p>
            <a:fld id="{4DA820E3-03BC-496B-B0D1-EC46B161D7A9}" type="datetimeFigureOut">
              <a:rPr lang="en-US" smtClean="0"/>
              <a:t>9/30/2014</a:t>
            </a:fld>
            <a:endParaRPr lang="en-US" dirty="0"/>
          </a:p>
        </p:txBody>
      </p:sp>
      <p:sp>
        <p:nvSpPr>
          <p:cNvPr id="5" name="Footer Placeholder 4"/>
          <p:cNvSpPr>
            <a:spLocks noGrp="1"/>
          </p:cNvSpPr>
          <p:nvPr>
            <p:ph type="ftr" sz="quarter" idx="11"/>
          </p:nvPr>
        </p:nvSpPr>
        <p:spPr>
          <a:xfrm>
            <a:off x="1921934" y="5054602"/>
            <a:ext cx="4064860" cy="279400"/>
          </a:xfrm>
        </p:spPr>
        <p:txBody>
          <a:bodyPr/>
          <a:lstStyle/>
          <a:p>
            <a:endParaRPr lang="en-US" dirty="0"/>
          </a:p>
        </p:txBody>
      </p:sp>
      <p:sp>
        <p:nvSpPr>
          <p:cNvPr id="6" name="Slide Number Placeholder 5"/>
          <p:cNvSpPr>
            <a:spLocks noGrp="1"/>
          </p:cNvSpPr>
          <p:nvPr>
            <p:ph type="sldNum" sz="quarter" idx="12"/>
          </p:nvPr>
        </p:nvSpPr>
        <p:spPr>
          <a:xfrm>
            <a:off x="6817317" y="5054602"/>
            <a:ext cx="413483" cy="279400"/>
          </a:xfrm>
        </p:spPr>
        <p:txBody>
          <a:bodyPr/>
          <a:lstStyle/>
          <a:p>
            <a:fld id="{41455740-96C3-4425-A452-6F6B5DFE6DCE}" type="slidenum">
              <a:rPr lang="en-US" smtClean="0"/>
              <a:t>‹#›</a:t>
            </a:fld>
            <a:endParaRPr lang="en-US" dirty="0"/>
          </a:p>
        </p:txBody>
      </p:sp>
      <p:cxnSp>
        <p:nvCxnSpPr>
          <p:cNvPr id="15" name="Straight Connector 14"/>
          <p:cNvCxnSpPr/>
          <p:nvPr/>
        </p:nvCxnSpPr>
        <p:spPr>
          <a:xfrm>
            <a:off x="2019825" y="3471329"/>
            <a:ext cx="511308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61237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4815415"/>
            <a:ext cx="6798734"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26260" y="1032933"/>
            <a:ext cx="7091482" cy="3361269"/>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76866" y="5382153"/>
            <a:ext cx="6798734" cy="493712"/>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A820E3-03BC-496B-B0D1-EC46B161D7A9}" type="datetimeFigureOut">
              <a:rPr lang="en-US" smtClean="0"/>
              <a:t>9/30/2014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1455740-96C3-4425-A452-6F6B5DFE6DCE}" type="slidenum">
              <a:rPr lang="en-US" smtClean="0"/>
              <a:t>‹#›</a:t>
            </a:fld>
            <a:endParaRPr lang="en-US" dirty="0"/>
          </a:p>
        </p:txBody>
      </p:sp>
    </p:spTree>
    <p:extLst>
      <p:ext uri="{BB962C8B-B14F-4D97-AF65-F5344CB8AC3E}">
        <p14:creationId xmlns:p14="http://schemas.microsoft.com/office/powerpoint/2010/main" val="4137604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906873"/>
            <a:ext cx="6798734" cy="309786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76865" y="4275666"/>
            <a:ext cx="6798736" cy="1600202"/>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A820E3-03BC-496B-B0D1-EC46B161D7A9}" type="datetimeFigureOut">
              <a:rPr lang="en-US" smtClean="0"/>
              <a:t>9/30/2014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455740-96C3-4425-A452-6F6B5DFE6DCE}" type="slidenum">
              <a:rPr lang="en-US" smtClean="0"/>
              <a:t>‹#›</a:t>
            </a:fld>
            <a:endParaRPr lang="en-US" dirty="0"/>
          </a:p>
        </p:txBody>
      </p:sp>
      <p:cxnSp>
        <p:nvCxnSpPr>
          <p:cNvPr id="15" name="Straight Connector 14"/>
          <p:cNvCxnSpPr/>
          <p:nvPr/>
        </p:nvCxnSpPr>
        <p:spPr>
          <a:xfrm>
            <a:off x="1278465" y="4140199"/>
            <a:ext cx="660642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708982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4333" y="982132"/>
            <a:ext cx="6400250" cy="2370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600200" y="3352799"/>
            <a:ext cx="5892798" cy="651933"/>
          </a:xfrm>
        </p:spPr>
        <p:txBody>
          <a:bodyPr anchor="ctr">
            <a:normAutofit/>
          </a:bodyPr>
          <a:lstStyle>
            <a:lvl1pPr marL="0" indent="0" algn="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176863" y="4343400"/>
            <a:ext cx="6798738"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A820E3-03BC-496B-B0D1-EC46B161D7A9}" type="datetimeFigureOut">
              <a:rPr lang="en-US" smtClean="0"/>
              <a:t>9/30/2014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455740-96C3-4425-A452-6F6B5DFE6DCE}" type="slidenum">
              <a:rPr lang="en-US" smtClean="0"/>
              <a:t>‹#›</a:t>
            </a:fld>
            <a:endParaRPr lang="en-US" dirty="0"/>
          </a:p>
        </p:txBody>
      </p:sp>
      <p:sp>
        <p:nvSpPr>
          <p:cNvPr id="14" name="TextBox 13"/>
          <p:cNvSpPr txBox="1"/>
          <p:nvPr/>
        </p:nvSpPr>
        <p:spPr>
          <a:xfrm>
            <a:off x="849969" y="905362"/>
            <a:ext cx="457319" cy="584776"/>
          </a:xfrm>
          <a:prstGeom prst="rect">
            <a:avLst/>
          </a:prstGeom>
        </p:spPr>
        <p:txBody>
          <a:bodyPr vert="horz" lIns="91440" tIns="45720" rIns="91440" bIns="45720" rtlCol="0" anchor="ctr">
            <a:noAutofit/>
          </a:bodyPr>
          <a:lstStyle/>
          <a:p>
            <a:pPr lvl="0"/>
            <a:r>
              <a:rPr lang="en-US" sz="7200" dirty="0">
                <a:solidFill>
                  <a:schemeClr val="tx1"/>
                </a:solidFill>
                <a:effectLst/>
              </a:rPr>
              <a:t>“</a:t>
            </a:r>
          </a:p>
        </p:txBody>
      </p:sp>
      <p:sp>
        <p:nvSpPr>
          <p:cNvPr id="15" name="TextBox 14"/>
          <p:cNvSpPr txBox="1"/>
          <p:nvPr/>
        </p:nvSpPr>
        <p:spPr>
          <a:xfrm>
            <a:off x="7633503" y="2827870"/>
            <a:ext cx="457319" cy="584776"/>
          </a:xfrm>
          <a:prstGeom prst="rect">
            <a:avLst/>
          </a:prstGeom>
        </p:spPr>
        <p:txBody>
          <a:bodyPr vert="horz" lIns="91440" tIns="45720" rIns="91440" bIns="45720" rtlCol="0" anchor="ctr">
            <a:noAutofit/>
          </a:bodyPr>
          <a:lstStyle/>
          <a:p>
            <a:pPr lvl="0" algn="r"/>
            <a:r>
              <a:rPr lang="en-US" sz="7200" dirty="0">
                <a:solidFill>
                  <a:schemeClr val="tx1"/>
                </a:solidFill>
                <a:effectLst/>
              </a:rPr>
              <a:t>”</a:t>
            </a:r>
          </a:p>
        </p:txBody>
      </p:sp>
      <p:cxnSp>
        <p:nvCxnSpPr>
          <p:cNvPr id="19" name="Straight Connector 18"/>
          <p:cNvCxnSpPr/>
          <p:nvPr/>
        </p:nvCxnSpPr>
        <p:spPr>
          <a:xfrm>
            <a:off x="1278466" y="4140199"/>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71615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76869" y="3308581"/>
            <a:ext cx="6798728"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76868" y="4777381"/>
            <a:ext cx="6798730"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A820E3-03BC-496B-B0D1-EC46B161D7A9}" type="datetimeFigureOut">
              <a:rPr lang="en-US" smtClean="0"/>
              <a:t>9/30/2014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455740-96C3-4425-A452-6F6B5DFE6DCE}" type="slidenum">
              <a:rPr lang="en-US" smtClean="0"/>
              <a:t>‹#›</a:t>
            </a:fld>
            <a:endParaRPr lang="en-US" dirty="0"/>
          </a:p>
        </p:txBody>
      </p:sp>
    </p:spTree>
    <p:extLst>
      <p:ext uri="{BB962C8B-B14F-4D97-AF65-F5344CB8AC3E}">
        <p14:creationId xmlns:p14="http://schemas.microsoft.com/office/powerpoint/2010/main" val="2482677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409416" y="982132"/>
            <a:ext cx="6325168" cy="2243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8" name="Text Placeholder 2"/>
          <p:cNvSpPr>
            <a:spLocks noGrp="1"/>
          </p:cNvSpPr>
          <p:nvPr>
            <p:ph type="body" idx="13"/>
          </p:nvPr>
        </p:nvSpPr>
        <p:spPr>
          <a:xfrm>
            <a:off x="1176868" y="3639312"/>
            <a:ext cx="6798730" cy="886968"/>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176865" y="4529667"/>
            <a:ext cx="6798736" cy="13462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A820E3-03BC-496B-B0D1-EC46B161D7A9}" type="datetimeFigureOut">
              <a:rPr lang="en-US" smtClean="0"/>
              <a:t>9/30/2014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455740-96C3-4425-A452-6F6B5DFE6DCE}" type="slidenum">
              <a:rPr lang="en-US" smtClean="0"/>
              <a:t>‹#›</a:t>
            </a:fld>
            <a:endParaRPr lang="en-US" dirty="0"/>
          </a:p>
        </p:txBody>
      </p:sp>
      <p:sp>
        <p:nvSpPr>
          <p:cNvPr id="12" name="TextBox 11"/>
          <p:cNvSpPr txBox="1"/>
          <p:nvPr/>
        </p:nvSpPr>
        <p:spPr>
          <a:xfrm>
            <a:off x="878060" y="896895"/>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7649796" y="2607728"/>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278466" y="342900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682212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76865" y="982131"/>
            <a:ext cx="6798734" cy="2294467"/>
          </a:xfrm>
        </p:spPr>
        <p:txBody>
          <a:bodyPr vert="horz" lIns="91440" tIns="45720" rIns="91440" bIns="45720" rtlCol="0" anchor="ctr">
            <a:normAutofit/>
          </a:bodyPr>
          <a:lstStyle>
            <a:lvl1pPr>
              <a:defRPr lang="en-US" sz="3200" b="0" dirty="0"/>
            </a:lvl1pPr>
          </a:lstStyle>
          <a:p>
            <a:pPr marL="0" lvl="0"/>
            <a:r>
              <a:rPr lang="en-US" smtClean="0"/>
              <a:t>Click to edit Master title style</a:t>
            </a:r>
            <a:endParaRPr lang="en-US" dirty="0"/>
          </a:p>
        </p:txBody>
      </p:sp>
      <p:sp>
        <p:nvSpPr>
          <p:cNvPr id="14" name="Text Placeholder 2"/>
          <p:cNvSpPr>
            <a:spLocks noGrp="1"/>
          </p:cNvSpPr>
          <p:nvPr>
            <p:ph type="body" idx="13"/>
          </p:nvPr>
        </p:nvSpPr>
        <p:spPr>
          <a:xfrm>
            <a:off x="1176868" y="3566160"/>
            <a:ext cx="6798730" cy="905256"/>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176866" y="4470400"/>
            <a:ext cx="6798734" cy="1405467"/>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A820E3-03BC-496B-B0D1-EC46B161D7A9}" type="datetimeFigureOut">
              <a:rPr lang="en-US" smtClean="0"/>
              <a:t>9/30/2014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455740-96C3-4425-A452-6F6B5DFE6DCE}" type="slidenum">
              <a:rPr lang="en-US" smtClean="0"/>
              <a:t>‹#›</a:t>
            </a:fld>
            <a:endParaRPr lang="en-US" dirty="0"/>
          </a:p>
        </p:txBody>
      </p:sp>
      <p:cxnSp>
        <p:nvCxnSpPr>
          <p:cNvPr id="15" name="Straight Connector 14"/>
          <p:cNvCxnSpPr/>
          <p:nvPr/>
        </p:nvCxnSpPr>
        <p:spPr>
          <a:xfrm>
            <a:off x="1278469" y="3429000"/>
            <a:ext cx="660642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053532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76865" y="2490135"/>
            <a:ext cx="6798736" cy="338573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DA820E3-03BC-496B-B0D1-EC46B161D7A9}" type="datetimeFigureOut">
              <a:rPr lang="en-US" smtClean="0"/>
              <a:t>9/30/2014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455740-96C3-4425-A452-6F6B5DFE6DCE}" type="slidenum">
              <a:rPr lang="en-US" smtClean="0"/>
              <a:t>‹#›</a:t>
            </a:fld>
            <a:endParaRPr lang="en-US" dirty="0"/>
          </a:p>
        </p:txBody>
      </p:sp>
      <p:cxnSp>
        <p:nvCxnSpPr>
          <p:cNvPr id="14" name="Straight Connector 13"/>
          <p:cNvCxnSpPr/>
          <p:nvPr/>
        </p:nvCxnSpPr>
        <p:spPr>
          <a:xfrm>
            <a:off x="1278466" y="2354670"/>
            <a:ext cx="660642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234031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56667" y="906873"/>
            <a:ext cx="1618930" cy="496899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76867" y="906873"/>
            <a:ext cx="4915509" cy="496899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DA820E3-03BC-496B-B0D1-EC46B161D7A9}" type="datetimeFigureOut">
              <a:rPr lang="en-US" smtClean="0"/>
              <a:t>9/30/2014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455740-96C3-4425-A452-6F6B5DFE6DCE}" type="slidenum">
              <a:rPr lang="en-US" smtClean="0"/>
              <a:t>‹#›</a:t>
            </a:fld>
            <a:endParaRPr lang="en-US" dirty="0"/>
          </a:p>
        </p:txBody>
      </p:sp>
      <p:cxnSp>
        <p:nvCxnSpPr>
          <p:cNvPr id="14" name="Straight Connector 13"/>
          <p:cNvCxnSpPr/>
          <p:nvPr/>
        </p:nvCxnSpPr>
        <p:spPr>
          <a:xfrm>
            <a:off x="6245512" y="906873"/>
            <a:ext cx="0" cy="4968993"/>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67357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DA820E3-03BC-496B-B0D1-EC46B161D7A9}" type="datetimeFigureOut">
              <a:rPr lang="en-US" smtClean="0"/>
              <a:t>9/30/2014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455740-96C3-4425-A452-6F6B5DFE6DCE}" type="slidenum">
              <a:rPr lang="en-US" smtClean="0"/>
              <a:t>‹#›</a:t>
            </a:fld>
            <a:endParaRPr lang="en-US" dirty="0"/>
          </a:p>
        </p:txBody>
      </p:sp>
    </p:spTree>
    <p:extLst>
      <p:ext uri="{BB962C8B-B14F-4D97-AF65-F5344CB8AC3E}">
        <p14:creationId xmlns:p14="http://schemas.microsoft.com/office/powerpoint/2010/main" val="1313161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1822514"/>
          </a:xfrm>
        </p:spPr>
        <p:txBody>
          <a:bodyPr anchor="b">
            <a:normAutofit/>
          </a:bodyPr>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278465" y="3734859"/>
            <a:ext cx="6595534" cy="1090015"/>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A820E3-03BC-496B-B0D1-EC46B161D7A9}" type="datetimeFigureOut">
              <a:rPr lang="en-US" smtClean="0"/>
              <a:t>9/30/2014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455740-96C3-4425-A452-6F6B5DFE6DCE}" type="slidenum">
              <a:rPr lang="en-US" smtClean="0"/>
              <a:t>‹#›</a:t>
            </a:fld>
            <a:endParaRPr lang="en-US" dirty="0"/>
          </a:p>
        </p:txBody>
      </p:sp>
      <p:cxnSp>
        <p:nvCxnSpPr>
          <p:cNvPr id="31" name="Straight Connector 30"/>
          <p:cNvCxnSpPr/>
          <p:nvPr/>
        </p:nvCxnSpPr>
        <p:spPr>
          <a:xfrm>
            <a:off x="1278466" y="3599392"/>
            <a:ext cx="659553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9781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76866" y="915337"/>
            <a:ext cx="6798734" cy="130386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76866" y="2487168"/>
            <a:ext cx="3337560" cy="3447288"/>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5152" y="2487168"/>
            <a:ext cx="3337560" cy="3447288"/>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DA820E3-03BC-496B-B0D1-EC46B161D7A9}" type="datetimeFigureOut">
              <a:rPr lang="en-US" smtClean="0"/>
              <a:t>9/30/2014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1455740-96C3-4425-A452-6F6B5DFE6DCE}" type="slidenum">
              <a:rPr lang="en-US" smtClean="0"/>
              <a:t>‹#›</a:t>
            </a:fld>
            <a:endParaRPr lang="en-US" dirty="0"/>
          </a:p>
        </p:txBody>
      </p:sp>
    </p:spTree>
    <p:extLst>
      <p:ext uri="{BB962C8B-B14F-4D97-AF65-F5344CB8AC3E}">
        <p14:creationId xmlns:p14="http://schemas.microsoft.com/office/powerpoint/2010/main" val="2130788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76868"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76868" y="3243263"/>
            <a:ext cx="3337560" cy="270662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1832"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1832" y="3243263"/>
            <a:ext cx="3337560" cy="270662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DA820E3-03BC-496B-B0D1-EC46B161D7A9}" type="datetimeFigureOut">
              <a:rPr lang="en-US" smtClean="0"/>
              <a:t>9/30/2014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1455740-96C3-4425-A452-6F6B5DFE6DCE}" type="slidenum">
              <a:rPr lang="en-US" smtClean="0"/>
              <a:t>‹#›</a:t>
            </a:fld>
            <a:endParaRPr lang="en-US" dirty="0"/>
          </a:p>
        </p:txBody>
      </p:sp>
      <p:cxnSp>
        <p:nvCxnSpPr>
          <p:cNvPr id="41" name="Straight Connector 40"/>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86281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76865" y="915337"/>
            <a:ext cx="6798735" cy="1303867"/>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DA820E3-03BC-496B-B0D1-EC46B161D7A9}" type="datetimeFigureOut">
              <a:rPr lang="en-US" smtClean="0"/>
              <a:t>9/30/2014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1455740-96C3-4425-A452-6F6B5DFE6DCE}" type="slidenum">
              <a:rPr lang="en-US" smtClean="0"/>
              <a:t>‹#›</a:t>
            </a:fld>
            <a:endParaRPr lang="en-US" dirty="0"/>
          </a:p>
        </p:txBody>
      </p:sp>
      <p:cxnSp>
        <p:nvCxnSpPr>
          <p:cNvPr id="14" name="Straight Connector 13"/>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83833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A820E3-03BC-496B-B0D1-EC46B161D7A9}" type="datetimeFigureOut">
              <a:rPr lang="en-US" smtClean="0"/>
              <a:t>9/30/2014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1455740-96C3-4425-A452-6F6B5DFE6DCE}" type="slidenum">
              <a:rPr lang="en-US" smtClean="0"/>
              <a:t>‹#›</a:t>
            </a:fld>
            <a:endParaRPr lang="en-US" dirty="0"/>
          </a:p>
        </p:txBody>
      </p:sp>
    </p:spTree>
    <p:extLst>
      <p:ext uri="{BB962C8B-B14F-4D97-AF65-F5344CB8AC3E}">
        <p14:creationId xmlns:p14="http://schemas.microsoft.com/office/powerpoint/2010/main" val="1126380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388534"/>
            <a:ext cx="2536798"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120062" y="982132"/>
            <a:ext cx="3855539" cy="4893735"/>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76865" y="3031065"/>
            <a:ext cx="2536798"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A820E3-03BC-496B-B0D1-EC46B161D7A9}" type="datetimeFigureOut">
              <a:rPr lang="en-US" smtClean="0"/>
              <a:t>9/30/2014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1455740-96C3-4425-A452-6F6B5DFE6DCE}" type="slidenum">
              <a:rPr lang="en-US" smtClean="0"/>
              <a:t>‹#›</a:t>
            </a:fld>
            <a:endParaRPr lang="en-US" dirty="0"/>
          </a:p>
        </p:txBody>
      </p:sp>
      <p:cxnSp>
        <p:nvCxnSpPr>
          <p:cNvPr id="16" name="Straight Connector 15"/>
          <p:cNvCxnSpPr/>
          <p:nvPr/>
        </p:nvCxnSpPr>
        <p:spPr>
          <a:xfrm>
            <a:off x="1278466" y="2912533"/>
            <a:ext cx="233359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45502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883832"/>
            <a:ext cx="3632202" cy="1371600"/>
          </a:xfrm>
        </p:spPr>
        <p:txBody>
          <a:bodyPr anchor="b">
            <a:normAutofit/>
          </a:bodyPr>
          <a:lstStyle>
            <a:lvl1pPr algn="ctr">
              <a:defRPr sz="2400" b="0"/>
            </a:lvl1pPr>
          </a:lstStyle>
          <a:p>
            <a:r>
              <a:rPr lang="en-US" smtClean="0"/>
              <a:t>Click to edit Master title style</a:t>
            </a:r>
            <a:endParaRPr lang="en-US" dirty="0"/>
          </a:p>
        </p:txBody>
      </p:sp>
      <p:sp>
        <p:nvSpPr>
          <p:cNvPr id="17" name="Picture Placeholder 2"/>
          <p:cNvSpPr>
            <a:spLocks noGrp="1" noChangeAspect="1"/>
          </p:cNvSpPr>
          <p:nvPr>
            <p:ph type="pic" idx="1"/>
          </p:nvPr>
        </p:nvSpPr>
        <p:spPr>
          <a:xfrm>
            <a:off x="5183069" y="1032933"/>
            <a:ext cx="2929463" cy="4792136"/>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76865" y="3255432"/>
            <a:ext cx="3632201" cy="182880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A820E3-03BC-496B-B0D1-EC46B161D7A9}" type="datetimeFigureOut">
              <a:rPr lang="en-US" smtClean="0"/>
              <a:t>9/30/2014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1455740-96C3-4425-A452-6F6B5DFE6DCE}" type="slidenum">
              <a:rPr lang="en-US" smtClean="0"/>
              <a:t>‹#›</a:t>
            </a:fld>
            <a:endParaRPr lang="en-US" dirty="0"/>
          </a:p>
        </p:txBody>
      </p:sp>
    </p:spTree>
    <p:extLst>
      <p:ext uri="{BB962C8B-B14F-4D97-AF65-F5344CB8AC3E}">
        <p14:creationId xmlns:p14="http://schemas.microsoft.com/office/powerpoint/2010/main" val="1888877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52467" cy="6858000"/>
            <a:chOff x="0" y="0"/>
            <a:chExt cx="9152467" cy="6858000"/>
          </a:xfrm>
        </p:grpSpPr>
        <p:pic>
          <p:nvPicPr>
            <p:cNvPr id="8" name="Picture 7" descr="SD-PanelContent.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176866" y="915337"/>
            <a:ext cx="6798734" cy="13038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76865" y="2490135"/>
            <a:ext cx="6798736" cy="3444997"/>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356670" y="5960533"/>
            <a:ext cx="1148283"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DA820E3-03BC-496B-B0D1-EC46B161D7A9}" type="datetimeFigureOut">
              <a:rPr lang="en-US" smtClean="0"/>
              <a:t>9/30/2014</a:t>
            </a:fld>
            <a:endParaRPr lang="en-US" dirty="0"/>
          </a:p>
        </p:txBody>
      </p:sp>
      <p:sp>
        <p:nvSpPr>
          <p:cNvPr id="5" name="Footer Placeholder 4"/>
          <p:cNvSpPr>
            <a:spLocks noGrp="1"/>
          </p:cNvSpPr>
          <p:nvPr>
            <p:ph type="ftr" sz="quarter" idx="3"/>
          </p:nvPr>
        </p:nvSpPr>
        <p:spPr>
          <a:xfrm>
            <a:off x="1176865" y="5960533"/>
            <a:ext cx="5104667"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7580091" y="5960533"/>
            <a:ext cx="39551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1455740-96C3-4425-A452-6F6B5DFE6DCE}" type="slidenum">
              <a:rPr lang="en-US" smtClean="0"/>
              <a:t>‹#›</a:t>
            </a:fld>
            <a:endParaRPr lang="en-US" dirty="0"/>
          </a:p>
        </p:txBody>
      </p:sp>
    </p:spTree>
    <p:extLst>
      <p:ext uri="{BB962C8B-B14F-4D97-AF65-F5344CB8AC3E}">
        <p14:creationId xmlns:p14="http://schemas.microsoft.com/office/powerpoint/2010/main" val="39221470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Report </a:t>
            </a:r>
            <a:r>
              <a:rPr lang="en-US" dirty="0" smtClean="0"/>
              <a:t>Writing &amp; Note Taking</a:t>
            </a:r>
            <a:endParaRPr lang="en-US" dirty="0"/>
          </a:p>
        </p:txBody>
      </p:sp>
      <p:sp>
        <p:nvSpPr>
          <p:cNvPr id="3" name="Subtitle 2"/>
          <p:cNvSpPr>
            <a:spLocks noGrp="1"/>
          </p:cNvSpPr>
          <p:nvPr>
            <p:ph type="subTitle" idx="1"/>
          </p:nvPr>
        </p:nvSpPr>
        <p:spPr/>
        <p:txBody>
          <a:bodyPr/>
          <a:lstStyle/>
          <a:p>
            <a:r>
              <a:rPr lang="en-US" dirty="0" smtClean="0"/>
              <a:t>Your reputation as a police officer relies upon your ability to accurately “tell a non-fiction story”</a:t>
            </a:r>
            <a:endParaRPr lang="en-US" dirty="0"/>
          </a:p>
        </p:txBody>
      </p:sp>
    </p:spTree>
    <p:extLst>
      <p:ext uri="{BB962C8B-B14F-4D97-AF65-F5344CB8AC3E}">
        <p14:creationId xmlns:p14="http://schemas.microsoft.com/office/powerpoint/2010/main" val="10028215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Option #1</a:t>
            </a:r>
            <a:br>
              <a:rPr lang="en-US" dirty="0" smtClean="0"/>
            </a:br>
            <a:r>
              <a:rPr lang="en-US" dirty="0" smtClean="0"/>
              <a:t/>
            </a:r>
            <a:br>
              <a:rPr lang="en-US" dirty="0" smtClean="0"/>
            </a:br>
            <a:endParaRPr lang="en-US" dirty="0"/>
          </a:p>
        </p:txBody>
      </p:sp>
      <p:sp>
        <p:nvSpPr>
          <p:cNvPr id="2" name="Text Placeholder 1"/>
          <p:cNvSpPr>
            <a:spLocks noGrp="1"/>
          </p:cNvSpPr>
          <p:nvPr>
            <p:ph type="body" idx="1"/>
          </p:nvPr>
        </p:nvSpPr>
        <p:spPr>
          <a:xfrm>
            <a:off x="1278465" y="3886200"/>
            <a:ext cx="6595534" cy="1090015"/>
          </a:xfrm>
        </p:spPr>
        <p:txBody>
          <a:bodyPr/>
          <a:lstStyle/>
          <a:p>
            <a:r>
              <a:rPr lang="en-US" dirty="0" smtClean="0"/>
              <a:t>Introduction – “begins with your arrival”</a:t>
            </a:r>
            <a:endParaRPr lang="en-US" dirty="0"/>
          </a:p>
        </p:txBody>
      </p:sp>
    </p:spTree>
    <p:extLst>
      <p:ext uri="{BB962C8B-B14F-4D97-AF65-F5344CB8AC3E}">
        <p14:creationId xmlns:p14="http://schemas.microsoft.com/office/powerpoint/2010/main" val="28242523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BakerSignet BT" panose="020B0502050309030A04"/>
              </a:rPr>
              <a:t>First Person </a:t>
            </a:r>
            <a:br>
              <a:rPr lang="en-US" dirty="0" smtClean="0">
                <a:latin typeface="BakerSignet BT" panose="020B0502050309030A04"/>
              </a:rPr>
            </a:br>
            <a:r>
              <a:rPr lang="en-US" sz="3600" dirty="0" smtClean="0">
                <a:latin typeface="BakerSignet BT" panose="020B0502050309030A04"/>
              </a:rPr>
              <a:t>Begins With </a:t>
            </a:r>
            <a:r>
              <a:rPr lang="en-US" sz="3600" dirty="0">
                <a:latin typeface="BakerSignet BT" panose="020B0502050309030A04"/>
              </a:rPr>
              <a:t>Y</a:t>
            </a:r>
            <a:r>
              <a:rPr lang="en-US" sz="3600" dirty="0" smtClean="0">
                <a:latin typeface="BakerSignet BT" panose="020B0502050309030A04"/>
              </a:rPr>
              <a:t>our </a:t>
            </a:r>
            <a:r>
              <a:rPr lang="en-US" sz="3600" dirty="0">
                <a:latin typeface="BakerSignet BT" panose="020B0502050309030A04"/>
              </a:rPr>
              <a:t>A</a:t>
            </a:r>
            <a:r>
              <a:rPr lang="en-US" sz="3600" dirty="0" smtClean="0">
                <a:latin typeface="BakerSignet BT" panose="020B0502050309030A04"/>
              </a:rPr>
              <a:t>rrival</a:t>
            </a:r>
            <a:endParaRPr lang="en-US" sz="3600" dirty="0">
              <a:latin typeface="BakerSignet BT" panose="020B0502050309030A04"/>
            </a:endParaRPr>
          </a:p>
        </p:txBody>
      </p:sp>
      <p:sp>
        <p:nvSpPr>
          <p:cNvPr id="3" name="Content Placeholder 2"/>
          <p:cNvSpPr>
            <a:spLocks noGrp="1"/>
          </p:cNvSpPr>
          <p:nvPr>
            <p:ph idx="1"/>
          </p:nvPr>
        </p:nvSpPr>
        <p:spPr>
          <a:xfrm>
            <a:off x="838200" y="3200400"/>
            <a:ext cx="7467600" cy="3992563"/>
          </a:xfrm>
        </p:spPr>
        <p:txBody>
          <a:bodyPr/>
          <a:lstStyle/>
          <a:p>
            <a:pPr marL="0" indent="0">
              <a:buNone/>
            </a:pPr>
            <a:r>
              <a:rPr lang="en-US" dirty="0" smtClean="0">
                <a:latin typeface="BakerSignet BT" panose="020B0502050309030A04" pitchFamily="34" charset="0"/>
              </a:rPr>
              <a:t>On 09-06-2014 at 1400 hrs. I was dispatched to this location for an assault.  I arrived at 1430 hrs. and observed several people standing in the street.  I noticed that a man was seated on the curb and there was blood on his face.</a:t>
            </a:r>
            <a:endParaRPr lang="en-US" dirty="0">
              <a:latin typeface="BakerSignet BT" panose="020B0502050309030A04" pitchFamily="34" charset="0"/>
            </a:endParaRPr>
          </a:p>
        </p:txBody>
      </p:sp>
    </p:spTree>
    <p:extLst>
      <p:ext uri="{BB962C8B-B14F-4D97-AF65-F5344CB8AC3E}">
        <p14:creationId xmlns:p14="http://schemas.microsoft.com/office/powerpoint/2010/main" val="25380920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78465" y="1641413"/>
            <a:ext cx="6595534" cy="873187"/>
          </a:xfrm>
        </p:spPr>
        <p:txBody>
          <a:bodyPr/>
          <a:lstStyle/>
          <a:p>
            <a:r>
              <a:rPr lang="en-US" dirty="0" smtClean="0"/>
              <a:t>Option #2</a:t>
            </a:r>
            <a:endParaRPr lang="en-US" dirty="0"/>
          </a:p>
        </p:txBody>
      </p:sp>
      <p:sp>
        <p:nvSpPr>
          <p:cNvPr id="2" name="Text Placeholder 1"/>
          <p:cNvSpPr>
            <a:spLocks noGrp="1"/>
          </p:cNvSpPr>
          <p:nvPr>
            <p:ph type="body" idx="1"/>
          </p:nvPr>
        </p:nvSpPr>
        <p:spPr/>
        <p:txBody>
          <a:bodyPr/>
          <a:lstStyle/>
          <a:p>
            <a:r>
              <a:rPr lang="en-US" dirty="0" smtClean="0"/>
              <a:t>Introduction – “begins prior to your arrival”</a:t>
            </a:r>
            <a:endParaRPr lang="en-US" dirty="0"/>
          </a:p>
        </p:txBody>
      </p:sp>
    </p:spTree>
    <p:extLst>
      <p:ext uri="{BB962C8B-B14F-4D97-AF65-F5344CB8AC3E}">
        <p14:creationId xmlns:p14="http://schemas.microsoft.com/office/powerpoint/2010/main" val="21133076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BakerSignet BT" panose="020B0502050309030A04"/>
              </a:rPr>
              <a:t>First Person </a:t>
            </a:r>
            <a:br>
              <a:rPr lang="en-US" dirty="0" smtClean="0">
                <a:latin typeface="BakerSignet BT" panose="020B0502050309030A04"/>
              </a:rPr>
            </a:br>
            <a:r>
              <a:rPr lang="en-US" sz="3600" dirty="0" smtClean="0">
                <a:latin typeface="BakerSignet BT" panose="020B0502050309030A04"/>
              </a:rPr>
              <a:t>Begins Prior to Your </a:t>
            </a:r>
            <a:r>
              <a:rPr lang="en-US" sz="3600" dirty="0">
                <a:latin typeface="BakerSignet BT" panose="020B0502050309030A04"/>
              </a:rPr>
              <a:t>A</a:t>
            </a:r>
            <a:r>
              <a:rPr lang="en-US" sz="3600" dirty="0" smtClean="0">
                <a:latin typeface="BakerSignet BT" panose="020B0502050309030A04"/>
              </a:rPr>
              <a:t>rrival</a:t>
            </a:r>
            <a:endParaRPr lang="en-US" sz="3600" dirty="0">
              <a:latin typeface="BakerSignet BT" panose="020B0502050309030A04"/>
            </a:endParaRPr>
          </a:p>
        </p:txBody>
      </p:sp>
      <p:sp>
        <p:nvSpPr>
          <p:cNvPr id="3" name="Content Placeholder 2"/>
          <p:cNvSpPr>
            <a:spLocks noGrp="1"/>
          </p:cNvSpPr>
          <p:nvPr>
            <p:ph idx="1"/>
          </p:nvPr>
        </p:nvSpPr>
        <p:spPr>
          <a:xfrm>
            <a:off x="880533" y="2514600"/>
            <a:ext cx="7391400" cy="3992563"/>
          </a:xfrm>
        </p:spPr>
        <p:txBody>
          <a:bodyPr>
            <a:normAutofit/>
          </a:bodyPr>
          <a:lstStyle/>
          <a:p>
            <a:pPr marL="0" indent="0">
              <a:buNone/>
            </a:pPr>
            <a:r>
              <a:rPr lang="en-US" sz="2000" dirty="0" smtClean="0">
                <a:latin typeface="BakerSignet BT" panose="020B0502050309030A04" pitchFamily="34" charset="0"/>
              </a:rPr>
              <a:t>On 09-06-2014 at 1300 hrs. V-Scar arrived home to find his neighbor, S-Green spraying weed killer on Scar’s front lawn.  Scar confronted Green, telling her that he did not want chemicals on his lawn.  Green told Scar that she was sick of his weeds spreading to her yard.  Scar told Green to leave his property and when she refused, he pushed her.  Green responded by punching Scar in the face and then went into her house.  Scar called 911 and I was dispatched at 1400 hrs.  I arrived at 1430 hrs. and observed several people standing in the street.  I noticed that a man was seated on the curb and there was blood on his face.</a:t>
            </a:r>
            <a:endParaRPr lang="en-US" sz="2000" dirty="0">
              <a:latin typeface="BakerSignet BT" panose="020B0502050309030A04" pitchFamily="34" charset="0"/>
            </a:endParaRPr>
          </a:p>
        </p:txBody>
      </p:sp>
    </p:spTree>
    <p:extLst>
      <p:ext uri="{BB962C8B-B14F-4D97-AF65-F5344CB8AC3E}">
        <p14:creationId xmlns:p14="http://schemas.microsoft.com/office/powerpoint/2010/main" val="7697864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BakerSignet BT" panose="020B0502050309030A04"/>
              </a:rPr>
              <a:t>Body</a:t>
            </a:r>
            <a:br>
              <a:rPr lang="en-US" dirty="0" smtClean="0">
                <a:latin typeface="BakerSignet BT" panose="020B0502050309030A04"/>
              </a:rPr>
            </a:br>
            <a:r>
              <a:rPr lang="en-US" sz="3600" dirty="0" smtClean="0">
                <a:latin typeface="BakerSignet BT" panose="020B0502050309030A04"/>
              </a:rPr>
              <a:t>Who/What/Why/How</a:t>
            </a:r>
            <a:endParaRPr lang="en-US" sz="3600" dirty="0">
              <a:latin typeface="BakerSignet BT" panose="020B0502050309030A04"/>
            </a:endParaRPr>
          </a:p>
        </p:txBody>
      </p:sp>
      <p:sp>
        <p:nvSpPr>
          <p:cNvPr id="3" name="Content Placeholder 2"/>
          <p:cNvSpPr>
            <a:spLocks noGrp="1"/>
          </p:cNvSpPr>
          <p:nvPr>
            <p:ph idx="1"/>
          </p:nvPr>
        </p:nvSpPr>
        <p:spPr>
          <a:xfrm>
            <a:off x="914400" y="2514600"/>
            <a:ext cx="7315200" cy="3657600"/>
          </a:xfrm>
        </p:spPr>
        <p:txBody>
          <a:bodyPr>
            <a:normAutofit/>
          </a:bodyPr>
          <a:lstStyle/>
          <a:p>
            <a:r>
              <a:rPr lang="en-US" sz="1600" dirty="0" smtClean="0"/>
              <a:t>Identify people at the location</a:t>
            </a:r>
          </a:p>
          <a:p>
            <a:pPr lvl="1"/>
            <a:r>
              <a:rPr lang="en-US" sz="1600" dirty="0" smtClean="0"/>
              <a:t>What did they</a:t>
            </a:r>
          </a:p>
          <a:p>
            <a:pPr lvl="2">
              <a:spcAft>
                <a:spcPts val="0"/>
              </a:spcAft>
            </a:pPr>
            <a:r>
              <a:rPr lang="en-US" sz="1600" dirty="0" smtClean="0"/>
              <a:t>See?</a:t>
            </a:r>
          </a:p>
          <a:p>
            <a:pPr lvl="2">
              <a:spcAft>
                <a:spcPts val="0"/>
              </a:spcAft>
            </a:pPr>
            <a:r>
              <a:rPr lang="en-US" sz="1600" dirty="0" smtClean="0"/>
              <a:t>Hear?</a:t>
            </a:r>
          </a:p>
          <a:p>
            <a:pPr lvl="2">
              <a:spcAft>
                <a:spcPts val="0"/>
              </a:spcAft>
            </a:pPr>
            <a:r>
              <a:rPr lang="en-US" sz="1600" dirty="0" smtClean="0"/>
              <a:t>Smell/taste?</a:t>
            </a:r>
          </a:p>
          <a:p>
            <a:pPr lvl="1"/>
            <a:r>
              <a:rPr lang="en-US" sz="1600" dirty="0" smtClean="0"/>
              <a:t>How/or are they related to the scene/people?</a:t>
            </a:r>
          </a:p>
          <a:p>
            <a:pPr lvl="2"/>
            <a:r>
              <a:rPr lang="en-US" sz="1600" dirty="0" smtClean="0"/>
              <a:t>Could this be a domestic violence call?</a:t>
            </a:r>
          </a:p>
          <a:p>
            <a:r>
              <a:rPr lang="en-US" sz="1600" dirty="0" smtClean="0"/>
              <a:t>What happened?</a:t>
            </a:r>
          </a:p>
          <a:p>
            <a:pPr lvl="1"/>
            <a:r>
              <a:rPr lang="en-US" sz="1600" dirty="0" smtClean="0"/>
              <a:t>Keep in mind probable cause and elements of the possible crime(s)</a:t>
            </a:r>
          </a:p>
          <a:p>
            <a:r>
              <a:rPr lang="en-US" sz="1600" dirty="0" smtClean="0"/>
              <a:t>Identification and collection of evidence</a:t>
            </a:r>
          </a:p>
          <a:p>
            <a:endParaRPr lang="en-US" sz="1600" dirty="0"/>
          </a:p>
          <a:p>
            <a:pPr marL="914400" lvl="2" indent="0">
              <a:buNone/>
            </a:pPr>
            <a:endParaRPr lang="en-US" dirty="0"/>
          </a:p>
        </p:txBody>
      </p:sp>
    </p:spTree>
    <p:extLst>
      <p:ext uri="{BB962C8B-B14F-4D97-AF65-F5344CB8AC3E}">
        <p14:creationId xmlns:p14="http://schemas.microsoft.com/office/powerpoint/2010/main" val="39921533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796987"/>
          </a:xfrm>
        </p:spPr>
        <p:txBody>
          <a:bodyPr/>
          <a:lstStyle/>
          <a:p>
            <a:r>
              <a:rPr lang="en-US" dirty="0" smtClean="0"/>
              <a:t>Option #1</a:t>
            </a:r>
            <a:endParaRPr lang="en-US" dirty="0"/>
          </a:p>
        </p:txBody>
      </p:sp>
      <p:sp>
        <p:nvSpPr>
          <p:cNvPr id="4" name="Text Placeholder 3"/>
          <p:cNvSpPr>
            <a:spLocks noGrp="1"/>
          </p:cNvSpPr>
          <p:nvPr>
            <p:ph type="body" idx="1"/>
          </p:nvPr>
        </p:nvSpPr>
        <p:spPr/>
        <p:txBody>
          <a:bodyPr/>
          <a:lstStyle/>
          <a:p>
            <a:r>
              <a:rPr lang="en-US" dirty="0" smtClean="0"/>
              <a:t>The body of the report – “begins with your arrival”</a:t>
            </a:r>
            <a:endParaRPr lang="en-US" dirty="0"/>
          </a:p>
        </p:txBody>
      </p:sp>
    </p:spTree>
    <p:extLst>
      <p:ext uri="{BB962C8B-B14F-4D97-AF65-F5344CB8AC3E}">
        <p14:creationId xmlns:p14="http://schemas.microsoft.com/office/powerpoint/2010/main" val="40418412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Body of </a:t>
            </a:r>
            <a:r>
              <a:rPr lang="en-US" dirty="0"/>
              <a:t>Y</a:t>
            </a:r>
            <a:r>
              <a:rPr lang="en-US" dirty="0" smtClean="0"/>
              <a:t>our Report</a:t>
            </a:r>
            <a:r>
              <a:rPr lang="en-US" dirty="0"/>
              <a:t/>
            </a:r>
            <a:br>
              <a:rPr lang="en-US" dirty="0"/>
            </a:br>
            <a:r>
              <a:rPr lang="en-US" sz="2200" dirty="0" smtClean="0">
                <a:latin typeface="BakerSignet BT" panose="020B0502050309030A04" pitchFamily="34" charset="0"/>
              </a:rPr>
              <a:t>Begins </a:t>
            </a:r>
            <a:r>
              <a:rPr lang="en-US" sz="2200" dirty="0">
                <a:latin typeface="BakerSignet BT" panose="020B0502050309030A04" pitchFamily="34" charset="0"/>
              </a:rPr>
              <a:t>W</a:t>
            </a:r>
            <a:r>
              <a:rPr lang="en-US" sz="2200" dirty="0" smtClean="0">
                <a:latin typeface="BakerSignet BT" panose="020B0502050309030A04" pitchFamily="34" charset="0"/>
              </a:rPr>
              <a:t>ith </a:t>
            </a:r>
            <a:r>
              <a:rPr lang="en-US" sz="2200" dirty="0">
                <a:latin typeface="BakerSignet BT" panose="020B0502050309030A04" pitchFamily="34" charset="0"/>
              </a:rPr>
              <a:t>Y</a:t>
            </a:r>
            <a:r>
              <a:rPr lang="en-US" sz="2200" dirty="0" smtClean="0">
                <a:latin typeface="BakerSignet BT" panose="020B0502050309030A04" pitchFamily="34" charset="0"/>
              </a:rPr>
              <a:t>our </a:t>
            </a:r>
            <a:r>
              <a:rPr lang="en-US" sz="2200" dirty="0">
                <a:latin typeface="BakerSignet BT" panose="020B0502050309030A04" pitchFamily="34" charset="0"/>
              </a:rPr>
              <a:t>A</a:t>
            </a:r>
            <a:r>
              <a:rPr lang="en-US" sz="2200" dirty="0" smtClean="0">
                <a:latin typeface="BakerSignet BT" panose="020B0502050309030A04" pitchFamily="34" charset="0"/>
              </a:rPr>
              <a:t>rrival </a:t>
            </a:r>
            <a:br>
              <a:rPr lang="en-US" sz="2200" dirty="0" smtClean="0">
                <a:latin typeface="BakerSignet BT" panose="020B0502050309030A04" pitchFamily="34" charset="0"/>
              </a:rPr>
            </a:br>
            <a:endParaRPr lang="en-US" sz="2200" dirty="0"/>
          </a:p>
        </p:txBody>
      </p:sp>
      <p:sp>
        <p:nvSpPr>
          <p:cNvPr id="2" name="Content Placeholder 1"/>
          <p:cNvSpPr>
            <a:spLocks noGrp="1"/>
          </p:cNvSpPr>
          <p:nvPr>
            <p:ph idx="1"/>
          </p:nvPr>
        </p:nvSpPr>
        <p:spPr>
          <a:xfrm>
            <a:off x="990600" y="2177529"/>
            <a:ext cx="7315200" cy="3994671"/>
          </a:xfrm>
        </p:spPr>
        <p:txBody>
          <a:bodyPr>
            <a:normAutofit fontScale="47500" lnSpcReduction="20000"/>
          </a:bodyPr>
          <a:lstStyle/>
          <a:p>
            <a:pPr marL="0" indent="0">
              <a:buNone/>
            </a:pPr>
            <a:endParaRPr lang="en-US" dirty="0" smtClean="0"/>
          </a:p>
          <a:p>
            <a:pPr marL="0" indent="0">
              <a:spcAft>
                <a:spcPts val="0"/>
              </a:spcAft>
              <a:buNone/>
            </a:pPr>
            <a:r>
              <a:rPr lang="en-US" sz="2500" dirty="0" smtClean="0">
                <a:latin typeface="BakerSignet BT" panose="020B0502050309030A04" pitchFamily="34" charset="0"/>
              </a:rPr>
              <a:t>I </a:t>
            </a:r>
            <a:r>
              <a:rPr lang="en-US" sz="2500" dirty="0">
                <a:latin typeface="BakerSignet BT" panose="020B0502050309030A04" pitchFamily="34" charset="0"/>
              </a:rPr>
              <a:t>contacted the man and identified him as V-Scar.  Scar was bleeding from his nose and refused aid.  According to Scar, his neighbor, S-Green punched him in the nose.  Scar said that he has had an ongoing problem with Green because of all of the chemicals that she uses on her lawn.  Scar said that he had told Green numerous times to keep off of his property and that she was not to spray chemicals near his property.  Scar said that at about </a:t>
            </a:r>
            <a:r>
              <a:rPr lang="en-US" sz="2500" dirty="0" smtClean="0">
                <a:latin typeface="BakerSignet BT" panose="020B0502050309030A04" pitchFamily="34" charset="0"/>
              </a:rPr>
              <a:t>1300 </a:t>
            </a:r>
            <a:r>
              <a:rPr lang="en-US" sz="2500" dirty="0">
                <a:latin typeface="BakerSignet BT" panose="020B0502050309030A04" pitchFamily="34" charset="0"/>
              </a:rPr>
              <a:t>he arrived home on this date and found Green in his front yard, spraying weed killer.  Scar confronted Green and told her to leave. According to Scar they continued to argue and Green refused to leave his property.  Scar said that he shoved Green towards her house and it was at that time that Green punched him in the face. </a:t>
            </a:r>
            <a:r>
              <a:rPr lang="en-US" sz="2500" dirty="0" smtClean="0">
                <a:latin typeface="BakerSignet BT" panose="020B0502050309030A04" pitchFamily="34" charset="0"/>
              </a:rPr>
              <a:t>Scar </a:t>
            </a:r>
            <a:r>
              <a:rPr lang="en-US" sz="2500" dirty="0">
                <a:latin typeface="BakerSignet BT" panose="020B0502050309030A04" pitchFamily="34" charset="0"/>
              </a:rPr>
              <a:t>said that Green then went back home and that Green then left her house about 10 minutes ago in her vehicle.  Scar said that he wanted to press charges against Green for the assault and for trespassing</a:t>
            </a:r>
            <a:r>
              <a:rPr lang="en-US" sz="2500" dirty="0" smtClean="0">
                <a:latin typeface="BakerSignet BT" panose="020B0502050309030A04" pitchFamily="34" charset="0"/>
              </a:rPr>
              <a:t>.</a:t>
            </a:r>
          </a:p>
          <a:p>
            <a:pPr marL="0" indent="0">
              <a:spcAft>
                <a:spcPts val="0"/>
              </a:spcAft>
              <a:buNone/>
            </a:pPr>
            <a:endParaRPr lang="en-US" sz="2500" dirty="0">
              <a:latin typeface="BakerSignet BT" panose="020B0502050309030A04" pitchFamily="34" charset="0"/>
            </a:endParaRPr>
          </a:p>
          <a:p>
            <a:pPr marL="0" indent="0">
              <a:spcAft>
                <a:spcPts val="0"/>
              </a:spcAft>
              <a:buNone/>
            </a:pPr>
            <a:r>
              <a:rPr lang="en-US" sz="2500" dirty="0">
                <a:latin typeface="BakerSignet BT" panose="020B0502050309030A04" pitchFamily="34" charset="0"/>
              </a:rPr>
              <a:t>I also contacted W-Brown who lives across the street from Scar and Green.  Brown told me that Scar and Green had been fighting for years over just about everything.  On this date, Brown was sitting in his front yard and heard yelling across the street.  He walked to the sidewalk and could hear Scar and Green arguing about weed killer.  Brown said that he was surprised to see Green punch Scar in the nose.  Brown said that after Green punched him, that she walked back over to her house.  He said that he called 911 and then went over to see if Scar was okay.  Brown also said that he saw Green leave in her Mercedes about 10 minutes ago</a:t>
            </a:r>
            <a:r>
              <a:rPr lang="en-US" sz="2500" dirty="0" smtClean="0">
                <a:latin typeface="BakerSignet BT" panose="020B0502050309030A04" pitchFamily="34" charset="0"/>
              </a:rPr>
              <a:t>.</a:t>
            </a:r>
          </a:p>
          <a:p>
            <a:pPr marL="0" indent="0">
              <a:spcAft>
                <a:spcPts val="0"/>
              </a:spcAft>
              <a:buNone/>
            </a:pPr>
            <a:endParaRPr lang="en-US" sz="2500" dirty="0">
              <a:latin typeface="BakerSignet BT" panose="020B0502050309030A04" pitchFamily="34" charset="0"/>
            </a:endParaRPr>
          </a:p>
          <a:p>
            <a:pPr marL="0" indent="0">
              <a:spcAft>
                <a:spcPts val="0"/>
              </a:spcAft>
              <a:buNone/>
            </a:pPr>
            <a:r>
              <a:rPr lang="en-US" sz="2500" dirty="0">
                <a:latin typeface="BakerSignet BT" panose="020B0502050309030A04" pitchFamily="34" charset="0"/>
              </a:rPr>
              <a:t>I took a written statement from Scar and photographed his injury as well as the front lawn areas of both residences.  I also took a statement from Brown.  I contacted the Green house, but there was no answer.  I left a business card on the door, requesting that Green contact me when she returns home.</a:t>
            </a:r>
          </a:p>
          <a:p>
            <a:pPr marL="0" indent="0">
              <a:buNone/>
            </a:pPr>
            <a:endParaRPr lang="en-US" sz="2500" dirty="0"/>
          </a:p>
        </p:txBody>
      </p:sp>
    </p:spTree>
    <p:extLst>
      <p:ext uri="{BB962C8B-B14F-4D97-AF65-F5344CB8AC3E}">
        <p14:creationId xmlns:p14="http://schemas.microsoft.com/office/powerpoint/2010/main" val="26883935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949387"/>
          </a:xfrm>
        </p:spPr>
        <p:txBody>
          <a:bodyPr/>
          <a:lstStyle/>
          <a:p>
            <a:r>
              <a:rPr lang="en-US" dirty="0" smtClean="0"/>
              <a:t>Option #2</a:t>
            </a:r>
            <a:endParaRPr lang="en-US" dirty="0"/>
          </a:p>
        </p:txBody>
      </p:sp>
      <p:sp>
        <p:nvSpPr>
          <p:cNvPr id="4" name="Text Placeholder 3"/>
          <p:cNvSpPr>
            <a:spLocks noGrp="1"/>
          </p:cNvSpPr>
          <p:nvPr>
            <p:ph type="body" idx="1"/>
          </p:nvPr>
        </p:nvSpPr>
        <p:spPr/>
        <p:txBody>
          <a:bodyPr/>
          <a:lstStyle/>
          <a:p>
            <a:r>
              <a:rPr lang="en-US" dirty="0" smtClean="0"/>
              <a:t>The body of the report – “begins prior to your arrival”</a:t>
            </a:r>
            <a:endParaRPr lang="en-US" dirty="0"/>
          </a:p>
        </p:txBody>
      </p:sp>
    </p:spTree>
    <p:extLst>
      <p:ext uri="{BB962C8B-B14F-4D97-AF65-F5344CB8AC3E}">
        <p14:creationId xmlns:p14="http://schemas.microsoft.com/office/powerpoint/2010/main" val="2946307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Body of Your </a:t>
            </a:r>
            <a:r>
              <a:rPr lang="en-US" dirty="0"/>
              <a:t>R</a:t>
            </a:r>
            <a:r>
              <a:rPr lang="en-US" dirty="0" smtClean="0"/>
              <a:t>eport</a:t>
            </a:r>
            <a:br>
              <a:rPr lang="en-US" dirty="0" smtClean="0"/>
            </a:br>
            <a:r>
              <a:rPr lang="en-US" sz="2200" dirty="0" smtClean="0">
                <a:latin typeface="BakerSignet BT" panose="020B0502050309030A04" pitchFamily="34" charset="0"/>
              </a:rPr>
              <a:t>Begins Prior to Your </a:t>
            </a:r>
            <a:r>
              <a:rPr lang="en-US" sz="2200" dirty="0">
                <a:latin typeface="BakerSignet BT" panose="020B0502050309030A04" pitchFamily="34" charset="0"/>
              </a:rPr>
              <a:t>A</a:t>
            </a:r>
            <a:r>
              <a:rPr lang="en-US" sz="2200" dirty="0" smtClean="0">
                <a:latin typeface="BakerSignet BT" panose="020B0502050309030A04" pitchFamily="34" charset="0"/>
              </a:rPr>
              <a:t>rrival</a:t>
            </a:r>
            <a:endParaRPr lang="en-US" sz="2200" dirty="0">
              <a:latin typeface="BakerSignet BT" panose="020B0502050309030A04" pitchFamily="34" charset="0"/>
            </a:endParaRPr>
          </a:p>
        </p:txBody>
      </p:sp>
      <p:sp>
        <p:nvSpPr>
          <p:cNvPr id="5" name="Content Placeholder 4"/>
          <p:cNvSpPr>
            <a:spLocks noGrp="1"/>
          </p:cNvSpPr>
          <p:nvPr>
            <p:ph idx="1"/>
          </p:nvPr>
        </p:nvSpPr>
        <p:spPr>
          <a:xfrm>
            <a:off x="766233" y="2362200"/>
            <a:ext cx="7620000" cy="3886200"/>
          </a:xfrm>
        </p:spPr>
        <p:txBody>
          <a:bodyPr>
            <a:noAutofit/>
          </a:bodyPr>
          <a:lstStyle/>
          <a:p>
            <a:pPr marL="0" indent="0">
              <a:spcAft>
                <a:spcPts val="0"/>
              </a:spcAft>
              <a:buNone/>
            </a:pPr>
            <a:r>
              <a:rPr lang="en-US" sz="1100" dirty="0">
                <a:latin typeface="BakerSignet BT" panose="020B0502050309030A04" pitchFamily="34" charset="0"/>
              </a:rPr>
              <a:t>I contacted the man and identified him as Scar.  Scar was bleeding from his nose and refused aid.  According to Scar, his neighbor, Green punched him in the nose.  Scar said that he has had an ongoing problem with Green because of all of the chemicals that she uses on her lawn.  Scar said that he had told Green numerous times to keep off of his property and that she was not to spray chemicals near his property.  Scar said that at about </a:t>
            </a:r>
            <a:r>
              <a:rPr lang="en-US" sz="1100" dirty="0" smtClean="0">
                <a:latin typeface="BakerSignet BT" panose="020B0502050309030A04" pitchFamily="34" charset="0"/>
              </a:rPr>
              <a:t>1300 </a:t>
            </a:r>
            <a:r>
              <a:rPr lang="en-US" sz="1100" dirty="0">
                <a:latin typeface="BakerSignet BT" panose="020B0502050309030A04" pitchFamily="34" charset="0"/>
              </a:rPr>
              <a:t>he arrived home on this date and found Green in his front yard, spraying weed killer.  Scar confronted Green and told her to leave.  According to Scar they continued to argue and that Green refused to leave his yard.  Scar said that he pushed Green towards her property and that it was then that Green punched him in the face.  Scar said that Green then went back home and that Green then left her house about 10 minutes ago in her vehicle.  Scar said that he wanted to press charges against Green for the assault and for trespassing</a:t>
            </a:r>
            <a:r>
              <a:rPr lang="en-US" sz="1100" dirty="0" smtClean="0">
                <a:latin typeface="BakerSignet BT" panose="020B0502050309030A04" pitchFamily="34" charset="0"/>
              </a:rPr>
              <a:t>.</a:t>
            </a:r>
          </a:p>
          <a:p>
            <a:pPr marL="0" indent="0">
              <a:spcAft>
                <a:spcPts val="0"/>
              </a:spcAft>
              <a:buNone/>
            </a:pPr>
            <a:endParaRPr lang="en-US" sz="1100" dirty="0">
              <a:latin typeface="BakerSignet BT" panose="020B0502050309030A04" pitchFamily="34" charset="0"/>
            </a:endParaRPr>
          </a:p>
          <a:p>
            <a:pPr marL="0" indent="0">
              <a:spcAft>
                <a:spcPts val="0"/>
              </a:spcAft>
              <a:buNone/>
            </a:pPr>
            <a:r>
              <a:rPr lang="en-US" sz="1100" dirty="0">
                <a:latin typeface="BakerSignet BT" panose="020B0502050309030A04" pitchFamily="34" charset="0"/>
              </a:rPr>
              <a:t>I also contacted W-Brown who lives across the street from Scar and Green.  Brown told me that Scar and Green had been fighting for years over just about everything.  On this date, Brown was sitting in his front yard and heard yelling across the street.  He walked to the sidewalk and could hear Scar and Green arguing about weed killer.  Brown said that he could clearly hear Scar telling Green to leave his property, but that she refused.  Brown said that he watched as Scar pushed Green towards her property.  I asked Brown how hard was the push and Brown said that she barely budged.  Brown said that he was surprised to see Green punch Scar in the nose.  Brown said that after Green punched him, that she walked back over to her house.  He said that he called 911 and then went over to see if Scar was okay.  Brown also said that he saw Green leave in her Mercedes about 10 minutes ago</a:t>
            </a:r>
            <a:r>
              <a:rPr lang="en-US" sz="1100" dirty="0" smtClean="0">
                <a:latin typeface="BakerSignet BT" panose="020B0502050309030A04" pitchFamily="34" charset="0"/>
              </a:rPr>
              <a:t>.</a:t>
            </a:r>
          </a:p>
          <a:p>
            <a:pPr marL="0" indent="0">
              <a:spcAft>
                <a:spcPts val="0"/>
              </a:spcAft>
              <a:buNone/>
            </a:pPr>
            <a:endParaRPr lang="en-US" sz="1100" dirty="0">
              <a:latin typeface="BakerSignet BT" panose="020B0502050309030A04" pitchFamily="34" charset="0"/>
            </a:endParaRPr>
          </a:p>
          <a:p>
            <a:pPr marL="0" indent="0">
              <a:spcAft>
                <a:spcPts val="0"/>
              </a:spcAft>
              <a:buNone/>
            </a:pPr>
            <a:r>
              <a:rPr lang="en-US" sz="1100" dirty="0">
                <a:latin typeface="BakerSignet BT" panose="020B0502050309030A04" pitchFamily="34" charset="0"/>
              </a:rPr>
              <a:t>I took a written statement from Scar and photographed his injury as well as the front lawn areas of both residences.  I also took a statement from Brown.  I contacted the Green house, but there was no answer.  I left a business card on the door, requesting that Green contact me when she returns home.</a:t>
            </a:r>
          </a:p>
          <a:p>
            <a:pPr marL="0" indent="0">
              <a:spcAft>
                <a:spcPts val="0"/>
              </a:spcAft>
              <a:buNone/>
            </a:pPr>
            <a:endParaRPr lang="en-US" sz="1200" dirty="0">
              <a:latin typeface="BakerSignet BT" panose="020B0502050309030A04" pitchFamily="34" charset="0"/>
            </a:endParaRPr>
          </a:p>
        </p:txBody>
      </p:sp>
    </p:spTree>
    <p:extLst>
      <p:ext uri="{BB962C8B-B14F-4D97-AF65-F5344CB8AC3E}">
        <p14:creationId xmlns:p14="http://schemas.microsoft.com/office/powerpoint/2010/main" val="11951704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BakerSignet BT" panose="020B0502050309030A04"/>
              </a:rPr>
              <a:t>Closing</a:t>
            </a:r>
            <a:br>
              <a:rPr lang="en-US" dirty="0" smtClean="0">
                <a:latin typeface="BakerSignet BT" panose="020B0502050309030A04"/>
              </a:rPr>
            </a:br>
            <a:r>
              <a:rPr lang="en-US" sz="3600" dirty="0" smtClean="0">
                <a:latin typeface="BakerSignet BT" panose="020B0502050309030A04"/>
              </a:rPr>
              <a:t>Brief Summary and Conclusion</a:t>
            </a:r>
            <a:endParaRPr lang="en-US" sz="3600" dirty="0">
              <a:latin typeface="BakerSignet BT" panose="020B0502050309030A04"/>
            </a:endParaRPr>
          </a:p>
        </p:txBody>
      </p:sp>
      <p:sp>
        <p:nvSpPr>
          <p:cNvPr id="3" name="Content Placeholder 2"/>
          <p:cNvSpPr>
            <a:spLocks noGrp="1"/>
          </p:cNvSpPr>
          <p:nvPr>
            <p:ph idx="1"/>
          </p:nvPr>
        </p:nvSpPr>
        <p:spPr>
          <a:xfrm>
            <a:off x="914400" y="2438401"/>
            <a:ext cx="7239000" cy="3733800"/>
          </a:xfrm>
        </p:spPr>
        <p:txBody>
          <a:bodyPr>
            <a:normAutofit/>
          </a:bodyPr>
          <a:lstStyle/>
          <a:p>
            <a:r>
              <a:rPr lang="en-US" dirty="0" smtClean="0"/>
              <a:t>Written wrap-up of your investigation</a:t>
            </a:r>
          </a:p>
          <a:p>
            <a:pPr lvl="1"/>
            <a:r>
              <a:rPr lang="en-US" dirty="0" smtClean="0"/>
              <a:t>Bring the story to an end for the reader</a:t>
            </a:r>
            <a:endParaRPr lang="en-US" dirty="0"/>
          </a:p>
          <a:p>
            <a:pPr lvl="2"/>
            <a:r>
              <a:rPr lang="en-US" dirty="0" smtClean="0"/>
              <a:t>Potential options:</a:t>
            </a:r>
          </a:p>
          <a:p>
            <a:pPr lvl="3">
              <a:spcAft>
                <a:spcPts val="0"/>
              </a:spcAft>
            </a:pPr>
            <a:r>
              <a:rPr lang="en-US" dirty="0" smtClean="0"/>
              <a:t>Case referred to detectives for follow-up</a:t>
            </a:r>
          </a:p>
          <a:p>
            <a:pPr lvl="3">
              <a:spcAft>
                <a:spcPts val="0"/>
              </a:spcAft>
            </a:pPr>
            <a:r>
              <a:rPr lang="en-US" dirty="0" smtClean="0"/>
              <a:t>Suspect booked into the jail for investigation of assault</a:t>
            </a:r>
          </a:p>
          <a:p>
            <a:pPr lvl="3">
              <a:spcAft>
                <a:spcPts val="0"/>
              </a:spcAft>
            </a:pPr>
            <a:r>
              <a:rPr lang="en-US" dirty="0" smtClean="0"/>
              <a:t>Case for informational purposes only</a:t>
            </a:r>
          </a:p>
          <a:p>
            <a:pPr lvl="3">
              <a:spcAft>
                <a:spcPts val="0"/>
              </a:spcAft>
            </a:pPr>
            <a:r>
              <a:rPr lang="en-US" dirty="0" smtClean="0"/>
              <a:t>Case submitted for review, additional follow up may be needed</a:t>
            </a:r>
          </a:p>
          <a:p>
            <a:pPr marL="1371600" lvl="3" indent="0">
              <a:buNone/>
            </a:pPr>
            <a:endParaRPr lang="en-US" dirty="0" smtClean="0"/>
          </a:p>
          <a:p>
            <a:pPr marL="457200" lvl="1" indent="0" algn="ctr">
              <a:buNone/>
            </a:pPr>
            <a:r>
              <a:rPr lang="en-US" sz="2000" b="1" dirty="0" smtClean="0">
                <a:solidFill>
                  <a:srgbClr val="FF0000"/>
                </a:solidFill>
                <a:latin typeface="BakerSignet BT" panose="020B0502050309030A04" pitchFamily="34" charset="0"/>
              </a:rPr>
              <a:t>Avoid leaving the reader hanging, we are not writing a “cliff hanger”</a:t>
            </a:r>
          </a:p>
        </p:txBody>
      </p:sp>
    </p:spTree>
    <p:extLst>
      <p:ext uri="{BB962C8B-B14F-4D97-AF65-F5344CB8AC3E}">
        <p14:creationId xmlns:p14="http://schemas.microsoft.com/office/powerpoint/2010/main" val="1961551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3" name="Content Placeholder 2"/>
          <p:cNvSpPr>
            <a:spLocks noGrp="1"/>
          </p:cNvSpPr>
          <p:nvPr>
            <p:ph idx="1"/>
          </p:nvPr>
        </p:nvSpPr>
        <p:spPr/>
        <p:txBody>
          <a:bodyPr/>
          <a:lstStyle/>
          <a:p>
            <a:r>
              <a:rPr lang="en-US" dirty="0" smtClean="0"/>
              <a:t>Purpose of writing reports</a:t>
            </a:r>
          </a:p>
          <a:p>
            <a:r>
              <a:rPr lang="en-US" dirty="0" smtClean="0"/>
              <a:t>Who are you writing for?</a:t>
            </a:r>
          </a:p>
          <a:p>
            <a:r>
              <a:rPr lang="en-US" dirty="0" smtClean="0"/>
              <a:t>What makes a good report?</a:t>
            </a:r>
          </a:p>
          <a:p>
            <a:r>
              <a:rPr lang="en-US" dirty="0" smtClean="0"/>
              <a:t>Gathering facts</a:t>
            </a:r>
          </a:p>
          <a:p>
            <a:r>
              <a:rPr lang="en-US" dirty="0" smtClean="0"/>
              <a:t>Spelling, grammar and punctuation</a:t>
            </a:r>
          </a:p>
          <a:p>
            <a:r>
              <a:rPr lang="en-US" dirty="0" smtClean="0"/>
              <a:t>Writing the report</a:t>
            </a:r>
          </a:p>
          <a:p>
            <a:endParaRPr lang="en-US" dirty="0" smtClean="0"/>
          </a:p>
          <a:p>
            <a:pPr marL="457200" lvl="1" indent="0">
              <a:buNone/>
            </a:pPr>
            <a:endParaRPr lang="en-US" dirty="0"/>
          </a:p>
        </p:txBody>
      </p:sp>
    </p:spTree>
    <p:extLst>
      <p:ext uri="{BB962C8B-B14F-4D97-AF65-F5344CB8AC3E}">
        <p14:creationId xmlns:p14="http://schemas.microsoft.com/office/powerpoint/2010/main" val="19208248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2971800"/>
            <a:ext cx="8229600" cy="1143000"/>
          </a:xfrm>
        </p:spPr>
        <p:txBody>
          <a:bodyPr/>
          <a:lstStyle/>
          <a:p>
            <a:r>
              <a:rPr lang="en-US" dirty="0" smtClean="0"/>
              <a:t>This closing works for both options</a:t>
            </a:r>
            <a:endParaRPr lang="en-US" dirty="0"/>
          </a:p>
        </p:txBody>
      </p:sp>
    </p:spTree>
    <p:extLst>
      <p:ext uri="{BB962C8B-B14F-4D97-AF65-F5344CB8AC3E}">
        <p14:creationId xmlns:p14="http://schemas.microsoft.com/office/powerpoint/2010/main" val="26883935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Closing</a:t>
            </a:r>
            <a:endParaRPr lang="en-US" dirty="0"/>
          </a:p>
        </p:txBody>
      </p:sp>
      <p:sp>
        <p:nvSpPr>
          <p:cNvPr id="4" name="Content Placeholder 3"/>
          <p:cNvSpPr>
            <a:spLocks noGrp="1"/>
          </p:cNvSpPr>
          <p:nvPr>
            <p:ph idx="1"/>
          </p:nvPr>
        </p:nvSpPr>
        <p:spPr/>
        <p:txBody>
          <a:bodyPr>
            <a:normAutofit lnSpcReduction="10000"/>
          </a:bodyPr>
          <a:lstStyle/>
          <a:p>
            <a:pPr marL="0" indent="0">
              <a:buNone/>
            </a:pPr>
            <a:r>
              <a:rPr lang="en-US" dirty="0">
                <a:latin typeface="BakerSignet BT" panose="020B0502050309030A04" pitchFamily="34" charset="0"/>
              </a:rPr>
              <a:t>I explained to Scar how to apply for an anti-harassment </a:t>
            </a:r>
            <a:r>
              <a:rPr lang="en-US" dirty="0" smtClean="0">
                <a:latin typeface="BakerSignet BT" panose="020B0502050309030A04" pitchFamily="34" charset="0"/>
              </a:rPr>
              <a:t>order.  I also cautioned Scar about pushing his neighbor and suggested that when she refused, he could have called 911 rather than physically touch her.  I then cleared </a:t>
            </a:r>
            <a:r>
              <a:rPr lang="en-US" dirty="0">
                <a:latin typeface="BakerSignet BT" panose="020B0502050309030A04" pitchFamily="34" charset="0"/>
              </a:rPr>
              <a:t>the scene</a:t>
            </a:r>
            <a:r>
              <a:rPr lang="en-US" dirty="0" smtClean="0">
                <a:latin typeface="BakerSignet BT" panose="020B0502050309030A04" pitchFamily="34" charset="0"/>
              </a:rPr>
              <a:t>.</a:t>
            </a:r>
          </a:p>
          <a:p>
            <a:pPr marL="0" indent="0">
              <a:buNone/>
            </a:pPr>
            <a:endParaRPr lang="en-US" dirty="0">
              <a:latin typeface="BakerSignet BT" panose="020B0502050309030A04" pitchFamily="34" charset="0"/>
            </a:endParaRPr>
          </a:p>
          <a:p>
            <a:pPr marL="0" indent="0">
              <a:buNone/>
            </a:pPr>
            <a:r>
              <a:rPr lang="en-US" dirty="0">
                <a:latin typeface="BakerSignet BT" panose="020B0502050309030A04" pitchFamily="34" charset="0"/>
              </a:rPr>
              <a:t>I entered the photographs into evidence and submitted my report </a:t>
            </a:r>
            <a:r>
              <a:rPr lang="en-US" dirty="0" smtClean="0">
                <a:latin typeface="BakerSignet BT" panose="020B0502050309030A04" pitchFamily="34" charset="0"/>
              </a:rPr>
              <a:t> and statements for </a:t>
            </a:r>
            <a:r>
              <a:rPr lang="en-US" dirty="0">
                <a:latin typeface="BakerSignet BT" panose="020B0502050309030A04" pitchFamily="34" charset="0"/>
              </a:rPr>
              <a:t>approval and referral to the prosecutor’s office.</a:t>
            </a:r>
          </a:p>
          <a:p>
            <a:pPr marL="0" indent="0">
              <a:buNone/>
            </a:pPr>
            <a:endParaRPr lang="en-US" dirty="0"/>
          </a:p>
        </p:txBody>
      </p:sp>
    </p:spTree>
    <p:extLst>
      <p:ext uri="{BB962C8B-B14F-4D97-AF65-F5344CB8AC3E}">
        <p14:creationId xmlns:p14="http://schemas.microsoft.com/office/powerpoint/2010/main" val="14652582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762000"/>
            <a:ext cx="8229600" cy="1600200"/>
          </a:xfrm>
        </p:spPr>
        <p:txBody>
          <a:bodyPr>
            <a:normAutofit fontScale="90000"/>
          </a:bodyPr>
          <a:lstStyle/>
          <a:p>
            <a:r>
              <a:rPr lang="en-US" dirty="0" smtClean="0"/>
              <a:t/>
            </a:r>
            <a:br>
              <a:rPr lang="en-US" dirty="0" smtClean="0"/>
            </a:br>
            <a:r>
              <a:rPr lang="en-US" dirty="0" smtClean="0">
                <a:latin typeface="BakerSignet BT" panose="020B0502050309030A04"/>
              </a:rPr>
              <a:t>Writing the Report</a:t>
            </a:r>
            <a:br>
              <a:rPr lang="en-US" dirty="0" smtClean="0">
                <a:latin typeface="BakerSignet BT" panose="020B0502050309030A04"/>
              </a:rPr>
            </a:br>
            <a:r>
              <a:rPr lang="en-US" sz="3600" dirty="0" smtClean="0">
                <a:latin typeface="BakerSignet BT" panose="020B0502050309030A04"/>
              </a:rPr>
              <a:t>If you are stuck on how to get started</a:t>
            </a:r>
            <a:r>
              <a:rPr lang="en-US" dirty="0" smtClean="0">
                <a:latin typeface="BakerSignet BT" panose="020B0502050309030A04" pitchFamily="34" charset="0"/>
              </a:rPr>
              <a:t/>
            </a:r>
            <a:br>
              <a:rPr lang="en-US" dirty="0" smtClean="0">
                <a:latin typeface="BakerSignet BT" panose="020B0502050309030A04" pitchFamily="34" charset="0"/>
              </a:rPr>
            </a:br>
            <a:endParaRPr lang="en-US" dirty="0"/>
          </a:p>
        </p:txBody>
      </p:sp>
      <p:sp>
        <p:nvSpPr>
          <p:cNvPr id="3" name="Content Placeholder 2"/>
          <p:cNvSpPr>
            <a:spLocks noGrp="1"/>
          </p:cNvSpPr>
          <p:nvPr>
            <p:ph idx="1"/>
          </p:nvPr>
        </p:nvSpPr>
        <p:spPr>
          <a:xfrm>
            <a:off x="990600" y="1981200"/>
            <a:ext cx="7239000" cy="4876800"/>
          </a:xfrm>
        </p:spPr>
        <p:txBody>
          <a:bodyPr>
            <a:normAutofit/>
          </a:bodyPr>
          <a:lstStyle/>
          <a:p>
            <a:pPr marL="0" indent="0">
              <a:buNone/>
            </a:pPr>
            <a:endParaRPr lang="en-US" dirty="0">
              <a:latin typeface="BakerSignet BT" panose="020B0502050309030A04" pitchFamily="34" charset="0"/>
            </a:endParaRPr>
          </a:p>
          <a:p>
            <a:pPr marL="0" indent="0">
              <a:buNone/>
            </a:pPr>
            <a:r>
              <a:rPr lang="en-US" dirty="0" smtClean="0">
                <a:latin typeface="BakerSignet BT" panose="020B0502050309030A04" pitchFamily="34" charset="0"/>
              </a:rPr>
              <a:t>Grab a piece of paper and jot down ideas using the format discussed prior:</a:t>
            </a:r>
          </a:p>
          <a:p>
            <a:pPr marL="0" indent="0">
              <a:spcAft>
                <a:spcPts val="0"/>
              </a:spcAft>
              <a:buNone/>
            </a:pPr>
            <a:r>
              <a:rPr lang="en-US" dirty="0">
                <a:latin typeface="BakerSignet BT" panose="020B0502050309030A04" pitchFamily="34" charset="0"/>
              </a:rPr>
              <a:t>	</a:t>
            </a:r>
            <a:r>
              <a:rPr lang="en-US" dirty="0" smtClean="0">
                <a:latin typeface="BakerSignet BT" panose="020B0502050309030A04" pitchFamily="34" charset="0"/>
              </a:rPr>
              <a:t>Introduction (setting the scene)</a:t>
            </a:r>
          </a:p>
          <a:p>
            <a:pPr marL="0" indent="0">
              <a:spcAft>
                <a:spcPts val="0"/>
              </a:spcAft>
              <a:buNone/>
            </a:pPr>
            <a:endParaRPr lang="en-US" dirty="0" smtClean="0">
              <a:latin typeface="BakerSignet BT" panose="020B0502050309030A04" pitchFamily="34" charset="0"/>
            </a:endParaRPr>
          </a:p>
          <a:p>
            <a:pPr marL="0" indent="0">
              <a:spcAft>
                <a:spcPts val="0"/>
              </a:spcAft>
              <a:buNone/>
            </a:pPr>
            <a:r>
              <a:rPr lang="en-US" dirty="0">
                <a:latin typeface="BakerSignet BT" panose="020B0502050309030A04" pitchFamily="34" charset="0"/>
              </a:rPr>
              <a:t>	</a:t>
            </a:r>
            <a:r>
              <a:rPr lang="en-US" dirty="0" smtClean="0">
                <a:latin typeface="BakerSignet BT" panose="020B0502050309030A04" pitchFamily="34" charset="0"/>
              </a:rPr>
              <a:t>Body (who, what, when and how)</a:t>
            </a:r>
          </a:p>
          <a:p>
            <a:pPr marL="0" indent="0">
              <a:spcAft>
                <a:spcPts val="0"/>
              </a:spcAft>
              <a:buNone/>
            </a:pPr>
            <a:endParaRPr lang="en-US" dirty="0" smtClean="0">
              <a:latin typeface="BakerSignet BT" panose="020B0502050309030A04" pitchFamily="34" charset="0"/>
            </a:endParaRPr>
          </a:p>
          <a:p>
            <a:pPr marL="0" indent="0">
              <a:spcAft>
                <a:spcPts val="0"/>
              </a:spcAft>
              <a:buNone/>
            </a:pPr>
            <a:r>
              <a:rPr lang="en-US" dirty="0">
                <a:latin typeface="BakerSignet BT" panose="020B0502050309030A04" pitchFamily="34" charset="0"/>
              </a:rPr>
              <a:t>	</a:t>
            </a:r>
            <a:r>
              <a:rPr lang="en-US" dirty="0" smtClean="0">
                <a:latin typeface="BakerSignet BT" panose="020B0502050309030A04" pitchFamily="34" charset="0"/>
              </a:rPr>
              <a:t>Conclusion (summary of facts)</a:t>
            </a:r>
          </a:p>
          <a:p>
            <a:pPr marL="0" indent="0">
              <a:spcAft>
                <a:spcPts val="0"/>
              </a:spcAft>
              <a:buNone/>
            </a:pPr>
            <a:endParaRPr lang="en-US" dirty="0"/>
          </a:p>
        </p:txBody>
      </p:sp>
    </p:spTree>
    <p:extLst>
      <p:ext uri="{BB962C8B-B14F-4D97-AF65-F5344CB8AC3E}">
        <p14:creationId xmlns:p14="http://schemas.microsoft.com/office/powerpoint/2010/main" val="22181497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Writing the Report</a:t>
            </a:r>
            <a:endParaRPr lang="en-US" dirty="0"/>
          </a:p>
        </p:txBody>
      </p:sp>
      <p:sp>
        <p:nvSpPr>
          <p:cNvPr id="3" name="Content Placeholder 2"/>
          <p:cNvSpPr>
            <a:spLocks noGrp="1"/>
          </p:cNvSpPr>
          <p:nvPr>
            <p:ph idx="1"/>
          </p:nvPr>
        </p:nvSpPr>
        <p:spPr/>
        <p:txBody>
          <a:bodyPr>
            <a:normAutofit/>
          </a:bodyPr>
          <a:lstStyle/>
          <a:p>
            <a:r>
              <a:rPr lang="en-US" dirty="0" smtClean="0"/>
              <a:t>Identify people involved using their last name and… </a:t>
            </a:r>
          </a:p>
          <a:p>
            <a:pPr lvl="2"/>
            <a:r>
              <a:rPr lang="en-US" dirty="0" smtClean="0"/>
              <a:t>Victim</a:t>
            </a:r>
          </a:p>
          <a:p>
            <a:pPr lvl="3"/>
            <a:r>
              <a:rPr lang="en-US" dirty="0" smtClean="0"/>
              <a:t>We have no idea the name of the victim</a:t>
            </a:r>
          </a:p>
          <a:p>
            <a:pPr lvl="2"/>
            <a:r>
              <a:rPr lang="en-US" dirty="0" smtClean="0"/>
              <a:t>Scar</a:t>
            </a:r>
          </a:p>
          <a:p>
            <a:pPr lvl="3"/>
            <a:r>
              <a:rPr lang="en-US" dirty="0" smtClean="0"/>
              <a:t>We have no idea how Scar is involved</a:t>
            </a:r>
          </a:p>
          <a:p>
            <a:pPr lvl="2"/>
            <a:r>
              <a:rPr lang="en-US" dirty="0" smtClean="0"/>
              <a:t>V-Scar</a:t>
            </a:r>
          </a:p>
          <a:p>
            <a:pPr lvl="3"/>
            <a:r>
              <a:rPr lang="en-US" dirty="0" smtClean="0"/>
              <a:t>We know that Scar is the victim</a:t>
            </a:r>
          </a:p>
          <a:p>
            <a:endParaRPr lang="en-US" dirty="0"/>
          </a:p>
        </p:txBody>
      </p:sp>
    </p:spTree>
    <p:extLst>
      <p:ext uri="{BB962C8B-B14F-4D97-AF65-F5344CB8AC3E}">
        <p14:creationId xmlns:p14="http://schemas.microsoft.com/office/powerpoint/2010/main" val="34668741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Spelling and Grammar</a:t>
            </a:r>
            <a:endParaRPr lang="en-US" dirty="0"/>
          </a:p>
        </p:txBody>
      </p:sp>
      <p:sp>
        <p:nvSpPr>
          <p:cNvPr id="3" name="Content Placeholder 2"/>
          <p:cNvSpPr>
            <a:spLocks noGrp="1"/>
          </p:cNvSpPr>
          <p:nvPr>
            <p:ph idx="1"/>
          </p:nvPr>
        </p:nvSpPr>
        <p:spPr/>
        <p:txBody>
          <a:bodyPr/>
          <a:lstStyle/>
          <a:p>
            <a:pPr marL="457200" lvl="1" indent="0">
              <a:buNone/>
            </a:pPr>
            <a:r>
              <a:rPr lang="en-US" dirty="0" smtClean="0"/>
              <a:t>Many people inside and outside of your agency will first get to know you by your written work.  Keep this in mind when you are writing your reports.</a:t>
            </a:r>
          </a:p>
          <a:p>
            <a:pPr lvl="1"/>
            <a:r>
              <a:rPr lang="en-US" dirty="0" smtClean="0"/>
              <a:t>Spelling</a:t>
            </a:r>
          </a:p>
          <a:p>
            <a:pPr lvl="2"/>
            <a:r>
              <a:rPr lang="en-US" dirty="0" smtClean="0"/>
              <a:t>If you have problems with spelling, identify those common problem words and keep the correct spelling in your notebook.</a:t>
            </a:r>
          </a:p>
          <a:p>
            <a:pPr lvl="1"/>
            <a:r>
              <a:rPr lang="en-US" dirty="0" smtClean="0"/>
              <a:t>Grammar</a:t>
            </a:r>
          </a:p>
          <a:p>
            <a:pPr lvl="2"/>
            <a:r>
              <a:rPr lang="en-US" dirty="0" smtClean="0"/>
              <a:t>If you have a problem in this area, keep your writing simple.</a:t>
            </a:r>
          </a:p>
          <a:p>
            <a:pPr marL="914400" lvl="2" indent="0">
              <a:buNone/>
            </a:pPr>
            <a:endParaRPr lang="en-US" dirty="0"/>
          </a:p>
        </p:txBody>
      </p:sp>
    </p:spTree>
    <p:extLst>
      <p:ext uri="{BB962C8B-B14F-4D97-AF65-F5344CB8AC3E}">
        <p14:creationId xmlns:p14="http://schemas.microsoft.com/office/powerpoint/2010/main" val="2838397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Writing the Report</a:t>
            </a:r>
            <a:endParaRPr lang="en-US" dirty="0"/>
          </a:p>
        </p:txBody>
      </p:sp>
      <p:sp>
        <p:nvSpPr>
          <p:cNvPr id="3" name="Content Placeholder 2"/>
          <p:cNvSpPr>
            <a:spLocks noGrp="1"/>
          </p:cNvSpPr>
          <p:nvPr>
            <p:ph idx="1"/>
          </p:nvPr>
        </p:nvSpPr>
        <p:spPr/>
        <p:txBody>
          <a:bodyPr>
            <a:normAutofit/>
          </a:bodyPr>
          <a:lstStyle/>
          <a:p>
            <a:r>
              <a:rPr lang="en-US" dirty="0" smtClean="0"/>
              <a:t>Remember to keep your report clear, concise and easy to follow</a:t>
            </a:r>
          </a:p>
          <a:p>
            <a:pPr lvl="1"/>
            <a:r>
              <a:rPr lang="en-US" dirty="0" smtClean="0"/>
              <a:t>Avoid writing in one continuous paragraph</a:t>
            </a:r>
          </a:p>
          <a:p>
            <a:pPr lvl="2"/>
            <a:r>
              <a:rPr lang="en-US" dirty="0" smtClean="0"/>
              <a:t>Makes it very difficult to read</a:t>
            </a:r>
          </a:p>
          <a:p>
            <a:pPr lvl="1"/>
            <a:r>
              <a:rPr lang="en-US" dirty="0" smtClean="0"/>
              <a:t>Paragraphs are best</a:t>
            </a:r>
          </a:p>
          <a:p>
            <a:pPr lvl="2"/>
            <a:r>
              <a:rPr lang="en-US" dirty="0" smtClean="0"/>
              <a:t>Don’t get caught up in what makes a proper paragraph.  Just keep similar information together, to assist the reader with keeping the facts clear</a:t>
            </a:r>
          </a:p>
          <a:p>
            <a:pPr lvl="2"/>
            <a:endParaRPr lang="en-US" dirty="0"/>
          </a:p>
          <a:p>
            <a:pPr marL="914400" lvl="2" indent="0">
              <a:buNone/>
            </a:pPr>
            <a:endParaRPr lang="en-US" dirty="0"/>
          </a:p>
        </p:txBody>
      </p:sp>
    </p:spTree>
    <p:extLst>
      <p:ext uri="{BB962C8B-B14F-4D97-AF65-F5344CB8AC3E}">
        <p14:creationId xmlns:p14="http://schemas.microsoft.com/office/powerpoint/2010/main" val="7961707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a:xfrm>
            <a:off x="2133600" y="3657600"/>
            <a:ext cx="5308866" cy="1377651"/>
          </a:xfrm>
        </p:spPr>
        <p:txBody>
          <a:bodyPr>
            <a:normAutofit/>
          </a:bodyPr>
          <a:lstStyle/>
          <a:p>
            <a:endParaRPr lang="en-US" sz="4000" dirty="0"/>
          </a:p>
        </p:txBody>
      </p:sp>
    </p:spTree>
    <p:extLst>
      <p:ext uri="{BB962C8B-B14F-4D97-AF65-F5344CB8AC3E}">
        <p14:creationId xmlns:p14="http://schemas.microsoft.com/office/powerpoint/2010/main" val="29292476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fontAlgn="auto" hangingPunct="1">
              <a:spcAft>
                <a:spcPts val="0"/>
              </a:spcAft>
              <a:defRPr/>
            </a:pPr>
            <a:r>
              <a:rPr lang="en-US" smtClean="0"/>
              <a:t>Officer’s Notebook</a:t>
            </a:r>
            <a:endParaRPr lang="en-US" dirty="0" smtClean="0"/>
          </a:p>
        </p:txBody>
      </p:sp>
      <p:sp>
        <p:nvSpPr>
          <p:cNvPr id="5" name="TextBox 4"/>
          <p:cNvSpPr txBox="1"/>
          <p:nvPr/>
        </p:nvSpPr>
        <p:spPr>
          <a:xfrm>
            <a:off x="1295400" y="2590800"/>
            <a:ext cx="6781800" cy="2862322"/>
          </a:xfrm>
          <a:prstGeom prst="rect">
            <a:avLst/>
          </a:prstGeom>
          <a:noFill/>
        </p:spPr>
        <p:txBody>
          <a:bodyPr>
            <a:spAutoFit/>
          </a:bodyPr>
          <a:lstStyle/>
          <a:p>
            <a:pPr marL="457200" indent="-457200" eaLnBrk="1" fontAlgn="auto" hangingPunct="1">
              <a:spcBef>
                <a:spcPts val="0"/>
              </a:spcBef>
              <a:spcAft>
                <a:spcPts val="0"/>
              </a:spcAft>
              <a:buFontTx/>
              <a:buAutoNum type="arabicPeriod"/>
              <a:defRPr/>
            </a:pPr>
            <a:r>
              <a:rPr lang="en-US" sz="2800" dirty="0">
                <a:latin typeface="+mn-lt"/>
                <a:ea typeface="+mn-ea"/>
              </a:rPr>
              <a:t>When does an officer pull out the notebook to take notes?</a:t>
            </a:r>
          </a:p>
          <a:p>
            <a:pPr marL="457200" indent="-457200" eaLnBrk="1" fontAlgn="auto" hangingPunct="1">
              <a:spcBef>
                <a:spcPts val="0"/>
              </a:spcBef>
              <a:spcAft>
                <a:spcPts val="0"/>
              </a:spcAft>
              <a:buFontTx/>
              <a:buAutoNum type="arabicPeriod"/>
              <a:defRPr/>
            </a:pPr>
            <a:r>
              <a:rPr lang="en-US" sz="2800" dirty="0">
                <a:latin typeface="+mn-lt"/>
                <a:ea typeface="+mn-ea"/>
              </a:rPr>
              <a:t>What is included in an officers </a:t>
            </a:r>
            <a:r>
              <a:rPr lang="en-US" sz="2800" dirty="0" smtClean="0">
                <a:latin typeface="+mn-lt"/>
                <a:ea typeface="+mn-ea"/>
              </a:rPr>
              <a:t>notebook?</a:t>
            </a:r>
            <a:endParaRPr lang="en-US" sz="2800" dirty="0">
              <a:latin typeface="+mn-lt"/>
              <a:ea typeface="+mn-ea"/>
            </a:endParaRPr>
          </a:p>
          <a:p>
            <a:pPr marL="457200" indent="-457200" eaLnBrk="1" fontAlgn="auto" hangingPunct="1">
              <a:spcBef>
                <a:spcPts val="0"/>
              </a:spcBef>
              <a:spcAft>
                <a:spcPts val="0"/>
              </a:spcAft>
              <a:buFontTx/>
              <a:buAutoNum type="arabicPeriod"/>
              <a:defRPr/>
            </a:pPr>
            <a:r>
              <a:rPr lang="en-US" sz="2800" dirty="0" smtClean="0">
                <a:latin typeface="+mn-lt"/>
                <a:ea typeface="+mn-ea"/>
              </a:rPr>
              <a:t>What </a:t>
            </a:r>
            <a:r>
              <a:rPr lang="en-US" sz="2800" dirty="0">
                <a:latin typeface="+mn-lt"/>
                <a:ea typeface="+mn-ea"/>
              </a:rPr>
              <a:t>do you </a:t>
            </a:r>
            <a:r>
              <a:rPr lang="en-US" sz="2800" dirty="0">
                <a:latin typeface="+mn-lt"/>
                <a:ea typeface="+mn-ea"/>
              </a:rPr>
              <a:t>NOT </a:t>
            </a:r>
            <a:r>
              <a:rPr lang="en-US" sz="2800" dirty="0">
                <a:latin typeface="+mn-lt"/>
                <a:ea typeface="+mn-ea"/>
              </a:rPr>
              <a:t>put in the notebook?</a:t>
            </a:r>
          </a:p>
          <a:p>
            <a:pPr marL="457200" indent="-457200" eaLnBrk="1" fontAlgn="auto" hangingPunct="1">
              <a:spcBef>
                <a:spcPts val="0"/>
              </a:spcBef>
              <a:spcAft>
                <a:spcPts val="0"/>
              </a:spcAft>
              <a:buFontTx/>
              <a:buAutoNum type="arabicPeriod"/>
              <a:defRPr/>
            </a:pPr>
            <a:r>
              <a:rPr lang="en-US" sz="2800" dirty="0">
                <a:latin typeface="+mn-lt"/>
                <a:ea typeface="+mn-ea"/>
              </a:rPr>
              <a:t>Can the notebook be taken as evidence?</a:t>
            </a:r>
          </a:p>
          <a:p>
            <a:pPr eaLnBrk="1" fontAlgn="auto" hangingPunct="1">
              <a:spcBef>
                <a:spcPts val="0"/>
              </a:spcBef>
              <a:spcAft>
                <a:spcPts val="0"/>
              </a:spcAft>
              <a:defRPr/>
            </a:pPr>
            <a:endParaRPr lang="en-US" sz="2000" dirty="0">
              <a:latin typeface="+mn-lt"/>
              <a:ea typeface="+mn-ea"/>
            </a:endParaRPr>
          </a:p>
          <a:p>
            <a:pPr eaLnBrk="1" fontAlgn="auto" hangingPunct="1">
              <a:spcBef>
                <a:spcPts val="0"/>
              </a:spcBef>
              <a:spcAft>
                <a:spcPts val="0"/>
              </a:spcAft>
              <a:defRPr/>
            </a:pPr>
            <a:r>
              <a:rPr lang="en-US" sz="2000" b="1" dirty="0">
                <a:solidFill>
                  <a:srgbClr val="FF0000"/>
                </a:solidFill>
                <a:latin typeface="+mn-lt"/>
                <a:ea typeface="+mn-ea"/>
              </a:rPr>
              <a:t>Remember to always keep the notebook professional!</a:t>
            </a:r>
          </a:p>
        </p:txBody>
      </p:sp>
    </p:spTree>
    <p:extLst>
      <p:ext uri="{BB962C8B-B14F-4D97-AF65-F5344CB8AC3E}">
        <p14:creationId xmlns:p14="http://schemas.microsoft.com/office/powerpoint/2010/main" val="29516751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we write reports?</a:t>
            </a:r>
            <a:endParaRPr lang="en-US" dirty="0"/>
          </a:p>
        </p:txBody>
      </p:sp>
      <p:sp>
        <p:nvSpPr>
          <p:cNvPr id="7" name="Content Placeholder 6"/>
          <p:cNvSpPr>
            <a:spLocks noGrp="1"/>
          </p:cNvSpPr>
          <p:nvPr>
            <p:ph idx="1"/>
          </p:nvPr>
        </p:nvSpPr>
        <p:spPr>
          <a:xfrm>
            <a:off x="838200" y="2514600"/>
            <a:ext cx="7391400" cy="3886200"/>
          </a:xfrm>
        </p:spPr>
        <p:txBody>
          <a:bodyPr>
            <a:normAutofit/>
          </a:bodyPr>
          <a:lstStyle/>
          <a:p>
            <a:r>
              <a:rPr lang="en-US" dirty="0" smtClean="0"/>
              <a:t>To provide a permanent record about the incident</a:t>
            </a:r>
          </a:p>
          <a:p>
            <a:r>
              <a:rPr lang="en-US" dirty="0" smtClean="0"/>
              <a:t>To assist the detective and/or prosecutor in filing charges</a:t>
            </a:r>
          </a:p>
          <a:p>
            <a:r>
              <a:rPr lang="en-US" dirty="0" smtClean="0"/>
              <a:t>To protect the interests of your agency, documenting what you learned and your actions</a:t>
            </a:r>
          </a:p>
          <a:p>
            <a:r>
              <a:rPr lang="en-US" dirty="0" smtClean="0"/>
              <a:t>To tell the “story” of what has occurred so that anyone can read this report and clearly understand what occurred</a:t>
            </a:r>
          </a:p>
          <a:p>
            <a:endParaRPr lang="en-US" dirty="0" smtClean="0"/>
          </a:p>
          <a:p>
            <a:endParaRPr lang="en-US" dirty="0" smtClean="0"/>
          </a:p>
          <a:p>
            <a:endParaRPr lang="en-US" dirty="0" smtClean="0"/>
          </a:p>
          <a:p>
            <a:endParaRPr lang="en-US" dirty="0" smtClean="0"/>
          </a:p>
        </p:txBody>
      </p:sp>
    </p:spTree>
    <p:extLst>
      <p:ext uri="{BB962C8B-B14F-4D97-AF65-F5344CB8AC3E}">
        <p14:creationId xmlns:p14="http://schemas.microsoft.com/office/powerpoint/2010/main" val="9348933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will read your report?</a:t>
            </a:r>
            <a:endParaRPr lang="en-US" dirty="0"/>
          </a:p>
        </p:txBody>
      </p:sp>
      <p:sp>
        <p:nvSpPr>
          <p:cNvPr id="3" name="Text Placeholder 2"/>
          <p:cNvSpPr>
            <a:spLocks noGrp="1"/>
          </p:cNvSpPr>
          <p:nvPr>
            <p:ph type="body" idx="1"/>
          </p:nvPr>
        </p:nvSpPr>
        <p:spPr>
          <a:xfrm>
            <a:off x="1145046" y="2403009"/>
            <a:ext cx="3337560" cy="576262"/>
          </a:xfrm>
        </p:spPr>
        <p:txBody>
          <a:bodyPr>
            <a:normAutofit fontScale="92500"/>
          </a:bodyPr>
          <a:lstStyle/>
          <a:p>
            <a:pPr algn="ctr"/>
            <a:r>
              <a:rPr lang="en-US" dirty="0" smtClean="0"/>
              <a:t>Inside your Agency		</a:t>
            </a:r>
            <a:endParaRPr lang="en-US" dirty="0"/>
          </a:p>
        </p:txBody>
      </p:sp>
      <p:sp>
        <p:nvSpPr>
          <p:cNvPr id="4" name="Content Placeholder 3"/>
          <p:cNvSpPr>
            <a:spLocks noGrp="1"/>
          </p:cNvSpPr>
          <p:nvPr>
            <p:ph sz="half" idx="2"/>
          </p:nvPr>
        </p:nvSpPr>
        <p:spPr>
          <a:xfrm>
            <a:off x="914400" y="2519639"/>
            <a:ext cx="4040188" cy="2701925"/>
          </a:xfrm>
        </p:spPr>
        <p:txBody>
          <a:bodyPr/>
          <a:lstStyle/>
          <a:p>
            <a:pPr lvl="1"/>
            <a:endParaRPr lang="en-US" dirty="0" smtClean="0"/>
          </a:p>
          <a:p>
            <a:pPr lvl="1"/>
            <a:r>
              <a:rPr lang="en-US" dirty="0" smtClean="0"/>
              <a:t>FTO/PTO</a:t>
            </a:r>
          </a:p>
          <a:p>
            <a:pPr lvl="1"/>
            <a:r>
              <a:rPr lang="en-US" dirty="0" smtClean="0"/>
              <a:t>Sergeant</a:t>
            </a:r>
          </a:p>
          <a:p>
            <a:pPr lvl="1"/>
            <a:r>
              <a:rPr lang="en-US" dirty="0" smtClean="0"/>
              <a:t>Upper Command Staff</a:t>
            </a:r>
          </a:p>
          <a:p>
            <a:pPr lvl="1"/>
            <a:r>
              <a:rPr lang="en-US" dirty="0" smtClean="0"/>
              <a:t>Fellow recruits and officers</a:t>
            </a:r>
          </a:p>
          <a:p>
            <a:pPr lvl="1"/>
            <a:r>
              <a:rPr lang="en-US" dirty="0" smtClean="0"/>
              <a:t>Support Staff</a:t>
            </a:r>
          </a:p>
          <a:p>
            <a:pPr lvl="1"/>
            <a:endParaRPr lang="en-US" dirty="0" smtClean="0"/>
          </a:p>
          <a:p>
            <a:endParaRPr lang="en-US" dirty="0"/>
          </a:p>
        </p:txBody>
      </p:sp>
      <p:sp>
        <p:nvSpPr>
          <p:cNvPr id="5" name="Text Placeholder 4"/>
          <p:cNvSpPr>
            <a:spLocks noGrp="1"/>
          </p:cNvSpPr>
          <p:nvPr>
            <p:ph type="body" sz="quarter" idx="3"/>
          </p:nvPr>
        </p:nvSpPr>
        <p:spPr>
          <a:xfrm>
            <a:off x="4664490" y="2409803"/>
            <a:ext cx="3337560" cy="576262"/>
          </a:xfrm>
        </p:spPr>
        <p:txBody>
          <a:bodyPr/>
          <a:lstStyle/>
          <a:p>
            <a:pPr algn="ctr"/>
            <a:r>
              <a:rPr lang="en-US" dirty="0" smtClean="0"/>
              <a:t>Outside your Agency</a:t>
            </a:r>
            <a:endParaRPr lang="en-US" dirty="0"/>
          </a:p>
        </p:txBody>
      </p:sp>
      <p:sp>
        <p:nvSpPr>
          <p:cNvPr id="6" name="Content Placeholder 5"/>
          <p:cNvSpPr>
            <a:spLocks noGrp="1"/>
          </p:cNvSpPr>
          <p:nvPr>
            <p:ph sz="quarter" idx="4"/>
          </p:nvPr>
        </p:nvSpPr>
        <p:spPr>
          <a:xfrm>
            <a:off x="4576233" y="2595840"/>
            <a:ext cx="4041775" cy="2549525"/>
          </a:xfrm>
        </p:spPr>
        <p:txBody>
          <a:bodyPr>
            <a:normAutofit lnSpcReduction="10000"/>
          </a:bodyPr>
          <a:lstStyle/>
          <a:p>
            <a:pPr lvl="1"/>
            <a:endParaRPr lang="en-US" dirty="0" smtClean="0"/>
          </a:p>
          <a:p>
            <a:pPr lvl="1"/>
            <a:r>
              <a:rPr lang="en-US" dirty="0" smtClean="0"/>
              <a:t>Prosecutor</a:t>
            </a:r>
          </a:p>
          <a:p>
            <a:pPr lvl="1"/>
            <a:r>
              <a:rPr lang="en-US" dirty="0" smtClean="0"/>
              <a:t>Defense Attorney</a:t>
            </a:r>
          </a:p>
          <a:p>
            <a:pPr lvl="1"/>
            <a:r>
              <a:rPr lang="en-US" dirty="0" smtClean="0"/>
              <a:t>Judge</a:t>
            </a:r>
          </a:p>
          <a:p>
            <a:pPr lvl="1"/>
            <a:r>
              <a:rPr lang="en-US" dirty="0" smtClean="0"/>
              <a:t>Media</a:t>
            </a:r>
          </a:p>
          <a:p>
            <a:pPr lvl="1"/>
            <a:r>
              <a:rPr lang="en-US" dirty="0" smtClean="0"/>
              <a:t>Public Disclosure Requests</a:t>
            </a:r>
          </a:p>
          <a:p>
            <a:pPr marL="457200" lvl="1" indent="0">
              <a:buNone/>
            </a:pPr>
            <a:endParaRPr lang="en-US" dirty="0" smtClean="0"/>
          </a:p>
          <a:p>
            <a:endParaRPr lang="en-US" dirty="0"/>
          </a:p>
        </p:txBody>
      </p:sp>
      <p:sp>
        <p:nvSpPr>
          <p:cNvPr id="7" name="TextBox 6"/>
          <p:cNvSpPr txBox="1"/>
          <p:nvPr/>
        </p:nvSpPr>
        <p:spPr>
          <a:xfrm>
            <a:off x="1528233" y="5233950"/>
            <a:ext cx="6096000" cy="830997"/>
          </a:xfrm>
          <a:prstGeom prst="rect">
            <a:avLst/>
          </a:prstGeom>
          <a:noFill/>
        </p:spPr>
        <p:txBody>
          <a:bodyPr wrap="square" rtlCol="0">
            <a:spAutoFit/>
          </a:bodyPr>
          <a:lstStyle/>
          <a:p>
            <a:pPr algn="ctr"/>
            <a:r>
              <a:rPr lang="en-US" sz="2400" dirty="0" smtClean="0">
                <a:solidFill>
                  <a:srgbClr val="FF0000"/>
                </a:solidFill>
                <a:latin typeface="BakerSignet BT" panose="020B0502050309030A04" pitchFamily="34" charset="0"/>
              </a:rPr>
              <a:t>First impressions are critical to your reputation</a:t>
            </a:r>
            <a:endParaRPr lang="en-US" sz="2400" dirty="0">
              <a:solidFill>
                <a:srgbClr val="FF0000"/>
              </a:solidFill>
              <a:latin typeface="BakerSignet BT" panose="020B0502050309030A04" pitchFamily="34" charset="0"/>
            </a:endParaRPr>
          </a:p>
        </p:txBody>
      </p:sp>
    </p:spTree>
    <p:extLst>
      <p:ext uri="{BB962C8B-B14F-4D97-AF65-F5344CB8AC3E}">
        <p14:creationId xmlns:p14="http://schemas.microsoft.com/office/powerpoint/2010/main" val="1113849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makes a good report?</a:t>
            </a:r>
            <a:endParaRPr lang="en-US" dirty="0"/>
          </a:p>
        </p:txBody>
      </p:sp>
      <p:sp>
        <p:nvSpPr>
          <p:cNvPr id="3" name="Content Placeholder 2"/>
          <p:cNvSpPr>
            <a:spLocks noGrp="1"/>
          </p:cNvSpPr>
          <p:nvPr>
            <p:ph idx="1"/>
          </p:nvPr>
        </p:nvSpPr>
        <p:spPr/>
        <p:txBody>
          <a:bodyPr>
            <a:normAutofit/>
          </a:bodyPr>
          <a:lstStyle/>
          <a:p>
            <a:r>
              <a:rPr lang="en-US" dirty="0" smtClean="0"/>
              <a:t>Factual </a:t>
            </a:r>
          </a:p>
          <a:p>
            <a:r>
              <a:rPr lang="en-US" dirty="0" smtClean="0"/>
              <a:t>Identify all parties involved</a:t>
            </a:r>
          </a:p>
          <a:p>
            <a:r>
              <a:rPr lang="en-US" dirty="0" smtClean="0"/>
              <a:t>Clear and concise</a:t>
            </a:r>
          </a:p>
          <a:p>
            <a:r>
              <a:rPr lang="en-US" dirty="0" smtClean="0"/>
              <a:t>Spelling and grammar usage</a:t>
            </a:r>
          </a:p>
          <a:p>
            <a:r>
              <a:rPr lang="en-US" dirty="0" smtClean="0"/>
              <a:t>Chronological order</a:t>
            </a:r>
          </a:p>
          <a:p>
            <a:pPr lvl="1"/>
            <a:r>
              <a:rPr lang="en-US" dirty="0" smtClean="0"/>
              <a:t>Writing a report vs a non-fiction story</a:t>
            </a:r>
          </a:p>
          <a:p>
            <a:pPr marL="0" indent="0">
              <a:buNone/>
            </a:pPr>
            <a:endParaRPr lang="en-US" dirty="0"/>
          </a:p>
        </p:txBody>
      </p:sp>
    </p:spTree>
    <p:extLst>
      <p:ext uri="{BB962C8B-B14F-4D97-AF65-F5344CB8AC3E}">
        <p14:creationId xmlns:p14="http://schemas.microsoft.com/office/powerpoint/2010/main" val="22339213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BakerSignet BT" panose="020B0502050309030A04"/>
              </a:rPr>
              <a:t>Gathering the Facts</a:t>
            </a:r>
            <a:br>
              <a:rPr lang="en-US" dirty="0" smtClean="0">
                <a:latin typeface="BakerSignet BT" panose="020B0502050309030A04"/>
              </a:rPr>
            </a:br>
            <a:r>
              <a:rPr lang="en-US" sz="3600" dirty="0" smtClean="0">
                <a:latin typeface="BakerSignet BT" panose="020B0502050309030A04"/>
              </a:rPr>
              <a:t>(Taking </a:t>
            </a:r>
            <a:r>
              <a:rPr lang="en-US" sz="3600" dirty="0">
                <a:latin typeface="BakerSignet BT" panose="020B0502050309030A04"/>
              </a:rPr>
              <a:t>N</a:t>
            </a:r>
            <a:r>
              <a:rPr lang="en-US" sz="3600" dirty="0" smtClean="0">
                <a:latin typeface="BakerSignet BT" panose="020B0502050309030A04"/>
              </a:rPr>
              <a:t>otes)</a:t>
            </a:r>
            <a:endParaRPr lang="en-US" sz="3600" dirty="0">
              <a:latin typeface="BakerSignet BT" panose="020B0502050309030A04"/>
            </a:endParaRPr>
          </a:p>
        </p:txBody>
      </p:sp>
      <p:sp>
        <p:nvSpPr>
          <p:cNvPr id="3" name="Content Placeholder 2"/>
          <p:cNvSpPr>
            <a:spLocks noGrp="1"/>
          </p:cNvSpPr>
          <p:nvPr>
            <p:ph idx="1"/>
          </p:nvPr>
        </p:nvSpPr>
        <p:spPr>
          <a:xfrm>
            <a:off x="838200" y="2514600"/>
            <a:ext cx="7315200" cy="3581400"/>
          </a:xfrm>
        </p:spPr>
        <p:txBody>
          <a:bodyPr>
            <a:normAutofit/>
          </a:bodyPr>
          <a:lstStyle/>
          <a:p>
            <a:r>
              <a:rPr lang="en-US" sz="1500" dirty="0" smtClean="0"/>
              <a:t>Identify all parties involved</a:t>
            </a:r>
          </a:p>
          <a:p>
            <a:pPr lvl="1">
              <a:spcAft>
                <a:spcPts val="0"/>
              </a:spcAft>
            </a:pPr>
            <a:r>
              <a:rPr lang="en-US" sz="1500" dirty="0" smtClean="0"/>
              <a:t>Name</a:t>
            </a:r>
          </a:p>
          <a:p>
            <a:pPr lvl="1">
              <a:spcAft>
                <a:spcPts val="0"/>
              </a:spcAft>
            </a:pPr>
            <a:r>
              <a:rPr lang="en-US" sz="1500" dirty="0" smtClean="0"/>
              <a:t>Address</a:t>
            </a:r>
          </a:p>
          <a:p>
            <a:pPr lvl="1">
              <a:spcAft>
                <a:spcPts val="0"/>
              </a:spcAft>
            </a:pPr>
            <a:r>
              <a:rPr lang="en-US" sz="1500" dirty="0" smtClean="0"/>
              <a:t>DOB</a:t>
            </a:r>
          </a:p>
          <a:p>
            <a:pPr lvl="1">
              <a:spcAft>
                <a:spcPts val="0"/>
              </a:spcAft>
            </a:pPr>
            <a:r>
              <a:rPr lang="en-US" sz="1500" dirty="0" smtClean="0"/>
              <a:t>Contact phone </a:t>
            </a:r>
          </a:p>
          <a:p>
            <a:pPr lvl="1">
              <a:spcAft>
                <a:spcPts val="0"/>
              </a:spcAft>
            </a:pPr>
            <a:r>
              <a:rPr lang="en-US" sz="1500" dirty="0" smtClean="0"/>
              <a:t>What do they know about what has occurred?</a:t>
            </a:r>
          </a:p>
          <a:p>
            <a:pPr lvl="2">
              <a:spcAft>
                <a:spcPts val="0"/>
              </a:spcAft>
            </a:pPr>
            <a:r>
              <a:rPr lang="en-US" sz="1500" dirty="0" smtClean="0"/>
              <a:t>Written statement required?</a:t>
            </a:r>
          </a:p>
          <a:p>
            <a:r>
              <a:rPr lang="en-US" sz="1500" dirty="0" smtClean="0"/>
              <a:t>Evidence</a:t>
            </a:r>
          </a:p>
          <a:p>
            <a:pPr lvl="1"/>
            <a:r>
              <a:rPr lang="en-US" sz="1500" dirty="0" smtClean="0"/>
              <a:t>Locate and preserve</a:t>
            </a:r>
          </a:p>
          <a:p>
            <a:r>
              <a:rPr lang="en-US" sz="1500" dirty="0" smtClean="0"/>
              <a:t>What are the elements of the crime that you are investigating?</a:t>
            </a:r>
          </a:p>
          <a:p>
            <a:pPr lvl="1"/>
            <a:r>
              <a:rPr lang="en-US" sz="1500" dirty="0" smtClean="0"/>
              <a:t>Obtain that information</a:t>
            </a:r>
          </a:p>
          <a:p>
            <a:pPr lvl="1"/>
            <a:endParaRPr lang="en-US" sz="1500" dirty="0" smtClean="0"/>
          </a:p>
          <a:p>
            <a:endParaRPr lang="en-US" dirty="0" smtClean="0"/>
          </a:p>
          <a:p>
            <a:pPr lvl="1"/>
            <a:endParaRPr lang="en-US" dirty="0" smtClean="0"/>
          </a:p>
          <a:p>
            <a:pPr marL="457200" lvl="1" indent="0">
              <a:buNone/>
            </a:pPr>
            <a:endParaRPr lang="en-US" dirty="0"/>
          </a:p>
        </p:txBody>
      </p:sp>
    </p:spTree>
    <p:extLst>
      <p:ext uri="{BB962C8B-B14F-4D97-AF65-F5344CB8AC3E}">
        <p14:creationId xmlns:p14="http://schemas.microsoft.com/office/powerpoint/2010/main" val="26420892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706562"/>
          </a:xfrm>
        </p:spPr>
        <p:txBody>
          <a:bodyPr>
            <a:normAutofit/>
          </a:bodyPr>
          <a:lstStyle/>
          <a:p>
            <a:pPr marL="0" indent="0"/>
            <a:r>
              <a:rPr lang="en-US" dirty="0" smtClean="0"/>
              <a:t>Report Writing is much like </a:t>
            </a:r>
            <a:br>
              <a:rPr lang="en-US" dirty="0" smtClean="0"/>
            </a:br>
            <a:r>
              <a:rPr lang="en-US" dirty="0" smtClean="0"/>
              <a:t>writing a non-fiction story</a:t>
            </a:r>
          </a:p>
        </p:txBody>
      </p:sp>
      <p:sp>
        <p:nvSpPr>
          <p:cNvPr id="3" name="Content Placeholder 2"/>
          <p:cNvSpPr>
            <a:spLocks noGrp="1"/>
          </p:cNvSpPr>
          <p:nvPr>
            <p:ph idx="1"/>
          </p:nvPr>
        </p:nvSpPr>
        <p:spPr>
          <a:xfrm>
            <a:off x="838200" y="2514600"/>
            <a:ext cx="7467600" cy="3840163"/>
          </a:xfrm>
        </p:spPr>
        <p:txBody>
          <a:bodyPr/>
          <a:lstStyle/>
          <a:p>
            <a:r>
              <a:rPr lang="en-US" dirty="0" smtClean="0"/>
              <a:t>Your report must be written using the following format</a:t>
            </a:r>
          </a:p>
          <a:p>
            <a:pPr lvl="2"/>
            <a:r>
              <a:rPr lang="en-US" dirty="0" smtClean="0"/>
              <a:t>Introduction</a:t>
            </a:r>
          </a:p>
          <a:p>
            <a:pPr lvl="3"/>
            <a:r>
              <a:rPr lang="en-US" dirty="0" smtClean="0"/>
              <a:t>Set the scene</a:t>
            </a:r>
          </a:p>
          <a:p>
            <a:pPr lvl="2"/>
            <a:r>
              <a:rPr lang="en-US" dirty="0" smtClean="0"/>
              <a:t>Body</a:t>
            </a:r>
          </a:p>
          <a:p>
            <a:pPr lvl="3"/>
            <a:r>
              <a:rPr lang="en-US" dirty="0" smtClean="0"/>
              <a:t>Tell the reader what happened, in chronological order</a:t>
            </a:r>
          </a:p>
          <a:p>
            <a:pPr lvl="2"/>
            <a:r>
              <a:rPr lang="en-US" dirty="0" smtClean="0"/>
              <a:t>Closing</a:t>
            </a:r>
          </a:p>
          <a:p>
            <a:pPr lvl="3"/>
            <a:r>
              <a:rPr lang="en-US" dirty="0" smtClean="0"/>
              <a:t>What should the reader expect to happen next?</a:t>
            </a:r>
          </a:p>
          <a:p>
            <a:pPr marL="914400" lvl="2" indent="0">
              <a:buNone/>
            </a:pPr>
            <a:endParaRPr lang="en-US" dirty="0"/>
          </a:p>
        </p:txBody>
      </p:sp>
    </p:spTree>
    <p:extLst>
      <p:ext uri="{BB962C8B-B14F-4D97-AF65-F5344CB8AC3E}">
        <p14:creationId xmlns:p14="http://schemas.microsoft.com/office/powerpoint/2010/main" val="18369990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BakerSignet BT" panose="020B0502050309030A04"/>
              </a:rPr>
              <a:t>Introduction</a:t>
            </a:r>
            <a:br>
              <a:rPr lang="en-US" sz="3600" dirty="0" smtClean="0">
                <a:latin typeface="BakerSignet BT" panose="020B0502050309030A04"/>
              </a:rPr>
            </a:br>
            <a:r>
              <a:rPr lang="en-US" sz="3600" dirty="0" smtClean="0">
                <a:latin typeface="BakerSignet BT" panose="020B0502050309030A04"/>
              </a:rPr>
              <a:t>Setting the Scene</a:t>
            </a:r>
            <a:endParaRPr lang="en-US" sz="3600" dirty="0">
              <a:latin typeface="BakerSignet BT" panose="020B0502050309030A04"/>
            </a:endParaRPr>
          </a:p>
        </p:txBody>
      </p:sp>
      <p:sp>
        <p:nvSpPr>
          <p:cNvPr id="3" name="Content Placeholder 2"/>
          <p:cNvSpPr>
            <a:spLocks noGrp="1"/>
          </p:cNvSpPr>
          <p:nvPr>
            <p:ph idx="1"/>
          </p:nvPr>
        </p:nvSpPr>
        <p:spPr/>
        <p:txBody>
          <a:bodyPr>
            <a:normAutofit/>
          </a:bodyPr>
          <a:lstStyle/>
          <a:p>
            <a:r>
              <a:rPr lang="en-US" dirty="0" smtClean="0"/>
              <a:t>One of the easiest ways to get started is to start with the time/date of your arrival on scene.</a:t>
            </a:r>
          </a:p>
          <a:p>
            <a:pPr lvl="1"/>
            <a:r>
              <a:rPr lang="en-US" dirty="0" smtClean="0"/>
              <a:t>How did you arrive at the location</a:t>
            </a:r>
          </a:p>
          <a:p>
            <a:pPr lvl="2"/>
            <a:r>
              <a:rPr lang="en-US" dirty="0" smtClean="0"/>
              <a:t>Dispatch</a:t>
            </a:r>
          </a:p>
          <a:p>
            <a:pPr lvl="2"/>
            <a:r>
              <a:rPr lang="en-US" dirty="0" smtClean="0"/>
              <a:t>On view</a:t>
            </a:r>
          </a:p>
          <a:p>
            <a:pPr lvl="1"/>
            <a:r>
              <a:rPr lang="en-US" dirty="0" smtClean="0"/>
              <a:t>What did you see when you arrived?</a:t>
            </a:r>
          </a:p>
          <a:p>
            <a:pPr lvl="1"/>
            <a:r>
              <a:rPr lang="en-US" dirty="0" smtClean="0"/>
              <a:t>Who did you contact?</a:t>
            </a:r>
          </a:p>
          <a:p>
            <a:pPr lvl="1"/>
            <a:endParaRPr lang="en-US" dirty="0" smtClean="0"/>
          </a:p>
        </p:txBody>
      </p:sp>
    </p:spTree>
    <p:extLst>
      <p:ext uri="{BB962C8B-B14F-4D97-AF65-F5344CB8AC3E}">
        <p14:creationId xmlns:p14="http://schemas.microsoft.com/office/powerpoint/2010/main" val="116714328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Organic</Template>
  <TotalTime>239</TotalTime>
  <Words>1859</Words>
  <Application>Microsoft Office PowerPoint</Application>
  <PresentationFormat>On-screen Show (4:3)</PresentationFormat>
  <Paragraphs>166</Paragraphs>
  <Slides>26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MS PGothic</vt:lpstr>
      <vt:lpstr>Arial</vt:lpstr>
      <vt:lpstr>BakerSignet BT</vt:lpstr>
      <vt:lpstr>Calibri</vt:lpstr>
      <vt:lpstr>Garamond</vt:lpstr>
      <vt:lpstr>Organic</vt:lpstr>
      <vt:lpstr>Report Writing &amp; Note Taking</vt:lpstr>
      <vt:lpstr>Learning Objectives</vt:lpstr>
      <vt:lpstr>Officer’s Notebook</vt:lpstr>
      <vt:lpstr>Why do we write reports?</vt:lpstr>
      <vt:lpstr>Who will read your report?</vt:lpstr>
      <vt:lpstr>What makes a good report?</vt:lpstr>
      <vt:lpstr>Gathering the Facts (Taking Notes)</vt:lpstr>
      <vt:lpstr>Report Writing is much like  writing a non-fiction story</vt:lpstr>
      <vt:lpstr>Introduction Setting the Scene</vt:lpstr>
      <vt:lpstr>Option #1  </vt:lpstr>
      <vt:lpstr>First Person  Begins With Your Arrival</vt:lpstr>
      <vt:lpstr>Option #2</vt:lpstr>
      <vt:lpstr>First Person  Begins Prior to Your Arrival</vt:lpstr>
      <vt:lpstr>Body Who/What/Why/How</vt:lpstr>
      <vt:lpstr>Option #1</vt:lpstr>
      <vt:lpstr>Body of Your Report Begins With Your Arrival  </vt:lpstr>
      <vt:lpstr>Option #2</vt:lpstr>
      <vt:lpstr>Body of Your Report Begins Prior to Your Arrival</vt:lpstr>
      <vt:lpstr>Closing Brief Summary and Conclusion</vt:lpstr>
      <vt:lpstr>This closing works for both options</vt:lpstr>
      <vt:lpstr>Closing</vt:lpstr>
      <vt:lpstr> Writing the Report If you are stuck on how to get started </vt:lpstr>
      <vt:lpstr>Writing the Report</vt:lpstr>
      <vt:lpstr>Spelling and Grammar</vt:lpstr>
      <vt:lpstr>Writing the Report</vt:lpstr>
      <vt:lpstr>Questions?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 Writing</dc:title>
  <dc:creator>Mendel</dc:creator>
  <cp:lastModifiedBy>Donna Rorvik</cp:lastModifiedBy>
  <cp:revision>23</cp:revision>
  <cp:lastPrinted>2014-09-16T17:35:47Z</cp:lastPrinted>
  <dcterms:created xsi:type="dcterms:W3CDTF">2014-09-08T16:06:25Z</dcterms:created>
  <dcterms:modified xsi:type="dcterms:W3CDTF">2014-09-30T07:23:10Z</dcterms:modified>
</cp:coreProperties>
</file>