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sldIdLst>
    <p:sldId id="256" r:id="rId15"/>
    <p:sldId id="257" r:id="rId16"/>
    <p:sldId id="258" r:id="rId17"/>
    <p:sldId id="259" r:id="rId18"/>
    <p:sldId id="260" r:id="rId19"/>
    <p:sldId id="261" r:id="rId20"/>
    <p:sldId id="262" r:id="rId21"/>
    <p:sldId id="263" r:id="rId22"/>
    <p:sldId id="265" r:id="rId23"/>
    <p:sldId id="266" r:id="rId24"/>
    <p:sldId id="267" r:id="rId25"/>
    <p:sldId id="268" r:id="rId26"/>
    <p:sldId id="269" r:id="rId27"/>
    <p:sldId id="270" r:id="rId28"/>
    <p:sldId id="271"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1" r:id="rId77"/>
    <p:sldId id="322" r:id="rId78"/>
    <p:sldId id="323" r:id="rId79"/>
    <p:sldId id="324" r:id="rId80"/>
    <p:sldId id="326" r:id="rId81"/>
    <p:sldId id="327" r:id="rId82"/>
    <p:sldId id="328" r:id="rId83"/>
    <p:sldId id="330" r:id="rId84"/>
    <p:sldId id="331" r:id="rId85"/>
    <p:sldId id="332" r:id="rId86"/>
    <p:sldId id="334" r:id="rId87"/>
    <p:sldId id="337" r:id="rId88"/>
    <p:sldId id="338" r:id="rId89"/>
    <p:sldId id="339" r:id="rId90"/>
    <p:sldId id="340" r:id="rId91"/>
    <p:sldId id="386" r:id="rId92"/>
    <p:sldId id="341" r:id="rId93"/>
    <p:sldId id="342" r:id="rId94"/>
    <p:sldId id="343" r:id="rId95"/>
    <p:sldId id="344" r:id="rId96"/>
    <p:sldId id="346" r:id="rId97"/>
    <p:sldId id="347" r:id="rId98"/>
    <p:sldId id="348" r:id="rId99"/>
    <p:sldId id="349" r:id="rId100"/>
    <p:sldId id="350" r:id="rId101"/>
    <p:sldId id="351" r:id="rId102"/>
    <p:sldId id="352" r:id="rId103"/>
    <p:sldId id="353" r:id="rId104"/>
    <p:sldId id="355" r:id="rId105"/>
    <p:sldId id="356" r:id="rId106"/>
    <p:sldId id="357" r:id="rId107"/>
    <p:sldId id="358" r:id="rId108"/>
    <p:sldId id="359" r:id="rId109"/>
    <p:sldId id="360" r:id="rId110"/>
    <p:sldId id="361" r:id="rId111"/>
    <p:sldId id="362" r:id="rId112"/>
    <p:sldId id="363" r:id="rId113"/>
    <p:sldId id="365" r:id="rId114"/>
    <p:sldId id="366" r:id="rId115"/>
    <p:sldId id="367" r:id="rId116"/>
    <p:sldId id="368" r:id="rId117"/>
    <p:sldId id="387" r:id="rId118"/>
    <p:sldId id="389" r:id="rId119"/>
    <p:sldId id="388" r:id="rId120"/>
    <p:sldId id="369" r:id="rId121"/>
    <p:sldId id="370" r:id="rId122"/>
    <p:sldId id="380" r:id="rId123"/>
    <p:sldId id="381" r:id="rId124"/>
    <p:sldId id="382" r:id="rId125"/>
    <p:sldId id="383" r:id="rId126"/>
    <p:sldId id="384" r:id="rId127"/>
    <p:sldId id="385" r:id="rId128"/>
  </p:sldIdLst>
  <p:sldSz cx="13004800" cy="9753600"/>
  <p:notesSz cx="6858000" cy="9144000"/>
  <p:defaultTextStyle>
    <a:defPPr>
      <a:defRPr lang="en-US"/>
    </a:defPPr>
    <a:lvl1pPr algn="l" rtl="0" fontAlgn="base">
      <a:spcBef>
        <a:spcPct val="0"/>
      </a:spcBef>
      <a:spcAft>
        <a:spcPct val="0"/>
      </a:spcAft>
      <a:defRPr sz="1200" kern="1200">
        <a:solidFill>
          <a:srgbClr val="000000"/>
        </a:solidFill>
        <a:latin typeface="Cochin" charset="0"/>
        <a:ea typeface="ヒラギノ明朝 ProN W3" charset="0"/>
        <a:cs typeface="ヒラギノ明朝 ProN W3" charset="0"/>
        <a:sym typeface="Cochin" charset="0"/>
      </a:defRPr>
    </a:lvl1pPr>
    <a:lvl2pPr marL="457200" algn="l" rtl="0" fontAlgn="base">
      <a:spcBef>
        <a:spcPct val="0"/>
      </a:spcBef>
      <a:spcAft>
        <a:spcPct val="0"/>
      </a:spcAft>
      <a:defRPr sz="1200" kern="1200">
        <a:solidFill>
          <a:srgbClr val="000000"/>
        </a:solidFill>
        <a:latin typeface="Cochin" charset="0"/>
        <a:ea typeface="ヒラギノ明朝 ProN W3" charset="0"/>
        <a:cs typeface="ヒラギノ明朝 ProN W3" charset="0"/>
        <a:sym typeface="Cochin" charset="0"/>
      </a:defRPr>
    </a:lvl2pPr>
    <a:lvl3pPr marL="914400" algn="l" rtl="0" fontAlgn="base">
      <a:spcBef>
        <a:spcPct val="0"/>
      </a:spcBef>
      <a:spcAft>
        <a:spcPct val="0"/>
      </a:spcAft>
      <a:defRPr sz="1200" kern="1200">
        <a:solidFill>
          <a:srgbClr val="000000"/>
        </a:solidFill>
        <a:latin typeface="Cochin" charset="0"/>
        <a:ea typeface="ヒラギノ明朝 ProN W3" charset="0"/>
        <a:cs typeface="ヒラギノ明朝 ProN W3" charset="0"/>
        <a:sym typeface="Cochin" charset="0"/>
      </a:defRPr>
    </a:lvl3pPr>
    <a:lvl4pPr marL="1371600" algn="l" rtl="0" fontAlgn="base">
      <a:spcBef>
        <a:spcPct val="0"/>
      </a:spcBef>
      <a:spcAft>
        <a:spcPct val="0"/>
      </a:spcAft>
      <a:defRPr sz="1200" kern="1200">
        <a:solidFill>
          <a:srgbClr val="000000"/>
        </a:solidFill>
        <a:latin typeface="Cochin" charset="0"/>
        <a:ea typeface="ヒラギノ明朝 ProN W3" charset="0"/>
        <a:cs typeface="ヒラギノ明朝 ProN W3" charset="0"/>
        <a:sym typeface="Cochin" charset="0"/>
      </a:defRPr>
    </a:lvl4pPr>
    <a:lvl5pPr marL="1828800" algn="l" rtl="0" fontAlgn="base">
      <a:spcBef>
        <a:spcPct val="0"/>
      </a:spcBef>
      <a:spcAft>
        <a:spcPct val="0"/>
      </a:spcAft>
      <a:defRPr sz="1200" kern="1200">
        <a:solidFill>
          <a:srgbClr val="000000"/>
        </a:solidFill>
        <a:latin typeface="Cochin" charset="0"/>
        <a:ea typeface="ヒラギノ明朝 ProN W3" charset="0"/>
        <a:cs typeface="ヒラギノ明朝 ProN W3" charset="0"/>
        <a:sym typeface="Cochin" charset="0"/>
      </a:defRPr>
    </a:lvl5pPr>
    <a:lvl6pPr marL="2286000" algn="l" defTabSz="914400" rtl="0" eaLnBrk="1" latinLnBrk="0" hangingPunct="1">
      <a:defRPr sz="1200" kern="1200">
        <a:solidFill>
          <a:srgbClr val="000000"/>
        </a:solidFill>
        <a:latin typeface="Cochin" charset="0"/>
        <a:ea typeface="ヒラギノ明朝 ProN W3" charset="0"/>
        <a:cs typeface="ヒラギノ明朝 ProN W3" charset="0"/>
        <a:sym typeface="Cochin" charset="0"/>
      </a:defRPr>
    </a:lvl6pPr>
    <a:lvl7pPr marL="2743200" algn="l" defTabSz="914400" rtl="0" eaLnBrk="1" latinLnBrk="0" hangingPunct="1">
      <a:defRPr sz="1200" kern="1200">
        <a:solidFill>
          <a:srgbClr val="000000"/>
        </a:solidFill>
        <a:latin typeface="Cochin" charset="0"/>
        <a:ea typeface="ヒラギノ明朝 ProN W3" charset="0"/>
        <a:cs typeface="ヒラギノ明朝 ProN W3" charset="0"/>
        <a:sym typeface="Cochin" charset="0"/>
      </a:defRPr>
    </a:lvl7pPr>
    <a:lvl8pPr marL="3200400" algn="l" defTabSz="914400" rtl="0" eaLnBrk="1" latinLnBrk="0" hangingPunct="1">
      <a:defRPr sz="1200" kern="1200">
        <a:solidFill>
          <a:srgbClr val="000000"/>
        </a:solidFill>
        <a:latin typeface="Cochin" charset="0"/>
        <a:ea typeface="ヒラギノ明朝 ProN W3" charset="0"/>
        <a:cs typeface="ヒラギノ明朝 ProN W3" charset="0"/>
        <a:sym typeface="Cochin" charset="0"/>
      </a:defRPr>
    </a:lvl8pPr>
    <a:lvl9pPr marL="3657600" algn="l" defTabSz="914400" rtl="0" eaLnBrk="1" latinLnBrk="0" hangingPunct="1">
      <a:defRPr sz="1200" kern="1200">
        <a:solidFill>
          <a:srgbClr val="000000"/>
        </a:solidFill>
        <a:latin typeface="Cochin" charset="0"/>
        <a:ea typeface="ヒラギノ明朝 ProN W3" charset="0"/>
        <a:cs typeface="ヒラギノ明朝 ProN W3" charset="0"/>
        <a:sym typeface="Cochin"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38" y="8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presProps" Target="presProp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2250"/>
            <a:ext cx="2616200" cy="9531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22250"/>
            <a:ext cx="7696200" cy="9531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27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278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800600"/>
            <a:ext cx="28575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800600"/>
            <a:ext cx="28575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0"/>
            <a:ext cx="146685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0"/>
            <a:ext cx="424815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7747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7747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562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56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6600" y="2278063"/>
            <a:ext cx="45466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600" y="2278063"/>
            <a:ext cx="45466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70800" y="222250"/>
            <a:ext cx="2311400" cy="882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6600" y="222250"/>
            <a:ext cx="6781800" cy="882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09900" y="2278063"/>
            <a:ext cx="45466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08900" y="2278063"/>
            <a:ext cx="45466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222250"/>
            <a:ext cx="2311400" cy="882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09900" y="222250"/>
            <a:ext cx="6781800" cy="882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5425"/>
            <a:ext cx="2925762" cy="848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5425"/>
            <a:ext cx="8624888" cy="848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278063"/>
            <a:ext cx="244475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278063"/>
            <a:ext cx="244475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573213"/>
            <a:ext cx="5156200" cy="818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573213"/>
            <a:ext cx="5156200" cy="818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2250"/>
            <a:ext cx="2616200" cy="882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22250"/>
            <a:ext cx="7696200" cy="882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278063"/>
            <a:ext cx="244475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278063"/>
            <a:ext cx="244475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2250"/>
            <a:ext cx="2616200" cy="882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22250"/>
            <a:ext cx="7696200" cy="882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374900"/>
            <a:ext cx="5156200" cy="737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374900"/>
            <a:ext cx="5156200" cy="737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27000"/>
            <a:ext cx="2616200" cy="962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27000"/>
            <a:ext cx="7696200" cy="962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278063"/>
            <a:ext cx="19050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278063"/>
            <a:ext cx="1905000" cy="6770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2250"/>
            <a:ext cx="2616200" cy="882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22250"/>
            <a:ext cx="7696200" cy="882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0"/>
            <a:ext cx="2616200" cy="8877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0"/>
            <a:ext cx="7696200" cy="887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222250"/>
            <a:ext cx="104648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1026" name="Rectangle 2"/>
          <p:cNvSpPr>
            <a:spLocks noGrp="1" noChangeArrowheads="1"/>
          </p:cNvSpPr>
          <p:nvPr>
            <p:ph type="body" idx="1"/>
          </p:nvPr>
        </p:nvSpPr>
        <p:spPr bwMode="auto">
          <a:xfrm>
            <a:off x="1270000" y="1573213"/>
            <a:ext cx="10464800" cy="81803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66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1pPr>
      <a:lvl2pPr marL="1011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2pPr>
      <a:lvl3pPr marL="1455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3pPr>
      <a:lvl4pPr marL="1900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4pPr>
      <a:lvl5pPr marL="2344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5pPr>
      <a:lvl6pPr marL="28019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6pPr>
      <a:lvl7pPr marL="32591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7pPr>
      <a:lvl8pPr marL="37163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8pPr>
      <a:lvl9pPr marL="41735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1270000" y="6896100"/>
            <a:ext cx="10464800" cy="21082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0" tIns="0" rIns="0" bIns="0" numCol="1" anchor="ctr" anchorCtr="0" compatLnSpc="1">
            <a:prstTxWarp prst="textNoShape">
              <a:avLst/>
            </a:prstTxWarp>
          </a:bodyPr>
          <a:lstStyle/>
          <a:p>
            <a:pPr lvl="0"/>
            <a:r>
              <a:rPr lang="en-US" smtClean="0">
                <a:sym typeface="Copperplate" charset="0"/>
              </a:rPr>
              <a:t>Click to edit Master title style</a:t>
            </a:r>
          </a:p>
        </p:txBody>
      </p:sp>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fontAlgn="base">
        <a:spcBef>
          <a:spcPct val="0"/>
        </a:spcBef>
        <a:spcAft>
          <a:spcPct val="0"/>
        </a:spcAft>
        <a:defRPr sz="7800">
          <a:solidFill>
            <a:schemeClr val="tx1"/>
          </a:solidFill>
          <a:latin typeface="+mj-lt"/>
          <a:ea typeface="+mj-ea"/>
          <a:cs typeface="+mj-cs"/>
          <a:sym typeface="Copperplate" charset="0"/>
        </a:defRPr>
      </a:lvl1pPr>
      <a:lvl2pPr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7800">
          <a:solidFill>
            <a:schemeClr val="tx1"/>
          </a:solidFill>
          <a:latin typeface="Copperplate" charset="0"/>
          <a:ea typeface="ヒラギノ明朝 ProN W3" charset="0"/>
          <a:cs typeface="ヒラギノ明朝 ProN W3" charset="0"/>
          <a:sym typeface="Copperplate" charset="0"/>
        </a:defRPr>
      </a:lvl9pPr>
    </p:titleStyle>
    <p:bodyStyle>
      <a:lvl1pPr marL="39688" algn="ctr" rtl="0" fontAlgn="base">
        <a:spcBef>
          <a:spcPct val="0"/>
        </a:spcBef>
        <a:spcAft>
          <a:spcPct val="0"/>
        </a:spcAft>
        <a:defRPr sz="3800">
          <a:solidFill>
            <a:srgbClr val="FFFDF9"/>
          </a:solidFill>
          <a:latin typeface="+mn-lt"/>
          <a:ea typeface="+mn-ea"/>
          <a:cs typeface="+mn-cs"/>
          <a:sym typeface="Copperplate" charset="0"/>
        </a:defRPr>
      </a:lvl1pPr>
      <a:lvl2pPr marL="39688" algn="ctr" rtl="0" fontAlgn="base">
        <a:spcBef>
          <a:spcPct val="0"/>
        </a:spcBef>
        <a:spcAft>
          <a:spcPct val="0"/>
        </a:spcAft>
        <a:defRPr sz="3800">
          <a:solidFill>
            <a:srgbClr val="FFFDF9"/>
          </a:solidFill>
          <a:latin typeface="+mn-lt"/>
          <a:ea typeface="+mn-ea"/>
          <a:cs typeface="+mn-cs"/>
          <a:sym typeface="Copperplate" charset="0"/>
        </a:defRPr>
      </a:lvl2pPr>
      <a:lvl3pPr marL="39688" algn="ctr" rtl="0" fontAlgn="base">
        <a:spcBef>
          <a:spcPct val="0"/>
        </a:spcBef>
        <a:spcAft>
          <a:spcPct val="0"/>
        </a:spcAft>
        <a:defRPr sz="3800">
          <a:solidFill>
            <a:srgbClr val="FFFDF9"/>
          </a:solidFill>
          <a:latin typeface="+mn-lt"/>
          <a:ea typeface="+mn-ea"/>
          <a:cs typeface="+mn-cs"/>
          <a:sym typeface="Copperplate" charset="0"/>
        </a:defRPr>
      </a:lvl3pPr>
      <a:lvl4pPr marL="39688" algn="ctr" rtl="0" fontAlgn="base">
        <a:spcBef>
          <a:spcPct val="0"/>
        </a:spcBef>
        <a:spcAft>
          <a:spcPct val="0"/>
        </a:spcAft>
        <a:defRPr sz="3800">
          <a:solidFill>
            <a:srgbClr val="FFFDF9"/>
          </a:solidFill>
          <a:latin typeface="+mn-lt"/>
          <a:ea typeface="+mn-ea"/>
          <a:cs typeface="+mn-cs"/>
          <a:sym typeface="Copperplate" charset="0"/>
        </a:defRPr>
      </a:lvl4pPr>
      <a:lvl5pPr marL="39688" algn="ctr" rtl="0" fontAlgn="base">
        <a:spcBef>
          <a:spcPct val="0"/>
        </a:spcBef>
        <a:spcAft>
          <a:spcPct val="0"/>
        </a:spcAft>
        <a:defRPr sz="3800">
          <a:solidFill>
            <a:srgbClr val="FFFDF9"/>
          </a:solidFill>
          <a:latin typeface="+mn-lt"/>
          <a:ea typeface="+mn-ea"/>
          <a:cs typeface="+mn-cs"/>
          <a:sym typeface="Copperplate" charset="0"/>
        </a:defRPr>
      </a:lvl5pPr>
      <a:lvl6pPr marL="496888" algn="ctr" rtl="0" fontAlgn="base">
        <a:spcBef>
          <a:spcPct val="0"/>
        </a:spcBef>
        <a:spcAft>
          <a:spcPct val="0"/>
        </a:spcAft>
        <a:defRPr sz="3800">
          <a:solidFill>
            <a:srgbClr val="FFFDF9"/>
          </a:solidFill>
          <a:latin typeface="+mn-lt"/>
          <a:ea typeface="+mn-ea"/>
          <a:cs typeface="+mn-cs"/>
          <a:sym typeface="Copperplate" charset="0"/>
        </a:defRPr>
      </a:lvl6pPr>
      <a:lvl7pPr marL="954088" algn="ctr" rtl="0" fontAlgn="base">
        <a:spcBef>
          <a:spcPct val="0"/>
        </a:spcBef>
        <a:spcAft>
          <a:spcPct val="0"/>
        </a:spcAft>
        <a:defRPr sz="3800">
          <a:solidFill>
            <a:srgbClr val="FFFDF9"/>
          </a:solidFill>
          <a:latin typeface="+mn-lt"/>
          <a:ea typeface="+mn-ea"/>
          <a:cs typeface="+mn-cs"/>
          <a:sym typeface="Copperplate" charset="0"/>
        </a:defRPr>
      </a:lvl7pPr>
      <a:lvl8pPr marL="1411288" algn="ctr" rtl="0" fontAlgn="base">
        <a:spcBef>
          <a:spcPct val="0"/>
        </a:spcBef>
        <a:spcAft>
          <a:spcPct val="0"/>
        </a:spcAft>
        <a:defRPr sz="3800">
          <a:solidFill>
            <a:srgbClr val="FFFDF9"/>
          </a:solidFill>
          <a:latin typeface="+mn-lt"/>
          <a:ea typeface="+mn-ea"/>
          <a:cs typeface="+mn-cs"/>
          <a:sym typeface="Copperplate" charset="0"/>
        </a:defRPr>
      </a:lvl8pPr>
      <a:lvl9pPr marL="1868488" algn="ctr" rtl="0" fontAlgn="base">
        <a:spcBef>
          <a:spcPct val="0"/>
        </a:spcBef>
        <a:spcAft>
          <a:spcPct val="0"/>
        </a:spcAft>
        <a:defRPr sz="3800">
          <a:solidFill>
            <a:srgbClr val="FFFDF9"/>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635000" y="0"/>
            <a:ext cx="5867400" cy="47117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50800" tIns="50800" rIns="50800" bIns="50800" numCol="1" anchor="b" anchorCtr="0" compatLnSpc="1">
            <a:prstTxWarp prst="textNoShape">
              <a:avLst/>
            </a:prstTxWarp>
          </a:bodyPr>
          <a:lstStyle/>
          <a:p>
            <a:pPr lvl="0"/>
            <a:r>
              <a:rPr lang="en-US" smtClean="0">
                <a:sym typeface="Copperplate" charset="0"/>
              </a:rPr>
              <a:t>Click to edit Master title style</a:t>
            </a:r>
          </a:p>
        </p:txBody>
      </p:sp>
      <p:sp>
        <p:nvSpPr>
          <p:cNvPr id="11266" name="Rectangle 2"/>
          <p:cNvSpPr>
            <a:spLocks noGrp="1" noChangeArrowheads="1"/>
          </p:cNvSpPr>
          <p:nvPr>
            <p:ph type="body" idx="1"/>
          </p:nvPr>
        </p:nvSpPr>
        <p:spPr bwMode="auto">
          <a:xfrm>
            <a:off x="635000" y="4800600"/>
            <a:ext cx="5867400" cy="49530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50800" tIns="50800" rIns="50800" bIns="50800" numCol="1" anchor="t" anchorCtr="0" compatLnSpc="1">
            <a:prstTxWarp prst="textNoShape">
              <a:avLst/>
            </a:prstTxWarp>
          </a:bodyPr>
          <a:lstStyle/>
          <a:p>
            <a:pPr lvl="0"/>
            <a:r>
              <a:rPr lang="en-US" smtClean="0">
                <a:sym typeface="Copperplate" charset="0"/>
              </a:rPr>
              <a:t>Click to edit Master text styles</a:t>
            </a:r>
          </a:p>
          <a:p>
            <a:pPr lvl="1"/>
            <a:r>
              <a:rPr lang="en-US" smtClean="0">
                <a:sym typeface="Copperplate" charset="0"/>
              </a:rPr>
              <a:t>Second level</a:t>
            </a:r>
          </a:p>
          <a:p>
            <a:pPr lvl="2"/>
            <a:r>
              <a:rPr lang="en-US" smtClean="0">
                <a:sym typeface="Copperplate" charset="0"/>
              </a:rPr>
              <a:t>Third level</a:t>
            </a:r>
          </a:p>
          <a:p>
            <a:pPr lvl="3"/>
            <a:r>
              <a:rPr lang="en-US" smtClean="0">
                <a:sym typeface="Copperplate" charset="0"/>
              </a:rPr>
              <a:t>Fourth level</a:t>
            </a:r>
          </a:p>
          <a:p>
            <a:pPr lvl="4"/>
            <a:r>
              <a:rPr lang="en-US" smtClean="0">
                <a:sym typeface="Copperplate"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fontAlgn="base">
        <a:spcBef>
          <a:spcPct val="0"/>
        </a:spcBef>
        <a:spcAft>
          <a:spcPct val="0"/>
        </a:spcAft>
        <a:defRPr sz="6800">
          <a:solidFill>
            <a:schemeClr val="tx1"/>
          </a:solidFill>
          <a:latin typeface="+mj-lt"/>
          <a:ea typeface="+mj-ea"/>
          <a:cs typeface="+mj-cs"/>
          <a:sym typeface="Copperplate" charset="0"/>
        </a:defRPr>
      </a:lvl1pPr>
      <a:lvl2pPr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800">
          <a:solidFill>
            <a:schemeClr val="tx1"/>
          </a:solidFill>
          <a:latin typeface="Copperplate" charset="0"/>
          <a:ea typeface="ヒラギノ明朝 ProN W3" charset="0"/>
          <a:cs typeface="ヒラギノ明朝 ProN W3" charset="0"/>
          <a:sym typeface="Copperplate" charset="0"/>
        </a:defRPr>
      </a:lvl9pPr>
    </p:titleStyle>
    <p:bodyStyle>
      <a:lvl1pPr algn="ctr" rtl="0" fontAlgn="base">
        <a:spcBef>
          <a:spcPct val="0"/>
        </a:spcBef>
        <a:spcAft>
          <a:spcPct val="0"/>
        </a:spcAft>
        <a:defRPr sz="3800">
          <a:solidFill>
            <a:srgbClr val="FFFDF9"/>
          </a:solidFill>
          <a:latin typeface="+mn-lt"/>
          <a:ea typeface="+mn-ea"/>
          <a:cs typeface="+mn-cs"/>
          <a:sym typeface="Copperplate" charset="0"/>
        </a:defRPr>
      </a:lvl1pPr>
      <a:lvl2pPr algn="ctr" rtl="0" fontAlgn="base">
        <a:spcBef>
          <a:spcPct val="0"/>
        </a:spcBef>
        <a:spcAft>
          <a:spcPct val="0"/>
        </a:spcAft>
        <a:defRPr sz="3800">
          <a:solidFill>
            <a:srgbClr val="FFFDF9"/>
          </a:solidFill>
          <a:latin typeface="+mn-lt"/>
          <a:ea typeface="+mn-ea"/>
          <a:cs typeface="+mn-cs"/>
          <a:sym typeface="Copperplate" charset="0"/>
        </a:defRPr>
      </a:lvl2pPr>
      <a:lvl3pPr algn="ctr" rtl="0" fontAlgn="base">
        <a:spcBef>
          <a:spcPct val="0"/>
        </a:spcBef>
        <a:spcAft>
          <a:spcPct val="0"/>
        </a:spcAft>
        <a:defRPr sz="3800">
          <a:solidFill>
            <a:srgbClr val="FFFDF9"/>
          </a:solidFill>
          <a:latin typeface="+mn-lt"/>
          <a:ea typeface="+mn-ea"/>
          <a:cs typeface="+mn-cs"/>
          <a:sym typeface="Copperplate" charset="0"/>
        </a:defRPr>
      </a:lvl3pPr>
      <a:lvl4pPr algn="ctr" rtl="0" fontAlgn="base">
        <a:spcBef>
          <a:spcPct val="0"/>
        </a:spcBef>
        <a:spcAft>
          <a:spcPct val="0"/>
        </a:spcAft>
        <a:defRPr sz="3800">
          <a:solidFill>
            <a:srgbClr val="FFFDF9"/>
          </a:solidFill>
          <a:latin typeface="+mn-lt"/>
          <a:ea typeface="+mn-ea"/>
          <a:cs typeface="+mn-cs"/>
          <a:sym typeface="Copperplate" charset="0"/>
        </a:defRPr>
      </a:lvl4pPr>
      <a:lvl5pPr algn="ctr" rtl="0" fontAlgn="base">
        <a:spcBef>
          <a:spcPct val="0"/>
        </a:spcBef>
        <a:spcAft>
          <a:spcPct val="0"/>
        </a:spcAft>
        <a:defRPr sz="3800">
          <a:solidFill>
            <a:srgbClr val="FFFDF9"/>
          </a:solidFill>
          <a:latin typeface="+mn-lt"/>
          <a:ea typeface="+mn-ea"/>
          <a:cs typeface="+mn-cs"/>
          <a:sym typeface="Copperplate" charset="0"/>
        </a:defRPr>
      </a:lvl5pPr>
      <a:lvl6pPr marL="457200" algn="ctr" rtl="0" fontAlgn="base">
        <a:spcBef>
          <a:spcPct val="0"/>
        </a:spcBef>
        <a:spcAft>
          <a:spcPct val="0"/>
        </a:spcAft>
        <a:defRPr sz="3800">
          <a:solidFill>
            <a:srgbClr val="FFFDF9"/>
          </a:solidFill>
          <a:latin typeface="+mn-lt"/>
          <a:ea typeface="+mn-ea"/>
          <a:cs typeface="+mn-cs"/>
          <a:sym typeface="Copperplate" charset="0"/>
        </a:defRPr>
      </a:lvl6pPr>
      <a:lvl7pPr marL="914400" algn="ctr" rtl="0" fontAlgn="base">
        <a:spcBef>
          <a:spcPct val="0"/>
        </a:spcBef>
        <a:spcAft>
          <a:spcPct val="0"/>
        </a:spcAft>
        <a:defRPr sz="3800">
          <a:solidFill>
            <a:srgbClr val="FFFDF9"/>
          </a:solidFill>
          <a:latin typeface="+mn-lt"/>
          <a:ea typeface="+mn-ea"/>
          <a:cs typeface="+mn-cs"/>
          <a:sym typeface="Copperplate" charset="0"/>
        </a:defRPr>
      </a:lvl7pPr>
      <a:lvl8pPr marL="1371600" algn="ctr" rtl="0" fontAlgn="base">
        <a:spcBef>
          <a:spcPct val="0"/>
        </a:spcBef>
        <a:spcAft>
          <a:spcPct val="0"/>
        </a:spcAft>
        <a:defRPr sz="3800">
          <a:solidFill>
            <a:srgbClr val="FFFDF9"/>
          </a:solidFill>
          <a:latin typeface="+mn-lt"/>
          <a:ea typeface="+mn-ea"/>
          <a:cs typeface="+mn-cs"/>
          <a:sym typeface="Copperplate" charset="0"/>
        </a:defRPr>
      </a:lvl8pPr>
      <a:lvl9pPr marL="1828800" algn="ctr" rtl="0" fontAlgn="base">
        <a:spcBef>
          <a:spcPct val="0"/>
        </a:spcBef>
        <a:spcAft>
          <a:spcPct val="0"/>
        </a:spcAft>
        <a:defRPr sz="3800">
          <a:solidFill>
            <a:srgbClr val="FFFDF9"/>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1270000" y="774700"/>
            <a:ext cx="10464800" cy="8178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marL="39688"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968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540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4112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684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667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1pPr>
      <a:lvl2pPr marL="10112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2pPr>
      <a:lvl3pPr marL="14557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3pPr>
      <a:lvl4pPr marL="19002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4pPr>
      <a:lvl5pPr marL="23447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5pPr>
      <a:lvl6pPr marL="28019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6pPr>
      <a:lvl7pPr marL="32591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7pPr>
      <a:lvl8pPr marL="37163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8pPr>
      <a:lvl9pPr marL="4173538" indent="-350838" algn="l" rtl="0" fontAlgn="base">
        <a:spcBef>
          <a:spcPts val="65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3" name="Picture 1"/>
          <p:cNvPicPr>
            <a:picLocks noChangeArrowheads="1"/>
          </p:cNvPicPr>
          <p:nvPr/>
        </p:nvPicPr>
        <p:blipFill>
          <a:blip r:embed="rId13" cstate="print"/>
          <a:srcRect/>
          <a:stretch>
            <a:fillRect/>
          </a:stretch>
        </p:blipFill>
        <p:spPr bwMode="auto">
          <a:xfrm>
            <a:off x="0" y="0"/>
            <a:ext cx="13004800" cy="9753600"/>
          </a:xfrm>
          <a:prstGeom prst="rect">
            <a:avLst/>
          </a:prstGeom>
          <a:noFill/>
          <a:ln w="12700" cap="flat">
            <a:noFill/>
            <a:miter lim="800000"/>
            <a:headEnd/>
            <a:tailEnd/>
          </a:ln>
        </p:spPr>
      </p:pic>
      <p:sp>
        <p:nvSpPr>
          <p:cNvPr id="13314" name="Rectangle 2"/>
          <p:cNvSpPr>
            <a:spLocks noGrp="1" noChangeArrowheads="1"/>
          </p:cNvSpPr>
          <p:nvPr>
            <p:ph type="title"/>
          </p:nvPr>
        </p:nvSpPr>
        <p:spPr bwMode="auto">
          <a:xfrm>
            <a:off x="736600" y="222250"/>
            <a:ext cx="92456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13315" name="Rectangle 3"/>
          <p:cNvSpPr>
            <a:spLocks noGrp="1" noChangeArrowheads="1"/>
          </p:cNvSpPr>
          <p:nvPr>
            <p:ph type="body" idx="1"/>
          </p:nvPr>
        </p:nvSpPr>
        <p:spPr bwMode="auto">
          <a:xfrm>
            <a:off x="736600" y="2278063"/>
            <a:ext cx="9245600" cy="67706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l"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66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1pPr>
      <a:lvl2pPr marL="1011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2pPr>
      <a:lvl3pPr marL="1455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3pPr>
      <a:lvl4pPr marL="1900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4pPr>
      <a:lvl5pPr marL="2344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5pPr>
      <a:lvl6pPr marL="28019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6pPr>
      <a:lvl7pPr marL="32591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7pPr>
      <a:lvl8pPr marL="37163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8pPr>
      <a:lvl9pPr marL="41735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13" cstate="print"/>
          <a:srcRect/>
          <a:stretch>
            <a:fillRect/>
          </a:stretch>
        </p:blipFill>
        <p:spPr bwMode="auto">
          <a:xfrm>
            <a:off x="0" y="0"/>
            <a:ext cx="13004800" cy="9753600"/>
          </a:xfrm>
          <a:prstGeom prst="rect">
            <a:avLst/>
          </a:prstGeom>
          <a:noFill/>
          <a:ln w="12700" cap="flat">
            <a:noFill/>
            <a:miter lim="800000"/>
            <a:headEnd/>
            <a:tailEnd/>
          </a:ln>
        </p:spPr>
      </p:pic>
      <p:sp>
        <p:nvSpPr>
          <p:cNvPr id="14338" name="Rectangle 2"/>
          <p:cNvSpPr>
            <a:spLocks noGrp="1" noChangeArrowheads="1"/>
          </p:cNvSpPr>
          <p:nvPr>
            <p:ph type="title"/>
          </p:nvPr>
        </p:nvSpPr>
        <p:spPr bwMode="auto">
          <a:xfrm>
            <a:off x="3009900" y="222250"/>
            <a:ext cx="92456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14339" name="Rectangle 3"/>
          <p:cNvSpPr>
            <a:spLocks noGrp="1" noChangeArrowheads="1"/>
          </p:cNvSpPr>
          <p:nvPr>
            <p:ph type="body" idx="1"/>
          </p:nvPr>
        </p:nvSpPr>
        <p:spPr bwMode="auto">
          <a:xfrm>
            <a:off x="3009900" y="2278063"/>
            <a:ext cx="9245600" cy="67706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l"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66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1pPr>
      <a:lvl2pPr marL="1011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2pPr>
      <a:lvl3pPr marL="1455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3pPr>
      <a:lvl4pPr marL="19002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4pPr>
      <a:lvl5pPr marL="23447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5pPr>
      <a:lvl6pPr marL="28019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6pPr>
      <a:lvl7pPr marL="32591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7pPr>
      <a:lvl8pPr marL="37163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8pPr>
      <a:lvl9pPr marL="4173538"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25425"/>
            <a:ext cx="10464800" cy="204946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708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1pPr>
      <a:lvl2pPr marL="11525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2pPr>
      <a:lvl3pPr marL="1597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3pPr>
      <a:lvl4pPr marL="20415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4pPr>
      <a:lvl5pPr marL="2486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5pPr>
      <a:lvl6pPr marL="29432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6pPr>
      <a:lvl7pPr marL="34004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7pPr>
      <a:lvl8pPr marL="38576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8pPr>
      <a:lvl9pPr marL="43148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marL="39688"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marL="396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968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540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4112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68488"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708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1pPr>
      <a:lvl2pPr marL="11525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2pPr>
      <a:lvl3pPr marL="1597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3pPr>
      <a:lvl4pPr marL="20415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4pPr>
      <a:lvl5pPr marL="24860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5pPr>
      <a:lvl6pPr marL="29432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6pPr>
      <a:lvl7pPr marL="34004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7pPr>
      <a:lvl8pPr marL="38576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8pPr>
      <a:lvl9pPr marL="4314825" indent="-350838" algn="l" rtl="0" fontAlgn="base">
        <a:spcBef>
          <a:spcPts val="4000"/>
        </a:spcBef>
        <a:spcAft>
          <a:spcPct val="0"/>
        </a:spcAft>
        <a:buSzPct val="74000"/>
        <a:buFont typeface="Cochin" charset="0"/>
        <a:buChar char="•"/>
        <a:defRPr sz="40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222250"/>
            <a:ext cx="104648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4098" name="Rectangle 2"/>
          <p:cNvSpPr>
            <a:spLocks noGrp="1" noChangeArrowheads="1"/>
          </p:cNvSpPr>
          <p:nvPr>
            <p:ph type="body" idx="1"/>
          </p:nvPr>
        </p:nvSpPr>
        <p:spPr bwMode="auto">
          <a:xfrm>
            <a:off x="1270000" y="2278063"/>
            <a:ext cx="5041900" cy="67706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38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1pPr>
      <a:lvl2pPr marL="982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2pPr>
      <a:lvl3pPr marL="1427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3pPr>
      <a:lvl4pPr marL="1871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4pPr>
      <a:lvl5pPr marL="2316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5pPr>
      <a:lvl6pPr marL="27733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6pPr>
      <a:lvl7pPr marL="32305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7pPr>
      <a:lvl8pPr marL="36877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8pPr>
      <a:lvl9pPr marL="41449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222250"/>
            <a:ext cx="104648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5122" name="Rectangle 2"/>
          <p:cNvSpPr>
            <a:spLocks noGrp="1" noChangeArrowheads="1"/>
          </p:cNvSpPr>
          <p:nvPr>
            <p:ph type="body" idx="1"/>
          </p:nvPr>
        </p:nvSpPr>
        <p:spPr bwMode="auto">
          <a:xfrm>
            <a:off x="1270000" y="2278063"/>
            <a:ext cx="5041900" cy="67706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38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1pPr>
      <a:lvl2pPr marL="982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2pPr>
      <a:lvl3pPr marL="1427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3pPr>
      <a:lvl4pPr marL="1871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4pPr>
      <a:lvl5pPr marL="2316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5pPr>
      <a:lvl6pPr marL="27733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6pPr>
      <a:lvl7pPr marL="32305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7pPr>
      <a:lvl8pPr marL="36877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8pPr>
      <a:lvl9pPr marL="41449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127000"/>
            <a:ext cx="10464800" cy="2247900"/>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6146" name="Rectangle 2"/>
          <p:cNvSpPr>
            <a:spLocks noGrp="1" noChangeArrowheads="1"/>
          </p:cNvSpPr>
          <p:nvPr>
            <p:ph type="body" idx="1"/>
          </p:nvPr>
        </p:nvSpPr>
        <p:spPr bwMode="auto">
          <a:xfrm>
            <a:off x="1270000" y="2374900"/>
            <a:ext cx="10464800" cy="73787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38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1pPr>
      <a:lvl2pPr marL="982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2pPr>
      <a:lvl3pPr marL="1427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3pPr>
      <a:lvl4pPr marL="1871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4pPr>
      <a:lvl5pPr marL="2316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5pPr>
      <a:lvl6pPr marL="27733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6pPr>
      <a:lvl7pPr marL="32305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7pPr>
      <a:lvl8pPr marL="36877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8pPr>
      <a:lvl9pPr marL="41449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270000" y="222250"/>
            <a:ext cx="10464800" cy="2055813"/>
          </a:xfrm>
          <a:prstGeom prst="rect">
            <a:avLst/>
          </a:prstGeom>
          <a:noFill/>
          <a:ln w="12700">
            <a:noFill/>
            <a:miter lim="800000"/>
            <a:headEnd/>
            <a:tailEnd/>
          </a:ln>
          <a:effectLst>
            <a:outerShdw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
        <p:nvSpPr>
          <p:cNvPr id="7170" name="Rectangle 2"/>
          <p:cNvSpPr>
            <a:spLocks noGrp="1" noChangeArrowheads="1"/>
          </p:cNvSpPr>
          <p:nvPr>
            <p:ph type="body" idx="1"/>
          </p:nvPr>
        </p:nvSpPr>
        <p:spPr bwMode="auto">
          <a:xfrm>
            <a:off x="7772400" y="2278063"/>
            <a:ext cx="3962400" cy="6770687"/>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Cochin" charset="0"/>
              </a:rPr>
              <a:t>Click to edit Master text styles</a:t>
            </a:r>
          </a:p>
          <a:p>
            <a:pPr lvl="1"/>
            <a:r>
              <a:rPr lang="en-US" smtClean="0">
                <a:sym typeface="Cochin" charset="0"/>
              </a:rPr>
              <a:t>Second level</a:t>
            </a:r>
          </a:p>
          <a:p>
            <a:pPr lvl="2"/>
            <a:r>
              <a:rPr lang="en-US" smtClean="0">
                <a:sym typeface="Cochin" charset="0"/>
              </a:rPr>
              <a:t>Third level</a:t>
            </a:r>
          </a:p>
          <a:p>
            <a:pPr lvl="3"/>
            <a:r>
              <a:rPr lang="en-US" smtClean="0">
                <a:sym typeface="Cochin" charset="0"/>
              </a:rPr>
              <a:t>Fourth level</a:t>
            </a:r>
          </a:p>
          <a:p>
            <a:pPr lvl="4"/>
            <a:r>
              <a:rPr lang="en-US" smtClean="0">
                <a:sym typeface="Cochin"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fontAlgn="base">
        <a:lnSpc>
          <a:spcPct val="80000"/>
        </a:lnSpc>
        <a:spcBef>
          <a:spcPct val="0"/>
        </a:spcBef>
        <a:spcAft>
          <a:spcPct val="0"/>
        </a:spcAft>
        <a:defRPr sz="7800">
          <a:solidFill>
            <a:srgbClr val="6B7786"/>
          </a:solidFill>
          <a:latin typeface="+mj-lt"/>
          <a:ea typeface="+mj-ea"/>
          <a:cs typeface="+mj-cs"/>
          <a:sym typeface="Copperplate" charset="0"/>
        </a:defRPr>
      </a:lvl1pPr>
      <a:lvl2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2pPr>
      <a:lvl3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3pPr>
      <a:lvl4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4pPr>
      <a:lvl5pPr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5pPr>
      <a:lvl6pPr marL="4572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6pPr>
      <a:lvl7pPr marL="9144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7pPr>
      <a:lvl8pPr marL="13716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8pPr>
      <a:lvl9pPr marL="1828800" algn="ctr" rtl="0" fontAlgn="base">
        <a:lnSpc>
          <a:spcPct val="80000"/>
        </a:lnSpc>
        <a:spcBef>
          <a:spcPct val="0"/>
        </a:spcBef>
        <a:spcAft>
          <a:spcPct val="0"/>
        </a:spcAft>
        <a:defRPr sz="7800">
          <a:solidFill>
            <a:srgbClr val="6B7786"/>
          </a:solidFill>
          <a:latin typeface="Copperplate" charset="0"/>
          <a:ea typeface="ヒラギノ明朝 ProN W3" charset="0"/>
          <a:cs typeface="ヒラギノ明朝 ProN W3" charset="0"/>
          <a:sym typeface="Copperplate" charset="0"/>
        </a:defRPr>
      </a:lvl9pPr>
    </p:titleStyle>
    <p:bodyStyle>
      <a:lvl1pPr marL="538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1pPr>
      <a:lvl2pPr marL="982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2pPr>
      <a:lvl3pPr marL="1427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3pPr>
      <a:lvl4pPr marL="18716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4pPr>
      <a:lvl5pPr marL="23161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5pPr>
      <a:lvl6pPr marL="27733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6pPr>
      <a:lvl7pPr marL="32305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7pPr>
      <a:lvl8pPr marL="36877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8pPr>
      <a:lvl9pPr marL="4144963" indent="-322263" algn="l" rtl="0" fontAlgn="base">
        <a:spcBef>
          <a:spcPts val="5000"/>
        </a:spcBef>
        <a:spcAft>
          <a:spcPct val="0"/>
        </a:spcAft>
        <a:buSzPct val="74000"/>
        <a:buFont typeface="Cochin" charset="0"/>
        <a:buChar char="•"/>
        <a:defRPr sz="3400">
          <a:solidFill>
            <a:schemeClr val="tx1"/>
          </a:solidFill>
          <a:latin typeface="+mn-lt"/>
          <a:ea typeface="+mn-ea"/>
          <a:cs typeface="+mn-cs"/>
          <a:sym typeface="Cochi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270000" y="2730500"/>
            <a:ext cx="10464800" cy="42799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smtClean="0">
                <a:sym typeface="Copperplate"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fontAlgn="base">
        <a:spcBef>
          <a:spcPct val="0"/>
        </a:spcBef>
        <a:spcAft>
          <a:spcPct val="0"/>
        </a:spcAft>
        <a:defRPr sz="9400">
          <a:solidFill>
            <a:schemeClr val="tx1"/>
          </a:solidFill>
          <a:latin typeface="+mj-lt"/>
          <a:ea typeface="+mj-ea"/>
          <a:cs typeface="+mj-cs"/>
          <a:sym typeface="Copperplate" charset="0"/>
        </a:defRPr>
      </a:lvl1pPr>
      <a:lvl2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9pPr>
    </p:titleStyle>
    <p:bodyStyle>
      <a:lvl1pPr marL="39688" algn="ctr" rtl="0" fontAlgn="base">
        <a:spcBef>
          <a:spcPct val="0"/>
        </a:spcBef>
        <a:spcAft>
          <a:spcPct val="0"/>
        </a:spcAft>
        <a:defRPr sz="3800">
          <a:solidFill>
            <a:srgbClr val="FFFDF9"/>
          </a:solidFill>
          <a:latin typeface="+mn-lt"/>
          <a:ea typeface="+mn-ea"/>
          <a:cs typeface="+mn-cs"/>
          <a:sym typeface="Copperplate" charset="0"/>
        </a:defRPr>
      </a:lvl1pPr>
      <a:lvl2pPr marL="39688" algn="ctr" rtl="0" fontAlgn="base">
        <a:spcBef>
          <a:spcPct val="0"/>
        </a:spcBef>
        <a:spcAft>
          <a:spcPct val="0"/>
        </a:spcAft>
        <a:defRPr sz="3800">
          <a:solidFill>
            <a:srgbClr val="FFFDF9"/>
          </a:solidFill>
          <a:latin typeface="+mn-lt"/>
          <a:ea typeface="+mn-ea"/>
          <a:cs typeface="+mn-cs"/>
          <a:sym typeface="Copperplate" charset="0"/>
        </a:defRPr>
      </a:lvl2pPr>
      <a:lvl3pPr marL="39688" algn="ctr" rtl="0" fontAlgn="base">
        <a:spcBef>
          <a:spcPct val="0"/>
        </a:spcBef>
        <a:spcAft>
          <a:spcPct val="0"/>
        </a:spcAft>
        <a:defRPr sz="3800">
          <a:solidFill>
            <a:srgbClr val="FFFDF9"/>
          </a:solidFill>
          <a:latin typeface="+mn-lt"/>
          <a:ea typeface="+mn-ea"/>
          <a:cs typeface="+mn-cs"/>
          <a:sym typeface="Copperplate" charset="0"/>
        </a:defRPr>
      </a:lvl3pPr>
      <a:lvl4pPr marL="39688" algn="ctr" rtl="0" fontAlgn="base">
        <a:spcBef>
          <a:spcPct val="0"/>
        </a:spcBef>
        <a:spcAft>
          <a:spcPct val="0"/>
        </a:spcAft>
        <a:defRPr sz="3800">
          <a:solidFill>
            <a:srgbClr val="FFFDF9"/>
          </a:solidFill>
          <a:latin typeface="+mn-lt"/>
          <a:ea typeface="+mn-ea"/>
          <a:cs typeface="+mn-cs"/>
          <a:sym typeface="Copperplate" charset="0"/>
        </a:defRPr>
      </a:lvl4pPr>
      <a:lvl5pPr marL="39688" algn="ctr" rtl="0" fontAlgn="base">
        <a:spcBef>
          <a:spcPct val="0"/>
        </a:spcBef>
        <a:spcAft>
          <a:spcPct val="0"/>
        </a:spcAft>
        <a:defRPr sz="3800">
          <a:solidFill>
            <a:srgbClr val="FFFDF9"/>
          </a:solidFill>
          <a:latin typeface="+mn-lt"/>
          <a:ea typeface="+mn-ea"/>
          <a:cs typeface="+mn-cs"/>
          <a:sym typeface="Copperplate" charset="0"/>
        </a:defRPr>
      </a:lvl5pPr>
      <a:lvl6pPr marL="496888" algn="ctr" rtl="0" fontAlgn="base">
        <a:spcBef>
          <a:spcPct val="0"/>
        </a:spcBef>
        <a:spcAft>
          <a:spcPct val="0"/>
        </a:spcAft>
        <a:defRPr sz="3800">
          <a:solidFill>
            <a:srgbClr val="FFFDF9"/>
          </a:solidFill>
          <a:latin typeface="+mn-lt"/>
          <a:ea typeface="+mn-ea"/>
          <a:cs typeface="+mn-cs"/>
          <a:sym typeface="Copperplate" charset="0"/>
        </a:defRPr>
      </a:lvl6pPr>
      <a:lvl7pPr marL="954088" algn="ctr" rtl="0" fontAlgn="base">
        <a:spcBef>
          <a:spcPct val="0"/>
        </a:spcBef>
        <a:spcAft>
          <a:spcPct val="0"/>
        </a:spcAft>
        <a:defRPr sz="3800">
          <a:solidFill>
            <a:srgbClr val="FFFDF9"/>
          </a:solidFill>
          <a:latin typeface="+mn-lt"/>
          <a:ea typeface="+mn-ea"/>
          <a:cs typeface="+mn-cs"/>
          <a:sym typeface="Copperplate" charset="0"/>
        </a:defRPr>
      </a:lvl7pPr>
      <a:lvl8pPr marL="1411288" algn="ctr" rtl="0" fontAlgn="base">
        <a:spcBef>
          <a:spcPct val="0"/>
        </a:spcBef>
        <a:spcAft>
          <a:spcPct val="0"/>
        </a:spcAft>
        <a:defRPr sz="3800">
          <a:solidFill>
            <a:srgbClr val="FFFDF9"/>
          </a:solidFill>
          <a:latin typeface="+mn-lt"/>
          <a:ea typeface="+mn-ea"/>
          <a:cs typeface="+mn-cs"/>
          <a:sym typeface="Copperplate" charset="0"/>
        </a:defRPr>
      </a:lvl8pPr>
      <a:lvl9pPr marL="1868488" algn="ctr" rtl="0" fontAlgn="base">
        <a:spcBef>
          <a:spcPct val="0"/>
        </a:spcBef>
        <a:spcAft>
          <a:spcPct val="0"/>
        </a:spcAft>
        <a:defRPr sz="3800">
          <a:solidFill>
            <a:srgbClr val="FFFDF9"/>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0"/>
            <a:ext cx="10464800" cy="49022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50800" tIns="50800" rIns="50800" bIns="50800" numCol="1" anchor="b" anchorCtr="0" compatLnSpc="1">
            <a:prstTxWarp prst="textNoShape">
              <a:avLst/>
            </a:prstTxWarp>
          </a:bodyPr>
          <a:lstStyle/>
          <a:p>
            <a:pPr lvl="0"/>
            <a:r>
              <a:rPr lang="en-US" smtClean="0">
                <a:sym typeface="Copperplate" charset="0"/>
              </a:rPr>
              <a:t>Click to edit Master title style</a:t>
            </a:r>
          </a:p>
        </p:txBody>
      </p:sp>
      <p:sp>
        <p:nvSpPr>
          <p:cNvPr id="9218" name="Rectangle 2"/>
          <p:cNvSpPr>
            <a:spLocks noGrp="1" noChangeArrowheads="1"/>
          </p:cNvSpPr>
          <p:nvPr>
            <p:ph type="body" idx="1"/>
          </p:nvPr>
        </p:nvSpPr>
        <p:spPr bwMode="auto">
          <a:xfrm>
            <a:off x="1270000" y="5029200"/>
            <a:ext cx="10464800" cy="3848100"/>
          </a:xfrm>
          <a:prstGeom prst="rect">
            <a:avLst/>
          </a:prstGeom>
          <a:noFill/>
          <a:ln w="12700">
            <a:noFill/>
            <a:miter lim="800000"/>
            <a:headEnd/>
            <a:tailEnd/>
          </a:ln>
          <a:effectLst>
            <a:outerShdw dist="50800" dir="13500000" algn="ctr" rotWithShape="0">
              <a:schemeClr val="bg2">
                <a:alpha val="75000"/>
              </a:schemeClr>
            </a:outerShdw>
          </a:effectLst>
        </p:spPr>
        <p:txBody>
          <a:bodyPr vert="horz" wrap="square" lIns="50800" tIns="50800" rIns="50800" bIns="50800" numCol="1" anchor="t" anchorCtr="0" compatLnSpc="1">
            <a:prstTxWarp prst="textNoShape">
              <a:avLst/>
            </a:prstTxWarp>
          </a:bodyPr>
          <a:lstStyle/>
          <a:p>
            <a:pPr lvl="0"/>
            <a:r>
              <a:rPr lang="en-US" smtClean="0">
                <a:sym typeface="Copperplate" charset="0"/>
              </a:rPr>
              <a:t>Click to edit Master text styles</a:t>
            </a:r>
          </a:p>
          <a:p>
            <a:pPr lvl="1"/>
            <a:r>
              <a:rPr lang="en-US" smtClean="0">
                <a:sym typeface="Copperplate" charset="0"/>
              </a:rPr>
              <a:t>Second level</a:t>
            </a:r>
          </a:p>
          <a:p>
            <a:pPr lvl="2"/>
            <a:r>
              <a:rPr lang="en-US" smtClean="0">
                <a:sym typeface="Copperplate" charset="0"/>
              </a:rPr>
              <a:t>Third level</a:t>
            </a:r>
          </a:p>
          <a:p>
            <a:pPr lvl="3"/>
            <a:r>
              <a:rPr lang="en-US" smtClean="0">
                <a:sym typeface="Copperplate" charset="0"/>
              </a:rPr>
              <a:t>Fourth level</a:t>
            </a:r>
          </a:p>
          <a:p>
            <a:pPr lvl="4"/>
            <a:r>
              <a:rPr lang="en-US" smtClean="0">
                <a:sym typeface="Copperplate" charset="0"/>
              </a:rPr>
              <a:t>Fifth level</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fontAlgn="base">
        <a:spcBef>
          <a:spcPct val="0"/>
        </a:spcBef>
        <a:spcAft>
          <a:spcPct val="0"/>
        </a:spcAft>
        <a:defRPr sz="9400">
          <a:solidFill>
            <a:schemeClr val="tx1"/>
          </a:solidFill>
          <a:latin typeface="+mj-lt"/>
          <a:ea typeface="+mj-ea"/>
          <a:cs typeface="+mj-cs"/>
          <a:sym typeface="Copperplate" charset="0"/>
        </a:defRPr>
      </a:lvl1pPr>
      <a:lvl2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9400">
          <a:solidFill>
            <a:schemeClr val="tx1"/>
          </a:solidFill>
          <a:latin typeface="Copperplate" charset="0"/>
          <a:ea typeface="ヒラギノ明朝 ProN W3" charset="0"/>
          <a:cs typeface="ヒラギノ明朝 ProN W3" charset="0"/>
          <a:sym typeface="Copperplate" charset="0"/>
        </a:defRPr>
      </a:lvl9pPr>
    </p:titleStyle>
    <p:bodyStyle>
      <a:lvl1pPr algn="ctr" rtl="0" fontAlgn="base">
        <a:spcBef>
          <a:spcPct val="0"/>
        </a:spcBef>
        <a:spcAft>
          <a:spcPct val="0"/>
        </a:spcAft>
        <a:defRPr sz="3800">
          <a:solidFill>
            <a:srgbClr val="FFFDF9"/>
          </a:solidFill>
          <a:latin typeface="+mn-lt"/>
          <a:ea typeface="+mn-ea"/>
          <a:cs typeface="+mn-cs"/>
          <a:sym typeface="Copperplate" charset="0"/>
        </a:defRPr>
      </a:lvl1pPr>
      <a:lvl2pPr algn="ctr" rtl="0" fontAlgn="base">
        <a:spcBef>
          <a:spcPct val="0"/>
        </a:spcBef>
        <a:spcAft>
          <a:spcPct val="0"/>
        </a:spcAft>
        <a:defRPr sz="3800">
          <a:solidFill>
            <a:srgbClr val="FFFDF9"/>
          </a:solidFill>
          <a:latin typeface="+mn-lt"/>
          <a:ea typeface="+mn-ea"/>
          <a:cs typeface="+mn-cs"/>
          <a:sym typeface="Copperplate" charset="0"/>
        </a:defRPr>
      </a:lvl2pPr>
      <a:lvl3pPr algn="ctr" rtl="0" fontAlgn="base">
        <a:spcBef>
          <a:spcPct val="0"/>
        </a:spcBef>
        <a:spcAft>
          <a:spcPct val="0"/>
        </a:spcAft>
        <a:defRPr sz="3800">
          <a:solidFill>
            <a:srgbClr val="FFFDF9"/>
          </a:solidFill>
          <a:latin typeface="+mn-lt"/>
          <a:ea typeface="+mn-ea"/>
          <a:cs typeface="+mn-cs"/>
          <a:sym typeface="Copperplate" charset="0"/>
        </a:defRPr>
      </a:lvl3pPr>
      <a:lvl4pPr algn="ctr" rtl="0" fontAlgn="base">
        <a:spcBef>
          <a:spcPct val="0"/>
        </a:spcBef>
        <a:spcAft>
          <a:spcPct val="0"/>
        </a:spcAft>
        <a:defRPr sz="3800">
          <a:solidFill>
            <a:srgbClr val="FFFDF9"/>
          </a:solidFill>
          <a:latin typeface="+mn-lt"/>
          <a:ea typeface="+mn-ea"/>
          <a:cs typeface="+mn-cs"/>
          <a:sym typeface="Copperplate" charset="0"/>
        </a:defRPr>
      </a:lvl4pPr>
      <a:lvl5pPr algn="ctr" rtl="0" fontAlgn="base">
        <a:spcBef>
          <a:spcPct val="0"/>
        </a:spcBef>
        <a:spcAft>
          <a:spcPct val="0"/>
        </a:spcAft>
        <a:defRPr sz="3800">
          <a:solidFill>
            <a:srgbClr val="FFFDF9"/>
          </a:solidFill>
          <a:latin typeface="+mn-lt"/>
          <a:ea typeface="+mn-ea"/>
          <a:cs typeface="+mn-cs"/>
          <a:sym typeface="Copperplate" charset="0"/>
        </a:defRPr>
      </a:lvl5pPr>
      <a:lvl6pPr marL="457200" algn="ctr" rtl="0" fontAlgn="base">
        <a:spcBef>
          <a:spcPct val="0"/>
        </a:spcBef>
        <a:spcAft>
          <a:spcPct val="0"/>
        </a:spcAft>
        <a:defRPr sz="3800">
          <a:solidFill>
            <a:srgbClr val="FFFDF9"/>
          </a:solidFill>
          <a:latin typeface="+mn-lt"/>
          <a:ea typeface="+mn-ea"/>
          <a:cs typeface="+mn-cs"/>
          <a:sym typeface="Copperplate" charset="0"/>
        </a:defRPr>
      </a:lvl6pPr>
      <a:lvl7pPr marL="914400" algn="ctr" rtl="0" fontAlgn="base">
        <a:spcBef>
          <a:spcPct val="0"/>
        </a:spcBef>
        <a:spcAft>
          <a:spcPct val="0"/>
        </a:spcAft>
        <a:defRPr sz="3800">
          <a:solidFill>
            <a:srgbClr val="FFFDF9"/>
          </a:solidFill>
          <a:latin typeface="+mn-lt"/>
          <a:ea typeface="+mn-ea"/>
          <a:cs typeface="+mn-cs"/>
          <a:sym typeface="Copperplate" charset="0"/>
        </a:defRPr>
      </a:lvl7pPr>
      <a:lvl8pPr marL="1371600" algn="ctr" rtl="0" fontAlgn="base">
        <a:spcBef>
          <a:spcPct val="0"/>
        </a:spcBef>
        <a:spcAft>
          <a:spcPct val="0"/>
        </a:spcAft>
        <a:defRPr sz="3800">
          <a:solidFill>
            <a:srgbClr val="FFFDF9"/>
          </a:solidFill>
          <a:latin typeface="+mn-lt"/>
          <a:ea typeface="+mn-ea"/>
          <a:cs typeface="+mn-cs"/>
          <a:sym typeface="Copperplate" charset="0"/>
        </a:defRPr>
      </a:lvl8pPr>
      <a:lvl9pPr marL="1828800" algn="ctr" rtl="0" fontAlgn="base">
        <a:spcBef>
          <a:spcPct val="0"/>
        </a:spcBef>
        <a:spcAft>
          <a:spcPct val="0"/>
        </a:spcAft>
        <a:defRPr sz="3800">
          <a:solidFill>
            <a:srgbClr val="FFFDF9"/>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4.xml"/><Relationship Id="rId5" Type="http://schemas.openxmlformats.org/officeDocument/2006/relationships/image" Target="../media/image87.jpeg"/><Relationship Id="rId4" Type="http://schemas.openxmlformats.org/officeDocument/2006/relationships/image" Target="../media/image86.jpeg"/></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270000" y="219075"/>
            <a:ext cx="10464800" cy="2062163"/>
          </a:xfrm>
          <a:ln/>
        </p:spPr>
        <p:txBody>
          <a:bodyPr/>
          <a:lstStyle/>
          <a:p>
            <a:r>
              <a:rPr lang="en-US"/>
              <a:t>Drugs Of Abuse</a:t>
            </a:r>
          </a:p>
        </p:txBody>
      </p:sp>
      <p:sp>
        <p:nvSpPr>
          <p:cNvPr id="15362" name="Rectangle 2"/>
          <p:cNvSpPr>
            <a:spLocks noGrp="1" noChangeArrowheads="1"/>
          </p:cNvSpPr>
          <p:nvPr>
            <p:ph type="body" idx="1"/>
          </p:nvPr>
        </p:nvSpPr>
        <p:spPr>
          <a:xfrm>
            <a:off x="1270000" y="2281238"/>
            <a:ext cx="10464800" cy="6789737"/>
          </a:xfrm>
          <a:ln/>
        </p:spPr>
        <p:txBody>
          <a:bodyPr/>
          <a:lstStyle/>
          <a:p>
            <a:pPr marL="668338">
              <a:buFont typeface="Cochin" charset="0"/>
              <a:buBlip>
                <a:blip r:embed="rId2"/>
              </a:buBlip>
            </a:pPr>
            <a:r>
              <a:rPr lang="en-US"/>
              <a:t>History</a:t>
            </a:r>
          </a:p>
          <a:p>
            <a:pPr marL="668338">
              <a:buFont typeface="Cochin" charset="0"/>
              <a:buBlip>
                <a:blip r:embed="rId2"/>
              </a:buBlip>
            </a:pPr>
            <a:r>
              <a:rPr lang="en-US"/>
              <a:t>Identification</a:t>
            </a:r>
          </a:p>
          <a:p>
            <a:pPr marL="668338">
              <a:buFont typeface="Cochin" charset="0"/>
              <a:buBlip>
                <a:blip r:embed="rId2"/>
              </a:buBlip>
            </a:pPr>
            <a:r>
              <a:rPr lang="en-US"/>
              <a:t>Investigation</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270000" y="254000"/>
            <a:ext cx="10464800" cy="1993900"/>
          </a:xfrm>
          <a:ln/>
        </p:spPr>
        <p:txBody>
          <a:bodyPr/>
          <a:lstStyle/>
          <a:p>
            <a:r>
              <a:rPr lang="en-US"/>
              <a:t>History (continued)</a:t>
            </a:r>
          </a:p>
        </p:txBody>
      </p:sp>
      <p:sp>
        <p:nvSpPr>
          <p:cNvPr id="25602" name="Rectangle 2"/>
          <p:cNvSpPr>
            <a:spLocks noGrp="1" noChangeArrowheads="1"/>
          </p:cNvSpPr>
          <p:nvPr>
            <p:ph type="body" idx="1"/>
          </p:nvPr>
        </p:nvSpPr>
        <p:spPr>
          <a:xfrm>
            <a:off x="850900" y="1168400"/>
            <a:ext cx="11645900" cy="8382000"/>
          </a:xfrm>
          <a:ln/>
        </p:spPr>
        <p:txBody>
          <a:bodyPr/>
          <a:lstStyle/>
          <a:p>
            <a:pPr marL="668338">
              <a:buFont typeface="Cochin" charset="0"/>
              <a:buBlip>
                <a:blip r:embed="rId2"/>
              </a:buBlip>
            </a:pPr>
            <a:r>
              <a:rPr lang="en-US" sz="3600"/>
              <a:t>Comprehensive Drug Abuse Act</a:t>
            </a:r>
          </a:p>
          <a:p>
            <a:pPr marL="1112838" lvl="1">
              <a:buFont typeface="Cochin" charset="0"/>
              <a:buBlip>
                <a:blip r:embed="rId2"/>
              </a:buBlip>
            </a:pPr>
            <a:r>
              <a:rPr lang="en-US" sz="3600"/>
              <a:t>Found in our state in RCW 69.50</a:t>
            </a:r>
          </a:p>
          <a:p>
            <a:pPr marL="1112838" lvl="1">
              <a:buFont typeface="Cochin" charset="0"/>
              <a:buBlip>
                <a:blip r:embed="rId2"/>
              </a:buBlip>
            </a:pPr>
            <a:r>
              <a:rPr lang="en-US" sz="3600"/>
              <a:t>Establishes five “Schedules” for placement of controlled substances</a:t>
            </a:r>
          </a:p>
          <a:p>
            <a:pPr marL="1112838" lvl="1">
              <a:buFont typeface="Cochin" charset="0"/>
              <a:buBlip>
                <a:blip r:embed="rId2"/>
              </a:buBlip>
            </a:pPr>
            <a:r>
              <a:rPr lang="en-US" sz="3600"/>
              <a:t>Three prong examination for schedules</a:t>
            </a:r>
          </a:p>
          <a:p>
            <a:pPr marL="1557338" lvl="2">
              <a:buFont typeface="Cochin" charset="0"/>
              <a:buBlip>
                <a:blip r:embed="rId2"/>
              </a:buBlip>
            </a:pPr>
            <a:r>
              <a:rPr lang="en-US" sz="3600"/>
              <a:t>legitimate medical use</a:t>
            </a:r>
          </a:p>
          <a:p>
            <a:pPr marL="1557338" lvl="2">
              <a:buFont typeface="Cochin" charset="0"/>
              <a:buBlip>
                <a:blip r:embed="rId2"/>
              </a:buBlip>
            </a:pPr>
            <a:r>
              <a:rPr lang="en-US" sz="3600"/>
              <a:t>potential for abuse</a:t>
            </a:r>
          </a:p>
          <a:p>
            <a:pPr marL="1557338" lvl="2">
              <a:buSzPct val="67000"/>
              <a:buFont typeface="Cochin" charset="0"/>
              <a:buBlip>
                <a:blip r:embed="rId2"/>
              </a:buBlip>
            </a:pPr>
            <a:r>
              <a:rPr lang="en-US" sz="3600"/>
              <a:t>likelihood of physical and/or psychological</a:t>
            </a:r>
            <a:r>
              <a:rPr lang="en-US"/>
              <a:t> </a:t>
            </a:r>
            <a:r>
              <a:rPr lang="en-US" sz="3600"/>
              <a:t>harm</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7" name="Rectangle 1"/>
          <p:cNvSpPr>
            <a:spLocks noGrp="1" noChangeArrowheads="1"/>
          </p:cNvSpPr>
          <p:nvPr>
            <p:ph type="title"/>
          </p:nvPr>
        </p:nvSpPr>
        <p:spPr>
          <a:ln/>
        </p:spPr>
        <p:txBody>
          <a:bodyPr/>
          <a:lstStyle/>
          <a:p>
            <a:r>
              <a:rPr lang="en-US"/>
              <a:t>Marihuana</a:t>
            </a:r>
          </a:p>
        </p:txBody>
      </p:sp>
      <p:sp>
        <p:nvSpPr>
          <p:cNvPr id="126978"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Weed</a:t>
            </a:r>
          </a:p>
          <a:p>
            <a:pPr marL="668338">
              <a:spcBef>
                <a:spcPts val="3600"/>
              </a:spcBef>
              <a:buFont typeface="Cochin" charset="0"/>
              <a:buBlip>
                <a:blip r:embed="rId2"/>
              </a:buBlip>
            </a:pPr>
            <a:r>
              <a:rPr lang="en-US" sz="3600"/>
              <a:t>Bud</a:t>
            </a:r>
          </a:p>
          <a:p>
            <a:pPr marL="668338">
              <a:spcBef>
                <a:spcPts val="3600"/>
              </a:spcBef>
              <a:buFont typeface="Cochin" charset="0"/>
              <a:buBlip>
                <a:blip r:embed="rId2"/>
              </a:buBlip>
            </a:pPr>
            <a:r>
              <a:rPr lang="en-US" sz="3600"/>
              <a:t>Grass</a:t>
            </a:r>
          </a:p>
          <a:p>
            <a:pPr marL="668338">
              <a:spcBef>
                <a:spcPts val="3600"/>
              </a:spcBef>
              <a:buFont typeface="Cochin" charset="0"/>
              <a:buBlip>
                <a:blip r:embed="rId2"/>
              </a:buBlip>
            </a:pPr>
            <a:r>
              <a:rPr lang="en-US" sz="3600"/>
              <a:t>Blunt</a:t>
            </a:r>
          </a:p>
          <a:p>
            <a:pPr marL="668338">
              <a:spcBef>
                <a:spcPts val="3600"/>
              </a:spcBef>
              <a:buFont typeface="Cochin" charset="0"/>
              <a:buBlip>
                <a:blip r:embed="rId2"/>
              </a:buBlip>
            </a:pPr>
            <a:r>
              <a:rPr lang="en-US" sz="3600"/>
              <a:t>Chronic</a:t>
            </a:r>
          </a:p>
          <a:p>
            <a:pPr marL="668338">
              <a:spcBef>
                <a:spcPts val="3600"/>
              </a:spcBef>
              <a:buFont typeface="Cochin" charset="0"/>
              <a:buBlip>
                <a:blip r:embed="rId2"/>
              </a:buBlip>
            </a:pPr>
            <a:r>
              <a:rPr lang="en-US" sz="3600"/>
              <a:t>420</a:t>
            </a:r>
          </a:p>
          <a:p>
            <a:pPr marL="668338">
              <a:spcBef>
                <a:spcPts val="3600"/>
              </a:spcBef>
              <a:buFont typeface="Cochin" charset="0"/>
              <a:buBlip>
                <a:blip r:embed="rId2"/>
              </a:buBlip>
            </a:pPr>
            <a:r>
              <a:rPr lang="en-US" sz="3600"/>
              <a:t>Nugs</a:t>
            </a:r>
          </a:p>
        </p:txBody>
      </p:sp>
      <p:pic>
        <p:nvPicPr>
          <p:cNvPr id="126979" name="Picture 3"/>
          <p:cNvPicPr>
            <a:picLocks noChangeArrowheads="1"/>
          </p:cNvPicPr>
          <p:nvPr/>
        </p:nvPicPr>
        <p:blipFill>
          <a:blip r:embed="rId3" cstate="print"/>
          <a:srcRect/>
          <a:stretch>
            <a:fillRect/>
          </a:stretch>
        </p:blipFill>
        <p:spPr bwMode="auto">
          <a:xfrm>
            <a:off x="6007100" y="2641600"/>
            <a:ext cx="5715000" cy="60706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anim calcmode="lin" valueType="num">
                                      <p:cBhvr additive="base">
                                        <p:cTn id="7" dur="500" fill="hold"/>
                                        <p:tgtEl>
                                          <p:spTgt spid="1269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69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6978">
                                            <p:txEl>
                                              <p:pRg st="1" end="1"/>
                                            </p:txEl>
                                          </p:spTgt>
                                        </p:tgtEl>
                                        <p:attrNameLst>
                                          <p:attrName>style.visibility</p:attrName>
                                        </p:attrNameLst>
                                      </p:cBhvr>
                                      <p:to>
                                        <p:strVal val="visible"/>
                                      </p:to>
                                    </p:set>
                                    <p:anim calcmode="lin" valueType="num">
                                      <p:cBhvr additive="base">
                                        <p:cTn id="13" dur="500" fill="hold"/>
                                        <p:tgtEl>
                                          <p:spTgt spid="1269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69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6978">
                                            <p:txEl>
                                              <p:pRg st="2" end="2"/>
                                            </p:txEl>
                                          </p:spTgt>
                                        </p:tgtEl>
                                        <p:attrNameLst>
                                          <p:attrName>style.visibility</p:attrName>
                                        </p:attrNameLst>
                                      </p:cBhvr>
                                      <p:to>
                                        <p:strVal val="visible"/>
                                      </p:to>
                                    </p:set>
                                    <p:anim calcmode="lin" valueType="num">
                                      <p:cBhvr additive="base">
                                        <p:cTn id="19" dur="500" fill="hold"/>
                                        <p:tgtEl>
                                          <p:spTgt spid="1269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69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6978">
                                            <p:txEl>
                                              <p:pRg st="3" end="3"/>
                                            </p:txEl>
                                          </p:spTgt>
                                        </p:tgtEl>
                                        <p:attrNameLst>
                                          <p:attrName>style.visibility</p:attrName>
                                        </p:attrNameLst>
                                      </p:cBhvr>
                                      <p:to>
                                        <p:strVal val="visible"/>
                                      </p:to>
                                    </p:set>
                                    <p:anim calcmode="lin" valueType="num">
                                      <p:cBhvr additive="base">
                                        <p:cTn id="25" dur="500" fill="hold"/>
                                        <p:tgtEl>
                                          <p:spTgt spid="1269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69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6978">
                                            <p:txEl>
                                              <p:pRg st="4" end="4"/>
                                            </p:txEl>
                                          </p:spTgt>
                                        </p:tgtEl>
                                        <p:attrNameLst>
                                          <p:attrName>style.visibility</p:attrName>
                                        </p:attrNameLst>
                                      </p:cBhvr>
                                      <p:to>
                                        <p:strVal val="visible"/>
                                      </p:to>
                                    </p:set>
                                    <p:anim calcmode="lin" valueType="num">
                                      <p:cBhvr additive="base">
                                        <p:cTn id="31" dur="500" fill="hold"/>
                                        <p:tgtEl>
                                          <p:spTgt spid="1269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69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6978">
                                            <p:txEl>
                                              <p:pRg st="5" end="5"/>
                                            </p:txEl>
                                          </p:spTgt>
                                        </p:tgtEl>
                                        <p:attrNameLst>
                                          <p:attrName>style.visibility</p:attrName>
                                        </p:attrNameLst>
                                      </p:cBhvr>
                                      <p:to>
                                        <p:strVal val="visible"/>
                                      </p:to>
                                    </p:set>
                                    <p:anim calcmode="lin" valueType="num">
                                      <p:cBhvr additive="base">
                                        <p:cTn id="37" dur="500" fill="hold"/>
                                        <p:tgtEl>
                                          <p:spTgt spid="12697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697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6978">
                                            <p:txEl>
                                              <p:pRg st="6" end="6"/>
                                            </p:txEl>
                                          </p:spTgt>
                                        </p:tgtEl>
                                        <p:attrNameLst>
                                          <p:attrName>style.visibility</p:attrName>
                                        </p:attrNameLst>
                                      </p:cBhvr>
                                      <p:to>
                                        <p:strVal val="visible"/>
                                      </p:to>
                                    </p:set>
                                    <p:anim calcmode="lin" valueType="num">
                                      <p:cBhvr additive="base">
                                        <p:cTn id="43" dur="500" fill="hold"/>
                                        <p:tgtEl>
                                          <p:spTgt spid="126978">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697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1" name="Rectangle 1"/>
          <p:cNvSpPr>
            <a:spLocks noGrp="1" noChangeArrowheads="1"/>
          </p:cNvSpPr>
          <p:nvPr>
            <p:ph type="title"/>
          </p:nvPr>
        </p:nvSpPr>
        <p:spPr>
          <a:ln/>
        </p:spPr>
        <p:txBody>
          <a:bodyPr/>
          <a:lstStyle/>
          <a:p>
            <a:r>
              <a:rPr lang="en-US"/>
              <a:t>Marihuana</a:t>
            </a:r>
          </a:p>
        </p:txBody>
      </p:sp>
      <p:sp>
        <p:nvSpPr>
          <p:cNvPr id="12800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dirty="0"/>
              <a:t>Product of the Cannabis plant</a:t>
            </a:r>
          </a:p>
          <a:p>
            <a:pPr marL="1112838" lvl="1">
              <a:spcBef>
                <a:spcPts val="3200"/>
              </a:spcBef>
              <a:buFont typeface="Cochin" charset="0"/>
              <a:buBlip>
                <a:blip r:embed="rId2"/>
              </a:buBlip>
            </a:pPr>
            <a:r>
              <a:rPr lang="en-US" sz="3100" dirty="0"/>
              <a:t>can differ greatly in size and appearance</a:t>
            </a:r>
          </a:p>
          <a:p>
            <a:pPr marL="1557338" lvl="2">
              <a:spcBef>
                <a:spcPts val="3200"/>
              </a:spcBef>
              <a:buFont typeface="Cochin" charset="0"/>
              <a:buBlip>
                <a:blip r:embed="rId2"/>
              </a:buBlip>
            </a:pPr>
            <a:r>
              <a:rPr lang="en-US" sz="3100" dirty="0" err="1"/>
              <a:t>Sativae</a:t>
            </a:r>
            <a:r>
              <a:rPr lang="en-US" sz="3100" dirty="0"/>
              <a:t> - 5’-18’, fully branched</a:t>
            </a:r>
          </a:p>
          <a:p>
            <a:pPr marL="1557338" lvl="2">
              <a:spcBef>
                <a:spcPts val="3200"/>
              </a:spcBef>
              <a:buFont typeface="Cochin" charset="0"/>
              <a:buBlip>
                <a:blip r:embed="rId2"/>
              </a:buBlip>
            </a:pPr>
            <a:r>
              <a:rPr lang="en-US" sz="3100" dirty="0" err="1"/>
              <a:t>Indica</a:t>
            </a:r>
            <a:r>
              <a:rPr lang="en-US" sz="3100" dirty="0"/>
              <a:t> - 4’ or less, bushy</a:t>
            </a:r>
          </a:p>
          <a:p>
            <a:pPr marL="1557338" lvl="2">
              <a:spcBef>
                <a:spcPts val="3200"/>
              </a:spcBef>
              <a:buFont typeface="Cochin" charset="0"/>
              <a:buBlip>
                <a:blip r:embed="rId2"/>
              </a:buBlip>
            </a:pPr>
            <a:r>
              <a:rPr lang="en-US" sz="3100" dirty="0" err="1"/>
              <a:t>Ruderalis</a:t>
            </a:r>
            <a:r>
              <a:rPr lang="en-US" sz="3100" dirty="0"/>
              <a:t> - 1’-2’, sparse</a:t>
            </a:r>
          </a:p>
          <a:p>
            <a:pPr marL="668338">
              <a:spcBef>
                <a:spcPts val="3200"/>
              </a:spcBef>
              <a:buFont typeface="Cochin" charset="0"/>
              <a:buBlip>
                <a:blip r:embed="rId2"/>
              </a:buBlip>
            </a:pPr>
            <a:r>
              <a:rPr lang="en-US" sz="3100" dirty="0" err="1"/>
              <a:t>Tetrahydrocannabinol</a:t>
            </a:r>
            <a:r>
              <a:rPr lang="en-US" sz="3100" dirty="0"/>
              <a:t> (THC</a:t>
            </a:r>
            <a:r>
              <a:rPr lang="en-US" sz="3100" dirty="0" smtClean="0"/>
              <a:t>) (Must be at least 0.3%)</a:t>
            </a:r>
            <a:endParaRPr lang="en-US" sz="3100" dirty="0"/>
          </a:p>
          <a:p>
            <a:pPr marL="1112838" lvl="1">
              <a:spcBef>
                <a:spcPts val="3200"/>
              </a:spcBef>
              <a:buFont typeface="Cochin" charset="0"/>
              <a:buBlip>
                <a:blip r:embed="rId2"/>
              </a:buBlip>
            </a:pPr>
            <a:r>
              <a:rPr lang="en-US" sz="3100" dirty="0"/>
              <a:t>active ingredient in marihuana</a:t>
            </a:r>
          </a:p>
          <a:p>
            <a:pPr marL="1112838" lvl="1">
              <a:spcBef>
                <a:spcPts val="3200"/>
              </a:spcBef>
              <a:buFont typeface="Cochin" charset="0"/>
              <a:buBlip>
                <a:blip r:embed="rId2"/>
              </a:buBlip>
            </a:pPr>
            <a:r>
              <a:rPr lang="en-US" sz="3100" dirty="0"/>
              <a:t>level of THC = potency of marihuana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80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800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800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800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800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2800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80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Rectangle 1"/>
          <p:cNvSpPr>
            <a:spLocks noGrp="1" noChangeArrowheads="1"/>
          </p:cNvSpPr>
          <p:nvPr>
            <p:ph type="title"/>
          </p:nvPr>
        </p:nvSpPr>
        <p:spPr>
          <a:xfrm>
            <a:off x="1270000" y="254000"/>
            <a:ext cx="10464800" cy="1993900"/>
          </a:xfrm>
          <a:ln/>
        </p:spPr>
        <p:txBody>
          <a:bodyPr/>
          <a:lstStyle/>
          <a:p>
            <a:r>
              <a:rPr lang="en-US"/>
              <a:t>Indicators of Use</a:t>
            </a:r>
          </a:p>
        </p:txBody>
      </p:sp>
      <p:sp>
        <p:nvSpPr>
          <p:cNvPr id="129026" name="Rectangle 2"/>
          <p:cNvSpPr>
            <a:spLocks noGrp="1" noChangeArrowheads="1"/>
          </p:cNvSpPr>
          <p:nvPr>
            <p:ph type="body" idx="1"/>
          </p:nvPr>
        </p:nvSpPr>
        <p:spPr>
          <a:xfrm>
            <a:off x="736600" y="1720850"/>
            <a:ext cx="4648200" cy="7899400"/>
          </a:xfrm>
          <a:ln/>
        </p:spPr>
        <p:txBody>
          <a:bodyPr/>
          <a:lstStyle/>
          <a:p>
            <a:pPr marL="668338">
              <a:buFont typeface="Cochin" charset="0"/>
              <a:buBlip>
                <a:blip r:embed="rId2"/>
              </a:buBlip>
            </a:pPr>
            <a:r>
              <a:rPr lang="en-US" sz="2800"/>
              <a:t>under active</a:t>
            </a:r>
          </a:p>
          <a:p>
            <a:pPr marL="668338">
              <a:buFont typeface="Cochin" charset="0"/>
              <a:buBlip>
                <a:blip r:embed="rId2"/>
              </a:buBlip>
            </a:pPr>
            <a:r>
              <a:rPr lang="en-US" sz="2800"/>
              <a:t>watery, bloodshot eyes</a:t>
            </a:r>
          </a:p>
          <a:p>
            <a:pPr marL="668338">
              <a:buFont typeface="Cochin" charset="0"/>
              <a:buBlip>
                <a:blip r:embed="rId2"/>
              </a:buBlip>
            </a:pPr>
            <a:r>
              <a:rPr lang="en-US" sz="2800"/>
              <a:t>difficulty concentrating</a:t>
            </a:r>
          </a:p>
          <a:p>
            <a:pPr marL="668338">
              <a:buFont typeface="Cochin" charset="0"/>
              <a:buBlip>
                <a:blip r:embed="rId2"/>
              </a:buBlip>
            </a:pPr>
            <a:r>
              <a:rPr lang="en-US" sz="2800"/>
              <a:t>droopy eyelids</a:t>
            </a:r>
          </a:p>
          <a:p>
            <a:pPr marL="668338">
              <a:buFont typeface="Cochin" charset="0"/>
              <a:buBlip>
                <a:blip r:embed="rId2"/>
              </a:buBlip>
            </a:pPr>
            <a:r>
              <a:rPr lang="en-US" sz="2800"/>
              <a:t>giddy, laughing</a:t>
            </a:r>
          </a:p>
          <a:p>
            <a:pPr marL="668338">
              <a:buFont typeface="Cochin" charset="0"/>
              <a:buBlip>
                <a:blip r:embed="rId2"/>
              </a:buBlip>
            </a:pPr>
            <a:r>
              <a:rPr lang="en-US" sz="2800"/>
              <a:t>lack of motivation</a:t>
            </a:r>
          </a:p>
          <a:p>
            <a:pPr marL="668338">
              <a:buFont typeface="Cochin" charset="0"/>
              <a:buBlip>
                <a:blip r:embed="rId2"/>
              </a:buBlip>
            </a:pPr>
            <a:r>
              <a:rPr lang="en-US" sz="2800"/>
              <a:t>sleepy</a:t>
            </a:r>
          </a:p>
          <a:p>
            <a:pPr marL="668338">
              <a:buFont typeface="Cochin" charset="0"/>
              <a:buBlip>
                <a:blip r:embed="rId2"/>
              </a:buBlip>
            </a:pPr>
            <a:r>
              <a:rPr lang="en-US" sz="2800"/>
              <a:t>odor</a:t>
            </a:r>
          </a:p>
        </p:txBody>
      </p:sp>
      <p:pic>
        <p:nvPicPr>
          <p:cNvPr id="129027" name="Picture 3"/>
          <p:cNvPicPr>
            <a:picLocks noChangeArrowheads="1"/>
          </p:cNvPicPr>
          <p:nvPr/>
        </p:nvPicPr>
        <p:blipFill>
          <a:blip r:embed="rId3" cstate="print"/>
          <a:srcRect/>
          <a:stretch>
            <a:fillRect/>
          </a:stretch>
        </p:blipFill>
        <p:spPr bwMode="auto">
          <a:xfrm>
            <a:off x="7899400" y="1727200"/>
            <a:ext cx="4229100" cy="78994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026">
                                            <p:txEl>
                                              <p:pRg st="0" end="0"/>
                                            </p:txEl>
                                          </p:spTgt>
                                        </p:tgtEl>
                                        <p:attrNameLst>
                                          <p:attrName>style.visibility</p:attrName>
                                        </p:attrNameLst>
                                      </p:cBhvr>
                                      <p:to>
                                        <p:strVal val="visible"/>
                                      </p:to>
                                    </p:set>
                                    <p:anim calcmode="lin" valueType="num">
                                      <p:cBhvr additive="base">
                                        <p:cTn id="7" dur="500" fill="hold"/>
                                        <p:tgtEl>
                                          <p:spTgt spid="1290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0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9026">
                                            <p:txEl>
                                              <p:pRg st="1" end="1"/>
                                            </p:txEl>
                                          </p:spTgt>
                                        </p:tgtEl>
                                        <p:attrNameLst>
                                          <p:attrName>style.visibility</p:attrName>
                                        </p:attrNameLst>
                                      </p:cBhvr>
                                      <p:to>
                                        <p:strVal val="visible"/>
                                      </p:to>
                                    </p:set>
                                    <p:anim calcmode="lin" valueType="num">
                                      <p:cBhvr additive="base">
                                        <p:cTn id="13" dur="500" fill="hold"/>
                                        <p:tgtEl>
                                          <p:spTgt spid="12902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90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9026">
                                            <p:txEl>
                                              <p:pRg st="2" end="2"/>
                                            </p:txEl>
                                          </p:spTgt>
                                        </p:tgtEl>
                                        <p:attrNameLst>
                                          <p:attrName>style.visibility</p:attrName>
                                        </p:attrNameLst>
                                      </p:cBhvr>
                                      <p:to>
                                        <p:strVal val="visible"/>
                                      </p:to>
                                    </p:set>
                                    <p:anim calcmode="lin" valueType="num">
                                      <p:cBhvr additive="base">
                                        <p:cTn id="19" dur="500" fill="hold"/>
                                        <p:tgtEl>
                                          <p:spTgt spid="12902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90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9026">
                                            <p:txEl>
                                              <p:pRg st="3" end="3"/>
                                            </p:txEl>
                                          </p:spTgt>
                                        </p:tgtEl>
                                        <p:attrNameLst>
                                          <p:attrName>style.visibility</p:attrName>
                                        </p:attrNameLst>
                                      </p:cBhvr>
                                      <p:to>
                                        <p:strVal val="visible"/>
                                      </p:to>
                                    </p:set>
                                    <p:anim calcmode="lin" valueType="num">
                                      <p:cBhvr additive="base">
                                        <p:cTn id="25" dur="500" fill="hold"/>
                                        <p:tgtEl>
                                          <p:spTgt spid="12902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90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9026">
                                            <p:txEl>
                                              <p:pRg st="4" end="4"/>
                                            </p:txEl>
                                          </p:spTgt>
                                        </p:tgtEl>
                                        <p:attrNameLst>
                                          <p:attrName>style.visibility</p:attrName>
                                        </p:attrNameLst>
                                      </p:cBhvr>
                                      <p:to>
                                        <p:strVal val="visible"/>
                                      </p:to>
                                    </p:set>
                                    <p:anim calcmode="lin" valueType="num">
                                      <p:cBhvr additive="base">
                                        <p:cTn id="31" dur="500" fill="hold"/>
                                        <p:tgtEl>
                                          <p:spTgt spid="12902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90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9026">
                                            <p:txEl>
                                              <p:pRg st="5" end="5"/>
                                            </p:txEl>
                                          </p:spTgt>
                                        </p:tgtEl>
                                        <p:attrNameLst>
                                          <p:attrName>style.visibility</p:attrName>
                                        </p:attrNameLst>
                                      </p:cBhvr>
                                      <p:to>
                                        <p:strVal val="visible"/>
                                      </p:to>
                                    </p:set>
                                    <p:anim calcmode="lin" valueType="num">
                                      <p:cBhvr additive="base">
                                        <p:cTn id="37" dur="500" fill="hold"/>
                                        <p:tgtEl>
                                          <p:spTgt spid="12902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90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9026">
                                            <p:txEl>
                                              <p:pRg st="6" end="6"/>
                                            </p:txEl>
                                          </p:spTgt>
                                        </p:tgtEl>
                                        <p:attrNameLst>
                                          <p:attrName>style.visibility</p:attrName>
                                        </p:attrNameLst>
                                      </p:cBhvr>
                                      <p:to>
                                        <p:strVal val="visible"/>
                                      </p:to>
                                    </p:set>
                                    <p:anim calcmode="lin" valueType="num">
                                      <p:cBhvr additive="base">
                                        <p:cTn id="43" dur="500" fill="hold"/>
                                        <p:tgtEl>
                                          <p:spTgt spid="12902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902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9026">
                                            <p:txEl>
                                              <p:pRg st="7" end="7"/>
                                            </p:txEl>
                                          </p:spTgt>
                                        </p:tgtEl>
                                        <p:attrNameLst>
                                          <p:attrName>style.visibility</p:attrName>
                                        </p:attrNameLst>
                                      </p:cBhvr>
                                      <p:to>
                                        <p:strVal val="visible"/>
                                      </p:to>
                                    </p:set>
                                    <p:anim calcmode="lin" valueType="num">
                                      <p:cBhvr additive="base">
                                        <p:cTn id="49" dur="500" fill="hold"/>
                                        <p:tgtEl>
                                          <p:spTgt spid="12902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2902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1"/>
          <p:cNvSpPr>
            <a:spLocks noGrp="1" noChangeArrowheads="1"/>
          </p:cNvSpPr>
          <p:nvPr>
            <p:ph type="title"/>
          </p:nvPr>
        </p:nvSpPr>
        <p:spPr>
          <a:xfrm>
            <a:off x="1270000" y="254000"/>
            <a:ext cx="10464800" cy="1993900"/>
          </a:xfrm>
          <a:ln/>
        </p:spPr>
        <p:txBody>
          <a:bodyPr/>
          <a:lstStyle/>
          <a:p>
            <a:r>
              <a:rPr lang="en-US" dirty="0" smtClean="0"/>
              <a:t>I-502</a:t>
            </a:r>
            <a:endParaRPr lang="en-US" dirty="0"/>
          </a:p>
        </p:txBody>
      </p:sp>
      <p:sp>
        <p:nvSpPr>
          <p:cNvPr id="130050" name="Rectangle 2"/>
          <p:cNvSpPr>
            <a:spLocks noGrp="1" noChangeArrowheads="1"/>
          </p:cNvSpPr>
          <p:nvPr>
            <p:ph type="body" idx="1"/>
          </p:nvPr>
        </p:nvSpPr>
        <p:spPr>
          <a:xfrm>
            <a:off x="1270000" y="2171700"/>
            <a:ext cx="10464800" cy="6997700"/>
          </a:xfrm>
          <a:ln/>
        </p:spPr>
        <p:txBody>
          <a:bodyPr/>
          <a:lstStyle/>
          <a:p>
            <a:pPr marL="1112838" lvl="1">
              <a:lnSpc>
                <a:spcPct val="90000"/>
              </a:lnSpc>
              <a:spcBef>
                <a:spcPts val="3500"/>
              </a:spcBef>
              <a:buNone/>
            </a:pPr>
            <a:endParaRPr lang="en-US" sz="3400" b="1" dirty="0" smtClean="0"/>
          </a:p>
          <a:p>
            <a:pPr marL="1112838" lvl="1">
              <a:lnSpc>
                <a:spcPct val="90000"/>
              </a:lnSpc>
              <a:spcBef>
                <a:spcPts val="3500"/>
              </a:spcBef>
              <a:buNone/>
            </a:pPr>
            <a:endParaRPr lang="en-US" sz="3400" b="1" dirty="0"/>
          </a:p>
          <a:p>
            <a:pPr marL="1112838" lvl="1">
              <a:lnSpc>
                <a:spcPct val="90000"/>
              </a:lnSpc>
              <a:spcBef>
                <a:spcPts val="3500"/>
              </a:spcBef>
              <a:buNone/>
            </a:pPr>
            <a:r>
              <a:rPr lang="en-US" sz="3400" b="1" dirty="0" smtClean="0"/>
              <a:t>What is legal?</a:t>
            </a:r>
          </a:p>
          <a:p>
            <a:pPr marL="1112838" lvl="1">
              <a:lnSpc>
                <a:spcPct val="90000"/>
              </a:lnSpc>
              <a:spcBef>
                <a:spcPts val="3500"/>
              </a:spcBef>
              <a:buFont typeface="Wingdings" pitchFamily="2" charset="2"/>
              <a:buChar char="v"/>
            </a:pPr>
            <a:r>
              <a:rPr lang="en-US" sz="2800" dirty="0" smtClean="0"/>
              <a:t>Persons twenty-one (21) years and over may possess up to one ounce of marihuana. (28 grams)</a:t>
            </a:r>
          </a:p>
          <a:p>
            <a:pPr marL="1112838" lvl="1">
              <a:lnSpc>
                <a:spcPct val="90000"/>
              </a:lnSpc>
              <a:spcBef>
                <a:spcPts val="3500"/>
              </a:spcBef>
              <a:buFont typeface="Wingdings" pitchFamily="2" charset="2"/>
              <a:buChar char="v"/>
            </a:pPr>
            <a:r>
              <a:rPr lang="en-US" sz="2800" dirty="0" smtClean="0"/>
              <a:t>Sixteen (16) ounces of marihuana-infused product in solid form; or</a:t>
            </a:r>
          </a:p>
          <a:p>
            <a:pPr marL="1112838" lvl="1">
              <a:lnSpc>
                <a:spcPct val="90000"/>
              </a:lnSpc>
              <a:spcBef>
                <a:spcPts val="3500"/>
              </a:spcBef>
              <a:buFont typeface="Wingdings" pitchFamily="2" charset="2"/>
              <a:buChar char="v"/>
            </a:pPr>
            <a:r>
              <a:rPr lang="en-US" sz="2800" dirty="0" smtClean="0"/>
              <a:t>Seventy-two (72) ounces of marihuana-infused product in liquid form.</a:t>
            </a:r>
          </a:p>
          <a:p>
            <a:pPr marL="1112838" lvl="1">
              <a:lnSpc>
                <a:spcPct val="90000"/>
              </a:lnSpc>
              <a:spcBef>
                <a:spcPts val="3500"/>
              </a:spcBef>
              <a:buFont typeface="Wingdings" pitchFamily="2" charset="2"/>
              <a:buChar char="v"/>
            </a:pPr>
            <a:r>
              <a:rPr lang="en-US" sz="2800" dirty="0" smtClean="0"/>
              <a:t>The possession, use, and sale of paraphernalia, pertaining to the consumption of marihuana, is legal. (All other paraphernalia is still illegal.)</a:t>
            </a:r>
          </a:p>
          <a:p>
            <a:pPr marL="1112838" lvl="1">
              <a:lnSpc>
                <a:spcPct val="90000"/>
              </a:lnSpc>
              <a:spcBef>
                <a:spcPts val="3500"/>
              </a:spcBef>
              <a:buNone/>
            </a:pPr>
            <a:endParaRPr lang="en-US" sz="3400" dirty="0"/>
          </a:p>
          <a:p>
            <a:pPr marL="668338">
              <a:lnSpc>
                <a:spcPct val="90000"/>
              </a:lnSpc>
              <a:spcBef>
                <a:spcPts val="3500"/>
              </a:spcBef>
              <a:buNone/>
            </a:pPr>
            <a:endParaRPr lang="en-US" sz="3400" dirty="0"/>
          </a:p>
          <a:p>
            <a:pPr marL="668338">
              <a:lnSpc>
                <a:spcPct val="90000"/>
              </a:lnSpc>
              <a:spcBef>
                <a:spcPts val="3500"/>
              </a:spcBef>
              <a:buNone/>
            </a:pPr>
            <a:endParaRPr lang="en-US" sz="3400" dirty="0"/>
          </a:p>
          <a:p>
            <a:pPr marL="668338">
              <a:lnSpc>
                <a:spcPct val="90000"/>
              </a:lnSpc>
              <a:spcBef>
                <a:spcPts val="3500"/>
              </a:spcBef>
              <a:buNone/>
            </a:pPr>
            <a:endParaRPr lang="en-US" sz="3400"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I-502</a:t>
            </a:r>
            <a:endParaRPr lang="en-US" dirty="0"/>
          </a:p>
        </p:txBody>
      </p:sp>
      <p:sp>
        <p:nvSpPr>
          <p:cNvPr id="3" name="Content Placeholder 2"/>
          <p:cNvSpPr>
            <a:spLocks noGrp="1"/>
          </p:cNvSpPr>
          <p:nvPr>
            <p:ph idx="1"/>
          </p:nvPr>
        </p:nvSpPr>
        <p:spPr/>
        <p:txBody>
          <a:bodyPr/>
          <a:lstStyle/>
          <a:p>
            <a:r>
              <a:rPr lang="en-US" sz="3600" b="1" dirty="0" smtClean="0"/>
              <a:t>What is Illegal?</a:t>
            </a:r>
          </a:p>
          <a:p>
            <a:pPr>
              <a:buFont typeface="Wingdings" pitchFamily="2" charset="2"/>
              <a:buChar char="v"/>
            </a:pPr>
            <a:r>
              <a:rPr lang="en-US" sz="2600" dirty="0" smtClean="0"/>
              <a:t>Home growing without a valid prescription.</a:t>
            </a:r>
          </a:p>
          <a:p>
            <a:pPr>
              <a:buFont typeface="Wingdings" pitchFamily="2" charset="2"/>
              <a:buChar char="v"/>
            </a:pPr>
            <a:r>
              <a:rPr lang="en-US" sz="2600" dirty="0" smtClean="0"/>
              <a:t>Delivery and Possession with Intent, unless a qualifying patient, a designated provider, or has a retail license. (Licenses will not be issued until December 2013)</a:t>
            </a:r>
          </a:p>
          <a:p>
            <a:pPr>
              <a:buFont typeface="Wingdings" pitchFamily="2" charset="2"/>
              <a:buChar char="v"/>
            </a:pPr>
            <a:r>
              <a:rPr lang="en-US" sz="2600" dirty="0" smtClean="0"/>
              <a:t>Persons under twenty-one (21) years, possession of any amount is illegal, unless they have a prescription.</a:t>
            </a:r>
          </a:p>
          <a:p>
            <a:pPr>
              <a:buFont typeface="Wingdings" pitchFamily="2" charset="2"/>
              <a:buChar char="v"/>
            </a:pPr>
            <a:r>
              <a:rPr lang="en-US" sz="2600" dirty="0" smtClean="0"/>
              <a:t>Amounts between 28.3 grams and 40 grams is still a misdemeanor.</a:t>
            </a:r>
          </a:p>
          <a:p>
            <a:pPr>
              <a:buFont typeface="Wingdings" pitchFamily="2" charset="2"/>
              <a:buChar char="v"/>
            </a:pPr>
            <a:r>
              <a:rPr lang="en-US" sz="2600" dirty="0" smtClean="0"/>
              <a:t>Possession over 40 grams is a Class C Felony. (Check your filing standards)</a:t>
            </a:r>
          </a:p>
          <a:p>
            <a:pPr>
              <a:buFont typeface="Wingdings" pitchFamily="2" charset="2"/>
              <a:buChar char="v"/>
            </a:pPr>
            <a:r>
              <a:rPr lang="en-US" sz="2600" dirty="0" smtClean="0"/>
              <a:t>Driving under the influence of marihuana. </a:t>
            </a:r>
            <a:endParaRPr lang="en-US" sz="2600"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Penalty</a:t>
            </a:r>
            <a:endParaRPr lang="en-US" dirty="0"/>
          </a:p>
        </p:txBody>
      </p:sp>
      <p:sp>
        <p:nvSpPr>
          <p:cNvPr id="3" name="Content Placeholder 2"/>
          <p:cNvSpPr>
            <a:spLocks noGrp="1"/>
          </p:cNvSpPr>
          <p:nvPr>
            <p:ph idx="1"/>
          </p:nvPr>
        </p:nvSpPr>
        <p:spPr/>
        <p:txBody>
          <a:bodyPr/>
          <a:lstStyle/>
          <a:p>
            <a:pPr>
              <a:buFont typeface="Wingdings" pitchFamily="2" charset="2"/>
              <a:buChar char="v"/>
            </a:pPr>
            <a:r>
              <a:rPr lang="en-US" sz="2800" dirty="0" smtClean="0"/>
              <a:t>It is a class 3 civil infraction ($103) to open a package containing marihuana, useable marihuana, or a marihuana-infused product, or consume marihuana, useable marihuana, or a marihuana-infused product, in view of the general public.</a:t>
            </a:r>
          </a:p>
          <a:p>
            <a:pPr>
              <a:buFont typeface="Wingdings" pitchFamily="2" charset="2"/>
              <a:buChar char="v"/>
            </a:pPr>
            <a:r>
              <a:rPr lang="en-US" sz="2800" dirty="0" smtClean="0"/>
              <a:t>NOTE: Possession in public view is not illegal, only opening a package or consuming the marihuana.  </a:t>
            </a:r>
          </a:p>
          <a:p>
            <a:pPr>
              <a:buFont typeface="Wingdings" pitchFamily="2" charset="2"/>
              <a:buChar char="v"/>
            </a:pPr>
            <a:r>
              <a:rPr lang="en-US" sz="2800" dirty="0" smtClean="0"/>
              <a:t>Check your municipality to see if it has adopted the new state law, otherwise a case would have to be filed in district court.  </a:t>
            </a:r>
            <a:endParaRPr lang="en-US" sz="2800"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DUI</a:t>
            </a:r>
            <a:endParaRPr lang="en-US" dirty="0"/>
          </a:p>
        </p:txBody>
      </p:sp>
      <p:sp>
        <p:nvSpPr>
          <p:cNvPr id="3" name="Content Placeholder 2"/>
          <p:cNvSpPr>
            <a:spLocks noGrp="1"/>
          </p:cNvSpPr>
          <p:nvPr>
            <p:ph idx="1"/>
          </p:nvPr>
        </p:nvSpPr>
        <p:spPr/>
        <p:txBody>
          <a:bodyPr/>
          <a:lstStyle/>
          <a:p>
            <a:pPr lvl="1">
              <a:buFont typeface="Wingdings" pitchFamily="2" charset="2"/>
              <a:buChar char="v"/>
            </a:pPr>
            <a:r>
              <a:rPr lang="en-US" sz="2800" dirty="0" smtClean="0"/>
              <a:t>The new limit is 5.0 </a:t>
            </a:r>
            <a:r>
              <a:rPr lang="en-US" sz="2800" dirty="0" err="1" smtClean="0"/>
              <a:t>nanograms</a:t>
            </a:r>
            <a:r>
              <a:rPr lang="en-US" sz="2800" dirty="0" smtClean="0"/>
              <a:t> for persons over 21 years and 0.00 for persons under 21 years. </a:t>
            </a:r>
          </a:p>
          <a:p>
            <a:pPr lvl="1">
              <a:buFont typeface="Wingdings" pitchFamily="2" charset="2"/>
              <a:buChar char="v"/>
            </a:pPr>
            <a:r>
              <a:rPr lang="en-US" sz="2800" dirty="0" smtClean="0"/>
              <a:t>Blood evidence is top priority, as the THC concentration drops rapidly in the first hour </a:t>
            </a:r>
            <a:r>
              <a:rPr lang="en-US" sz="2800" smtClean="0"/>
              <a:t>after consuming.  </a:t>
            </a:r>
            <a:endParaRPr lang="en-US" sz="2800" dirty="0" smtClean="0"/>
          </a:p>
          <a:p>
            <a:pPr lvl="1">
              <a:buFont typeface="Wingdings" pitchFamily="2" charset="2"/>
              <a:buChar char="v"/>
            </a:pPr>
            <a:r>
              <a:rPr lang="en-US" sz="2800" dirty="0" smtClean="0"/>
              <a:t>Consent or a warrant is required for the blood draw.</a:t>
            </a:r>
            <a:endParaRPr lang="en-US" sz="2800"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ChangeArrowheads="1"/>
          </p:cNvSpPr>
          <p:nvPr>
            <p:ph type="title"/>
          </p:nvPr>
        </p:nvSpPr>
        <p:spPr>
          <a:xfrm>
            <a:off x="1270000" y="219075"/>
            <a:ext cx="10464800" cy="2062163"/>
          </a:xfrm>
          <a:ln/>
        </p:spPr>
        <p:txBody>
          <a:bodyPr/>
          <a:lstStyle/>
          <a:p>
            <a:r>
              <a:rPr lang="en-US"/>
              <a:t>Medical Marihuana</a:t>
            </a:r>
            <a:br>
              <a:rPr lang="en-US"/>
            </a:br>
            <a:r>
              <a:rPr lang="en-US"/>
              <a:t>RCW 69.51a</a:t>
            </a:r>
          </a:p>
        </p:txBody>
      </p:sp>
      <p:sp>
        <p:nvSpPr>
          <p:cNvPr id="131074" name="Rectangle 2"/>
          <p:cNvSpPr>
            <a:spLocks noGrp="1" noChangeArrowheads="1"/>
          </p:cNvSpPr>
          <p:nvPr>
            <p:ph type="body" idx="1"/>
          </p:nvPr>
        </p:nvSpPr>
        <p:spPr>
          <a:xfrm>
            <a:off x="1270000" y="2281238"/>
            <a:ext cx="10464800" cy="6789737"/>
          </a:xfrm>
          <a:ln/>
        </p:spPr>
        <p:txBody>
          <a:bodyPr/>
          <a:lstStyle/>
          <a:p>
            <a:pPr marL="668338">
              <a:buFont typeface="Cochin" charset="0"/>
              <a:buBlip>
                <a:blip r:embed="rId2"/>
              </a:buBlip>
            </a:pPr>
            <a:r>
              <a:rPr lang="en-US"/>
              <a:t>Qualifying patient or primary caregiver may possess not more than 15 mature plants or 24 ounces of dried marihuana.</a:t>
            </a:r>
          </a:p>
          <a:p>
            <a:pPr marL="1112838" lvl="1">
              <a:buFont typeface="Cochin" charset="0"/>
              <a:buBlip>
                <a:blip r:embed="rId2"/>
              </a:buBlip>
            </a:pPr>
            <a:r>
              <a:rPr lang="en-US"/>
              <a:t>Qualifying Patient: Diagnosed with terminal or debilitating medical condition</a:t>
            </a:r>
          </a:p>
          <a:p>
            <a:pPr marL="1112838" lvl="1">
              <a:buFont typeface="Cochin" charset="0"/>
              <a:buBlip>
                <a:blip r:embed="rId2"/>
              </a:buBlip>
            </a:pPr>
            <a:r>
              <a:rPr lang="en-US"/>
              <a:t>Valid Documentation:  Signed stmt of MD that benefits outweigh the potential risks </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rrowheads="1"/>
          </p:cNvPicPr>
          <p:nvPr/>
        </p:nvPicPr>
        <p:blipFill>
          <a:blip r:embed="rId2" cstate="print"/>
          <a:srcRect/>
          <a:stretch>
            <a:fillRect/>
          </a:stretch>
        </p:blipFill>
        <p:spPr bwMode="auto">
          <a:xfrm>
            <a:off x="6502400" y="1828800"/>
            <a:ext cx="4991100" cy="3670300"/>
          </a:xfrm>
          <a:prstGeom prst="rect">
            <a:avLst/>
          </a:prstGeom>
          <a:noFill/>
          <a:ln w="9525" cap="flat">
            <a:noFill/>
            <a:miter lim="800000"/>
            <a:headEnd/>
            <a:tailEnd/>
          </a:ln>
        </p:spPr>
      </p:pic>
      <p:pic>
        <p:nvPicPr>
          <p:cNvPr id="132098" name="Picture 2"/>
          <p:cNvPicPr>
            <a:picLocks noChangeArrowheads="1"/>
          </p:cNvPicPr>
          <p:nvPr/>
        </p:nvPicPr>
        <p:blipFill>
          <a:blip r:embed="rId3" cstate="print"/>
          <a:srcRect/>
          <a:stretch>
            <a:fillRect/>
          </a:stretch>
        </p:blipFill>
        <p:spPr bwMode="auto">
          <a:xfrm>
            <a:off x="6502400" y="5600700"/>
            <a:ext cx="4991100" cy="3937000"/>
          </a:xfrm>
          <a:prstGeom prst="rect">
            <a:avLst/>
          </a:prstGeom>
          <a:noFill/>
          <a:ln w="9525" cap="flat">
            <a:noFill/>
            <a:miter lim="800000"/>
            <a:headEnd/>
            <a:tailEnd/>
          </a:ln>
        </p:spPr>
      </p:pic>
      <p:pic>
        <p:nvPicPr>
          <p:cNvPr id="132099" name="Picture 3"/>
          <p:cNvPicPr>
            <a:picLocks noChangeArrowheads="1"/>
          </p:cNvPicPr>
          <p:nvPr/>
        </p:nvPicPr>
        <p:blipFill>
          <a:blip r:embed="rId4" cstate="print"/>
          <a:srcRect/>
          <a:stretch>
            <a:fillRect/>
          </a:stretch>
        </p:blipFill>
        <p:spPr bwMode="auto">
          <a:xfrm>
            <a:off x="330200" y="1828800"/>
            <a:ext cx="5321300" cy="3670300"/>
          </a:xfrm>
          <a:prstGeom prst="rect">
            <a:avLst/>
          </a:prstGeom>
          <a:noFill/>
          <a:ln w="9525" cap="flat">
            <a:noFill/>
            <a:miter lim="800000"/>
            <a:headEnd/>
            <a:tailEnd/>
          </a:ln>
        </p:spPr>
      </p:pic>
      <p:pic>
        <p:nvPicPr>
          <p:cNvPr id="132100" name="Picture 4"/>
          <p:cNvPicPr>
            <a:picLocks noChangeArrowheads="1"/>
          </p:cNvPicPr>
          <p:nvPr/>
        </p:nvPicPr>
        <p:blipFill>
          <a:blip r:embed="rId5" cstate="print"/>
          <a:srcRect/>
          <a:stretch>
            <a:fillRect/>
          </a:stretch>
        </p:blipFill>
        <p:spPr bwMode="auto">
          <a:xfrm>
            <a:off x="787400" y="5600700"/>
            <a:ext cx="4419600" cy="3937000"/>
          </a:xfrm>
          <a:prstGeom prst="rect">
            <a:avLst/>
          </a:prstGeom>
          <a:noFill/>
          <a:ln w="9525" cap="flat">
            <a:noFill/>
            <a:miter lim="800000"/>
            <a:headEnd/>
            <a:tailEnd/>
          </a:ln>
        </p:spPr>
      </p:pic>
      <p:sp>
        <p:nvSpPr>
          <p:cNvPr id="132101" name="Rectangle 5"/>
          <p:cNvSpPr>
            <a:spLocks/>
          </p:cNvSpPr>
          <p:nvPr/>
        </p:nvSpPr>
        <p:spPr bwMode="auto">
          <a:xfrm>
            <a:off x="4575175" y="723900"/>
            <a:ext cx="3873500" cy="558800"/>
          </a:xfrm>
          <a:prstGeom prst="rect">
            <a:avLst/>
          </a:prstGeom>
          <a:noFill/>
          <a:ln w="12700" cap="flat">
            <a:noFill/>
            <a:miter lim="800000"/>
            <a:headEnd type="none" w="med" len="med"/>
            <a:tailEnd type="none" w="med" len="med"/>
          </a:ln>
        </p:spPr>
        <p:txBody>
          <a:bodyPr lIns="0" tIns="0" rIns="0" bIns="0" anchor="ctr"/>
          <a:lstStyle/>
          <a:p>
            <a:pPr algn="ctr"/>
            <a:r>
              <a:rPr lang="en-US" sz="3800">
                <a:solidFill>
                  <a:schemeClr val="tx1"/>
                </a:solidFill>
                <a:ea typeface="Cochin" charset="0"/>
                <a:cs typeface="Cochin" charset="0"/>
              </a:rPr>
              <a:t>Paraphernalia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2097"/>
                                        </p:tgtEl>
                                        <p:attrNameLst>
                                          <p:attrName>style.visibility</p:attrName>
                                        </p:attrNameLst>
                                      </p:cBhvr>
                                      <p:to>
                                        <p:strVal val="visible"/>
                                      </p:to>
                                    </p:set>
                                    <p:animEffect transition="in" filter="box(in)">
                                      <p:cBhvr>
                                        <p:cTn id="7" dur="500"/>
                                        <p:tgtEl>
                                          <p:spTgt spid="1320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2098"/>
                                        </p:tgtEl>
                                        <p:attrNameLst>
                                          <p:attrName>style.visibility</p:attrName>
                                        </p:attrNameLst>
                                      </p:cBhvr>
                                      <p:to>
                                        <p:strVal val="visible"/>
                                      </p:to>
                                    </p:set>
                                    <p:animEffect transition="in" filter="box(in)">
                                      <p:cBhvr>
                                        <p:cTn id="12" dur="500"/>
                                        <p:tgtEl>
                                          <p:spTgt spid="13209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2099"/>
                                        </p:tgtEl>
                                        <p:attrNameLst>
                                          <p:attrName>style.visibility</p:attrName>
                                        </p:attrNameLst>
                                      </p:cBhvr>
                                      <p:to>
                                        <p:strVal val="visible"/>
                                      </p:to>
                                    </p:set>
                                    <p:animEffect transition="in" filter="box(in)">
                                      <p:cBhvr>
                                        <p:cTn id="17" dur="500"/>
                                        <p:tgtEl>
                                          <p:spTgt spid="13209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2100"/>
                                        </p:tgtEl>
                                        <p:attrNameLst>
                                          <p:attrName>style.visibility</p:attrName>
                                        </p:attrNameLst>
                                      </p:cBhvr>
                                      <p:to>
                                        <p:strVal val="visible"/>
                                      </p:to>
                                    </p:set>
                                    <p:animEffect transition="in" filter="box(in)">
                                      <p:cBhvr>
                                        <p:cTn id="22"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rrowheads="1"/>
          </p:cNvPicPr>
          <p:nvPr/>
        </p:nvPicPr>
        <p:blipFill>
          <a:blip r:embed="rId2" cstate="print"/>
          <a:srcRect/>
          <a:stretch>
            <a:fillRect/>
          </a:stretch>
        </p:blipFill>
        <p:spPr bwMode="auto">
          <a:xfrm>
            <a:off x="3403600" y="1816100"/>
            <a:ext cx="6197600" cy="6108700"/>
          </a:xfrm>
          <a:prstGeom prst="rect">
            <a:avLst/>
          </a:prstGeom>
          <a:noFill/>
          <a:ln w="9525" cap="flat">
            <a:noFill/>
            <a:miter lim="800000"/>
            <a:headEnd/>
            <a:tailEnd/>
          </a:ln>
        </p:spPr>
      </p:pic>
      <p:sp>
        <p:nvSpPr>
          <p:cNvPr id="142338" name="Rectangle 2"/>
          <p:cNvSpPr>
            <a:spLocks/>
          </p:cNvSpPr>
          <p:nvPr/>
        </p:nvSpPr>
        <p:spPr bwMode="auto">
          <a:xfrm>
            <a:off x="5576888" y="527050"/>
            <a:ext cx="1852612" cy="6985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4800">
                <a:solidFill>
                  <a:schemeClr val="tx1"/>
                </a:solidFill>
                <a:ea typeface="Cochin" charset="0"/>
                <a:cs typeface="Cochin" charset="0"/>
              </a:rPr>
              <a:t>Testing</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a:lstStyle/>
          <a:p>
            <a:r>
              <a:rPr lang="en-US"/>
              <a:t>RCW Title 69</a:t>
            </a:r>
            <a:br>
              <a:rPr lang="en-US"/>
            </a:br>
            <a:r>
              <a:rPr lang="en-US" sz="3200"/>
              <a:t>Food, Drugs, Cosmetics, Poisons</a:t>
            </a:r>
            <a:r>
              <a:rPr lang="en-US"/>
              <a:t> </a:t>
            </a:r>
          </a:p>
        </p:txBody>
      </p:sp>
      <p:sp>
        <p:nvSpPr>
          <p:cNvPr id="26626"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2700"/>
              <a:t>69.50 - Uniform Controlled Substances Act</a:t>
            </a:r>
          </a:p>
          <a:p>
            <a:pPr marL="1112838" lvl="1">
              <a:spcBef>
                <a:spcPts val="2800"/>
              </a:spcBef>
              <a:buFont typeface="Cochin" charset="0"/>
              <a:buBlip>
                <a:blip r:embed="rId2"/>
              </a:buBlip>
            </a:pPr>
            <a:r>
              <a:rPr lang="en-US" sz="2700"/>
              <a:t>Establishes Schedules</a:t>
            </a:r>
          </a:p>
          <a:p>
            <a:pPr marL="1112838" lvl="1">
              <a:spcBef>
                <a:spcPts val="2800"/>
              </a:spcBef>
              <a:buFont typeface="Cochin" charset="0"/>
              <a:buBlip>
                <a:blip r:embed="rId2"/>
              </a:buBlip>
            </a:pPr>
            <a:r>
              <a:rPr lang="en-US" sz="2700"/>
              <a:t>Rules of manufacture, distribution, dispensing</a:t>
            </a:r>
          </a:p>
          <a:p>
            <a:pPr marL="1112838" lvl="1">
              <a:spcBef>
                <a:spcPts val="2800"/>
              </a:spcBef>
              <a:buFont typeface="Cochin" charset="0"/>
              <a:buBlip>
                <a:blip r:embed="rId2"/>
              </a:buBlip>
            </a:pPr>
            <a:r>
              <a:rPr lang="en-US" sz="2700"/>
              <a:t>Offenses and Penalties</a:t>
            </a:r>
          </a:p>
          <a:p>
            <a:pPr marL="1557338" lvl="2">
              <a:spcBef>
                <a:spcPts val="2800"/>
              </a:spcBef>
              <a:buFont typeface="Cochin" charset="0"/>
              <a:buBlip>
                <a:blip r:embed="rId2"/>
              </a:buBlip>
            </a:pPr>
            <a:r>
              <a:rPr lang="en-US" sz="2700"/>
              <a:t>69.50.401 - Prohibited Acts</a:t>
            </a:r>
          </a:p>
          <a:p>
            <a:pPr marL="1112838" lvl="1">
              <a:spcBef>
                <a:spcPts val="2800"/>
              </a:spcBef>
              <a:buFont typeface="Cochin" charset="0"/>
              <a:buBlip>
                <a:blip r:embed="rId2"/>
              </a:buBlip>
            </a:pPr>
            <a:r>
              <a:rPr lang="en-US" sz="2700"/>
              <a:t>Administrative Articles</a:t>
            </a:r>
          </a:p>
          <a:p>
            <a:pPr marL="1557338" lvl="2">
              <a:spcBef>
                <a:spcPts val="2800"/>
              </a:spcBef>
              <a:buFont typeface="Cochin" charset="0"/>
              <a:buBlip>
                <a:blip r:embed="rId2"/>
              </a:buBlip>
            </a:pPr>
            <a:r>
              <a:rPr lang="en-US" sz="2700"/>
              <a:t>Seizure rules</a:t>
            </a:r>
          </a:p>
          <a:p>
            <a:pPr marL="1557338" lvl="2">
              <a:spcBef>
                <a:spcPts val="2800"/>
              </a:spcBef>
              <a:buFont typeface="Cochin" charset="0"/>
              <a:buBlip>
                <a:blip r:embed="rId2"/>
              </a:buBlip>
            </a:pPr>
            <a:r>
              <a:rPr lang="en-US" sz="2700"/>
              <a:t>Hazardous substance cleanup</a:t>
            </a:r>
          </a:p>
          <a:p>
            <a:pPr marL="1557338" lvl="2">
              <a:spcBef>
                <a:spcPts val="2800"/>
              </a:spcBef>
              <a:buFont typeface="Cochin" charset="0"/>
              <a:buBlip>
                <a:blip r:embed="rId2"/>
              </a:buBlip>
            </a:pPr>
            <a:r>
              <a:rPr lang="en-US" sz="2700"/>
              <a:t>Diversion reduction</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1" name="Rectangle 1"/>
          <p:cNvSpPr>
            <a:spLocks noGrp="1" noChangeArrowheads="1"/>
          </p:cNvSpPr>
          <p:nvPr>
            <p:ph type="title"/>
          </p:nvPr>
        </p:nvSpPr>
        <p:spPr>
          <a:ln/>
        </p:spPr>
        <p:txBody>
          <a:bodyPr/>
          <a:lstStyle/>
          <a:p>
            <a:r>
              <a:rPr lang="en-US"/>
              <a:t>Field Testing</a:t>
            </a:r>
          </a:p>
        </p:txBody>
      </p:sp>
      <p:sp>
        <p:nvSpPr>
          <p:cNvPr id="143362"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Presumptive test </a:t>
            </a:r>
          </a:p>
          <a:p>
            <a:pPr marL="1112838" lvl="1">
              <a:buFont typeface="Cochin" charset="0"/>
              <a:buBlip>
                <a:blip r:embed="rId2"/>
              </a:buBlip>
            </a:pPr>
            <a:r>
              <a:rPr lang="en-US"/>
              <a:t>establishes probable cause</a:t>
            </a:r>
          </a:p>
          <a:p>
            <a:pPr marL="1112838" lvl="1">
              <a:buFont typeface="Cochin" charset="0"/>
              <a:buBlip>
                <a:blip r:embed="rId2"/>
              </a:buBlip>
            </a:pPr>
            <a:r>
              <a:rPr lang="en-US"/>
              <a:t>can be done in the “field”</a:t>
            </a:r>
          </a:p>
          <a:p>
            <a:pPr marL="668338">
              <a:buFont typeface="Cochin" charset="0"/>
              <a:buBlip>
                <a:blip r:embed="rId2"/>
              </a:buBlip>
            </a:pPr>
            <a:r>
              <a:rPr lang="en-US"/>
              <a:t>Several manufacturers</a:t>
            </a:r>
          </a:p>
          <a:p>
            <a:pPr marL="1112838" lvl="1">
              <a:buFont typeface="Cochin" charset="0"/>
              <a:buBlip>
                <a:blip r:embed="rId2"/>
              </a:buBlip>
            </a:pPr>
            <a:r>
              <a:rPr lang="en-US"/>
              <a:t>NIK, ODV, Valtox</a:t>
            </a:r>
          </a:p>
          <a:p>
            <a:pPr marL="1112838" lvl="1">
              <a:buFont typeface="Cochin" charset="0"/>
              <a:buBlip>
                <a:blip r:embed="rId2"/>
              </a:buBlip>
            </a:pPr>
            <a:r>
              <a:rPr lang="en-US"/>
              <a:t>all work on similar premise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2">
                                            <p:txEl>
                                              <p:pRg st="0" end="0"/>
                                            </p:txEl>
                                          </p:spTgt>
                                        </p:tgtEl>
                                        <p:attrNameLst>
                                          <p:attrName>style.visibility</p:attrName>
                                        </p:attrNameLst>
                                      </p:cBhvr>
                                      <p:to>
                                        <p:strVal val="visible"/>
                                      </p:to>
                                    </p:set>
                                    <p:anim calcmode="lin" valueType="num">
                                      <p:cBhvr additive="base">
                                        <p:cTn id="7" dur="500" fill="hold"/>
                                        <p:tgtEl>
                                          <p:spTgt spid="1433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6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3362">
                                            <p:txEl>
                                              <p:pRg st="1" end="1"/>
                                            </p:txEl>
                                          </p:spTgt>
                                        </p:tgtEl>
                                        <p:attrNameLst>
                                          <p:attrName>style.visibility</p:attrName>
                                        </p:attrNameLst>
                                      </p:cBhvr>
                                      <p:to>
                                        <p:strVal val="visible"/>
                                      </p:to>
                                    </p:set>
                                    <p:anim calcmode="lin" valueType="num">
                                      <p:cBhvr additive="base">
                                        <p:cTn id="11" dur="500" fill="hold"/>
                                        <p:tgtEl>
                                          <p:spTgt spid="14336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336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3362">
                                            <p:txEl>
                                              <p:pRg st="2" end="2"/>
                                            </p:txEl>
                                          </p:spTgt>
                                        </p:tgtEl>
                                        <p:attrNameLst>
                                          <p:attrName>style.visibility</p:attrName>
                                        </p:attrNameLst>
                                      </p:cBhvr>
                                      <p:to>
                                        <p:strVal val="visible"/>
                                      </p:to>
                                    </p:set>
                                    <p:anim calcmode="lin" valueType="num">
                                      <p:cBhvr additive="base">
                                        <p:cTn id="15" dur="500" fill="hold"/>
                                        <p:tgtEl>
                                          <p:spTgt spid="14336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33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3362">
                                            <p:txEl>
                                              <p:pRg st="3" end="3"/>
                                            </p:txEl>
                                          </p:spTgt>
                                        </p:tgtEl>
                                        <p:attrNameLst>
                                          <p:attrName>style.visibility</p:attrName>
                                        </p:attrNameLst>
                                      </p:cBhvr>
                                      <p:to>
                                        <p:strVal val="visible"/>
                                      </p:to>
                                    </p:set>
                                    <p:anim calcmode="lin" valueType="num">
                                      <p:cBhvr additive="base">
                                        <p:cTn id="21" dur="500" fill="hold"/>
                                        <p:tgtEl>
                                          <p:spTgt spid="14336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336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43362">
                                            <p:txEl>
                                              <p:pRg st="4" end="4"/>
                                            </p:txEl>
                                          </p:spTgt>
                                        </p:tgtEl>
                                        <p:attrNameLst>
                                          <p:attrName>style.visibility</p:attrName>
                                        </p:attrNameLst>
                                      </p:cBhvr>
                                      <p:to>
                                        <p:strVal val="visible"/>
                                      </p:to>
                                    </p:set>
                                    <p:anim calcmode="lin" valueType="num">
                                      <p:cBhvr additive="base">
                                        <p:cTn id="25" dur="500" fill="hold"/>
                                        <p:tgtEl>
                                          <p:spTgt spid="14336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6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3362">
                                            <p:txEl>
                                              <p:pRg st="5" end="5"/>
                                            </p:txEl>
                                          </p:spTgt>
                                        </p:tgtEl>
                                        <p:attrNameLst>
                                          <p:attrName>style.visibility</p:attrName>
                                        </p:attrNameLst>
                                      </p:cBhvr>
                                      <p:to>
                                        <p:strVal val="visible"/>
                                      </p:to>
                                    </p:set>
                                    <p:anim calcmode="lin" valueType="num">
                                      <p:cBhvr additive="base">
                                        <p:cTn id="29" dur="500" fill="hold"/>
                                        <p:tgtEl>
                                          <p:spTgt spid="14336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4336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1"/>
          <p:cNvSpPr>
            <a:spLocks noGrp="1" noChangeArrowheads="1"/>
          </p:cNvSpPr>
          <p:nvPr>
            <p:ph type="title"/>
          </p:nvPr>
        </p:nvSpPr>
        <p:spPr>
          <a:ln/>
        </p:spPr>
        <p:txBody>
          <a:bodyPr/>
          <a:lstStyle/>
          <a:p>
            <a:r>
              <a:rPr lang="en-US"/>
              <a:t>NIK System</a:t>
            </a:r>
          </a:p>
        </p:txBody>
      </p:sp>
      <p:sp>
        <p:nvSpPr>
          <p:cNvPr id="144386"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800"/>
              <a:t>Designed as a poly-testing system</a:t>
            </a:r>
          </a:p>
          <a:p>
            <a:pPr marL="1112838" lvl="1">
              <a:spcBef>
                <a:spcPts val="3900"/>
              </a:spcBef>
              <a:buFont typeface="Cochin" charset="0"/>
              <a:buBlip>
                <a:blip r:embed="rId2"/>
              </a:buBlip>
            </a:pPr>
            <a:r>
              <a:rPr lang="en-US" sz="3800"/>
              <a:t>more than one test reduces chance of a false positive</a:t>
            </a:r>
          </a:p>
          <a:p>
            <a:pPr marL="668338">
              <a:spcBef>
                <a:spcPts val="3900"/>
              </a:spcBef>
              <a:buFont typeface="Cochin" charset="0"/>
              <a:buBlip>
                <a:blip r:embed="rId2"/>
              </a:buBlip>
            </a:pPr>
            <a:r>
              <a:rPr lang="en-US" sz="3800"/>
              <a:t>Test generally starts with “A”</a:t>
            </a:r>
          </a:p>
          <a:p>
            <a:pPr marL="1112838" lvl="1">
              <a:spcBef>
                <a:spcPts val="3900"/>
              </a:spcBef>
              <a:buFont typeface="Cochin" charset="0"/>
              <a:buBlip>
                <a:blip r:embed="rId2"/>
              </a:buBlip>
            </a:pPr>
            <a:r>
              <a:rPr lang="en-US" sz="3800"/>
              <a:t>except brown heroin or marihuana</a:t>
            </a:r>
          </a:p>
          <a:p>
            <a:pPr marL="668338">
              <a:spcBef>
                <a:spcPts val="3900"/>
              </a:spcBef>
              <a:buFont typeface="Cochin" charset="0"/>
              <a:buBlip>
                <a:blip r:embed="rId2"/>
              </a:buBlip>
            </a:pPr>
            <a:r>
              <a:rPr lang="en-US" sz="3800"/>
              <a:t>Small sample</a:t>
            </a:r>
          </a:p>
          <a:p>
            <a:pPr marL="1112838" lvl="1">
              <a:spcBef>
                <a:spcPts val="3900"/>
              </a:spcBef>
              <a:buFont typeface="Cochin" charset="0"/>
              <a:buBlip>
                <a:blip r:embed="rId2"/>
              </a:buBlip>
            </a:pPr>
            <a:r>
              <a:rPr lang="en-US" sz="3800"/>
              <a:t>never more than the circle on the packet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386">
                                            <p:txEl>
                                              <p:pRg st="0" end="0"/>
                                            </p:txEl>
                                          </p:spTgt>
                                        </p:tgtEl>
                                        <p:attrNameLst>
                                          <p:attrName>style.visibility</p:attrName>
                                        </p:attrNameLst>
                                      </p:cBhvr>
                                      <p:to>
                                        <p:strVal val="visible"/>
                                      </p:to>
                                    </p:set>
                                    <p:anim calcmode="lin" valueType="num">
                                      <p:cBhvr additive="base">
                                        <p:cTn id="7" dur="500" fill="hold"/>
                                        <p:tgtEl>
                                          <p:spTgt spid="14438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438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4386">
                                            <p:txEl>
                                              <p:pRg st="1" end="1"/>
                                            </p:txEl>
                                          </p:spTgt>
                                        </p:tgtEl>
                                        <p:attrNameLst>
                                          <p:attrName>style.visibility</p:attrName>
                                        </p:attrNameLst>
                                      </p:cBhvr>
                                      <p:to>
                                        <p:strVal val="visible"/>
                                      </p:to>
                                    </p:set>
                                    <p:anim calcmode="lin" valueType="num">
                                      <p:cBhvr additive="base">
                                        <p:cTn id="11" dur="500" fill="hold"/>
                                        <p:tgtEl>
                                          <p:spTgt spid="14438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43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4386">
                                            <p:txEl>
                                              <p:pRg st="2" end="2"/>
                                            </p:txEl>
                                          </p:spTgt>
                                        </p:tgtEl>
                                        <p:attrNameLst>
                                          <p:attrName>style.visibility</p:attrName>
                                        </p:attrNameLst>
                                      </p:cBhvr>
                                      <p:to>
                                        <p:strVal val="visible"/>
                                      </p:to>
                                    </p:set>
                                    <p:anim calcmode="lin" valueType="num">
                                      <p:cBhvr additive="base">
                                        <p:cTn id="17" dur="500" fill="hold"/>
                                        <p:tgtEl>
                                          <p:spTgt spid="14438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4386">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4386">
                                            <p:txEl>
                                              <p:pRg st="3" end="3"/>
                                            </p:txEl>
                                          </p:spTgt>
                                        </p:tgtEl>
                                        <p:attrNameLst>
                                          <p:attrName>style.visibility</p:attrName>
                                        </p:attrNameLst>
                                      </p:cBhvr>
                                      <p:to>
                                        <p:strVal val="visible"/>
                                      </p:to>
                                    </p:set>
                                    <p:anim calcmode="lin" valueType="num">
                                      <p:cBhvr additive="base">
                                        <p:cTn id="21" dur="500" fill="hold"/>
                                        <p:tgtEl>
                                          <p:spTgt spid="144386">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43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4386">
                                            <p:txEl>
                                              <p:pRg st="4" end="4"/>
                                            </p:txEl>
                                          </p:spTgt>
                                        </p:tgtEl>
                                        <p:attrNameLst>
                                          <p:attrName>style.visibility</p:attrName>
                                        </p:attrNameLst>
                                      </p:cBhvr>
                                      <p:to>
                                        <p:strVal val="visible"/>
                                      </p:to>
                                    </p:set>
                                    <p:anim calcmode="lin" valueType="num">
                                      <p:cBhvr additive="base">
                                        <p:cTn id="27" dur="500" fill="hold"/>
                                        <p:tgtEl>
                                          <p:spTgt spid="144386">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44386">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4386">
                                            <p:txEl>
                                              <p:pRg st="5" end="5"/>
                                            </p:txEl>
                                          </p:spTgt>
                                        </p:tgtEl>
                                        <p:attrNameLst>
                                          <p:attrName>style.visibility</p:attrName>
                                        </p:attrNameLst>
                                      </p:cBhvr>
                                      <p:to>
                                        <p:strVal val="visible"/>
                                      </p:to>
                                    </p:set>
                                    <p:anim calcmode="lin" valueType="num">
                                      <p:cBhvr additive="base">
                                        <p:cTn id="31" dur="500" fill="hold"/>
                                        <p:tgtEl>
                                          <p:spTgt spid="14438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438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09" name="Rectangle 1"/>
          <p:cNvSpPr>
            <a:spLocks noGrp="1" noChangeArrowheads="1"/>
          </p:cNvSpPr>
          <p:nvPr>
            <p:ph type="title"/>
          </p:nvPr>
        </p:nvSpPr>
        <p:spPr>
          <a:ln/>
        </p:spPr>
        <p:txBody>
          <a:bodyPr/>
          <a:lstStyle/>
          <a:p>
            <a:r>
              <a:rPr lang="en-US"/>
              <a:t>NIK System (continued)</a:t>
            </a:r>
          </a:p>
        </p:txBody>
      </p:sp>
      <p:sp>
        <p:nvSpPr>
          <p:cNvPr id="145410"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800"/>
              <a:t>Place substance in packet</a:t>
            </a:r>
          </a:p>
          <a:p>
            <a:pPr marL="668338">
              <a:spcBef>
                <a:spcPts val="3900"/>
              </a:spcBef>
              <a:buFont typeface="Cochin" charset="0"/>
              <a:buBlip>
                <a:blip r:embed="rId2"/>
              </a:buBlip>
            </a:pPr>
            <a:r>
              <a:rPr lang="en-US" sz="3800"/>
              <a:t>Break vials left to right</a:t>
            </a:r>
          </a:p>
          <a:p>
            <a:pPr marL="668338">
              <a:spcBef>
                <a:spcPts val="3900"/>
              </a:spcBef>
              <a:buFont typeface="Cochin" charset="0"/>
              <a:buBlip>
                <a:blip r:embed="rId2"/>
              </a:buBlip>
            </a:pPr>
            <a:r>
              <a:rPr lang="en-US" sz="3800"/>
              <a:t>Agitate for about 1 minute after each vial</a:t>
            </a:r>
          </a:p>
          <a:p>
            <a:pPr marL="668338">
              <a:spcBef>
                <a:spcPts val="3900"/>
              </a:spcBef>
              <a:buFont typeface="Cochin" charset="0"/>
              <a:buBlip>
                <a:blip r:embed="rId2"/>
              </a:buBlip>
            </a:pPr>
            <a:r>
              <a:rPr lang="en-US" sz="3800"/>
              <a:t>Hold against white paper for reading</a:t>
            </a:r>
          </a:p>
          <a:p>
            <a:pPr marL="668338">
              <a:spcBef>
                <a:spcPts val="3900"/>
              </a:spcBef>
              <a:buFont typeface="Cochin" charset="0"/>
              <a:buBlip>
                <a:blip r:embed="rId2"/>
              </a:buBlip>
            </a:pPr>
            <a:r>
              <a:rPr lang="en-US" sz="3800"/>
              <a:t>After reading, introduce soda ash if available and discard</a:t>
            </a:r>
          </a:p>
          <a:p>
            <a:pPr marL="668338">
              <a:spcBef>
                <a:spcPts val="3900"/>
              </a:spcBef>
              <a:buFont typeface="Cochin" charset="0"/>
              <a:buBlip>
                <a:blip r:embed="rId2"/>
              </a:buBlip>
            </a:pPr>
            <a:r>
              <a:rPr lang="en-US" sz="3800"/>
              <a:t>Don’t place in evidence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0">
                                            <p:txEl>
                                              <p:pRg st="0" end="0"/>
                                            </p:txEl>
                                          </p:spTgt>
                                        </p:tgtEl>
                                        <p:attrNameLst>
                                          <p:attrName>style.visibility</p:attrName>
                                        </p:attrNameLst>
                                      </p:cBhvr>
                                      <p:to>
                                        <p:strVal val="visible"/>
                                      </p:to>
                                    </p:set>
                                    <p:anim calcmode="lin" valueType="num">
                                      <p:cBhvr additive="base">
                                        <p:cTn id="7" dur="500" fill="hold"/>
                                        <p:tgtEl>
                                          <p:spTgt spid="1454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0">
                                            <p:txEl>
                                              <p:pRg st="1" end="1"/>
                                            </p:txEl>
                                          </p:spTgt>
                                        </p:tgtEl>
                                        <p:attrNameLst>
                                          <p:attrName>style.visibility</p:attrName>
                                        </p:attrNameLst>
                                      </p:cBhvr>
                                      <p:to>
                                        <p:strVal val="visible"/>
                                      </p:to>
                                    </p:set>
                                    <p:anim calcmode="lin" valueType="num">
                                      <p:cBhvr additive="base">
                                        <p:cTn id="13" dur="500" fill="hold"/>
                                        <p:tgtEl>
                                          <p:spTgt spid="1454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5410">
                                            <p:txEl>
                                              <p:pRg st="2" end="2"/>
                                            </p:txEl>
                                          </p:spTgt>
                                        </p:tgtEl>
                                        <p:attrNameLst>
                                          <p:attrName>style.visibility</p:attrName>
                                        </p:attrNameLst>
                                      </p:cBhvr>
                                      <p:to>
                                        <p:strVal val="visible"/>
                                      </p:to>
                                    </p:set>
                                    <p:anim calcmode="lin" valueType="num">
                                      <p:cBhvr additive="base">
                                        <p:cTn id="19" dur="500" fill="hold"/>
                                        <p:tgtEl>
                                          <p:spTgt spid="1454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54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5410">
                                            <p:txEl>
                                              <p:pRg st="3" end="3"/>
                                            </p:txEl>
                                          </p:spTgt>
                                        </p:tgtEl>
                                        <p:attrNameLst>
                                          <p:attrName>style.visibility</p:attrName>
                                        </p:attrNameLst>
                                      </p:cBhvr>
                                      <p:to>
                                        <p:strVal val="visible"/>
                                      </p:to>
                                    </p:set>
                                    <p:anim calcmode="lin" valueType="num">
                                      <p:cBhvr additive="base">
                                        <p:cTn id="25" dur="500" fill="hold"/>
                                        <p:tgtEl>
                                          <p:spTgt spid="1454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54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5410">
                                            <p:txEl>
                                              <p:pRg st="4" end="4"/>
                                            </p:txEl>
                                          </p:spTgt>
                                        </p:tgtEl>
                                        <p:attrNameLst>
                                          <p:attrName>style.visibility</p:attrName>
                                        </p:attrNameLst>
                                      </p:cBhvr>
                                      <p:to>
                                        <p:strVal val="visible"/>
                                      </p:to>
                                    </p:set>
                                    <p:anim calcmode="lin" valueType="num">
                                      <p:cBhvr additive="base">
                                        <p:cTn id="31" dur="500" fill="hold"/>
                                        <p:tgtEl>
                                          <p:spTgt spid="1454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54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5410">
                                            <p:txEl>
                                              <p:pRg st="5" end="5"/>
                                            </p:txEl>
                                          </p:spTgt>
                                        </p:tgtEl>
                                        <p:attrNameLst>
                                          <p:attrName>style.visibility</p:attrName>
                                        </p:attrNameLst>
                                      </p:cBhvr>
                                      <p:to>
                                        <p:strVal val="visible"/>
                                      </p:to>
                                    </p:set>
                                    <p:anim calcmode="lin" valueType="num">
                                      <p:cBhvr additive="base">
                                        <p:cTn id="37" dur="500" fill="hold"/>
                                        <p:tgtEl>
                                          <p:spTgt spid="14541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54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1"/>
          <p:cNvSpPr>
            <a:spLocks noGrp="1" noChangeArrowheads="1"/>
          </p:cNvSpPr>
          <p:nvPr>
            <p:ph type="title"/>
          </p:nvPr>
        </p:nvSpPr>
        <p:spPr>
          <a:ln/>
        </p:spPr>
        <p:txBody>
          <a:bodyPr/>
          <a:lstStyle/>
          <a:p>
            <a:r>
              <a:rPr lang="en-US"/>
              <a:t>NIK System (continued)</a:t>
            </a:r>
          </a:p>
        </p:txBody>
      </p:sp>
      <p:sp>
        <p:nvSpPr>
          <p:cNvPr id="146434"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Do NOT test liquids!</a:t>
            </a:r>
          </a:p>
          <a:p>
            <a:pPr marL="1112838" lvl="1">
              <a:spcBef>
                <a:spcPts val="3600"/>
              </a:spcBef>
              <a:buFont typeface="Cochin" charset="0"/>
              <a:buBlip>
                <a:blip r:embed="rId2"/>
              </a:buBlip>
            </a:pPr>
            <a:r>
              <a:rPr lang="en-US" sz="3600"/>
              <a:t>place drop of liquid on small piece of paper</a:t>
            </a:r>
          </a:p>
          <a:p>
            <a:pPr marL="1112838" lvl="1">
              <a:spcBef>
                <a:spcPts val="3600"/>
              </a:spcBef>
              <a:buFont typeface="Cochin" charset="0"/>
              <a:buBlip>
                <a:blip r:embed="rId2"/>
              </a:buBlip>
            </a:pPr>
            <a:r>
              <a:rPr lang="en-US" sz="3600"/>
              <a:t>allow to dry</a:t>
            </a:r>
          </a:p>
          <a:p>
            <a:pPr marL="1112838" lvl="1">
              <a:spcBef>
                <a:spcPts val="3600"/>
              </a:spcBef>
              <a:buFont typeface="Cochin" charset="0"/>
              <a:buBlip>
                <a:blip r:embed="rId2"/>
              </a:buBlip>
            </a:pPr>
            <a:r>
              <a:rPr lang="en-US" sz="3600"/>
              <a:t>test the paper</a:t>
            </a:r>
          </a:p>
          <a:p>
            <a:pPr marL="668338">
              <a:spcBef>
                <a:spcPts val="3600"/>
              </a:spcBef>
              <a:buFont typeface="Cochin" charset="0"/>
              <a:buBlip>
                <a:blip r:embed="rId2"/>
              </a:buBlip>
            </a:pPr>
            <a:r>
              <a:rPr lang="en-US" sz="3600"/>
              <a:t>Tablets</a:t>
            </a:r>
          </a:p>
          <a:p>
            <a:pPr marL="1112838" lvl="1">
              <a:spcBef>
                <a:spcPts val="3600"/>
              </a:spcBef>
              <a:buFont typeface="Cochin" charset="0"/>
              <a:buBlip>
                <a:blip r:embed="rId2"/>
              </a:buBlip>
            </a:pPr>
            <a:r>
              <a:rPr lang="en-US" sz="3600"/>
              <a:t>ground to powder</a:t>
            </a:r>
          </a:p>
          <a:p>
            <a:pPr marL="1112838" lvl="1">
              <a:spcBef>
                <a:spcPts val="3600"/>
              </a:spcBef>
              <a:buFont typeface="Cochin" charset="0"/>
              <a:buBlip>
                <a:blip r:embed="rId2"/>
              </a:buBlip>
            </a:pPr>
            <a:r>
              <a:rPr lang="en-US" sz="3600"/>
              <a:t>test portion of powder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anim calcmode="lin" valueType="num">
                                      <p:cBhvr additive="base">
                                        <p:cTn id="7" dur="500" fill="hold"/>
                                        <p:tgtEl>
                                          <p:spTgt spid="1464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643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6434">
                                            <p:txEl>
                                              <p:pRg st="1" end="1"/>
                                            </p:txEl>
                                          </p:spTgt>
                                        </p:tgtEl>
                                        <p:attrNameLst>
                                          <p:attrName>style.visibility</p:attrName>
                                        </p:attrNameLst>
                                      </p:cBhvr>
                                      <p:to>
                                        <p:strVal val="visible"/>
                                      </p:to>
                                    </p:set>
                                    <p:anim calcmode="lin" valueType="num">
                                      <p:cBhvr additive="base">
                                        <p:cTn id="11" dur="500" fill="hold"/>
                                        <p:tgtEl>
                                          <p:spTgt spid="14643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643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6434">
                                            <p:txEl>
                                              <p:pRg st="2" end="2"/>
                                            </p:txEl>
                                          </p:spTgt>
                                        </p:tgtEl>
                                        <p:attrNameLst>
                                          <p:attrName>style.visibility</p:attrName>
                                        </p:attrNameLst>
                                      </p:cBhvr>
                                      <p:to>
                                        <p:strVal val="visible"/>
                                      </p:to>
                                    </p:set>
                                    <p:anim calcmode="lin" valueType="num">
                                      <p:cBhvr additive="base">
                                        <p:cTn id="15" dur="500" fill="hold"/>
                                        <p:tgtEl>
                                          <p:spTgt spid="14643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643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6434">
                                            <p:txEl>
                                              <p:pRg st="3" end="3"/>
                                            </p:txEl>
                                          </p:spTgt>
                                        </p:tgtEl>
                                        <p:attrNameLst>
                                          <p:attrName>style.visibility</p:attrName>
                                        </p:attrNameLst>
                                      </p:cBhvr>
                                      <p:to>
                                        <p:strVal val="visible"/>
                                      </p:to>
                                    </p:set>
                                    <p:anim calcmode="lin" valueType="num">
                                      <p:cBhvr additive="base">
                                        <p:cTn id="19" dur="500" fill="hold"/>
                                        <p:tgtEl>
                                          <p:spTgt spid="14643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64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6434">
                                            <p:txEl>
                                              <p:pRg st="4" end="4"/>
                                            </p:txEl>
                                          </p:spTgt>
                                        </p:tgtEl>
                                        <p:attrNameLst>
                                          <p:attrName>style.visibility</p:attrName>
                                        </p:attrNameLst>
                                      </p:cBhvr>
                                      <p:to>
                                        <p:strVal val="visible"/>
                                      </p:to>
                                    </p:set>
                                    <p:anim calcmode="lin" valueType="num">
                                      <p:cBhvr additive="base">
                                        <p:cTn id="25" dur="500" fill="hold"/>
                                        <p:tgtEl>
                                          <p:spTgt spid="14643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6434">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6434">
                                            <p:txEl>
                                              <p:pRg st="5" end="5"/>
                                            </p:txEl>
                                          </p:spTgt>
                                        </p:tgtEl>
                                        <p:attrNameLst>
                                          <p:attrName>style.visibility</p:attrName>
                                        </p:attrNameLst>
                                      </p:cBhvr>
                                      <p:to>
                                        <p:strVal val="visible"/>
                                      </p:to>
                                    </p:set>
                                    <p:anim calcmode="lin" valueType="num">
                                      <p:cBhvr additive="base">
                                        <p:cTn id="29" dur="500" fill="hold"/>
                                        <p:tgtEl>
                                          <p:spTgt spid="146434">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46434">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46434">
                                            <p:txEl>
                                              <p:pRg st="6" end="6"/>
                                            </p:txEl>
                                          </p:spTgt>
                                        </p:tgtEl>
                                        <p:attrNameLst>
                                          <p:attrName>style.visibility</p:attrName>
                                        </p:attrNameLst>
                                      </p:cBhvr>
                                      <p:to>
                                        <p:strVal val="visible"/>
                                      </p:to>
                                    </p:set>
                                    <p:anim calcmode="lin" valueType="num">
                                      <p:cBhvr additive="base">
                                        <p:cTn id="33" dur="500" fill="hold"/>
                                        <p:tgtEl>
                                          <p:spTgt spid="146434">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4643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p:cNvSpPr>
          <p:nvPr/>
        </p:nvSpPr>
        <p:spPr bwMode="auto">
          <a:xfrm>
            <a:off x="3021013" y="4178300"/>
            <a:ext cx="6964362" cy="13970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9600">
                <a:solidFill>
                  <a:schemeClr val="tx1"/>
                </a:solidFill>
                <a:ea typeface="Cochin" charset="0"/>
                <a:cs typeface="Cochin" charset="0"/>
              </a:rPr>
              <a:t>Questions???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p:spPr>
        <p:txBody>
          <a:bodyPr/>
          <a:lstStyle/>
          <a:p>
            <a:r>
              <a:rPr lang="en-US"/>
              <a:t>RCW Title 69 (continued)</a:t>
            </a:r>
          </a:p>
        </p:txBody>
      </p:sp>
      <p:sp>
        <p:nvSpPr>
          <p:cNvPr id="27650" name="Rectangle 2"/>
          <p:cNvSpPr>
            <a:spLocks noGrp="1" noChangeArrowheads="1"/>
          </p:cNvSpPr>
          <p:nvPr>
            <p:ph type="body" idx="1"/>
          </p:nvPr>
        </p:nvSpPr>
        <p:spPr>
          <a:xfrm>
            <a:off x="1270000" y="2278063"/>
            <a:ext cx="10464800" cy="6770687"/>
          </a:xfrm>
          <a:ln/>
        </p:spPr>
        <p:txBody>
          <a:bodyPr/>
          <a:lstStyle/>
          <a:p>
            <a:pPr marL="668338">
              <a:lnSpc>
                <a:spcPct val="90000"/>
              </a:lnSpc>
              <a:spcBef>
                <a:spcPct val="0"/>
              </a:spcBef>
              <a:buFont typeface="Cochin" charset="0"/>
              <a:buBlip>
                <a:blip r:embed="rId2"/>
              </a:buBlip>
            </a:pPr>
            <a:r>
              <a:rPr lang="en-US" sz="2900" dirty="0"/>
              <a:t>69.50.401</a:t>
            </a:r>
          </a:p>
          <a:p>
            <a:pPr marL="1112838" lvl="1">
              <a:lnSpc>
                <a:spcPct val="90000"/>
              </a:lnSpc>
              <a:spcBef>
                <a:spcPts val="2900"/>
              </a:spcBef>
              <a:buFont typeface="Cochin" charset="0"/>
              <a:buBlip>
                <a:blip r:embed="rId2"/>
              </a:buBlip>
            </a:pPr>
            <a:r>
              <a:rPr lang="en-US" sz="2900" dirty="0"/>
              <a:t>All drug violations felony</a:t>
            </a:r>
          </a:p>
          <a:p>
            <a:pPr marL="1557338" lvl="2">
              <a:lnSpc>
                <a:spcPct val="90000"/>
              </a:lnSpc>
              <a:spcBef>
                <a:spcPts val="2900"/>
              </a:spcBef>
              <a:buSzPct val="54000"/>
              <a:buFont typeface="Cochin" charset="0"/>
              <a:buBlip>
                <a:blip r:embed="rId2"/>
              </a:buBlip>
            </a:pPr>
            <a:r>
              <a:rPr lang="en-US" sz="2900" u="sng" dirty="0"/>
              <a:t>exception</a:t>
            </a:r>
            <a:r>
              <a:rPr lang="en-US" sz="2900" dirty="0"/>
              <a:t> - Possession MH </a:t>
            </a:r>
            <a:r>
              <a:rPr lang="en-US" sz="2900" dirty="0" smtClean="0"/>
              <a:t>(between 28.3 and 40 </a:t>
            </a:r>
            <a:r>
              <a:rPr lang="en-US" sz="2900" dirty="0"/>
              <a:t>grams)</a:t>
            </a:r>
          </a:p>
          <a:p>
            <a:pPr marL="1557338" lvl="2">
              <a:lnSpc>
                <a:spcPct val="90000"/>
              </a:lnSpc>
              <a:spcBef>
                <a:spcPts val="2900"/>
              </a:spcBef>
              <a:buFont typeface="Cochin" charset="0"/>
              <a:buBlip>
                <a:blip r:embed="rId2"/>
              </a:buBlip>
            </a:pPr>
            <a:r>
              <a:rPr lang="en-US" sz="2900" dirty="0"/>
              <a:t>violations involving paraphernalia</a:t>
            </a:r>
          </a:p>
          <a:p>
            <a:pPr marL="1112838" lvl="1">
              <a:lnSpc>
                <a:spcPct val="90000"/>
              </a:lnSpc>
              <a:spcBef>
                <a:spcPts val="2900"/>
              </a:spcBef>
              <a:buFont typeface="Cochin" charset="0"/>
              <a:buBlip>
                <a:blip r:embed="rId2"/>
              </a:buBlip>
            </a:pPr>
            <a:r>
              <a:rPr lang="en-US" sz="2900" dirty="0"/>
              <a:t>Includes:</a:t>
            </a:r>
          </a:p>
          <a:p>
            <a:pPr marL="1557338" lvl="2">
              <a:lnSpc>
                <a:spcPct val="90000"/>
              </a:lnSpc>
              <a:spcBef>
                <a:spcPts val="2900"/>
              </a:spcBef>
              <a:buFont typeface="Cochin" charset="0"/>
              <a:buBlip>
                <a:blip r:embed="rId2"/>
              </a:buBlip>
            </a:pPr>
            <a:r>
              <a:rPr lang="en-US" sz="2900" dirty="0"/>
              <a:t>Possession</a:t>
            </a:r>
          </a:p>
          <a:p>
            <a:pPr marL="1557338" lvl="2">
              <a:lnSpc>
                <a:spcPct val="90000"/>
              </a:lnSpc>
              <a:spcBef>
                <a:spcPts val="2900"/>
              </a:spcBef>
              <a:buFont typeface="Cochin" charset="0"/>
              <a:buBlip>
                <a:blip r:embed="rId2"/>
              </a:buBlip>
            </a:pPr>
            <a:r>
              <a:rPr lang="en-US" sz="2900" dirty="0"/>
              <a:t>Possession With Intent</a:t>
            </a:r>
          </a:p>
          <a:p>
            <a:pPr marL="1557338" lvl="2">
              <a:lnSpc>
                <a:spcPct val="90000"/>
              </a:lnSpc>
              <a:spcBef>
                <a:spcPts val="2900"/>
              </a:spcBef>
              <a:buFont typeface="Cochin" charset="0"/>
              <a:buBlip>
                <a:blip r:embed="rId2"/>
              </a:buBlip>
            </a:pPr>
            <a:r>
              <a:rPr lang="en-US" sz="2900" dirty="0"/>
              <a:t>Delivery</a:t>
            </a:r>
          </a:p>
          <a:p>
            <a:pPr marL="1557338" lvl="2">
              <a:lnSpc>
                <a:spcPct val="90000"/>
              </a:lnSpc>
              <a:spcBef>
                <a:spcPts val="2900"/>
              </a:spcBef>
              <a:buFont typeface="Cochin" charset="0"/>
              <a:buBlip>
                <a:blip r:embed="rId2"/>
              </a:buBlip>
            </a:pPr>
            <a:r>
              <a:rPr lang="en-US" sz="2900" dirty="0"/>
              <a:t>Manufacture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270000" y="254000"/>
            <a:ext cx="10464800" cy="1993900"/>
          </a:xfrm>
          <a:ln/>
        </p:spPr>
        <p:txBody>
          <a:bodyPr/>
          <a:lstStyle/>
          <a:p>
            <a:r>
              <a:rPr lang="en-US"/>
              <a:t>Schedule I - V</a:t>
            </a:r>
          </a:p>
        </p:txBody>
      </p:sp>
      <p:sp>
        <p:nvSpPr>
          <p:cNvPr id="28674" name="Rectangle 2"/>
          <p:cNvSpPr>
            <a:spLocks noGrp="1" noChangeArrowheads="1"/>
          </p:cNvSpPr>
          <p:nvPr>
            <p:ph type="body" idx="1"/>
          </p:nvPr>
        </p:nvSpPr>
        <p:spPr>
          <a:xfrm>
            <a:off x="482600" y="1670050"/>
            <a:ext cx="8178800" cy="7975600"/>
          </a:xfrm>
          <a:ln/>
        </p:spPr>
        <p:txBody>
          <a:bodyPr/>
          <a:lstStyle/>
          <a:p>
            <a:pPr marL="668338">
              <a:spcBef>
                <a:spcPct val="0"/>
              </a:spcBef>
              <a:buFont typeface="Cochin" charset="0"/>
              <a:buBlip>
                <a:blip r:embed="rId2"/>
              </a:buBlip>
            </a:pPr>
            <a:r>
              <a:rPr lang="en-US" sz="3300"/>
              <a:t>I - No Medical Use</a:t>
            </a:r>
          </a:p>
          <a:p>
            <a:pPr marL="1112838" lvl="1">
              <a:spcBef>
                <a:spcPts val="3400"/>
              </a:spcBef>
              <a:buFont typeface="Cochin" charset="0"/>
              <a:buBlip>
                <a:blip r:embed="rId2"/>
              </a:buBlip>
            </a:pPr>
            <a:r>
              <a:rPr lang="en-US" sz="3300"/>
              <a:t>Heroin, LSD, Marihuana</a:t>
            </a:r>
          </a:p>
          <a:p>
            <a:pPr marL="668338">
              <a:spcBef>
                <a:spcPts val="3400"/>
              </a:spcBef>
              <a:buFont typeface="Cochin" charset="0"/>
              <a:buBlip>
                <a:blip r:embed="rId2"/>
              </a:buBlip>
            </a:pPr>
            <a:r>
              <a:rPr lang="en-US" sz="3300"/>
              <a:t>II - Limited medical use / high abuse</a:t>
            </a:r>
          </a:p>
          <a:p>
            <a:pPr marL="1112838" lvl="1">
              <a:spcBef>
                <a:spcPts val="3400"/>
              </a:spcBef>
              <a:buFont typeface="Cochin" charset="0"/>
              <a:buBlip>
                <a:blip r:embed="rId2"/>
              </a:buBlip>
            </a:pPr>
            <a:r>
              <a:rPr lang="en-US" sz="3300"/>
              <a:t>Cocaine HCL</a:t>
            </a:r>
          </a:p>
          <a:p>
            <a:pPr marL="1112838" lvl="1">
              <a:spcBef>
                <a:spcPts val="3400"/>
              </a:spcBef>
              <a:buFont typeface="Cochin" charset="0"/>
              <a:buBlip>
                <a:blip r:embed="rId2"/>
              </a:buBlip>
            </a:pPr>
            <a:r>
              <a:rPr lang="en-US" sz="3300"/>
              <a:t>Amphetamines</a:t>
            </a:r>
          </a:p>
          <a:p>
            <a:pPr marL="1112838" lvl="1">
              <a:spcBef>
                <a:spcPts val="3400"/>
              </a:spcBef>
              <a:buFont typeface="Cochin" charset="0"/>
              <a:buBlip>
                <a:blip r:embed="rId2"/>
              </a:buBlip>
            </a:pPr>
            <a:r>
              <a:rPr lang="en-US" sz="3300"/>
              <a:t>Morphine, Oxycontin</a:t>
            </a:r>
          </a:p>
          <a:p>
            <a:pPr marL="668338">
              <a:spcBef>
                <a:spcPts val="3400"/>
              </a:spcBef>
              <a:buFont typeface="Cochin" charset="0"/>
              <a:buBlip>
                <a:blip r:embed="rId2"/>
              </a:buBlip>
            </a:pPr>
            <a:r>
              <a:rPr lang="en-US" sz="3300"/>
              <a:t>III - Steroids, Ketamine ….</a:t>
            </a:r>
          </a:p>
          <a:p>
            <a:pPr marL="668338">
              <a:spcBef>
                <a:spcPts val="3400"/>
              </a:spcBef>
              <a:buFont typeface="Cochin" charset="0"/>
              <a:buBlip>
                <a:blip r:embed="rId2"/>
              </a:buBlip>
            </a:pPr>
            <a:r>
              <a:rPr lang="en-US" sz="3300"/>
              <a:t>IV - Diazapam (Valium), Prozac ….</a:t>
            </a:r>
          </a:p>
          <a:p>
            <a:pPr marL="668338">
              <a:spcBef>
                <a:spcPts val="3400"/>
              </a:spcBef>
              <a:buFont typeface="Cochin" charset="0"/>
              <a:buBlip>
                <a:blip r:embed="rId2"/>
              </a:buBlip>
            </a:pPr>
            <a:r>
              <a:rPr lang="en-US" sz="3300"/>
              <a:t>V - Atropine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6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86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867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867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867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67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6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a:lstStyle/>
          <a:p>
            <a:r>
              <a:rPr lang="en-US"/>
              <a:t>Possession…..with intent?</a:t>
            </a:r>
          </a:p>
        </p:txBody>
      </p:sp>
      <p:sp>
        <p:nvSpPr>
          <p:cNvPr id="29698"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a:t>Indicators</a:t>
            </a:r>
          </a:p>
          <a:p>
            <a:pPr marL="1112838" lvl="1">
              <a:spcBef>
                <a:spcPts val="3200"/>
              </a:spcBef>
              <a:buFont typeface="Cochin" charset="0"/>
              <a:buBlip>
                <a:blip r:embed="rId2"/>
              </a:buBlip>
            </a:pPr>
            <a:r>
              <a:rPr lang="en-US" sz="3100"/>
              <a:t>packaging</a:t>
            </a:r>
          </a:p>
          <a:p>
            <a:pPr marL="1112838" lvl="1">
              <a:spcBef>
                <a:spcPts val="3200"/>
              </a:spcBef>
              <a:buFont typeface="Cochin" charset="0"/>
              <a:buBlip>
                <a:blip r:embed="rId2"/>
              </a:buBlip>
            </a:pPr>
            <a:r>
              <a:rPr lang="en-US" sz="3100"/>
              <a:t>tally or pay/owe sheets</a:t>
            </a:r>
          </a:p>
          <a:p>
            <a:pPr marL="1112838" lvl="1">
              <a:spcBef>
                <a:spcPts val="3200"/>
              </a:spcBef>
              <a:buFont typeface="Cochin" charset="0"/>
              <a:buBlip>
                <a:blip r:embed="rId2"/>
              </a:buBlip>
            </a:pPr>
            <a:r>
              <a:rPr lang="en-US" sz="3100"/>
              <a:t>Quantity / multiple packages</a:t>
            </a:r>
          </a:p>
          <a:p>
            <a:pPr marL="1112838" lvl="1">
              <a:spcBef>
                <a:spcPts val="3200"/>
              </a:spcBef>
              <a:buFont typeface="Cochin" charset="0"/>
              <a:buBlip>
                <a:blip r:embed="rId2"/>
              </a:buBlip>
            </a:pPr>
            <a:r>
              <a:rPr lang="en-US" sz="3100"/>
              <a:t>money</a:t>
            </a:r>
          </a:p>
          <a:p>
            <a:pPr marL="1112838" lvl="1">
              <a:spcBef>
                <a:spcPts val="3200"/>
              </a:spcBef>
              <a:buFont typeface="Cochin" charset="0"/>
              <a:buBlip>
                <a:blip r:embed="rId2"/>
              </a:buBlip>
            </a:pPr>
            <a:r>
              <a:rPr lang="en-US" sz="3100"/>
              <a:t>scales</a:t>
            </a:r>
          </a:p>
          <a:p>
            <a:pPr marL="1112838" lvl="1">
              <a:spcBef>
                <a:spcPts val="3200"/>
              </a:spcBef>
              <a:buFont typeface="Cochin" charset="0"/>
              <a:buBlip>
                <a:blip r:embed="rId2"/>
              </a:buBlip>
            </a:pPr>
            <a:r>
              <a:rPr lang="en-US" sz="3100"/>
              <a:t>tools of trade - cell, firearms, digital storage</a:t>
            </a:r>
          </a:p>
          <a:p>
            <a:pPr marL="668338">
              <a:spcBef>
                <a:spcPts val="3200"/>
              </a:spcBef>
              <a:buFont typeface="Cochin" charset="0"/>
              <a:buBlip>
                <a:blip r:embed="rId2"/>
              </a:buBlip>
            </a:pPr>
            <a:r>
              <a:rPr lang="en-US" sz="3100"/>
              <a:t>Statements - post or pre arrest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969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969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969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969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969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969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6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a:lstStyle/>
          <a:p>
            <a:r>
              <a:rPr lang="en-US"/>
              <a:t>Civil Forfeiture</a:t>
            </a:r>
          </a:p>
        </p:txBody>
      </p:sp>
      <p:sp>
        <p:nvSpPr>
          <p:cNvPr id="3072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RCW 69.50.505</a:t>
            </a:r>
          </a:p>
          <a:p>
            <a:pPr marL="1112838" lvl="1">
              <a:spcBef>
                <a:spcPts val="3600"/>
              </a:spcBef>
              <a:buFont typeface="Cochin" charset="0"/>
              <a:buBlip>
                <a:blip r:embed="rId2"/>
              </a:buBlip>
            </a:pPr>
            <a:r>
              <a:rPr lang="en-US" sz="3600"/>
              <a:t>Establishes the guidelines for seizure and forfeiture</a:t>
            </a:r>
          </a:p>
          <a:p>
            <a:pPr marL="668338">
              <a:spcBef>
                <a:spcPts val="3600"/>
              </a:spcBef>
              <a:buFont typeface="Cochin" charset="0"/>
              <a:buBlip>
                <a:blip r:embed="rId2"/>
              </a:buBlip>
            </a:pPr>
            <a:r>
              <a:rPr lang="en-US" sz="3600"/>
              <a:t>Property or proceeds may be seized for drug “trafficking” crimes under two theories:</a:t>
            </a:r>
          </a:p>
          <a:p>
            <a:pPr marL="1112838" lvl="1">
              <a:spcBef>
                <a:spcPts val="3600"/>
              </a:spcBef>
              <a:buFont typeface="Cochin" charset="0"/>
              <a:buBlip>
                <a:blip r:embed="rId2"/>
              </a:buBlip>
            </a:pPr>
            <a:r>
              <a:rPr lang="en-US" sz="3600"/>
              <a:t>Facilitation</a:t>
            </a:r>
          </a:p>
          <a:p>
            <a:pPr marL="1112838" lvl="1">
              <a:spcBef>
                <a:spcPts val="3600"/>
              </a:spcBef>
              <a:buFont typeface="Cochin" charset="0"/>
              <a:buBlip>
                <a:blip r:embed="rId2"/>
              </a:buBlip>
            </a:pPr>
            <a:r>
              <a:rPr lang="en-US" sz="3600"/>
              <a:t>Proceeds</a:t>
            </a:r>
          </a:p>
          <a:p>
            <a:pPr marL="668338">
              <a:spcBef>
                <a:spcPts val="3600"/>
              </a:spcBef>
              <a:buFont typeface="Cochin" charset="0"/>
              <a:buBlip>
                <a:blip r:embed="rId2"/>
              </a:buBlip>
            </a:pPr>
            <a:r>
              <a:rPr lang="en-US" sz="3600"/>
              <a:t>Currently legislative / activist scrutiny.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anim calcmode="lin" valueType="num">
                                      <p:cBhvr additive="base">
                                        <p:cTn id="11" dur="5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0722">
                                            <p:txEl>
                                              <p:pRg st="2" end="2"/>
                                            </p:txEl>
                                          </p:spTgt>
                                        </p:tgtEl>
                                        <p:attrNameLst>
                                          <p:attrName>style.visibility</p:attrName>
                                        </p:attrNameLst>
                                      </p:cBhvr>
                                      <p:to>
                                        <p:strVal val="visible"/>
                                      </p:to>
                                    </p:set>
                                    <p:anim calcmode="lin" valueType="num">
                                      <p:cBhvr additive="base">
                                        <p:cTn id="17" dur="5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72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0722">
                                            <p:txEl>
                                              <p:pRg st="3" end="3"/>
                                            </p:txEl>
                                          </p:spTgt>
                                        </p:tgtEl>
                                        <p:attrNameLst>
                                          <p:attrName>style.visibility</p:attrName>
                                        </p:attrNameLst>
                                      </p:cBhvr>
                                      <p:to>
                                        <p:strVal val="visible"/>
                                      </p:to>
                                    </p:set>
                                    <p:anim calcmode="lin" valueType="num">
                                      <p:cBhvr additive="base">
                                        <p:cTn id="21" dur="5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072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0722">
                                            <p:txEl>
                                              <p:pRg st="4" end="4"/>
                                            </p:txEl>
                                          </p:spTgt>
                                        </p:tgtEl>
                                        <p:attrNameLst>
                                          <p:attrName>style.visibility</p:attrName>
                                        </p:attrNameLst>
                                      </p:cBhvr>
                                      <p:to>
                                        <p:strVal val="visible"/>
                                      </p:to>
                                    </p:set>
                                    <p:anim calcmode="lin" valueType="num">
                                      <p:cBhvr additive="base">
                                        <p:cTn id="25" dur="5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2">
                                            <p:txEl>
                                              <p:pRg st="5" end="5"/>
                                            </p:txEl>
                                          </p:spTgt>
                                        </p:tgtEl>
                                        <p:attrNameLst>
                                          <p:attrName>style.visibility</p:attrName>
                                        </p:attrNameLst>
                                      </p:cBhvr>
                                      <p:to>
                                        <p:strVal val="visible"/>
                                      </p:to>
                                    </p:set>
                                    <p:anim calcmode="lin" valueType="num">
                                      <p:cBhvr additive="base">
                                        <p:cTn id="31" dur="500" fill="hold"/>
                                        <p:tgtEl>
                                          <p:spTgt spid="3072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270000" y="0"/>
            <a:ext cx="10464800" cy="2501900"/>
          </a:xfrm>
          <a:ln/>
        </p:spPr>
        <p:txBody>
          <a:bodyPr/>
          <a:lstStyle/>
          <a:p>
            <a:r>
              <a:rPr lang="en-US"/>
              <a:t>Video</a:t>
            </a:r>
          </a:p>
        </p:txBody>
      </p:sp>
      <p:sp>
        <p:nvSpPr>
          <p:cNvPr id="32770" name="Rectangle 2"/>
          <p:cNvSpPr>
            <a:spLocks noGrp="1" noChangeArrowheads="1"/>
          </p:cNvSpPr>
          <p:nvPr>
            <p:ph type="body" idx="1"/>
          </p:nvPr>
        </p:nvSpPr>
        <p:spPr>
          <a:xfrm>
            <a:off x="3454400" y="5397500"/>
            <a:ext cx="6172200" cy="3670300"/>
          </a:xfrm>
          <a:ln/>
        </p:spPr>
        <p:txBody>
          <a:bodyPr/>
          <a:lstStyle/>
          <a:p>
            <a:pPr marL="668338">
              <a:buFont typeface="Cochin" charset="0"/>
              <a:buBlip>
                <a:blip r:embed="rId2"/>
              </a:buBlip>
            </a:pPr>
            <a:r>
              <a:rPr lang="en-US"/>
              <a:t>Drugs are bad….m’kay</a:t>
            </a:r>
          </a:p>
        </p:txBody>
      </p:sp>
      <p:pic>
        <p:nvPicPr>
          <p:cNvPr id="32771" name="Picture 3"/>
          <p:cNvPicPr>
            <a:picLocks noChangeArrowheads="1"/>
          </p:cNvPicPr>
          <p:nvPr/>
        </p:nvPicPr>
        <p:blipFill>
          <a:blip r:embed="rId3" cstate="print"/>
          <a:srcRect/>
          <a:stretch>
            <a:fillRect/>
          </a:stretch>
        </p:blipFill>
        <p:spPr bwMode="auto">
          <a:xfrm>
            <a:off x="3200400" y="2032000"/>
            <a:ext cx="6680200" cy="4813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041400" y="4787900"/>
            <a:ext cx="10464800" cy="2857500"/>
          </a:xfrm>
          <a:ln/>
        </p:spPr>
        <p:txBody>
          <a:bodyPr/>
          <a:lstStyle/>
          <a:p>
            <a:r>
              <a:rPr lang="en-US"/>
              <a:t>Drugs of Abuse</a:t>
            </a:r>
          </a:p>
        </p:txBody>
      </p:sp>
      <p:sp>
        <p:nvSpPr>
          <p:cNvPr id="33794" name="Rectangle 2"/>
          <p:cNvSpPr>
            <a:spLocks noGrp="1" noChangeArrowheads="1"/>
          </p:cNvSpPr>
          <p:nvPr>
            <p:ph type="body" idx="1"/>
          </p:nvPr>
        </p:nvSpPr>
        <p:spPr>
          <a:xfrm>
            <a:off x="3759200" y="6654800"/>
            <a:ext cx="10464800" cy="1409700"/>
          </a:xfrm>
          <a:ln/>
        </p:spPr>
        <p:txBody>
          <a:bodyPr/>
          <a:lstStyle/>
          <a:p>
            <a:pPr marL="668338">
              <a:buFont typeface="Cochin" charset="0"/>
              <a:buBlip>
                <a:blip r:embed="rId2"/>
              </a:buBlip>
            </a:pPr>
            <a:r>
              <a:rPr lang="en-US" sz="8000"/>
              <a:t>Opiates</a:t>
            </a:r>
          </a:p>
        </p:txBody>
      </p:sp>
      <p:pic>
        <p:nvPicPr>
          <p:cNvPr id="33795" name="Picture 3"/>
          <p:cNvPicPr>
            <a:picLocks noChangeArrowheads="1"/>
          </p:cNvPicPr>
          <p:nvPr/>
        </p:nvPicPr>
        <p:blipFill>
          <a:blip r:embed="rId3" cstate="print"/>
          <a:srcRect/>
          <a:stretch>
            <a:fillRect/>
          </a:stretch>
        </p:blipFill>
        <p:spPr bwMode="auto">
          <a:xfrm>
            <a:off x="558800" y="1028700"/>
            <a:ext cx="3886200" cy="3543300"/>
          </a:xfrm>
          <a:prstGeom prst="rect">
            <a:avLst/>
          </a:prstGeom>
          <a:noFill/>
          <a:ln w="9525" cap="flat">
            <a:noFill/>
            <a:miter lim="800000"/>
            <a:headEnd/>
            <a:tailEnd/>
          </a:ln>
        </p:spPr>
      </p:pic>
      <p:pic>
        <p:nvPicPr>
          <p:cNvPr id="33796" name="Picture 4"/>
          <p:cNvPicPr>
            <a:picLocks noChangeArrowheads="1"/>
          </p:cNvPicPr>
          <p:nvPr/>
        </p:nvPicPr>
        <p:blipFill>
          <a:blip r:embed="rId4" cstate="print"/>
          <a:srcRect/>
          <a:stretch>
            <a:fillRect/>
          </a:stretch>
        </p:blipFill>
        <p:spPr bwMode="auto">
          <a:xfrm>
            <a:off x="8570913" y="685800"/>
            <a:ext cx="4000500" cy="51054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1000"/>
                                  </p:stCondLst>
                                  <p:childTnLst>
                                    <p:set>
                                      <p:cBhvr>
                                        <p:cTn id="11" dur="1" fill="hold">
                                          <p:stCondLst>
                                            <p:cond delay="0"/>
                                          </p:stCondLst>
                                        </p:cTn>
                                        <p:tgtEl>
                                          <p:spTgt spid="33796"/>
                                        </p:tgtEl>
                                        <p:attrNameLst>
                                          <p:attrName>style.visibility</p:attrName>
                                        </p:attrNameLst>
                                      </p:cBhvr>
                                      <p:to>
                                        <p:strVal val="visible"/>
                                      </p:to>
                                    </p:set>
                                    <p:anim calcmode="lin" valueType="num">
                                      <p:cBhvr additive="base">
                                        <p:cTn id="12" dur="500" fill="hold"/>
                                        <p:tgtEl>
                                          <p:spTgt spid="33796"/>
                                        </p:tgtEl>
                                        <p:attrNameLst>
                                          <p:attrName>ppt_x</p:attrName>
                                        </p:attrNameLst>
                                      </p:cBhvr>
                                      <p:tavLst>
                                        <p:tav tm="0">
                                          <p:val>
                                            <p:strVal val="1+#ppt_w/2"/>
                                          </p:val>
                                        </p:tav>
                                        <p:tav tm="100000">
                                          <p:val>
                                            <p:strVal val="#ppt_x"/>
                                          </p:val>
                                        </p:tav>
                                      </p:tavLst>
                                    </p:anim>
                                    <p:anim calcmode="lin" valueType="num">
                                      <p:cBhvr additive="base">
                                        <p:cTn id="13"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270000" y="219075"/>
            <a:ext cx="10464800" cy="2062163"/>
          </a:xfrm>
          <a:ln/>
        </p:spPr>
        <p:txBody>
          <a:bodyPr/>
          <a:lstStyle/>
          <a:p>
            <a:r>
              <a:rPr lang="en-US"/>
              <a:t>History</a:t>
            </a:r>
          </a:p>
        </p:txBody>
      </p:sp>
      <p:sp>
        <p:nvSpPr>
          <p:cNvPr id="34818" name="Rectangle 2"/>
          <p:cNvSpPr>
            <a:spLocks noGrp="1" noChangeArrowheads="1"/>
          </p:cNvSpPr>
          <p:nvPr>
            <p:ph type="body" idx="1"/>
          </p:nvPr>
        </p:nvSpPr>
        <p:spPr>
          <a:xfrm>
            <a:off x="1270000" y="2281238"/>
            <a:ext cx="10464800" cy="6789737"/>
          </a:xfrm>
          <a:ln/>
        </p:spPr>
        <p:txBody>
          <a:bodyPr/>
          <a:lstStyle/>
          <a:p>
            <a:pPr marL="668338">
              <a:buFont typeface="Cochin" charset="0"/>
              <a:buBlip>
                <a:blip r:embed="rId2"/>
              </a:buBlip>
            </a:pPr>
            <a:r>
              <a:rPr lang="en-US"/>
              <a:t>2500 BC - reference to opium poppy is found in ancient medical tablets</a:t>
            </a:r>
          </a:p>
          <a:p>
            <a:pPr marL="668338">
              <a:buFont typeface="Cochin" charset="0"/>
              <a:buBlip>
                <a:blip r:embed="rId2"/>
              </a:buBlip>
            </a:pPr>
            <a:r>
              <a:rPr lang="en-US"/>
              <a:t>900 BC - Homer in </a:t>
            </a:r>
            <a:r>
              <a:rPr lang="en-US" u="sng">
                <a:latin typeface="Tahoma" charset="0"/>
                <a:cs typeface="Tahoma" charset="0"/>
                <a:sym typeface="Tahoma" charset="0"/>
              </a:rPr>
              <a:t>The Iliad</a:t>
            </a:r>
            <a:r>
              <a:rPr lang="en-US"/>
              <a:t> writes of the “Cup of Helen”... “a person under the influence may not be dismayed nor sorrowful even though his parents die and his brother or son were slain”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a:lstStyle/>
          <a:p>
            <a:r>
              <a:rPr lang="en-US"/>
              <a:t>History (continued)</a:t>
            </a:r>
          </a:p>
        </p:txBody>
      </p:sp>
      <p:sp>
        <p:nvSpPr>
          <p:cNvPr id="35842"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1803 - “Morhphium” is identified and named after Morpheus…the goddess of sleep.</a:t>
            </a:r>
          </a:p>
          <a:p>
            <a:pPr marL="1112838" lvl="1">
              <a:buFont typeface="Cochin" charset="0"/>
              <a:buBlip>
                <a:blip r:embed="rId2"/>
              </a:buBlip>
            </a:pPr>
            <a:r>
              <a:rPr lang="en-US"/>
              <a:t>Introduced as a cure for opium addiction</a:t>
            </a:r>
          </a:p>
          <a:p>
            <a:pPr marL="668338">
              <a:buFont typeface="Cochin" charset="0"/>
              <a:buBlip>
                <a:blip r:embed="rId2"/>
              </a:buBlip>
            </a:pPr>
            <a:r>
              <a:rPr lang="en-US"/>
              <a:t>1821 - </a:t>
            </a:r>
            <a:r>
              <a:rPr lang="en-US" u="sng">
                <a:latin typeface="Tahoma" charset="0"/>
                <a:cs typeface="Tahoma" charset="0"/>
                <a:sym typeface="Tahoma" charset="0"/>
              </a:rPr>
              <a:t>Confessions of an English Opium Eater</a:t>
            </a:r>
            <a:r>
              <a:rPr lang="en-US"/>
              <a:t> expounds on the virtue of opium calling it the “Alpha and Omega of Life”</a:t>
            </a:r>
          </a:p>
          <a:p>
            <a:pPr marL="1112838" lvl="1">
              <a:buFont typeface="Cochin" charset="0"/>
              <a:buBlip>
                <a:blip r:embed="rId2"/>
              </a:buBlip>
            </a:pPr>
            <a:r>
              <a:rPr lang="en-US"/>
              <a:t>book resulted in huge increase in addiction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58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584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58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r>
              <a:rPr lang="en-US"/>
              <a:t>Objectives</a:t>
            </a:r>
          </a:p>
        </p:txBody>
      </p:sp>
      <p:sp>
        <p:nvSpPr>
          <p:cNvPr id="16386" name="Rectangle 2"/>
          <p:cNvSpPr>
            <a:spLocks noGrp="1" noChangeArrowheads="1"/>
          </p:cNvSpPr>
          <p:nvPr>
            <p:ph type="body" idx="1"/>
          </p:nvPr>
        </p:nvSpPr>
        <p:spPr>
          <a:ln/>
        </p:spPr>
        <p:txBody>
          <a:bodyPr/>
          <a:lstStyle/>
          <a:p>
            <a:pPr marL="668338">
              <a:buFont typeface="Cochin" charset="0"/>
              <a:buBlip>
                <a:blip r:embed="rId2"/>
              </a:buBlip>
            </a:pPr>
            <a:r>
              <a:rPr lang="en-US"/>
              <a:t>Identify various illicit drugs.</a:t>
            </a:r>
          </a:p>
          <a:p>
            <a:pPr marL="668338">
              <a:buFont typeface="Cochin" charset="0"/>
              <a:buBlip>
                <a:blip r:embed="rId2"/>
              </a:buBlip>
            </a:pPr>
            <a:r>
              <a:rPr lang="en-US"/>
              <a:t>Identify current drug trafficking trends.</a:t>
            </a:r>
          </a:p>
          <a:p>
            <a:pPr marL="668338">
              <a:buFont typeface="Cochin" charset="0"/>
              <a:buBlip>
                <a:blip r:embed="rId2"/>
              </a:buBlip>
            </a:pPr>
            <a:r>
              <a:rPr lang="en-US"/>
              <a:t>Identify components and dangers of a clandestine lab site.</a:t>
            </a:r>
          </a:p>
          <a:p>
            <a:pPr marL="668338">
              <a:buFont typeface="Cochin" charset="0"/>
              <a:buBlip>
                <a:blip r:embed="rId2"/>
              </a:buBlip>
            </a:pPr>
            <a:r>
              <a:rPr lang="en-US"/>
              <a:t>Learn the value and methodology of conducting “Field Testing”.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a:t>History (continued)</a:t>
            </a:r>
          </a:p>
        </p:txBody>
      </p:sp>
      <p:sp>
        <p:nvSpPr>
          <p:cNvPr id="36866" name="Rectangle 2"/>
          <p:cNvSpPr>
            <a:spLocks noGrp="1" noChangeArrowheads="1"/>
          </p:cNvSpPr>
          <p:nvPr>
            <p:ph type="body" idx="1"/>
          </p:nvPr>
        </p:nvSpPr>
        <p:spPr>
          <a:xfrm>
            <a:off x="1270000" y="2278063"/>
            <a:ext cx="10464800" cy="6770687"/>
          </a:xfrm>
          <a:ln/>
        </p:spPr>
        <p:txBody>
          <a:bodyPr/>
          <a:lstStyle/>
          <a:p>
            <a:pPr marL="668338">
              <a:lnSpc>
                <a:spcPct val="90000"/>
              </a:lnSpc>
              <a:spcBef>
                <a:spcPct val="0"/>
              </a:spcBef>
              <a:buFont typeface="Cochin" charset="0"/>
              <a:buBlip>
                <a:blip r:embed="rId2"/>
              </a:buBlip>
            </a:pPr>
            <a:r>
              <a:rPr lang="en-US" sz="3400"/>
              <a:t>1839-1842 - The Opium War</a:t>
            </a:r>
          </a:p>
          <a:p>
            <a:pPr marL="1112838" lvl="1">
              <a:lnSpc>
                <a:spcPct val="90000"/>
              </a:lnSpc>
              <a:spcBef>
                <a:spcPts val="3500"/>
              </a:spcBef>
              <a:buFont typeface="Cochin" charset="0"/>
              <a:buBlip>
                <a:blip r:embed="rId2"/>
              </a:buBlip>
            </a:pPr>
            <a:r>
              <a:rPr lang="en-US" sz="3400"/>
              <a:t>war between England and China </a:t>
            </a:r>
          </a:p>
          <a:p>
            <a:pPr marL="1112838" lvl="1">
              <a:lnSpc>
                <a:spcPct val="90000"/>
              </a:lnSpc>
              <a:spcBef>
                <a:spcPts val="3500"/>
              </a:spcBef>
              <a:buFont typeface="Cochin" charset="0"/>
              <a:buBlip>
                <a:blip r:embed="rId2"/>
              </a:buBlip>
            </a:pPr>
            <a:r>
              <a:rPr lang="en-US" sz="3400"/>
              <a:t>stemmed from opium imports</a:t>
            </a:r>
          </a:p>
          <a:p>
            <a:pPr marL="1112838" lvl="1">
              <a:lnSpc>
                <a:spcPct val="90000"/>
              </a:lnSpc>
              <a:spcBef>
                <a:spcPts val="3500"/>
              </a:spcBef>
              <a:buFont typeface="Cochin" charset="0"/>
              <a:buBlip>
                <a:blip r:embed="rId2"/>
              </a:buBlip>
            </a:pPr>
            <a:r>
              <a:rPr lang="en-US" sz="3400"/>
              <a:t>England forced China to expand imports of opium, addiction tripled</a:t>
            </a:r>
          </a:p>
          <a:p>
            <a:pPr marL="668338">
              <a:lnSpc>
                <a:spcPct val="90000"/>
              </a:lnSpc>
              <a:spcBef>
                <a:spcPts val="3500"/>
              </a:spcBef>
              <a:buFont typeface="Cochin" charset="0"/>
              <a:buBlip>
                <a:blip r:embed="rId2"/>
              </a:buBlip>
            </a:pPr>
            <a:r>
              <a:rPr lang="en-US" sz="3400"/>
              <a:t>1853 - Hypodermic syringe invented</a:t>
            </a:r>
          </a:p>
          <a:p>
            <a:pPr marL="668338">
              <a:lnSpc>
                <a:spcPct val="90000"/>
              </a:lnSpc>
              <a:spcBef>
                <a:spcPts val="3500"/>
              </a:spcBef>
              <a:buFont typeface="Cochin" charset="0"/>
              <a:buBlip>
                <a:blip r:embed="rId2"/>
              </a:buBlip>
            </a:pPr>
            <a:r>
              <a:rPr lang="en-US" sz="3400"/>
              <a:t>1865 - Civil War…used to relieve pain</a:t>
            </a:r>
          </a:p>
          <a:p>
            <a:pPr marL="1112838" lvl="1">
              <a:lnSpc>
                <a:spcPct val="90000"/>
              </a:lnSpc>
              <a:spcBef>
                <a:spcPts val="3500"/>
              </a:spcBef>
              <a:buFont typeface="Cochin" charset="0"/>
              <a:buBlip>
                <a:blip r:embed="rId2"/>
              </a:buBlip>
            </a:pPr>
            <a:r>
              <a:rPr lang="en-US" sz="3400"/>
              <a:t>Soldier’s Disease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68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686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686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686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686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68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ln/>
        </p:spPr>
        <p:txBody>
          <a:bodyPr/>
          <a:lstStyle/>
          <a:p>
            <a:r>
              <a:rPr lang="en-US"/>
              <a:t>History (continued)</a:t>
            </a:r>
          </a:p>
        </p:txBody>
      </p:sp>
      <p:sp>
        <p:nvSpPr>
          <p:cNvPr id="37890"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1875 - Two British researchers discover and produce diacetylmorphine (heroin).</a:t>
            </a:r>
          </a:p>
          <a:p>
            <a:pPr marL="668338">
              <a:buFont typeface="Cochin" charset="0"/>
              <a:buBlip>
                <a:blip r:embed="rId2"/>
              </a:buBlip>
            </a:pPr>
            <a:r>
              <a:rPr lang="en-US"/>
              <a:t>1898 - Bayer Company markets heroin and combines it with aspirin.</a:t>
            </a:r>
          </a:p>
          <a:p>
            <a:pPr marL="1112838" lvl="1">
              <a:buFont typeface="Cochin" charset="0"/>
              <a:buBlip>
                <a:blip r:embed="rId2"/>
              </a:buBlip>
            </a:pPr>
            <a:r>
              <a:rPr lang="en-US"/>
              <a:t>Introduced as cure to morphine addiction.</a:t>
            </a:r>
          </a:p>
          <a:p>
            <a:pPr marL="668338">
              <a:buFont typeface="Cochin" charset="0"/>
              <a:buBlip>
                <a:blip r:embed="rId2"/>
              </a:buBlip>
            </a:pPr>
            <a:r>
              <a:rPr lang="en-US"/>
              <a:t>1925 - International Opium Convention</a:t>
            </a:r>
          </a:p>
          <a:p>
            <a:pPr marL="1112838" lvl="1">
              <a:buFont typeface="Cochin" charset="0"/>
              <a:buBlip>
                <a:blip r:embed="rId2"/>
              </a:buBlip>
            </a:pPr>
            <a:r>
              <a:rPr lang="en-US"/>
              <a:t>limits the manufacture and distribution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789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789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78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70000" y="55563"/>
            <a:ext cx="10464800" cy="2389187"/>
          </a:xfrm>
          <a:ln/>
        </p:spPr>
        <p:txBody>
          <a:bodyPr/>
          <a:lstStyle/>
          <a:p>
            <a:r>
              <a:rPr lang="en-US"/>
              <a:t>Actual Advertisement</a:t>
            </a:r>
          </a:p>
        </p:txBody>
      </p:sp>
      <p:sp>
        <p:nvSpPr>
          <p:cNvPr id="38914" name="Rectangle 2"/>
          <p:cNvSpPr>
            <a:spLocks noGrp="1" noChangeArrowheads="1"/>
          </p:cNvSpPr>
          <p:nvPr>
            <p:ph type="body" idx="1"/>
          </p:nvPr>
        </p:nvSpPr>
        <p:spPr>
          <a:xfrm>
            <a:off x="4165600" y="2444750"/>
            <a:ext cx="3695700" cy="4849813"/>
          </a:xfrm>
          <a:ln/>
        </p:spPr>
        <p:txBody>
          <a:bodyPr/>
          <a:lstStyle/>
          <a:p>
            <a:pPr marL="668338">
              <a:buFont typeface="Cochin" charset="0"/>
              <a:buBlip>
                <a:blip r:embed="rId2"/>
              </a:buBlip>
            </a:pPr>
            <a:endParaRPr lang="en-US"/>
          </a:p>
        </p:txBody>
      </p:sp>
      <p:pic>
        <p:nvPicPr>
          <p:cNvPr id="38915" name="Picture 3"/>
          <p:cNvPicPr>
            <a:picLocks noChangeArrowheads="1"/>
          </p:cNvPicPr>
          <p:nvPr/>
        </p:nvPicPr>
        <p:blipFill>
          <a:blip r:embed="rId3" cstate="print"/>
          <a:srcRect/>
          <a:stretch>
            <a:fillRect/>
          </a:stretch>
        </p:blipFill>
        <p:spPr bwMode="auto">
          <a:xfrm>
            <a:off x="3849688" y="2374900"/>
            <a:ext cx="4826000" cy="68453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additive="base">
                                        <p:cTn id="7" dur="500" fill="hold"/>
                                        <p:tgtEl>
                                          <p:spTgt spid="38915"/>
                                        </p:tgtEl>
                                        <p:attrNameLst>
                                          <p:attrName>ppt_x</p:attrName>
                                        </p:attrNameLst>
                                      </p:cBhvr>
                                      <p:tavLst>
                                        <p:tav tm="0">
                                          <p:val>
                                            <p:strVal val="0-#ppt_w/2"/>
                                          </p:val>
                                        </p:tav>
                                        <p:tav tm="100000">
                                          <p:val>
                                            <p:strVal val="#ppt_x"/>
                                          </p:val>
                                        </p:tav>
                                      </p:tavLst>
                                    </p:anim>
                                    <p:anim calcmode="lin" valueType="num">
                                      <p:cBhvr additive="base">
                                        <p:cTn id="8" dur="500" fill="hold"/>
                                        <p:tgtEl>
                                          <p:spTgt spid="389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270000" y="0"/>
            <a:ext cx="10464800" cy="3365500"/>
          </a:xfrm>
          <a:ln/>
        </p:spPr>
        <p:txBody>
          <a:bodyPr/>
          <a:lstStyle/>
          <a:p>
            <a:r>
              <a:rPr lang="en-US"/>
              <a:t>Opiate </a:t>
            </a:r>
            <a:br>
              <a:rPr lang="en-US"/>
            </a:br>
            <a:r>
              <a:rPr lang="en-US"/>
              <a:t>Derivatives and Analogs</a:t>
            </a:r>
          </a:p>
        </p:txBody>
      </p:sp>
      <p:sp>
        <p:nvSpPr>
          <p:cNvPr id="39938" name="Rectangle 2"/>
          <p:cNvSpPr>
            <a:spLocks noGrp="1" noChangeArrowheads="1"/>
          </p:cNvSpPr>
          <p:nvPr>
            <p:ph type="body" idx="1"/>
          </p:nvPr>
        </p:nvSpPr>
        <p:spPr>
          <a:xfrm>
            <a:off x="330200" y="3587750"/>
            <a:ext cx="4013200" cy="6165850"/>
          </a:xfrm>
          <a:ln/>
        </p:spPr>
        <p:txBody>
          <a:bodyPr/>
          <a:lstStyle/>
          <a:p>
            <a:pPr marL="668338">
              <a:spcBef>
                <a:spcPct val="0"/>
              </a:spcBef>
              <a:buFont typeface="Cochin" charset="0"/>
              <a:buBlip>
                <a:blip r:embed="rId2"/>
              </a:buBlip>
            </a:pPr>
            <a:r>
              <a:rPr lang="en-US" sz="2900"/>
              <a:t>Heroin</a:t>
            </a:r>
          </a:p>
          <a:p>
            <a:pPr marL="668338">
              <a:spcBef>
                <a:spcPts val="3700"/>
              </a:spcBef>
              <a:buFont typeface="Cochin" charset="0"/>
              <a:buBlip>
                <a:blip r:embed="rId2"/>
              </a:buBlip>
            </a:pPr>
            <a:r>
              <a:rPr lang="en-US" sz="2900"/>
              <a:t>Morphine</a:t>
            </a:r>
          </a:p>
          <a:p>
            <a:pPr marL="668338">
              <a:spcBef>
                <a:spcPts val="3700"/>
              </a:spcBef>
              <a:buFont typeface="Cochin" charset="0"/>
              <a:buBlip>
                <a:blip r:embed="rId2"/>
              </a:buBlip>
            </a:pPr>
            <a:r>
              <a:rPr lang="en-US" sz="2900"/>
              <a:t>Coedine</a:t>
            </a:r>
          </a:p>
          <a:p>
            <a:pPr marL="668338">
              <a:spcBef>
                <a:spcPts val="3700"/>
              </a:spcBef>
              <a:buFont typeface="Cochin" charset="0"/>
              <a:buBlip>
                <a:blip r:embed="rId2"/>
              </a:buBlip>
            </a:pPr>
            <a:r>
              <a:rPr lang="en-US" sz="2900"/>
              <a:t>Vicodin</a:t>
            </a:r>
          </a:p>
          <a:p>
            <a:pPr marL="668338">
              <a:spcBef>
                <a:spcPts val="3700"/>
              </a:spcBef>
              <a:buFont typeface="Cochin" charset="0"/>
              <a:buBlip>
                <a:blip r:embed="rId2"/>
              </a:buBlip>
            </a:pPr>
            <a:r>
              <a:rPr lang="en-US" sz="2900"/>
              <a:t>Percodan</a:t>
            </a:r>
          </a:p>
          <a:p>
            <a:pPr marL="668338">
              <a:spcBef>
                <a:spcPts val="3700"/>
              </a:spcBef>
              <a:buFont typeface="Cochin" charset="0"/>
              <a:buBlip>
                <a:blip r:embed="rId2"/>
              </a:buBlip>
            </a:pPr>
            <a:r>
              <a:rPr lang="en-US" sz="2900"/>
              <a:t>Percoset</a:t>
            </a:r>
          </a:p>
        </p:txBody>
      </p:sp>
      <p:sp>
        <p:nvSpPr>
          <p:cNvPr id="39939" name="Rectangle 3"/>
          <p:cNvSpPr>
            <a:spLocks/>
          </p:cNvSpPr>
          <p:nvPr/>
        </p:nvSpPr>
        <p:spPr bwMode="auto">
          <a:xfrm>
            <a:off x="7061200" y="4406900"/>
            <a:ext cx="2882900" cy="2743200"/>
          </a:xfrm>
          <a:prstGeom prst="rect">
            <a:avLst/>
          </a:prstGeom>
          <a:noFill/>
          <a:ln w="12700" cap="flat">
            <a:noFill/>
            <a:miter lim="800000"/>
            <a:headEnd type="none" w="med" len="med"/>
            <a:tailEnd type="none" w="med" len="med"/>
          </a:ln>
        </p:spPr>
        <p:txBody>
          <a:bodyPr lIns="0" tIns="0" rIns="0" bIns="0" anchor="ctr"/>
          <a:lstStyle/>
          <a:p>
            <a:pPr marL="382588" indent="-342900">
              <a:spcBef>
                <a:spcPts val="775"/>
              </a:spcBef>
              <a:buClr>
                <a:srgbClr val="FFCC00"/>
              </a:buClr>
              <a:buSzPct val="100000"/>
              <a:buFont typeface="Tahoma" charset="0"/>
              <a:buChar char="z"/>
            </a:pPr>
            <a:r>
              <a:rPr lang="en-US" sz="3200">
                <a:solidFill>
                  <a:schemeClr val="tx1"/>
                </a:solidFill>
                <a:ea typeface="Cochin" charset="0"/>
                <a:cs typeface="Cochin" charset="0"/>
              </a:rPr>
              <a:t>Demerol</a:t>
            </a:r>
          </a:p>
          <a:p>
            <a:pPr marL="382588" indent="-342900">
              <a:spcBef>
                <a:spcPts val="775"/>
              </a:spcBef>
              <a:buClr>
                <a:srgbClr val="FFCC00"/>
              </a:buClr>
              <a:buSzPct val="100000"/>
              <a:buFont typeface="Tahoma" charset="0"/>
              <a:buChar char="z"/>
            </a:pPr>
            <a:r>
              <a:rPr lang="en-US" sz="3200">
                <a:solidFill>
                  <a:schemeClr val="tx1"/>
                </a:solidFill>
                <a:ea typeface="Cochin" charset="0"/>
                <a:cs typeface="Cochin" charset="0"/>
              </a:rPr>
              <a:t>Darvon</a:t>
            </a:r>
          </a:p>
          <a:p>
            <a:pPr marL="382588" indent="-342900">
              <a:spcBef>
                <a:spcPts val="775"/>
              </a:spcBef>
              <a:buClr>
                <a:srgbClr val="FFCC00"/>
              </a:buClr>
              <a:buSzPct val="100000"/>
              <a:buFont typeface="Tahoma" charset="0"/>
              <a:buChar char="z"/>
            </a:pPr>
            <a:r>
              <a:rPr lang="en-US" sz="3200">
                <a:solidFill>
                  <a:schemeClr val="tx1"/>
                </a:solidFill>
                <a:ea typeface="Cochin" charset="0"/>
                <a:cs typeface="Cochin" charset="0"/>
              </a:rPr>
              <a:t>Darvocet</a:t>
            </a:r>
          </a:p>
          <a:p>
            <a:pPr marL="382588" indent="-342900">
              <a:spcBef>
                <a:spcPts val="775"/>
              </a:spcBef>
              <a:buClr>
                <a:srgbClr val="FFCC00"/>
              </a:buClr>
              <a:buSzPct val="100000"/>
              <a:buFont typeface="Tahoma" charset="0"/>
              <a:buChar char="z"/>
            </a:pPr>
            <a:r>
              <a:rPr lang="en-US" sz="3200">
                <a:solidFill>
                  <a:schemeClr val="tx1"/>
                </a:solidFill>
                <a:ea typeface="Cochin" charset="0"/>
                <a:cs typeface="Cochin" charset="0"/>
              </a:rPr>
              <a:t>Methadone</a:t>
            </a:r>
          </a:p>
          <a:p>
            <a:pPr marL="382588" indent="-342900">
              <a:spcBef>
                <a:spcPts val="775"/>
              </a:spcBef>
              <a:buClr>
                <a:srgbClr val="FFCC00"/>
              </a:buClr>
              <a:buSzPct val="100000"/>
              <a:buFont typeface="Tahoma" charset="0"/>
              <a:buChar char="z"/>
            </a:pPr>
            <a:r>
              <a:rPr lang="en-US" sz="3200">
                <a:solidFill>
                  <a:schemeClr val="tx1"/>
                </a:solidFill>
                <a:ea typeface="Cochin" charset="0"/>
                <a:cs typeface="Cochin" charset="0"/>
              </a:rPr>
              <a:t>Oxycontin</a:t>
            </a:r>
          </a:p>
        </p:txBody>
      </p:sp>
      <p:sp>
        <p:nvSpPr>
          <p:cNvPr id="39940" name="Rectangle 4"/>
          <p:cNvSpPr>
            <a:spLocks/>
          </p:cNvSpPr>
          <p:nvPr/>
        </p:nvSpPr>
        <p:spPr bwMode="auto">
          <a:xfrm>
            <a:off x="636588" y="3111500"/>
            <a:ext cx="2641600" cy="558800"/>
          </a:xfrm>
          <a:prstGeom prst="rect">
            <a:avLst/>
          </a:prstGeom>
          <a:noFill/>
          <a:ln w="12700" cap="flat">
            <a:noFill/>
            <a:miter lim="800000"/>
            <a:headEnd type="none" w="med" len="med"/>
            <a:tailEnd type="none" w="med" len="med"/>
          </a:ln>
        </p:spPr>
        <p:txBody>
          <a:bodyPr lIns="0" tIns="0" rIns="0" bIns="0" anchor="ctr"/>
          <a:lstStyle/>
          <a:p>
            <a:pPr algn="ctr"/>
            <a:r>
              <a:rPr lang="en-US" sz="3800">
                <a:solidFill>
                  <a:schemeClr val="tx1"/>
                </a:solidFill>
                <a:ea typeface="Cochin" charset="0"/>
                <a:cs typeface="Cochin" charset="0"/>
              </a:rPr>
              <a:t>Derivatives:</a:t>
            </a:r>
          </a:p>
        </p:txBody>
      </p:sp>
      <p:sp>
        <p:nvSpPr>
          <p:cNvPr id="39941" name="Rectangle 5"/>
          <p:cNvSpPr>
            <a:spLocks/>
          </p:cNvSpPr>
          <p:nvPr/>
        </p:nvSpPr>
        <p:spPr bwMode="auto">
          <a:xfrm>
            <a:off x="7494588" y="3111500"/>
            <a:ext cx="1751012" cy="5588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3800">
                <a:solidFill>
                  <a:schemeClr val="tx1"/>
                </a:solidFill>
                <a:ea typeface="Cochin" charset="0"/>
                <a:cs typeface="Cochin" charset="0"/>
              </a:rPr>
              <a:t>Analogs: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a:lstStyle/>
          <a:p>
            <a:r>
              <a:rPr lang="en-US"/>
              <a:t>Medical Uses</a:t>
            </a:r>
          </a:p>
        </p:txBody>
      </p:sp>
      <p:sp>
        <p:nvSpPr>
          <p:cNvPr id="40962"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Pain control (analgesic)</a:t>
            </a:r>
          </a:p>
          <a:p>
            <a:pPr marL="668338">
              <a:buFont typeface="Cochin" charset="0"/>
              <a:buBlip>
                <a:blip r:embed="rId2"/>
              </a:buBlip>
            </a:pPr>
            <a:r>
              <a:rPr lang="en-US"/>
              <a:t>Cough suppressant (antitussive)</a:t>
            </a:r>
          </a:p>
          <a:p>
            <a:pPr marL="668338">
              <a:buFont typeface="Cochin" charset="0"/>
              <a:buBlip>
                <a:blip r:embed="rId2"/>
              </a:buBlip>
            </a:pPr>
            <a:r>
              <a:rPr lang="en-US"/>
              <a:t>induce sleep (sopoforic)</a:t>
            </a:r>
          </a:p>
          <a:p>
            <a:pPr marL="668338">
              <a:buFont typeface="Cochin" charset="0"/>
              <a:buBlip>
                <a:blip r:embed="rId2"/>
              </a:buBlip>
            </a:pPr>
            <a:r>
              <a:rPr lang="en-US"/>
              <a:t>induce vomiting (emetic)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0962">
                                            <p:txEl>
                                              <p:pRg st="1" end="1"/>
                                            </p:txEl>
                                          </p:spTgt>
                                        </p:tgtEl>
                                        <p:attrNameLst>
                                          <p:attrName>style.visibility</p:attrName>
                                        </p:attrNameLst>
                                      </p:cBhvr>
                                      <p:to>
                                        <p:strVal val="visible"/>
                                      </p:to>
                                    </p:set>
                                    <p:anim calcmode="lin" valueType="num">
                                      <p:cBhvr additive="base">
                                        <p:cTn id="13" dur="500" fill="hold"/>
                                        <p:tgtEl>
                                          <p:spTgt spid="4096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09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0962">
                                            <p:txEl>
                                              <p:pRg st="2" end="2"/>
                                            </p:txEl>
                                          </p:spTgt>
                                        </p:tgtEl>
                                        <p:attrNameLst>
                                          <p:attrName>style.visibility</p:attrName>
                                        </p:attrNameLst>
                                      </p:cBhvr>
                                      <p:to>
                                        <p:strVal val="visible"/>
                                      </p:to>
                                    </p:set>
                                    <p:anim calcmode="lin" valueType="num">
                                      <p:cBhvr additive="base">
                                        <p:cTn id="19" dur="500" fill="hold"/>
                                        <p:tgtEl>
                                          <p:spTgt spid="4096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09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0962">
                                            <p:txEl>
                                              <p:pRg st="3" end="3"/>
                                            </p:txEl>
                                          </p:spTgt>
                                        </p:tgtEl>
                                        <p:attrNameLst>
                                          <p:attrName>style.visibility</p:attrName>
                                        </p:attrNameLst>
                                      </p:cBhvr>
                                      <p:to>
                                        <p:strVal val="visible"/>
                                      </p:to>
                                    </p:set>
                                    <p:anim calcmode="lin" valueType="num">
                                      <p:cBhvr additive="base">
                                        <p:cTn id="25" dur="500" fill="hold"/>
                                        <p:tgtEl>
                                          <p:spTgt spid="4096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096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00" y="230188"/>
            <a:ext cx="10464800" cy="2039937"/>
          </a:xfrm>
          <a:ln/>
        </p:spPr>
        <p:txBody>
          <a:bodyPr/>
          <a:lstStyle/>
          <a:p>
            <a:r>
              <a:rPr lang="en-US"/>
              <a:t>Indicators of Use</a:t>
            </a:r>
          </a:p>
        </p:txBody>
      </p:sp>
      <p:sp>
        <p:nvSpPr>
          <p:cNvPr id="41986" name="Rectangle 2"/>
          <p:cNvSpPr>
            <a:spLocks noGrp="1" noChangeArrowheads="1"/>
          </p:cNvSpPr>
          <p:nvPr>
            <p:ph type="body" idx="1"/>
          </p:nvPr>
        </p:nvSpPr>
        <p:spPr>
          <a:xfrm>
            <a:off x="1079500" y="2270125"/>
            <a:ext cx="4013200" cy="6786563"/>
          </a:xfrm>
          <a:ln/>
        </p:spPr>
        <p:txBody>
          <a:bodyPr/>
          <a:lstStyle/>
          <a:p>
            <a:pPr marL="668338">
              <a:spcBef>
                <a:spcPct val="0"/>
              </a:spcBef>
              <a:buFont typeface="Cochin" charset="0"/>
              <a:buBlip>
                <a:blip r:embed="rId2"/>
              </a:buBlip>
            </a:pPr>
            <a:r>
              <a:rPr lang="en-US" sz="2600"/>
              <a:t>droopy eyelids</a:t>
            </a:r>
          </a:p>
          <a:p>
            <a:pPr marL="668338">
              <a:spcBef>
                <a:spcPts val="2900"/>
              </a:spcBef>
              <a:buFont typeface="Cochin" charset="0"/>
              <a:buBlip>
                <a:blip r:embed="rId2"/>
              </a:buBlip>
            </a:pPr>
            <a:r>
              <a:rPr lang="en-US" sz="2600"/>
              <a:t>impaired attention</a:t>
            </a:r>
          </a:p>
          <a:p>
            <a:pPr marL="668338">
              <a:spcBef>
                <a:spcPts val="2900"/>
              </a:spcBef>
              <a:buFont typeface="Cochin" charset="0"/>
              <a:buBlip>
                <a:blip r:embed="rId2"/>
              </a:buBlip>
            </a:pPr>
            <a:r>
              <a:rPr lang="en-US" sz="2600"/>
              <a:t>slow speech</a:t>
            </a:r>
          </a:p>
          <a:p>
            <a:pPr marL="668338">
              <a:spcBef>
                <a:spcPts val="2900"/>
              </a:spcBef>
              <a:buFont typeface="Cochin" charset="0"/>
              <a:buBlip>
                <a:blip r:embed="rId2"/>
              </a:buBlip>
            </a:pPr>
            <a:r>
              <a:rPr lang="en-US" sz="2600"/>
              <a:t>sleepy (on the nod)</a:t>
            </a:r>
          </a:p>
          <a:p>
            <a:pPr marL="668338">
              <a:spcBef>
                <a:spcPts val="2900"/>
              </a:spcBef>
              <a:buFont typeface="Cochin" charset="0"/>
              <a:buBlip>
                <a:blip r:embed="rId2"/>
              </a:buBlip>
            </a:pPr>
            <a:r>
              <a:rPr lang="en-US" sz="2600"/>
              <a:t>constipation</a:t>
            </a:r>
          </a:p>
          <a:p>
            <a:pPr marL="668338">
              <a:spcBef>
                <a:spcPts val="2900"/>
              </a:spcBef>
              <a:buFont typeface="Cochin" charset="0"/>
              <a:buBlip>
                <a:blip r:embed="rId2"/>
              </a:buBlip>
            </a:pPr>
            <a:r>
              <a:rPr lang="en-US" sz="2600"/>
              <a:t>euphoria</a:t>
            </a:r>
          </a:p>
          <a:p>
            <a:pPr marL="668338">
              <a:spcBef>
                <a:spcPts val="2900"/>
              </a:spcBef>
              <a:buFont typeface="Cochin" charset="0"/>
              <a:buBlip>
                <a:blip r:embed="rId2"/>
              </a:buBlip>
            </a:pPr>
            <a:r>
              <a:rPr lang="en-US" sz="2600"/>
              <a:t>cigarette burns</a:t>
            </a:r>
          </a:p>
          <a:p>
            <a:pPr marL="668338">
              <a:spcBef>
                <a:spcPts val="2900"/>
              </a:spcBef>
              <a:buFont typeface="Cochin" charset="0"/>
              <a:buBlip>
                <a:blip r:embed="rId2"/>
              </a:buBlip>
            </a:pPr>
            <a:endParaRPr lang="en-US" sz="2600"/>
          </a:p>
          <a:p>
            <a:pPr marL="668338">
              <a:spcBef>
                <a:spcPts val="2900"/>
              </a:spcBef>
              <a:buFont typeface="Cochin" charset="0"/>
              <a:buBlip>
                <a:blip r:embed="rId2"/>
              </a:buBlip>
            </a:pPr>
            <a:r>
              <a:rPr lang="en-US" sz="2600"/>
              <a:t>heroin 4-6 hours</a:t>
            </a:r>
          </a:p>
        </p:txBody>
      </p:sp>
      <p:sp>
        <p:nvSpPr>
          <p:cNvPr id="41987" name="Rectangle 3"/>
          <p:cNvSpPr>
            <a:spLocks/>
          </p:cNvSpPr>
          <p:nvPr/>
        </p:nvSpPr>
        <p:spPr bwMode="auto">
          <a:xfrm>
            <a:off x="7912100" y="2425700"/>
            <a:ext cx="3721100" cy="4902200"/>
          </a:xfrm>
          <a:prstGeom prst="rect">
            <a:avLst/>
          </a:prstGeom>
          <a:noFill/>
          <a:ln w="12700" cap="flat">
            <a:noFill/>
            <a:miter lim="800000"/>
            <a:headEnd type="none" w="med" len="med"/>
            <a:tailEnd type="none" w="med" len="med"/>
          </a:ln>
        </p:spPr>
        <p:txBody>
          <a:bodyPr lIns="0" tIns="0" rIns="0" bIns="0" anchor="ctr"/>
          <a:lstStyle/>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constricted pupils</a:t>
            </a:r>
          </a:p>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non-reactive pupils</a:t>
            </a:r>
          </a:p>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unhealthy looking</a:t>
            </a:r>
          </a:p>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injection marks</a:t>
            </a:r>
          </a:p>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discharge at site</a:t>
            </a:r>
          </a:p>
          <a:p>
            <a:pPr marL="382588" indent="-342900">
              <a:lnSpc>
                <a:spcPct val="200000"/>
              </a:lnSpc>
              <a:spcBef>
                <a:spcPts val="675"/>
              </a:spcBef>
              <a:buClr>
                <a:srgbClr val="FFCC00"/>
              </a:buClr>
              <a:buSzPct val="100000"/>
              <a:buFont typeface="Tahoma" charset="0"/>
              <a:buChar char="z"/>
            </a:pPr>
            <a:r>
              <a:rPr lang="en-US" sz="2800">
                <a:solidFill>
                  <a:schemeClr val="tx1"/>
                </a:solidFill>
                <a:ea typeface="Cochin" charset="0"/>
                <a:cs typeface="Cochin" charset="0"/>
              </a:rPr>
              <a:t>abscesses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 calcmode="lin" valueType="num">
                                      <p:cBhvr additive="base">
                                        <p:cTn id="7" dur="500" fill="hold"/>
                                        <p:tgtEl>
                                          <p:spTgt spid="4198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6">
                                            <p:txEl>
                                              <p:pRg st="1" end="1"/>
                                            </p:txEl>
                                          </p:spTgt>
                                        </p:tgtEl>
                                        <p:attrNameLst>
                                          <p:attrName>style.visibility</p:attrName>
                                        </p:attrNameLst>
                                      </p:cBhvr>
                                      <p:to>
                                        <p:strVal val="visible"/>
                                      </p:to>
                                    </p:set>
                                    <p:anim calcmode="lin" valueType="num">
                                      <p:cBhvr additive="base">
                                        <p:cTn id="13" dur="500" fill="hold"/>
                                        <p:tgtEl>
                                          <p:spTgt spid="4198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6">
                                            <p:txEl>
                                              <p:pRg st="2" end="2"/>
                                            </p:txEl>
                                          </p:spTgt>
                                        </p:tgtEl>
                                        <p:attrNameLst>
                                          <p:attrName>style.visibility</p:attrName>
                                        </p:attrNameLst>
                                      </p:cBhvr>
                                      <p:to>
                                        <p:strVal val="visible"/>
                                      </p:to>
                                    </p:set>
                                    <p:anim calcmode="lin" valueType="num">
                                      <p:cBhvr additive="base">
                                        <p:cTn id="19" dur="500" fill="hold"/>
                                        <p:tgtEl>
                                          <p:spTgt spid="4198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6">
                                            <p:txEl>
                                              <p:pRg st="3" end="3"/>
                                            </p:txEl>
                                          </p:spTgt>
                                        </p:tgtEl>
                                        <p:attrNameLst>
                                          <p:attrName>style.visibility</p:attrName>
                                        </p:attrNameLst>
                                      </p:cBhvr>
                                      <p:to>
                                        <p:strVal val="visible"/>
                                      </p:to>
                                    </p:set>
                                    <p:anim calcmode="lin" valueType="num">
                                      <p:cBhvr additive="base">
                                        <p:cTn id="25" dur="500" fill="hold"/>
                                        <p:tgtEl>
                                          <p:spTgt spid="4198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6">
                                            <p:txEl>
                                              <p:pRg st="4" end="4"/>
                                            </p:txEl>
                                          </p:spTgt>
                                        </p:tgtEl>
                                        <p:attrNameLst>
                                          <p:attrName>style.visibility</p:attrName>
                                        </p:attrNameLst>
                                      </p:cBhvr>
                                      <p:to>
                                        <p:strVal val="visible"/>
                                      </p:to>
                                    </p:set>
                                    <p:anim calcmode="lin" valueType="num">
                                      <p:cBhvr additive="base">
                                        <p:cTn id="31" dur="500" fill="hold"/>
                                        <p:tgtEl>
                                          <p:spTgt spid="4198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986">
                                            <p:txEl>
                                              <p:pRg st="5" end="5"/>
                                            </p:txEl>
                                          </p:spTgt>
                                        </p:tgtEl>
                                        <p:attrNameLst>
                                          <p:attrName>style.visibility</p:attrName>
                                        </p:attrNameLst>
                                      </p:cBhvr>
                                      <p:to>
                                        <p:strVal val="visible"/>
                                      </p:to>
                                    </p:set>
                                    <p:anim calcmode="lin" valueType="num">
                                      <p:cBhvr additive="base">
                                        <p:cTn id="37" dur="500" fill="hold"/>
                                        <p:tgtEl>
                                          <p:spTgt spid="4198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98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986">
                                            <p:txEl>
                                              <p:pRg st="6" end="6"/>
                                            </p:txEl>
                                          </p:spTgt>
                                        </p:tgtEl>
                                        <p:attrNameLst>
                                          <p:attrName>style.visibility</p:attrName>
                                        </p:attrNameLst>
                                      </p:cBhvr>
                                      <p:to>
                                        <p:strVal val="visible"/>
                                      </p:to>
                                    </p:set>
                                    <p:anim calcmode="lin" valueType="num">
                                      <p:cBhvr additive="base">
                                        <p:cTn id="43" dur="500" fill="hold"/>
                                        <p:tgtEl>
                                          <p:spTgt spid="4198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98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986">
                                            <p:txEl>
                                              <p:pRg st="8" end="8"/>
                                            </p:txEl>
                                          </p:spTgt>
                                        </p:tgtEl>
                                        <p:attrNameLst>
                                          <p:attrName>style.visibility</p:attrName>
                                        </p:attrNameLst>
                                      </p:cBhvr>
                                      <p:to>
                                        <p:strVal val="visible"/>
                                      </p:to>
                                    </p:set>
                                    <p:anim calcmode="lin" valueType="num">
                                      <p:cBhvr additive="base">
                                        <p:cTn id="49" dur="500" fill="hold"/>
                                        <p:tgtEl>
                                          <p:spTgt spid="41986">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98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1987">
                                            <p:txEl>
                                              <p:pRg st="0" end="0"/>
                                            </p:txEl>
                                          </p:spTgt>
                                        </p:tgtEl>
                                        <p:attrNameLst>
                                          <p:attrName>style.visibility</p:attrName>
                                        </p:attrNameLst>
                                      </p:cBhvr>
                                      <p:to>
                                        <p:strVal val="visible"/>
                                      </p:to>
                                    </p:set>
                                    <p:anim calcmode="lin" valueType="num">
                                      <p:cBhvr additive="base">
                                        <p:cTn id="55" dur="500" fill="hold"/>
                                        <p:tgtEl>
                                          <p:spTgt spid="41987">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1987">
                                            <p:txEl>
                                              <p:pRg st="1" end="1"/>
                                            </p:txEl>
                                          </p:spTgt>
                                        </p:tgtEl>
                                        <p:attrNameLst>
                                          <p:attrName>style.visibility</p:attrName>
                                        </p:attrNameLst>
                                      </p:cBhvr>
                                      <p:to>
                                        <p:strVal val="visible"/>
                                      </p:to>
                                    </p:set>
                                    <p:anim calcmode="lin" valueType="num">
                                      <p:cBhvr additive="base">
                                        <p:cTn id="61" dur="500" fill="hold"/>
                                        <p:tgtEl>
                                          <p:spTgt spid="41987">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1987">
                                            <p:txEl>
                                              <p:pRg st="2" end="2"/>
                                            </p:txEl>
                                          </p:spTgt>
                                        </p:tgtEl>
                                        <p:attrNameLst>
                                          <p:attrName>style.visibility</p:attrName>
                                        </p:attrNameLst>
                                      </p:cBhvr>
                                      <p:to>
                                        <p:strVal val="visible"/>
                                      </p:to>
                                    </p:set>
                                    <p:anim calcmode="lin" valueType="num">
                                      <p:cBhvr additive="base">
                                        <p:cTn id="67" dur="500" fill="hold"/>
                                        <p:tgtEl>
                                          <p:spTgt spid="41987">
                                            <p:txEl>
                                              <p:pRg st="2" end="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1987">
                                            <p:txEl>
                                              <p:pRg st="3" end="3"/>
                                            </p:txEl>
                                          </p:spTgt>
                                        </p:tgtEl>
                                        <p:attrNameLst>
                                          <p:attrName>style.visibility</p:attrName>
                                        </p:attrNameLst>
                                      </p:cBhvr>
                                      <p:to>
                                        <p:strVal val="visible"/>
                                      </p:to>
                                    </p:set>
                                    <p:anim calcmode="lin" valueType="num">
                                      <p:cBhvr additive="base">
                                        <p:cTn id="73" dur="500" fill="hold"/>
                                        <p:tgtEl>
                                          <p:spTgt spid="41987">
                                            <p:txEl>
                                              <p:pRg st="3" end="3"/>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41987">
                                            <p:txEl>
                                              <p:pRg st="4" end="4"/>
                                            </p:txEl>
                                          </p:spTgt>
                                        </p:tgtEl>
                                        <p:attrNameLst>
                                          <p:attrName>style.visibility</p:attrName>
                                        </p:attrNameLst>
                                      </p:cBhvr>
                                      <p:to>
                                        <p:strVal val="visible"/>
                                      </p:to>
                                    </p:set>
                                    <p:anim calcmode="lin" valueType="num">
                                      <p:cBhvr additive="base">
                                        <p:cTn id="79" dur="500" fill="hold"/>
                                        <p:tgtEl>
                                          <p:spTgt spid="41987">
                                            <p:txEl>
                                              <p:pRg st="4" end="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1987">
                                            <p:txEl>
                                              <p:pRg st="5" end="5"/>
                                            </p:txEl>
                                          </p:spTgt>
                                        </p:tgtEl>
                                        <p:attrNameLst>
                                          <p:attrName>style.visibility</p:attrName>
                                        </p:attrNameLst>
                                      </p:cBhvr>
                                      <p:to>
                                        <p:strVal val="visible"/>
                                      </p:to>
                                    </p:set>
                                    <p:anim calcmode="lin" valueType="num">
                                      <p:cBhvr additive="base">
                                        <p:cTn id="85" dur="500" fill="hold"/>
                                        <p:tgtEl>
                                          <p:spTgt spid="41987">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19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P spid="4198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1270000" y="250825"/>
            <a:ext cx="10464800" cy="1998663"/>
          </a:xfrm>
          <a:ln/>
        </p:spPr>
        <p:txBody>
          <a:bodyPr/>
          <a:lstStyle/>
          <a:p>
            <a:r>
              <a:rPr lang="en-US"/>
              <a:t>Constricted Pupils</a:t>
            </a:r>
          </a:p>
        </p:txBody>
      </p:sp>
      <p:pic>
        <p:nvPicPr>
          <p:cNvPr id="43010" name="Picture 2"/>
          <p:cNvPicPr>
            <a:picLocks noChangeArrowheads="1"/>
          </p:cNvPicPr>
          <p:nvPr/>
        </p:nvPicPr>
        <p:blipFill>
          <a:blip r:embed="rId2" cstate="print"/>
          <a:srcRect/>
          <a:stretch>
            <a:fillRect/>
          </a:stretch>
        </p:blipFill>
        <p:spPr bwMode="auto">
          <a:xfrm>
            <a:off x="1320800" y="2209800"/>
            <a:ext cx="4711700" cy="3632200"/>
          </a:xfrm>
          <a:prstGeom prst="rect">
            <a:avLst/>
          </a:prstGeom>
          <a:noFill/>
          <a:ln w="9525" cap="flat">
            <a:noFill/>
            <a:miter lim="800000"/>
            <a:headEnd/>
            <a:tailEnd/>
          </a:ln>
        </p:spPr>
      </p:pic>
      <p:pic>
        <p:nvPicPr>
          <p:cNvPr id="43011" name="Picture 3"/>
          <p:cNvPicPr>
            <a:picLocks noChangeArrowheads="1"/>
          </p:cNvPicPr>
          <p:nvPr/>
        </p:nvPicPr>
        <p:blipFill>
          <a:blip r:embed="rId3" cstate="print"/>
          <a:srcRect/>
          <a:stretch>
            <a:fillRect/>
          </a:stretch>
        </p:blipFill>
        <p:spPr bwMode="auto">
          <a:xfrm>
            <a:off x="7734300" y="2203450"/>
            <a:ext cx="4254500" cy="3632200"/>
          </a:xfrm>
          <a:prstGeom prst="rect">
            <a:avLst/>
          </a:prstGeom>
          <a:noFill/>
          <a:ln w="9525" cap="flat">
            <a:noFill/>
            <a:miter lim="800000"/>
            <a:headEnd/>
            <a:tailEnd/>
          </a:ln>
        </p:spPr>
      </p:pic>
      <p:pic>
        <p:nvPicPr>
          <p:cNvPr id="43012" name="Picture 4"/>
          <p:cNvPicPr>
            <a:picLocks noChangeArrowheads="1"/>
          </p:cNvPicPr>
          <p:nvPr/>
        </p:nvPicPr>
        <p:blipFill>
          <a:blip r:embed="rId4" cstate="print"/>
          <a:srcRect/>
          <a:stretch>
            <a:fillRect/>
          </a:stretch>
        </p:blipFill>
        <p:spPr bwMode="auto">
          <a:xfrm>
            <a:off x="1282700" y="6324600"/>
            <a:ext cx="4711700" cy="34163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box(in)">
                                      <p:cBhvr>
                                        <p:cTn id="12" dur="500"/>
                                        <p:tgtEl>
                                          <p:spTgt spid="430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012"/>
                                        </p:tgtEl>
                                        <p:attrNameLst>
                                          <p:attrName>style.visibility</p:attrName>
                                        </p:attrNameLst>
                                      </p:cBhvr>
                                      <p:to>
                                        <p:strVal val="visible"/>
                                      </p:to>
                                    </p:set>
                                    <p:animEffect transition="in" filter="box(in)">
                                      <p:cBhvr>
                                        <p:cTn id="17"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270000" y="252413"/>
            <a:ext cx="10464800" cy="1995487"/>
          </a:xfrm>
          <a:ln/>
        </p:spPr>
        <p:txBody>
          <a:bodyPr/>
          <a:lstStyle/>
          <a:p>
            <a:r>
              <a:rPr lang="en-US"/>
              <a:t>Injection Sores/Abscesses</a:t>
            </a:r>
          </a:p>
        </p:txBody>
      </p:sp>
      <p:pic>
        <p:nvPicPr>
          <p:cNvPr id="44034" name="Picture 2"/>
          <p:cNvPicPr>
            <a:picLocks noChangeArrowheads="1"/>
          </p:cNvPicPr>
          <p:nvPr/>
        </p:nvPicPr>
        <p:blipFill>
          <a:blip r:embed="rId2" cstate="print"/>
          <a:srcRect/>
          <a:stretch>
            <a:fillRect/>
          </a:stretch>
        </p:blipFill>
        <p:spPr bwMode="auto">
          <a:xfrm>
            <a:off x="901700" y="2844800"/>
            <a:ext cx="3924300" cy="3187700"/>
          </a:xfrm>
          <a:prstGeom prst="rect">
            <a:avLst/>
          </a:prstGeom>
          <a:noFill/>
          <a:ln w="9525" cap="flat">
            <a:noFill/>
            <a:miter lim="800000"/>
            <a:headEnd/>
            <a:tailEnd/>
          </a:ln>
        </p:spPr>
      </p:pic>
      <p:pic>
        <p:nvPicPr>
          <p:cNvPr id="44035" name="Picture 3"/>
          <p:cNvPicPr>
            <a:picLocks noChangeArrowheads="1"/>
          </p:cNvPicPr>
          <p:nvPr/>
        </p:nvPicPr>
        <p:blipFill>
          <a:blip r:embed="rId3" cstate="print"/>
          <a:srcRect/>
          <a:stretch>
            <a:fillRect/>
          </a:stretch>
        </p:blipFill>
        <p:spPr bwMode="auto">
          <a:xfrm>
            <a:off x="889000" y="6527800"/>
            <a:ext cx="3924300" cy="3073400"/>
          </a:xfrm>
          <a:prstGeom prst="rect">
            <a:avLst/>
          </a:prstGeom>
          <a:noFill/>
          <a:ln w="9525" cap="flat">
            <a:noFill/>
            <a:miter lim="800000"/>
            <a:headEnd/>
            <a:tailEnd/>
          </a:ln>
        </p:spPr>
      </p:pic>
      <p:pic>
        <p:nvPicPr>
          <p:cNvPr id="44036" name="Picture 4"/>
          <p:cNvPicPr>
            <a:picLocks noChangeArrowheads="1"/>
          </p:cNvPicPr>
          <p:nvPr/>
        </p:nvPicPr>
        <p:blipFill>
          <a:blip r:embed="rId4" cstate="print"/>
          <a:srcRect/>
          <a:stretch>
            <a:fillRect/>
          </a:stretch>
        </p:blipFill>
        <p:spPr bwMode="auto">
          <a:xfrm>
            <a:off x="7648575" y="2806700"/>
            <a:ext cx="4114800" cy="32639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ln/>
        </p:spPr>
        <p:txBody>
          <a:bodyPr/>
          <a:lstStyle/>
          <a:p>
            <a:r>
              <a:rPr lang="en-US"/>
              <a:t>Symptoms of Overdose</a:t>
            </a:r>
          </a:p>
        </p:txBody>
      </p:sp>
      <p:sp>
        <p:nvSpPr>
          <p:cNvPr id="45058"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a:t>Slow, shallow respiratory rate.</a:t>
            </a:r>
          </a:p>
          <a:p>
            <a:pPr marL="668338">
              <a:spcBef>
                <a:spcPts val="3200"/>
              </a:spcBef>
              <a:buFont typeface="Cochin" charset="0"/>
              <a:buBlip>
                <a:blip r:embed="rId2"/>
              </a:buBlip>
            </a:pPr>
            <a:r>
              <a:rPr lang="en-US" sz="3100"/>
              <a:t>Cyanosis</a:t>
            </a:r>
          </a:p>
          <a:p>
            <a:pPr marL="1112838" lvl="1">
              <a:spcBef>
                <a:spcPts val="3200"/>
              </a:spcBef>
              <a:buFont typeface="Cochin" charset="0"/>
              <a:buBlip>
                <a:blip r:embed="rId2"/>
              </a:buBlip>
            </a:pPr>
            <a:r>
              <a:rPr lang="en-US" sz="3100"/>
              <a:t>bluish skin tone</a:t>
            </a:r>
          </a:p>
          <a:p>
            <a:pPr marL="668338">
              <a:spcBef>
                <a:spcPts val="3200"/>
              </a:spcBef>
              <a:buFont typeface="Cochin" charset="0"/>
              <a:buBlip>
                <a:blip r:embed="rId2"/>
              </a:buBlip>
            </a:pPr>
            <a:r>
              <a:rPr lang="en-US" sz="3100"/>
              <a:t>Frothy pink foam at mouth.</a:t>
            </a:r>
          </a:p>
          <a:p>
            <a:pPr marL="1112838" lvl="1">
              <a:spcBef>
                <a:spcPts val="3200"/>
              </a:spcBef>
              <a:buFont typeface="Cochin" charset="0"/>
              <a:buBlip>
                <a:blip r:embed="rId2"/>
              </a:buBlip>
            </a:pPr>
            <a:r>
              <a:rPr lang="en-US" sz="3100"/>
              <a:t>Pulmonary Edema</a:t>
            </a:r>
          </a:p>
          <a:p>
            <a:pPr marL="668338">
              <a:spcBef>
                <a:spcPts val="3200"/>
              </a:spcBef>
              <a:buFont typeface="Cochin" charset="0"/>
              <a:buBlip>
                <a:blip r:embed="rId2"/>
              </a:buBlip>
            </a:pPr>
            <a:r>
              <a:rPr lang="en-US" sz="3100"/>
              <a:t>Unconsciousness</a:t>
            </a:r>
          </a:p>
          <a:p>
            <a:pPr marL="668338">
              <a:spcBef>
                <a:spcPts val="3200"/>
              </a:spcBef>
              <a:buFont typeface="Cochin" charset="0"/>
              <a:buBlip>
                <a:blip r:embed="rId2"/>
              </a:buBlip>
            </a:pPr>
            <a:r>
              <a:rPr lang="en-US" sz="3100"/>
              <a:t>Death</a:t>
            </a:r>
          </a:p>
          <a:p>
            <a:pPr marL="1112838" lvl="1">
              <a:spcBef>
                <a:spcPts val="3200"/>
              </a:spcBef>
              <a:buFont typeface="Cochin" charset="0"/>
              <a:buBlip>
                <a:blip r:embed="rId2"/>
              </a:buBlip>
            </a:pPr>
            <a:r>
              <a:rPr lang="en-US" sz="3100"/>
              <a:t>needle often still beside or in body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505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505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05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05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50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1270000" y="254000"/>
            <a:ext cx="10464800" cy="1993900"/>
          </a:xfrm>
          <a:ln/>
        </p:spPr>
        <p:txBody>
          <a:bodyPr/>
          <a:lstStyle/>
          <a:p>
            <a:r>
              <a:rPr lang="en-US"/>
              <a:t>Heroin Production</a:t>
            </a:r>
          </a:p>
        </p:txBody>
      </p:sp>
      <p:sp>
        <p:nvSpPr>
          <p:cNvPr id="46082" name="Rectangle 2"/>
          <p:cNvSpPr>
            <a:spLocks noGrp="1" noChangeArrowheads="1"/>
          </p:cNvSpPr>
          <p:nvPr>
            <p:ph type="body" idx="1"/>
          </p:nvPr>
        </p:nvSpPr>
        <p:spPr>
          <a:xfrm>
            <a:off x="1270000" y="1587500"/>
            <a:ext cx="10464800" cy="6578600"/>
          </a:xfrm>
          <a:ln/>
        </p:spPr>
        <p:txBody>
          <a:bodyPr/>
          <a:lstStyle/>
          <a:p>
            <a:pPr marL="668338">
              <a:buFont typeface="Cochin" charset="0"/>
              <a:buBlip>
                <a:blip r:embed="rId2"/>
              </a:buBlip>
            </a:pPr>
            <a:r>
              <a:rPr lang="en-US"/>
              <a:t>Opium Poppy</a:t>
            </a:r>
          </a:p>
          <a:p>
            <a:pPr marL="1112838" lvl="1">
              <a:buFont typeface="Cochin" charset="0"/>
              <a:buBlip>
                <a:blip r:embed="rId2"/>
              </a:buBlip>
            </a:pPr>
            <a:r>
              <a:rPr lang="en-US"/>
              <a:t>grown in Mexico, Turkey, Golden Triangle, Golden Crescent, Colombia</a:t>
            </a:r>
          </a:p>
          <a:p>
            <a:pPr marL="668338">
              <a:buFont typeface="Cochin" charset="0"/>
              <a:buBlip>
                <a:blip r:embed="rId2"/>
              </a:buBlip>
            </a:pPr>
            <a:r>
              <a:rPr lang="en-US"/>
              <a:t>Raw opium drawn from seed pod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 calcmode="lin" valueType="num">
                                      <p:cBhvr additive="base">
                                        <p:cTn id="11" dur="500" fill="hold"/>
                                        <p:tgtEl>
                                          <p:spTgt spid="460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0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082">
                                            <p:txEl>
                                              <p:pRg st="2" end="2"/>
                                            </p:txEl>
                                          </p:spTgt>
                                        </p:tgtEl>
                                        <p:attrNameLst>
                                          <p:attrName>style.visibility</p:attrName>
                                        </p:attrNameLst>
                                      </p:cBhvr>
                                      <p:to>
                                        <p:strVal val="visible"/>
                                      </p:to>
                                    </p:set>
                                    <p:anim calcmode="lin" valueType="num">
                                      <p:cBhvr additive="base">
                                        <p:cTn id="17" dur="500" fill="hold"/>
                                        <p:tgtEl>
                                          <p:spTgt spid="4608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60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270000" y="214313"/>
            <a:ext cx="10464800" cy="2071687"/>
          </a:xfrm>
          <a:ln/>
        </p:spPr>
        <p:txBody>
          <a:bodyPr/>
          <a:lstStyle/>
          <a:p>
            <a:r>
              <a:rPr lang="en-US"/>
              <a:t>Your Instructor</a:t>
            </a:r>
          </a:p>
        </p:txBody>
      </p:sp>
      <p:sp>
        <p:nvSpPr>
          <p:cNvPr id="17410" name="Rectangle 2"/>
          <p:cNvSpPr>
            <a:spLocks noGrp="1" noChangeArrowheads="1"/>
          </p:cNvSpPr>
          <p:nvPr>
            <p:ph type="body" idx="1"/>
          </p:nvPr>
        </p:nvSpPr>
        <p:spPr>
          <a:xfrm>
            <a:off x="254000" y="2286000"/>
            <a:ext cx="7289800" cy="6767513"/>
          </a:xfrm>
          <a:ln/>
        </p:spPr>
        <p:txBody>
          <a:bodyPr/>
          <a:lstStyle/>
          <a:p>
            <a:pPr marL="668338">
              <a:buFont typeface="Cochin" charset="0"/>
              <a:buBlip>
                <a:blip r:embed="rId2"/>
              </a:buBlip>
            </a:pPr>
            <a:r>
              <a:rPr lang="en-US" sz="3600"/>
              <a:t>Master Police Officer </a:t>
            </a:r>
          </a:p>
          <a:p>
            <a:pPr marL="668338">
              <a:buFont typeface="Cochin" charset="0"/>
              <a:buBlip>
                <a:blip r:embed="rId2"/>
              </a:buBlip>
            </a:pPr>
            <a:r>
              <a:rPr lang="en-US" sz="3600"/>
              <a:t>Bill Shepard</a:t>
            </a:r>
          </a:p>
          <a:p>
            <a:pPr marL="668338">
              <a:buFont typeface="Cochin" charset="0"/>
              <a:buBlip>
                <a:blip r:embed="rId2"/>
              </a:buBlip>
            </a:pPr>
            <a:r>
              <a:rPr lang="en-US" sz="3600"/>
              <a:t>Des Moines Police Department</a:t>
            </a:r>
          </a:p>
          <a:p>
            <a:pPr marL="668338">
              <a:buFont typeface="Cochin" charset="0"/>
              <a:buBlip>
                <a:blip r:embed="rId2"/>
              </a:buBlip>
            </a:pPr>
            <a:r>
              <a:rPr lang="en-US" sz="3600"/>
              <a:t>KCSO/DMPD Special Enforcement Unit</a:t>
            </a:r>
          </a:p>
          <a:p>
            <a:pPr marL="668338">
              <a:buFont typeface="Cochin" charset="0"/>
              <a:buBlip>
                <a:blip r:embed="rId2"/>
              </a:buBlip>
            </a:pPr>
            <a:r>
              <a:rPr lang="en-US" sz="3600"/>
              <a:t>DMPD Crime Task Force</a:t>
            </a:r>
          </a:p>
        </p:txBody>
      </p:sp>
      <p:pic>
        <p:nvPicPr>
          <p:cNvPr id="17411" name="Picture 3"/>
          <p:cNvPicPr>
            <a:picLocks noChangeArrowheads="1"/>
          </p:cNvPicPr>
          <p:nvPr/>
        </p:nvPicPr>
        <p:blipFill>
          <a:blip r:embed="rId3" cstate="print"/>
          <a:srcRect/>
          <a:stretch>
            <a:fillRect/>
          </a:stretch>
        </p:blipFill>
        <p:spPr bwMode="auto">
          <a:xfrm>
            <a:off x="7747000" y="3436938"/>
            <a:ext cx="4927600" cy="47625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1270000" y="0"/>
            <a:ext cx="10464800" cy="2679700"/>
          </a:xfrm>
          <a:ln/>
        </p:spPr>
        <p:txBody>
          <a:bodyPr/>
          <a:lstStyle/>
          <a:p>
            <a:r>
              <a:rPr lang="en-US"/>
              <a:t>Heroin: </a:t>
            </a:r>
            <a:br>
              <a:rPr lang="en-US"/>
            </a:br>
            <a:r>
              <a:rPr lang="en-US"/>
              <a:t>H, Chiva, black, smack, ...</a:t>
            </a:r>
          </a:p>
        </p:txBody>
      </p:sp>
      <p:sp>
        <p:nvSpPr>
          <p:cNvPr id="47106" name="Rectangle 2"/>
          <p:cNvSpPr>
            <a:spLocks noGrp="1" noChangeArrowheads="1"/>
          </p:cNvSpPr>
          <p:nvPr>
            <p:ph type="body" idx="1"/>
          </p:nvPr>
        </p:nvSpPr>
        <p:spPr>
          <a:xfrm>
            <a:off x="1270000" y="2616200"/>
            <a:ext cx="10464800" cy="7162800"/>
          </a:xfrm>
          <a:ln/>
        </p:spPr>
        <p:txBody>
          <a:bodyPr/>
          <a:lstStyle/>
          <a:p>
            <a:pPr marL="668338">
              <a:buFont typeface="Cochin" charset="0"/>
              <a:buBlip>
                <a:blip r:embed="rId2"/>
              </a:buBlip>
            </a:pPr>
            <a:r>
              <a:rPr lang="en-US" sz="3600"/>
              <a:t>White</a:t>
            </a:r>
          </a:p>
          <a:p>
            <a:pPr marL="1112838" lvl="1">
              <a:buSzPct val="67000"/>
              <a:buFont typeface="Cochin" charset="0"/>
              <a:buBlip>
                <a:blip r:embed="rId2"/>
              </a:buBlip>
            </a:pPr>
            <a:r>
              <a:rPr lang="en-US" sz="3600"/>
              <a:t>Southeast Asian	95+%</a:t>
            </a:r>
          </a:p>
          <a:p>
            <a:pPr marL="1112838" lvl="1">
              <a:buSzPct val="67000"/>
              <a:buFont typeface="Cochin" charset="0"/>
              <a:buBlip>
                <a:blip r:embed="rId2"/>
              </a:buBlip>
            </a:pPr>
            <a:r>
              <a:rPr lang="en-US" sz="3600"/>
              <a:t>Southwest Asian 	70-90%</a:t>
            </a:r>
          </a:p>
          <a:p>
            <a:pPr marL="1112838" lvl="1">
              <a:buSzPct val="67000"/>
              <a:buFont typeface="Cochin" charset="0"/>
              <a:buBlip>
                <a:blip r:embed="rId2"/>
              </a:buBlip>
            </a:pPr>
            <a:r>
              <a:rPr lang="en-US" sz="3600"/>
              <a:t>Colombian	60-90%</a:t>
            </a:r>
          </a:p>
          <a:p>
            <a:pPr marL="668338">
              <a:buSzPct val="67000"/>
              <a:buFont typeface="Cochin" charset="0"/>
              <a:buBlip>
                <a:blip r:embed="rId2"/>
              </a:buBlip>
            </a:pPr>
            <a:r>
              <a:rPr lang="en-US" sz="3600"/>
              <a:t>Mexican Brown	40-85%</a:t>
            </a:r>
          </a:p>
          <a:p>
            <a:pPr marL="1112838" lvl="1">
              <a:buFont typeface="Cochin" charset="0"/>
              <a:buBlip>
                <a:blip r:embed="rId2"/>
              </a:buBlip>
            </a:pPr>
            <a:r>
              <a:rPr lang="en-US" sz="3600"/>
              <a:t>consistency of cocoa</a:t>
            </a:r>
          </a:p>
          <a:p>
            <a:pPr marL="668338">
              <a:buSzPct val="67000"/>
              <a:buFont typeface="Cochin" charset="0"/>
              <a:buBlip>
                <a:blip r:embed="rId2"/>
              </a:buBlip>
            </a:pPr>
            <a:r>
              <a:rPr lang="en-US" sz="3600"/>
              <a:t>Black Tar	20-60%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710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710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710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710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710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71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1270000" y="469900"/>
            <a:ext cx="10464800" cy="1993900"/>
          </a:xfrm>
          <a:ln/>
        </p:spPr>
        <p:txBody>
          <a:bodyPr/>
          <a:lstStyle/>
          <a:p>
            <a:r>
              <a:rPr lang="en-US"/>
              <a:t>Asian White</a:t>
            </a:r>
          </a:p>
        </p:txBody>
      </p:sp>
      <p:pic>
        <p:nvPicPr>
          <p:cNvPr id="48130" name="Picture 2"/>
          <p:cNvPicPr>
            <a:picLocks noChangeArrowheads="1"/>
          </p:cNvPicPr>
          <p:nvPr/>
        </p:nvPicPr>
        <p:blipFill>
          <a:blip r:embed="rId2" cstate="print"/>
          <a:srcRect/>
          <a:stretch>
            <a:fillRect/>
          </a:stretch>
        </p:blipFill>
        <p:spPr bwMode="auto">
          <a:xfrm>
            <a:off x="1955800" y="2565400"/>
            <a:ext cx="8597900" cy="6210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270000" y="0"/>
            <a:ext cx="10464800" cy="1993900"/>
          </a:xfrm>
          <a:ln/>
        </p:spPr>
        <p:txBody>
          <a:bodyPr/>
          <a:lstStyle/>
          <a:p>
            <a:r>
              <a:rPr lang="en-US"/>
              <a:t>Mexican Brown</a:t>
            </a:r>
          </a:p>
        </p:txBody>
      </p:sp>
      <p:pic>
        <p:nvPicPr>
          <p:cNvPr id="49154" name="Picture 2"/>
          <p:cNvPicPr>
            <a:picLocks noChangeArrowheads="1"/>
          </p:cNvPicPr>
          <p:nvPr/>
        </p:nvPicPr>
        <p:blipFill>
          <a:blip r:embed="rId2" cstate="print"/>
          <a:srcRect/>
          <a:stretch>
            <a:fillRect/>
          </a:stretch>
        </p:blipFill>
        <p:spPr bwMode="auto">
          <a:xfrm>
            <a:off x="2108200" y="1752600"/>
            <a:ext cx="8788400" cy="70739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1270000" y="254000"/>
            <a:ext cx="10464800" cy="1993900"/>
          </a:xfrm>
          <a:ln/>
        </p:spPr>
        <p:txBody>
          <a:bodyPr/>
          <a:lstStyle/>
          <a:p>
            <a:r>
              <a:rPr lang="en-US"/>
              <a:t>Black Tar Heroin</a:t>
            </a:r>
          </a:p>
        </p:txBody>
      </p:sp>
      <p:pic>
        <p:nvPicPr>
          <p:cNvPr id="50178" name="Picture 2"/>
          <p:cNvPicPr>
            <a:picLocks noChangeArrowheads="1"/>
          </p:cNvPicPr>
          <p:nvPr/>
        </p:nvPicPr>
        <p:blipFill>
          <a:blip r:embed="rId2" cstate="print"/>
          <a:srcRect/>
          <a:stretch>
            <a:fillRect/>
          </a:stretch>
        </p:blipFill>
        <p:spPr bwMode="auto">
          <a:xfrm>
            <a:off x="190500" y="3263900"/>
            <a:ext cx="5753100" cy="5067300"/>
          </a:xfrm>
          <a:prstGeom prst="rect">
            <a:avLst/>
          </a:prstGeom>
          <a:noFill/>
          <a:ln w="9525" cap="flat">
            <a:noFill/>
            <a:miter lim="800000"/>
            <a:headEnd/>
            <a:tailEnd/>
          </a:ln>
        </p:spPr>
      </p:pic>
      <p:pic>
        <p:nvPicPr>
          <p:cNvPr id="50179" name="Picture 3"/>
          <p:cNvPicPr>
            <a:picLocks noChangeArrowheads="1"/>
          </p:cNvPicPr>
          <p:nvPr/>
        </p:nvPicPr>
        <p:blipFill>
          <a:blip r:embed="rId3" cstate="print"/>
          <a:srcRect/>
          <a:stretch>
            <a:fillRect/>
          </a:stretch>
        </p:blipFill>
        <p:spPr bwMode="auto">
          <a:xfrm>
            <a:off x="7035800" y="3263900"/>
            <a:ext cx="5753100" cy="5067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a:lstStyle/>
          <a:p>
            <a:r>
              <a:rPr lang="en-US"/>
              <a:t>Modes of Ingestion</a:t>
            </a:r>
          </a:p>
        </p:txBody>
      </p:sp>
      <p:sp>
        <p:nvSpPr>
          <p:cNvPr id="5120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Oral</a:t>
            </a:r>
          </a:p>
          <a:p>
            <a:pPr marL="668338">
              <a:spcBef>
                <a:spcPts val="3600"/>
              </a:spcBef>
              <a:buFont typeface="Cochin" charset="0"/>
              <a:buBlip>
                <a:blip r:embed="rId2"/>
              </a:buBlip>
            </a:pPr>
            <a:r>
              <a:rPr lang="en-US" sz="3600"/>
              <a:t>Smoking</a:t>
            </a:r>
          </a:p>
          <a:p>
            <a:pPr marL="668338">
              <a:spcBef>
                <a:spcPts val="3600"/>
              </a:spcBef>
              <a:buFont typeface="Cochin" charset="0"/>
              <a:buBlip>
                <a:blip r:embed="rId2"/>
              </a:buBlip>
            </a:pPr>
            <a:r>
              <a:rPr lang="en-US" sz="3600"/>
              <a:t>Injection</a:t>
            </a:r>
          </a:p>
          <a:p>
            <a:pPr marL="1112838" lvl="1">
              <a:spcBef>
                <a:spcPts val="3600"/>
              </a:spcBef>
              <a:buFont typeface="Cochin" charset="0"/>
              <a:buBlip>
                <a:blip r:embed="rId2"/>
              </a:buBlip>
            </a:pPr>
            <a:r>
              <a:rPr lang="en-US" sz="3600"/>
              <a:t>subcutaneous</a:t>
            </a:r>
          </a:p>
          <a:p>
            <a:pPr marL="1112838" lvl="1">
              <a:spcBef>
                <a:spcPts val="3600"/>
              </a:spcBef>
              <a:buFont typeface="Cochin" charset="0"/>
              <a:buBlip>
                <a:blip r:embed="rId2"/>
              </a:buBlip>
            </a:pPr>
            <a:r>
              <a:rPr lang="en-US" sz="3600"/>
              <a:t>intramuscular</a:t>
            </a:r>
          </a:p>
          <a:p>
            <a:pPr marL="1112838" lvl="1">
              <a:spcBef>
                <a:spcPts val="3600"/>
              </a:spcBef>
              <a:buFont typeface="Cochin" charset="0"/>
              <a:buBlip>
                <a:blip r:embed="rId2"/>
              </a:buBlip>
            </a:pPr>
            <a:r>
              <a:rPr lang="en-US" sz="3600"/>
              <a:t>intravenous</a:t>
            </a:r>
          </a:p>
          <a:p>
            <a:pPr marL="668338">
              <a:spcBef>
                <a:spcPts val="3600"/>
              </a:spcBef>
              <a:buFont typeface="Cochin" charset="0"/>
              <a:buBlip>
                <a:blip r:embed="rId2"/>
              </a:buBlip>
            </a:pPr>
            <a:r>
              <a:rPr lang="en-US" sz="3600"/>
              <a:t>IV is by far the most popular form of ingestion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120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120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120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12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1270000" y="254000"/>
            <a:ext cx="10464800" cy="1993900"/>
          </a:xfrm>
          <a:ln/>
        </p:spPr>
        <p:txBody>
          <a:bodyPr/>
          <a:lstStyle/>
          <a:p>
            <a:r>
              <a:rPr lang="en-US"/>
              <a:t>Paraphernalia </a:t>
            </a:r>
          </a:p>
        </p:txBody>
      </p:sp>
      <p:sp>
        <p:nvSpPr>
          <p:cNvPr id="52226" name="Rectangle 2"/>
          <p:cNvSpPr>
            <a:spLocks noGrp="1" noChangeArrowheads="1"/>
          </p:cNvSpPr>
          <p:nvPr>
            <p:ph type="body" idx="1"/>
          </p:nvPr>
        </p:nvSpPr>
        <p:spPr>
          <a:xfrm>
            <a:off x="1270000" y="1752600"/>
            <a:ext cx="10464800" cy="7162800"/>
          </a:xfrm>
          <a:ln/>
        </p:spPr>
        <p:txBody>
          <a:bodyPr/>
          <a:lstStyle/>
          <a:p>
            <a:pPr marL="668338">
              <a:buFont typeface="Cochin" charset="0"/>
              <a:buBlip>
                <a:blip r:embed="rId2"/>
              </a:buBlip>
            </a:pPr>
            <a:r>
              <a:rPr lang="en-US"/>
              <a:t>Syringe</a:t>
            </a:r>
          </a:p>
          <a:p>
            <a:pPr marL="1112838" lvl="1">
              <a:buFont typeface="Cochin" charset="0"/>
              <a:buBlip>
                <a:blip r:embed="rId2"/>
              </a:buBlip>
            </a:pPr>
            <a:r>
              <a:rPr lang="en-US"/>
              <a:t>26-28 gauge insulin syringe</a:t>
            </a:r>
          </a:p>
          <a:p>
            <a:pPr marL="1112838" lvl="1">
              <a:buFont typeface="Cochin" charset="0"/>
              <a:buBlip>
                <a:blip r:embed="rId2"/>
              </a:buBlip>
            </a:pPr>
            <a:r>
              <a:rPr lang="en-US"/>
              <a:t>generally re-used</a:t>
            </a:r>
          </a:p>
          <a:p>
            <a:pPr marL="668338">
              <a:buFont typeface="Cochin" charset="0"/>
              <a:buBlip>
                <a:blip r:embed="rId2"/>
              </a:buBlip>
            </a:pPr>
            <a:r>
              <a:rPr lang="en-US"/>
              <a:t>Spoon or metal cap</a:t>
            </a:r>
          </a:p>
          <a:p>
            <a:pPr marL="668338">
              <a:buFont typeface="Cochin" charset="0"/>
              <a:buBlip>
                <a:blip r:embed="rId2"/>
              </a:buBlip>
            </a:pPr>
            <a:r>
              <a:rPr lang="en-US"/>
              <a:t>Cotton or cigarette filter</a:t>
            </a:r>
          </a:p>
          <a:p>
            <a:pPr marL="668338">
              <a:buFont typeface="Cochin" charset="0"/>
              <a:buBlip>
                <a:blip r:embed="rId2"/>
              </a:buBlip>
            </a:pPr>
            <a:r>
              <a:rPr lang="en-US"/>
              <a:t>Water </a:t>
            </a:r>
          </a:p>
          <a:p>
            <a:pPr marL="1112838" lvl="1">
              <a:buFont typeface="Cochin" charset="0"/>
              <a:buBlip>
                <a:blip r:embed="rId2"/>
              </a:buBlip>
            </a:pPr>
            <a:r>
              <a:rPr lang="en-US"/>
              <a:t>small vial with screw top</a:t>
            </a:r>
          </a:p>
        </p:txBody>
      </p:sp>
      <p:pic>
        <p:nvPicPr>
          <p:cNvPr id="52227" name="Picture 3"/>
          <p:cNvPicPr>
            <a:picLocks noChangeArrowheads="1"/>
          </p:cNvPicPr>
          <p:nvPr/>
        </p:nvPicPr>
        <p:blipFill>
          <a:blip r:embed="rId3" cstate="print"/>
          <a:srcRect/>
          <a:stretch>
            <a:fillRect/>
          </a:stretch>
        </p:blipFill>
        <p:spPr bwMode="auto">
          <a:xfrm>
            <a:off x="7556500" y="3873500"/>
            <a:ext cx="5321300" cy="42164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 calcmode="lin" valueType="num">
                                      <p:cBhvr additive="base">
                                        <p:cTn id="7" dur="500" fill="hold"/>
                                        <p:tgtEl>
                                          <p:spTgt spid="522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226">
                                            <p:txEl>
                                              <p:pRg st="1" end="1"/>
                                            </p:txEl>
                                          </p:spTgt>
                                        </p:tgtEl>
                                        <p:attrNameLst>
                                          <p:attrName>style.visibility</p:attrName>
                                        </p:attrNameLst>
                                      </p:cBhvr>
                                      <p:to>
                                        <p:strVal val="visible"/>
                                      </p:to>
                                    </p:set>
                                    <p:anim calcmode="lin" valueType="num">
                                      <p:cBhvr additive="base">
                                        <p:cTn id="11" dur="500" fill="hold"/>
                                        <p:tgtEl>
                                          <p:spTgt spid="5222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2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226">
                                            <p:txEl>
                                              <p:pRg st="2" end="2"/>
                                            </p:txEl>
                                          </p:spTgt>
                                        </p:tgtEl>
                                        <p:attrNameLst>
                                          <p:attrName>style.visibility</p:attrName>
                                        </p:attrNameLst>
                                      </p:cBhvr>
                                      <p:to>
                                        <p:strVal val="visible"/>
                                      </p:to>
                                    </p:set>
                                    <p:anim calcmode="lin" valueType="num">
                                      <p:cBhvr additive="base">
                                        <p:cTn id="15" dur="500" fill="hold"/>
                                        <p:tgtEl>
                                          <p:spTgt spid="5222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22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2226">
                                            <p:txEl>
                                              <p:pRg st="3" end="3"/>
                                            </p:txEl>
                                          </p:spTgt>
                                        </p:tgtEl>
                                        <p:attrNameLst>
                                          <p:attrName>style.visibility</p:attrName>
                                        </p:attrNameLst>
                                      </p:cBhvr>
                                      <p:to>
                                        <p:strVal val="visible"/>
                                      </p:to>
                                    </p:set>
                                    <p:anim calcmode="lin" valueType="num">
                                      <p:cBhvr additive="base">
                                        <p:cTn id="21" dur="500" fill="hold"/>
                                        <p:tgtEl>
                                          <p:spTgt spid="52226">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22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226">
                                            <p:txEl>
                                              <p:pRg st="4" end="4"/>
                                            </p:txEl>
                                          </p:spTgt>
                                        </p:tgtEl>
                                        <p:attrNameLst>
                                          <p:attrName>style.visibility</p:attrName>
                                        </p:attrNameLst>
                                      </p:cBhvr>
                                      <p:to>
                                        <p:strVal val="visible"/>
                                      </p:to>
                                    </p:set>
                                    <p:anim calcmode="lin" valueType="num">
                                      <p:cBhvr additive="base">
                                        <p:cTn id="27" dur="500" fill="hold"/>
                                        <p:tgtEl>
                                          <p:spTgt spid="52226">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2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2226">
                                            <p:txEl>
                                              <p:pRg st="5" end="5"/>
                                            </p:txEl>
                                          </p:spTgt>
                                        </p:tgtEl>
                                        <p:attrNameLst>
                                          <p:attrName>style.visibility</p:attrName>
                                        </p:attrNameLst>
                                      </p:cBhvr>
                                      <p:to>
                                        <p:strVal val="visible"/>
                                      </p:to>
                                    </p:set>
                                    <p:anim calcmode="lin" valueType="num">
                                      <p:cBhvr additive="base">
                                        <p:cTn id="33" dur="500" fill="hold"/>
                                        <p:tgtEl>
                                          <p:spTgt spid="52226">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2226">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2226">
                                            <p:txEl>
                                              <p:pRg st="6" end="6"/>
                                            </p:txEl>
                                          </p:spTgt>
                                        </p:tgtEl>
                                        <p:attrNameLst>
                                          <p:attrName>style.visibility</p:attrName>
                                        </p:attrNameLst>
                                      </p:cBhvr>
                                      <p:to>
                                        <p:strVal val="visible"/>
                                      </p:to>
                                    </p:set>
                                    <p:anim calcmode="lin" valueType="num">
                                      <p:cBhvr additive="base">
                                        <p:cTn id="37" dur="500" fill="hold"/>
                                        <p:tgtEl>
                                          <p:spTgt spid="5222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2260600" y="266700"/>
            <a:ext cx="8483600" cy="711200"/>
          </a:xfrm>
          <a:prstGeom prst="rect">
            <a:avLst/>
          </a:prstGeom>
          <a:noFill/>
          <a:ln w="12700" cap="flat">
            <a:noFill/>
            <a:miter lim="800000"/>
            <a:headEnd type="none" w="med" len="med"/>
            <a:tailEnd type="none" w="med" len="med"/>
          </a:ln>
        </p:spPr>
        <p:txBody>
          <a:bodyPr lIns="0" tIns="0" rIns="0" bIns="0" anchor="ctr"/>
          <a:lstStyle/>
          <a:p>
            <a:pPr algn="ctr">
              <a:spcBef>
                <a:spcPts val="2800"/>
              </a:spcBef>
            </a:pPr>
            <a:r>
              <a:rPr lang="en-US" sz="4000">
                <a:solidFill>
                  <a:schemeClr val="tx1"/>
                </a:solidFill>
                <a:latin typeface="Arial Black" charset="0"/>
                <a:ea typeface="Arial Black" charset="0"/>
                <a:cs typeface="Arial Black" charset="0"/>
                <a:sym typeface="Arial Black" charset="0"/>
              </a:rPr>
              <a:t>Intravenous Injection</a:t>
            </a:r>
          </a:p>
        </p:txBody>
      </p:sp>
      <p:pic>
        <p:nvPicPr>
          <p:cNvPr id="53250" name="Picture 2"/>
          <p:cNvPicPr>
            <a:picLocks noChangeArrowheads="1"/>
          </p:cNvPicPr>
          <p:nvPr/>
        </p:nvPicPr>
        <p:blipFill>
          <a:blip r:embed="rId2" cstate="print"/>
          <a:srcRect/>
          <a:stretch>
            <a:fillRect/>
          </a:stretch>
        </p:blipFill>
        <p:spPr bwMode="auto">
          <a:xfrm>
            <a:off x="1460500" y="1536700"/>
            <a:ext cx="10401300" cy="74549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2298700" y="901700"/>
            <a:ext cx="8407400" cy="711200"/>
          </a:xfrm>
          <a:prstGeom prst="rect">
            <a:avLst/>
          </a:prstGeom>
          <a:noFill/>
          <a:ln w="12700" cap="flat">
            <a:noFill/>
            <a:miter lim="800000"/>
            <a:headEnd type="none" w="med" len="med"/>
            <a:tailEnd type="none" w="med" len="med"/>
          </a:ln>
        </p:spPr>
        <p:txBody>
          <a:bodyPr lIns="0" tIns="0" rIns="0" bIns="0" anchor="ctr"/>
          <a:lstStyle/>
          <a:p>
            <a:pPr algn="ctr">
              <a:spcBef>
                <a:spcPts val="2800"/>
              </a:spcBef>
            </a:pPr>
            <a:r>
              <a:rPr lang="en-US" sz="4000">
                <a:solidFill>
                  <a:schemeClr val="tx1"/>
                </a:solidFill>
                <a:latin typeface="Arial Black" charset="0"/>
                <a:ea typeface="Arial Black" charset="0"/>
                <a:cs typeface="Arial Black" charset="0"/>
                <a:sym typeface="Arial Black" charset="0"/>
              </a:rPr>
              <a:t>Intravenous Injection</a:t>
            </a:r>
          </a:p>
        </p:txBody>
      </p:sp>
      <p:pic>
        <p:nvPicPr>
          <p:cNvPr id="54274" name="Picture 2"/>
          <p:cNvPicPr>
            <a:picLocks noChangeArrowheads="1"/>
          </p:cNvPicPr>
          <p:nvPr/>
        </p:nvPicPr>
        <p:blipFill>
          <a:blip r:embed="rId2" cstate="print"/>
          <a:srcRect/>
          <a:stretch>
            <a:fillRect/>
          </a:stretch>
        </p:blipFill>
        <p:spPr bwMode="auto">
          <a:xfrm>
            <a:off x="622300" y="2133600"/>
            <a:ext cx="11760200" cy="70739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p:cNvSpPr>
          <p:nvPr/>
        </p:nvSpPr>
        <p:spPr bwMode="auto">
          <a:xfrm>
            <a:off x="2413000" y="50800"/>
            <a:ext cx="8178800" cy="711200"/>
          </a:xfrm>
          <a:prstGeom prst="rect">
            <a:avLst/>
          </a:prstGeom>
          <a:noFill/>
          <a:ln w="12700" cap="flat">
            <a:noFill/>
            <a:miter lim="800000"/>
            <a:headEnd type="none" w="med" len="med"/>
            <a:tailEnd type="none" w="med" len="med"/>
          </a:ln>
        </p:spPr>
        <p:txBody>
          <a:bodyPr lIns="0" tIns="0" rIns="0" bIns="0" anchor="ctr"/>
          <a:lstStyle/>
          <a:p>
            <a:pPr algn="ctr">
              <a:spcBef>
                <a:spcPts val="2800"/>
              </a:spcBef>
            </a:pPr>
            <a:r>
              <a:rPr lang="en-US" sz="4000">
                <a:solidFill>
                  <a:schemeClr val="tx1"/>
                </a:solidFill>
                <a:latin typeface="Arial Black" charset="0"/>
                <a:ea typeface="Arial Black" charset="0"/>
                <a:cs typeface="Arial Black" charset="0"/>
                <a:sym typeface="Arial Black" charset="0"/>
              </a:rPr>
              <a:t>Intravenous Injection</a:t>
            </a:r>
          </a:p>
        </p:txBody>
      </p:sp>
      <p:pic>
        <p:nvPicPr>
          <p:cNvPr id="55298" name="Picture 2"/>
          <p:cNvPicPr>
            <a:picLocks noChangeArrowheads="1"/>
          </p:cNvPicPr>
          <p:nvPr/>
        </p:nvPicPr>
        <p:blipFill>
          <a:blip r:embed="rId2" cstate="print"/>
          <a:srcRect/>
          <a:stretch>
            <a:fillRect/>
          </a:stretch>
        </p:blipFill>
        <p:spPr bwMode="auto">
          <a:xfrm>
            <a:off x="1104900" y="1066800"/>
            <a:ext cx="10795000" cy="76200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2222500" y="901700"/>
            <a:ext cx="8559800" cy="711200"/>
          </a:xfrm>
          <a:prstGeom prst="rect">
            <a:avLst/>
          </a:prstGeom>
          <a:noFill/>
          <a:ln w="12700" cap="flat">
            <a:noFill/>
            <a:miter lim="800000"/>
            <a:headEnd type="none" w="med" len="med"/>
            <a:tailEnd type="none" w="med" len="med"/>
          </a:ln>
        </p:spPr>
        <p:txBody>
          <a:bodyPr lIns="0" tIns="0" rIns="0" bIns="0" anchor="ctr"/>
          <a:lstStyle/>
          <a:p>
            <a:pPr algn="ctr">
              <a:spcBef>
                <a:spcPts val="2800"/>
              </a:spcBef>
            </a:pPr>
            <a:r>
              <a:rPr lang="en-US" sz="4000">
                <a:solidFill>
                  <a:schemeClr val="tx1"/>
                </a:solidFill>
                <a:latin typeface="Arial Black" charset="0"/>
                <a:ea typeface="Arial Black" charset="0"/>
                <a:cs typeface="Arial Black" charset="0"/>
                <a:sym typeface="Arial Black" charset="0"/>
              </a:rPr>
              <a:t>Injection Tracks</a:t>
            </a:r>
          </a:p>
        </p:txBody>
      </p:sp>
      <p:pic>
        <p:nvPicPr>
          <p:cNvPr id="56322" name="Picture 2"/>
          <p:cNvPicPr>
            <a:picLocks noChangeArrowheads="1"/>
          </p:cNvPicPr>
          <p:nvPr/>
        </p:nvPicPr>
        <p:blipFill>
          <a:blip r:embed="rId2" cstate="print"/>
          <a:srcRect/>
          <a:stretch>
            <a:fillRect/>
          </a:stretch>
        </p:blipFill>
        <p:spPr bwMode="auto">
          <a:xfrm>
            <a:off x="1955800" y="2628900"/>
            <a:ext cx="9080500" cy="60960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a:lstStyle/>
          <a:p>
            <a:r>
              <a:rPr lang="en-US"/>
              <a:t>History of Drug Enforcement</a:t>
            </a:r>
          </a:p>
        </p:txBody>
      </p:sp>
      <p:sp>
        <p:nvSpPr>
          <p:cNvPr id="18434" name="Rectangle 2"/>
          <p:cNvSpPr>
            <a:spLocks noGrp="1" noChangeArrowheads="1"/>
          </p:cNvSpPr>
          <p:nvPr>
            <p:ph type="body" idx="1"/>
          </p:nvPr>
        </p:nvSpPr>
        <p:spPr>
          <a:ln/>
        </p:spPr>
        <p:txBody>
          <a:bodyPr/>
          <a:lstStyle/>
          <a:p>
            <a:pPr marL="668338">
              <a:buFont typeface="Cochin" charset="0"/>
              <a:buBlip>
                <a:blip r:embed="rId2"/>
              </a:buBlip>
            </a:pPr>
            <a:r>
              <a:rPr lang="en-US"/>
              <a:t>1800’s - No control over any substance.</a:t>
            </a:r>
          </a:p>
          <a:p>
            <a:pPr marL="1112838" lvl="1">
              <a:buFont typeface="Cochin" charset="0"/>
              <a:buBlip>
                <a:blip r:embed="rId2"/>
              </a:buBlip>
            </a:pPr>
            <a:r>
              <a:rPr lang="en-US"/>
              <a:t>Addictive drugs were found in various tonics, wines and medications.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8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616200" y="571500"/>
            <a:ext cx="7772400" cy="1371600"/>
          </a:xfrm>
          <a:ln/>
        </p:spPr>
        <p:txBody>
          <a:bodyPr/>
          <a:lstStyle/>
          <a:p>
            <a:r>
              <a:rPr lang="en-US"/>
              <a:t>Street Prices</a:t>
            </a:r>
          </a:p>
        </p:txBody>
      </p:sp>
      <p:sp>
        <p:nvSpPr>
          <p:cNvPr id="57346" name="Rectangle 2"/>
          <p:cNvSpPr>
            <a:spLocks noGrp="1" noChangeArrowheads="1"/>
          </p:cNvSpPr>
          <p:nvPr>
            <p:ph type="body" idx="1"/>
          </p:nvPr>
        </p:nvSpPr>
        <p:spPr>
          <a:xfrm>
            <a:off x="1854200" y="1727200"/>
            <a:ext cx="9296400" cy="6286500"/>
          </a:xfrm>
          <a:ln/>
        </p:spPr>
        <p:txBody>
          <a:bodyPr/>
          <a:lstStyle/>
          <a:p>
            <a:pPr marL="668338">
              <a:buFont typeface="Cochin" charset="0"/>
              <a:buBlip>
                <a:blip r:embed="rId2"/>
              </a:buBlip>
            </a:pPr>
            <a:endParaRPr lang="en-US"/>
          </a:p>
          <a:p>
            <a:pPr marL="668338">
              <a:buFont typeface="Cochin" charset="0"/>
              <a:buBlip>
                <a:blip r:embed="rId2"/>
              </a:buBlip>
            </a:pPr>
            <a:r>
              <a:rPr lang="en-US"/>
              <a:t>.25 gram (dose)	        $25-$40</a:t>
            </a:r>
          </a:p>
          <a:p>
            <a:pPr marL="668338">
              <a:buFont typeface="Cochin" charset="0"/>
              <a:buBlip>
                <a:blip r:embed="rId2"/>
              </a:buBlip>
            </a:pPr>
            <a:r>
              <a:rPr lang="en-US"/>
              <a:t>1 gram                        $60-$90</a:t>
            </a:r>
          </a:p>
          <a:p>
            <a:pPr marL="668338">
              <a:buFont typeface="Cochin" charset="0"/>
              <a:buBlip>
                <a:blip r:embed="rId2"/>
              </a:buBlip>
            </a:pPr>
            <a:r>
              <a:rPr lang="en-US"/>
              <a:t>1 piece	                      $600-$1000</a:t>
            </a:r>
          </a:p>
          <a:p>
            <a:pPr marL="668338">
              <a:buFont typeface="Cochin" charset="0"/>
              <a:buBlip>
                <a:blip r:embed="rId2"/>
              </a:buBlip>
            </a:pPr>
            <a:r>
              <a:rPr lang="en-US"/>
              <a:t>1 kilo (tar)	             $25,000-$40,000 </a:t>
            </a:r>
          </a:p>
          <a:p>
            <a:pPr marL="668338">
              <a:buFont typeface="Cochin" charset="0"/>
              <a:buBlip>
                <a:blip r:embed="rId2"/>
              </a:buBlip>
            </a:pPr>
            <a:r>
              <a:rPr lang="en-US"/>
              <a:t>1 kilo (white)	         $80,000-$100,000</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270000" y="219075"/>
            <a:ext cx="10464800" cy="2062163"/>
          </a:xfrm>
          <a:ln/>
        </p:spPr>
        <p:txBody>
          <a:bodyPr/>
          <a:lstStyle/>
          <a:p>
            <a:r>
              <a:rPr lang="en-US"/>
              <a:t>Enforcement Clues</a:t>
            </a:r>
          </a:p>
        </p:txBody>
      </p:sp>
      <p:sp>
        <p:nvSpPr>
          <p:cNvPr id="58370" name="Rectangle 2"/>
          <p:cNvSpPr>
            <a:spLocks noGrp="1" noChangeArrowheads="1"/>
          </p:cNvSpPr>
          <p:nvPr>
            <p:ph type="body" idx="1"/>
          </p:nvPr>
        </p:nvSpPr>
        <p:spPr>
          <a:xfrm>
            <a:off x="1270000" y="2281238"/>
            <a:ext cx="10464800" cy="6789737"/>
          </a:xfrm>
          <a:ln/>
        </p:spPr>
        <p:txBody>
          <a:bodyPr/>
          <a:lstStyle/>
          <a:p>
            <a:pPr marL="668338">
              <a:spcBef>
                <a:spcPct val="0"/>
              </a:spcBef>
              <a:buFont typeface="Cochin" charset="0"/>
              <a:buBlip>
                <a:blip r:embed="rId2"/>
              </a:buBlip>
            </a:pPr>
            <a:r>
              <a:rPr lang="en-US" sz="3600"/>
              <a:t>Tar has strong vinegar odor</a:t>
            </a:r>
          </a:p>
          <a:p>
            <a:pPr marL="668338">
              <a:spcBef>
                <a:spcPts val="3600"/>
              </a:spcBef>
              <a:buFont typeface="Cochin" charset="0"/>
              <a:buBlip>
                <a:blip r:embed="rId2"/>
              </a:buBlip>
            </a:pPr>
            <a:r>
              <a:rPr lang="en-US" sz="3600"/>
              <a:t>Mexican National Traffickers</a:t>
            </a:r>
          </a:p>
          <a:p>
            <a:pPr marL="1112838" lvl="1">
              <a:spcBef>
                <a:spcPts val="3600"/>
              </a:spcBef>
              <a:buFont typeface="Cochin" charset="0"/>
              <a:buBlip>
                <a:blip r:embed="rId2"/>
              </a:buBlip>
            </a:pPr>
            <a:r>
              <a:rPr lang="en-US" sz="3600"/>
              <a:t>Often bury larger amounts</a:t>
            </a:r>
          </a:p>
          <a:p>
            <a:pPr marL="1112838" lvl="1">
              <a:spcBef>
                <a:spcPts val="3600"/>
              </a:spcBef>
              <a:buFont typeface="Cochin" charset="0"/>
              <a:buBlip>
                <a:blip r:embed="rId2"/>
              </a:buBlip>
            </a:pPr>
            <a:r>
              <a:rPr lang="en-US" sz="3600"/>
              <a:t>Very ingenious in smuggling methods</a:t>
            </a:r>
          </a:p>
          <a:p>
            <a:pPr marL="1112838" lvl="1">
              <a:spcBef>
                <a:spcPts val="3600"/>
              </a:spcBef>
              <a:buFont typeface="Cochin" charset="0"/>
              <a:buBlip>
                <a:blip r:embed="rId2"/>
              </a:buBlip>
            </a:pPr>
            <a:r>
              <a:rPr lang="en-US" sz="3600"/>
              <a:t>Usually work in family organizations</a:t>
            </a:r>
          </a:p>
          <a:p>
            <a:pPr marL="668338">
              <a:spcBef>
                <a:spcPts val="3600"/>
              </a:spcBef>
              <a:buFont typeface="Cochin" charset="0"/>
              <a:buBlip>
                <a:blip r:embed="rId2"/>
              </a:buBlip>
            </a:pPr>
            <a:r>
              <a:rPr lang="en-US" sz="3600"/>
              <a:t>“Milk Route”</a:t>
            </a:r>
          </a:p>
          <a:p>
            <a:pPr marL="668338">
              <a:spcBef>
                <a:spcPts val="3600"/>
              </a:spcBef>
              <a:buFont typeface="Cochin" charset="0"/>
              <a:buBlip>
                <a:blip r:embed="rId2"/>
              </a:buBlip>
            </a:pPr>
            <a:r>
              <a:rPr lang="en-US" sz="3600"/>
              <a:t>Addicts are creatures of habit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 calcmode="lin" valueType="num">
                                      <p:cBhvr>
                                        <p:cTn id="7" dur="500" fill="hold"/>
                                        <p:tgtEl>
                                          <p:spTgt spid="5837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583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837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58370">
                                            <p:txEl>
                                              <p:pRg st="1" end="1"/>
                                            </p:txEl>
                                          </p:spTgt>
                                        </p:tgtEl>
                                        <p:attrNameLst>
                                          <p:attrName>style.visibility</p:attrName>
                                        </p:attrNameLst>
                                      </p:cBhvr>
                                      <p:to>
                                        <p:strVal val="visible"/>
                                      </p:to>
                                    </p:set>
                                    <p:anim calcmode="lin" valueType="num">
                                      <p:cBhvr>
                                        <p:cTn id="15" dur="500" fill="hold"/>
                                        <p:tgtEl>
                                          <p:spTgt spid="58370">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58370">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837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8370">
                                            <p:txEl>
                                              <p:pRg st="1" end="1"/>
                                            </p:txEl>
                                          </p:spTgt>
                                        </p:tgtEl>
                                        <p:attrNameLst>
                                          <p:attrName>ppt_h</p:attrName>
                                        </p:attrNameLst>
                                      </p:cBhvr>
                                      <p:tavLst>
                                        <p:tav tm="0">
                                          <p:val>
                                            <p:strVal val="#ppt_h"/>
                                          </p:val>
                                        </p:tav>
                                        <p:tav tm="100000">
                                          <p:val>
                                            <p:strVal val="#ppt_h"/>
                                          </p:val>
                                        </p:tav>
                                      </p:tavLst>
                                    </p:anim>
                                  </p:childTnLst>
                                </p:cTn>
                              </p:par>
                              <p:par>
                                <p:cTn id="19" presetID="17" presetClass="entr" presetSubtype="2" fill="hold" grpId="0" nodeType="withEffect">
                                  <p:stCondLst>
                                    <p:cond delay="0"/>
                                  </p:stCondLst>
                                  <p:childTnLst>
                                    <p:set>
                                      <p:cBhvr>
                                        <p:cTn id="20" dur="1" fill="hold">
                                          <p:stCondLst>
                                            <p:cond delay="0"/>
                                          </p:stCondLst>
                                        </p:cTn>
                                        <p:tgtEl>
                                          <p:spTgt spid="58370">
                                            <p:txEl>
                                              <p:pRg st="2" end="2"/>
                                            </p:txEl>
                                          </p:spTgt>
                                        </p:tgtEl>
                                        <p:attrNameLst>
                                          <p:attrName>style.visibility</p:attrName>
                                        </p:attrNameLst>
                                      </p:cBhvr>
                                      <p:to>
                                        <p:strVal val="visible"/>
                                      </p:to>
                                    </p:set>
                                    <p:anim calcmode="lin" valueType="num">
                                      <p:cBhvr>
                                        <p:cTn id="21" dur="500" fill="hold"/>
                                        <p:tgtEl>
                                          <p:spTgt spid="58370">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5837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5837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58370">
                                            <p:txEl>
                                              <p:pRg st="2" end="2"/>
                                            </p:txEl>
                                          </p:spTgt>
                                        </p:tgtEl>
                                        <p:attrNameLst>
                                          <p:attrName>ppt_h</p:attrName>
                                        </p:attrNameLst>
                                      </p:cBhvr>
                                      <p:tavLst>
                                        <p:tav tm="0">
                                          <p:val>
                                            <p:strVal val="#ppt_h"/>
                                          </p:val>
                                        </p:tav>
                                        <p:tav tm="100000">
                                          <p:val>
                                            <p:strVal val="#ppt_h"/>
                                          </p:val>
                                        </p:tav>
                                      </p:tavLst>
                                    </p:anim>
                                  </p:childTnLst>
                                </p:cTn>
                              </p:par>
                              <p:par>
                                <p:cTn id="25" presetID="17" presetClass="entr" presetSubtype="2" fill="hold" grpId="0" nodeType="withEffect">
                                  <p:stCondLst>
                                    <p:cond delay="0"/>
                                  </p:stCondLst>
                                  <p:childTnLst>
                                    <p:set>
                                      <p:cBhvr>
                                        <p:cTn id="26" dur="1" fill="hold">
                                          <p:stCondLst>
                                            <p:cond delay="0"/>
                                          </p:stCondLst>
                                        </p:cTn>
                                        <p:tgtEl>
                                          <p:spTgt spid="58370">
                                            <p:txEl>
                                              <p:pRg st="3" end="3"/>
                                            </p:txEl>
                                          </p:spTgt>
                                        </p:tgtEl>
                                        <p:attrNameLst>
                                          <p:attrName>style.visibility</p:attrName>
                                        </p:attrNameLst>
                                      </p:cBhvr>
                                      <p:to>
                                        <p:strVal val="visible"/>
                                      </p:to>
                                    </p:set>
                                    <p:anim calcmode="lin" valueType="num">
                                      <p:cBhvr>
                                        <p:cTn id="27" dur="500" fill="hold"/>
                                        <p:tgtEl>
                                          <p:spTgt spid="58370">
                                            <p:txEl>
                                              <p:pRg st="3" end="3"/>
                                            </p:txEl>
                                          </p:spTgt>
                                        </p:tgtEl>
                                        <p:attrNameLst>
                                          <p:attrName>ppt_x</p:attrName>
                                        </p:attrNameLst>
                                      </p:cBhvr>
                                      <p:tavLst>
                                        <p:tav tm="0">
                                          <p:val>
                                            <p:strVal val="#ppt_x+#ppt_w/2"/>
                                          </p:val>
                                        </p:tav>
                                        <p:tav tm="100000">
                                          <p:val>
                                            <p:strVal val="#ppt_x"/>
                                          </p:val>
                                        </p:tav>
                                      </p:tavLst>
                                    </p:anim>
                                    <p:anim calcmode="lin" valueType="num">
                                      <p:cBhvr>
                                        <p:cTn id="28" dur="500" fill="hold"/>
                                        <p:tgtEl>
                                          <p:spTgt spid="58370">
                                            <p:txEl>
                                              <p:pRg st="3" end="3"/>
                                            </p:txEl>
                                          </p:spTgt>
                                        </p:tgtEl>
                                        <p:attrNameLst>
                                          <p:attrName>ppt_y</p:attrName>
                                        </p:attrNameLst>
                                      </p:cBhvr>
                                      <p:tavLst>
                                        <p:tav tm="0">
                                          <p:val>
                                            <p:strVal val="#ppt_y"/>
                                          </p:val>
                                        </p:tav>
                                        <p:tav tm="100000">
                                          <p:val>
                                            <p:strVal val="#ppt_y"/>
                                          </p:val>
                                        </p:tav>
                                      </p:tavLst>
                                    </p:anim>
                                    <p:anim calcmode="lin" valueType="num">
                                      <p:cBhvr>
                                        <p:cTn id="29" dur="500" fill="hold"/>
                                        <p:tgtEl>
                                          <p:spTgt spid="5837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8370">
                                            <p:txEl>
                                              <p:pRg st="3" end="3"/>
                                            </p:txEl>
                                          </p:spTgt>
                                        </p:tgtEl>
                                        <p:attrNameLst>
                                          <p:attrName>ppt_h</p:attrName>
                                        </p:attrNameLst>
                                      </p:cBhvr>
                                      <p:tavLst>
                                        <p:tav tm="0">
                                          <p:val>
                                            <p:strVal val="#ppt_h"/>
                                          </p:val>
                                        </p:tav>
                                        <p:tav tm="100000">
                                          <p:val>
                                            <p:strVal val="#ppt_h"/>
                                          </p:val>
                                        </p:tav>
                                      </p:tavLst>
                                    </p:anim>
                                  </p:childTnLst>
                                </p:cTn>
                              </p:par>
                              <p:par>
                                <p:cTn id="31" presetID="17" presetClass="entr" presetSubtype="2" fill="hold" grpId="0" nodeType="withEffect">
                                  <p:stCondLst>
                                    <p:cond delay="0"/>
                                  </p:stCondLst>
                                  <p:childTnLst>
                                    <p:set>
                                      <p:cBhvr>
                                        <p:cTn id="32" dur="1" fill="hold">
                                          <p:stCondLst>
                                            <p:cond delay="0"/>
                                          </p:stCondLst>
                                        </p:cTn>
                                        <p:tgtEl>
                                          <p:spTgt spid="58370">
                                            <p:txEl>
                                              <p:pRg st="4" end="4"/>
                                            </p:txEl>
                                          </p:spTgt>
                                        </p:tgtEl>
                                        <p:attrNameLst>
                                          <p:attrName>style.visibility</p:attrName>
                                        </p:attrNameLst>
                                      </p:cBhvr>
                                      <p:to>
                                        <p:strVal val="visible"/>
                                      </p:to>
                                    </p:set>
                                    <p:anim calcmode="lin" valueType="num">
                                      <p:cBhvr>
                                        <p:cTn id="33" dur="500" fill="hold"/>
                                        <p:tgtEl>
                                          <p:spTgt spid="58370">
                                            <p:txEl>
                                              <p:pRg st="4" end="4"/>
                                            </p:txEl>
                                          </p:spTgt>
                                        </p:tgtEl>
                                        <p:attrNameLst>
                                          <p:attrName>ppt_x</p:attrName>
                                        </p:attrNameLst>
                                      </p:cBhvr>
                                      <p:tavLst>
                                        <p:tav tm="0">
                                          <p:val>
                                            <p:strVal val="#ppt_x+#ppt_w/2"/>
                                          </p:val>
                                        </p:tav>
                                        <p:tav tm="100000">
                                          <p:val>
                                            <p:strVal val="#ppt_x"/>
                                          </p:val>
                                        </p:tav>
                                      </p:tavLst>
                                    </p:anim>
                                    <p:anim calcmode="lin" valueType="num">
                                      <p:cBhvr>
                                        <p:cTn id="34" dur="500" fill="hold"/>
                                        <p:tgtEl>
                                          <p:spTgt spid="58370">
                                            <p:txEl>
                                              <p:pRg st="4" end="4"/>
                                            </p:txEl>
                                          </p:spTgt>
                                        </p:tgtEl>
                                        <p:attrNameLst>
                                          <p:attrName>ppt_y</p:attrName>
                                        </p:attrNameLst>
                                      </p:cBhvr>
                                      <p:tavLst>
                                        <p:tav tm="0">
                                          <p:val>
                                            <p:strVal val="#ppt_y"/>
                                          </p:val>
                                        </p:tav>
                                        <p:tav tm="100000">
                                          <p:val>
                                            <p:strVal val="#ppt_y"/>
                                          </p:val>
                                        </p:tav>
                                      </p:tavLst>
                                    </p:anim>
                                    <p:anim calcmode="lin" valueType="num">
                                      <p:cBhvr>
                                        <p:cTn id="35" dur="500" fill="hold"/>
                                        <p:tgtEl>
                                          <p:spTgt spid="5837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837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2" fill="hold" grpId="0" nodeType="clickEffect">
                                  <p:stCondLst>
                                    <p:cond delay="0"/>
                                  </p:stCondLst>
                                  <p:childTnLst>
                                    <p:set>
                                      <p:cBhvr>
                                        <p:cTn id="40" dur="1" fill="hold">
                                          <p:stCondLst>
                                            <p:cond delay="0"/>
                                          </p:stCondLst>
                                        </p:cTn>
                                        <p:tgtEl>
                                          <p:spTgt spid="58370">
                                            <p:txEl>
                                              <p:pRg st="5" end="5"/>
                                            </p:txEl>
                                          </p:spTgt>
                                        </p:tgtEl>
                                        <p:attrNameLst>
                                          <p:attrName>style.visibility</p:attrName>
                                        </p:attrNameLst>
                                      </p:cBhvr>
                                      <p:to>
                                        <p:strVal val="visible"/>
                                      </p:to>
                                    </p:set>
                                    <p:anim calcmode="lin" valueType="num">
                                      <p:cBhvr>
                                        <p:cTn id="41" dur="500" fill="hold"/>
                                        <p:tgtEl>
                                          <p:spTgt spid="58370">
                                            <p:txEl>
                                              <p:pRg st="5" end="5"/>
                                            </p:txEl>
                                          </p:spTgt>
                                        </p:tgtEl>
                                        <p:attrNameLst>
                                          <p:attrName>ppt_x</p:attrName>
                                        </p:attrNameLst>
                                      </p:cBhvr>
                                      <p:tavLst>
                                        <p:tav tm="0">
                                          <p:val>
                                            <p:strVal val="#ppt_x+#ppt_w/2"/>
                                          </p:val>
                                        </p:tav>
                                        <p:tav tm="100000">
                                          <p:val>
                                            <p:strVal val="#ppt_x"/>
                                          </p:val>
                                        </p:tav>
                                      </p:tavLst>
                                    </p:anim>
                                    <p:anim calcmode="lin" valueType="num">
                                      <p:cBhvr>
                                        <p:cTn id="42" dur="500" fill="hold"/>
                                        <p:tgtEl>
                                          <p:spTgt spid="58370">
                                            <p:txEl>
                                              <p:pRg st="5" end="5"/>
                                            </p:txEl>
                                          </p:spTgt>
                                        </p:tgtEl>
                                        <p:attrNameLst>
                                          <p:attrName>ppt_y</p:attrName>
                                        </p:attrNameLst>
                                      </p:cBhvr>
                                      <p:tavLst>
                                        <p:tav tm="0">
                                          <p:val>
                                            <p:strVal val="#ppt_y"/>
                                          </p:val>
                                        </p:tav>
                                        <p:tav tm="100000">
                                          <p:val>
                                            <p:strVal val="#ppt_y"/>
                                          </p:val>
                                        </p:tav>
                                      </p:tavLst>
                                    </p:anim>
                                    <p:anim calcmode="lin" valueType="num">
                                      <p:cBhvr>
                                        <p:cTn id="43" dur="500" fill="hold"/>
                                        <p:tgtEl>
                                          <p:spTgt spid="58370">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58370">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58370">
                                            <p:txEl>
                                              <p:pRg st="6" end="6"/>
                                            </p:txEl>
                                          </p:spTgt>
                                        </p:tgtEl>
                                        <p:attrNameLst>
                                          <p:attrName>style.visibility</p:attrName>
                                        </p:attrNameLst>
                                      </p:cBhvr>
                                      <p:to>
                                        <p:strVal val="visible"/>
                                      </p:to>
                                    </p:set>
                                    <p:anim calcmode="lin" valueType="num">
                                      <p:cBhvr>
                                        <p:cTn id="49" dur="500" fill="hold"/>
                                        <p:tgtEl>
                                          <p:spTgt spid="58370">
                                            <p:txEl>
                                              <p:pRg st="6" end="6"/>
                                            </p:txEl>
                                          </p:spTgt>
                                        </p:tgtEl>
                                        <p:attrNameLst>
                                          <p:attrName>ppt_x</p:attrName>
                                        </p:attrNameLst>
                                      </p:cBhvr>
                                      <p:tavLst>
                                        <p:tav tm="0">
                                          <p:val>
                                            <p:strVal val="#ppt_x+#ppt_w/2"/>
                                          </p:val>
                                        </p:tav>
                                        <p:tav tm="100000">
                                          <p:val>
                                            <p:strVal val="#ppt_x"/>
                                          </p:val>
                                        </p:tav>
                                      </p:tavLst>
                                    </p:anim>
                                    <p:anim calcmode="lin" valueType="num">
                                      <p:cBhvr>
                                        <p:cTn id="50" dur="500" fill="hold"/>
                                        <p:tgtEl>
                                          <p:spTgt spid="58370">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58370">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5837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282700" y="863600"/>
            <a:ext cx="10426700" cy="1422400"/>
          </a:xfrm>
          <a:ln/>
        </p:spPr>
        <p:txBody>
          <a:bodyPr/>
          <a:lstStyle/>
          <a:p>
            <a:r>
              <a:rPr lang="en-US"/>
              <a:t>Drugs of Abuse</a:t>
            </a:r>
          </a:p>
        </p:txBody>
      </p:sp>
      <p:pic>
        <p:nvPicPr>
          <p:cNvPr id="59394" name="Picture 2"/>
          <p:cNvPicPr>
            <a:picLocks noChangeArrowheads="1"/>
          </p:cNvPicPr>
          <p:nvPr/>
        </p:nvPicPr>
        <p:blipFill>
          <a:blip r:embed="rId2" cstate="print"/>
          <a:srcRect/>
          <a:stretch>
            <a:fillRect/>
          </a:stretch>
        </p:blipFill>
        <p:spPr bwMode="auto">
          <a:xfrm>
            <a:off x="4483100" y="4940300"/>
            <a:ext cx="4038600" cy="3390900"/>
          </a:xfrm>
          <a:prstGeom prst="rect">
            <a:avLst/>
          </a:prstGeom>
          <a:noFill/>
          <a:ln w="9525" cap="flat">
            <a:noFill/>
            <a:miter lim="800000"/>
            <a:headEnd/>
            <a:tailEnd/>
          </a:ln>
        </p:spPr>
      </p:pic>
      <p:sp>
        <p:nvSpPr>
          <p:cNvPr id="59395" name="Rectangle 3"/>
          <p:cNvSpPr>
            <a:spLocks/>
          </p:cNvSpPr>
          <p:nvPr/>
        </p:nvSpPr>
        <p:spPr bwMode="auto">
          <a:xfrm>
            <a:off x="5424488" y="3327400"/>
            <a:ext cx="2157412" cy="5588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3800">
                <a:solidFill>
                  <a:srgbClr val="343434"/>
                </a:solidFill>
                <a:ea typeface="Cochin" charset="0"/>
                <a:cs typeface="Cochin" charset="0"/>
              </a:rPr>
              <a:t>Stimulants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a:lstStyle/>
          <a:p>
            <a:r>
              <a:rPr lang="en-US"/>
              <a:t>Types of Stimulants</a:t>
            </a:r>
          </a:p>
        </p:txBody>
      </p:sp>
      <p:sp>
        <p:nvSpPr>
          <p:cNvPr id="60418"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Cocaine</a:t>
            </a:r>
          </a:p>
          <a:p>
            <a:pPr marL="1112838" lvl="1">
              <a:buFont typeface="Cochin" charset="0"/>
              <a:buBlip>
                <a:blip r:embed="rId2"/>
              </a:buBlip>
            </a:pPr>
            <a:r>
              <a:rPr lang="en-US"/>
              <a:t>Cocaine HCL  (hydrochloride)</a:t>
            </a:r>
          </a:p>
          <a:p>
            <a:pPr marL="1112838" lvl="1">
              <a:buFont typeface="Cochin" charset="0"/>
              <a:buBlip>
                <a:blip r:embed="rId2"/>
              </a:buBlip>
            </a:pPr>
            <a:r>
              <a:rPr lang="en-US"/>
              <a:t>Base Cocaine</a:t>
            </a:r>
          </a:p>
          <a:p>
            <a:pPr marL="668338">
              <a:buFont typeface="Cochin" charset="0"/>
              <a:buBlip>
                <a:blip r:embed="rId2"/>
              </a:buBlip>
            </a:pPr>
            <a:r>
              <a:rPr lang="en-US"/>
              <a:t>Amphetamines and Analogs</a:t>
            </a:r>
          </a:p>
          <a:p>
            <a:pPr marL="668338">
              <a:buFont typeface="Cochin" charset="0"/>
              <a:buBlip>
                <a:blip r:embed="rId2"/>
              </a:buBlip>
            </a:pPr>
            <a:r>
              <a:rPr lang="en-US"/>
              <a:t>Methamphetamine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r>
              <a:rPr lang="en-US"/>
              <a:t>Medical Uses</a:t>
            </a:r>
          </a:p>
        </p:txBody>
      </p:sp>
      <p:sp>
        <p:nvSpPr>
          <p:cNvPr id="6144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Cocaine</a:t>
            </a:r>
          </a:p>
          <a:p>
            <a:pPr marL="1112838" lvl="1">
              <a:spcBef>
                <a:spcPts val="3600"/>
              </a:spcBef>
              <a:buFont typeface="Cochin" charset="0"/>
              <a:buBlip>
                <a:blip r:embed="rId2"/>
              </a:buBlip>
            </a:pPr>
            <a:r>
              <a:rPr lang="en-US" sz="3600"/>
              <a:t>eye surgery</a:t>
            </a:r>
          </a:p>
          <a:p>
            <a:pPr marL="668338">
              <a:spcBef>
                <a:spcPts val="3600"/>
              </a:spcBef>
              <a:buFont typeface="Cochin" charset="0"/>
              <a:buBlip>
                <a:blip r:embed="rId2"/>
              </a:buBlip>
            </a:pPr>
            <a:r>
              <a:rPr lang="en-US" sz="3600"/>
              <a:t>Amphetamines</a:t>
            </a:r>
          </a:p>
          <a:p>
            <a:pPr marL="1112838" lvl="1">
              <a:spcBef>
                <a:spcPts val="3600"/>
              </a:spcBef>
              <a:buFont typeface="Cochin" charset="0"/>
              <a:buBlip>
                <a:blip r:embed="rId2"/>
              </a:buBlip>
            </a:pPr>
            <a:r>
              <a:rPr lang="en-US" sz="3600"/>
              <a:t>weight control</a:t>
            </a:r>
          </a:p>
          <a:p>
            <a:pPr marL="1112838" lvl="1">
              <a:spcBef>
                <a:spcPts val="3600"/>
              </a:spcBef>
              <a:buFont typeface="Cochin" charset="0"/>
              <a:buBlip>
                <a:blip r:embed="rId2"/>
              </a:buBlip>
            </a:pPr>
            <a:r>
              <a:rPr lang="en-US" sz="3600"/>
              <a:t>ADHD</a:t>
            </a:r>
          </a:p>
          <a:p>
            <a:pPr marL="668338">
              <a:spcBef>
                <a:spcPts val="3600"/>
              </a:spcBef>
              <a:buFont typeface="Cochin" charset="0"/>
              <a:buBlip>
                <a:blip r:embed="rId2"/>
              </a:buBlip>
            </a:pPr>
            <a:r>
              <a:rPr lang="en-US" sz="3600"/>
              <a:t>Methamphetamine</a:t>
            </a:r>
          </a:p>
          <a:p>
            <a:pPr marL="1112838" lvl="1">
              <a:spcBef>
                <a:spcPts val="3600"/>
              </a:spcBef>
              <a:buFont typeface="Cochin" charset="0"/>
              <a:buBlip>
                <a:blip r:embed="rId2"/>
              </a:buBlip>
            </a:pPr>
            <a:r>
              <a:rPr lang="en-US" sz="3600"/>
              <a:t>none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144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144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44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614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1270000" y="138113"/>
            <a:ext cx="10464800" cy="2224087"/>
          </a:xfrm>
          <a:ln/>
        </p:spPr>
        <p:txBody>
          <a:bodyPr/>
          <a:lstStyle/>
          <a:p>
            <a:r>
              <a:rPr lang="en-US"/>
              <a:t>Indicators of Use</a:t>
            </a:r>
          </a:p>
        </p:txBody>
      </p:sp>
      <p:sp>
        <p:nvSpPr>
          <p:cNvPr id="62466" name="Rectangle 2"/>
          <p:cNvSpPr>
            <a:spLocks noGrp="1" noChangeArrowheads="1"/>
          </p:cNvSpPr>
          <p:nvPr>
            <p:ph type="body" idx="1"/>
          </p:nvPr>
        </p:nvSpPr>
        <p:spPr>
          <a:xfrm>
            <a:off x="482600" y="2362200"/>
            <a:ext cx="4013200" cy="6602413"/>
          </a:xfrm>
          <a:ln/>
        </p:spPr>
        <p:txBody>
          <a:bodyPr/>
          <a:lstStyle/>
          <a:p>
            <a:pPr marL="668338">
              <a:buFont typeface="Cochin" charset="0"/>
              <a:buBlip>
                <a:blip r:embed="rId2"/>
              </a:buBlip>
            </a:pPr>
            <a:r>
              <a:rPr lang="en-US" sz="3600"/>
              <a:t>hyperactive</a:t>
            </a:r>
          </a:p>
          <a:p>
            <a:pPr marL="668338">
              <a:buFont typeface="Cochin" charset="0"/>
              <a:buBlip>
                <a:blip r:embed="rId2"/>
              </a:buBlip>
            </a:pPr>
            <a:r>
              <a:rPr lang="en-US" sz="3600"/>
              <a:t>impaired attention</a:t>
            </a:r>
          </a:p>
          <a:p>
            <a:pPr marL="668338">
              <a:buFont typeface="Cochin" charset="0"/>
              <a:buBlip>
                <a:blip r:embed="rId2"/>
              </a:buBlip>
            </a:pPr>
            <a:r>
              <a:rPr lang="en-US" sz="3600"/>
              <a:t>insomnia</a:t>
            </a:r>
          </a:p>
          <a:p>
            <a:pPr marL="668338">
              <a:buFont typeface="Cochin" charset="0"/>
              <a:buBlip>
                <a:blip r:embed="rId2"/>
              </a:buBlip>
            </a:pPr>
            <a:r>
              <a:rPr lang="en-US" sz="3600"/>
              <a:t>easily agitated</a:t>
            </a:r>
          </a:p>
          <a:p>
            <a:pPr marL="668338">
              <a:buFont typeface="Cochin" charset="0"/>
              <a:buBlip>
                <a:blip r:embed="rId2"/>
              </a:buBlip>
            </a:pPr>
            <a:r>
              <a:rPr lang="en-US" sz="3600"/>
              <a:t>violence</a:t>
            </a:r>
          </a:p>
        </p:txBody>
      </p:sp>
      <p:sp>
        <p:nvSpPr>
          <p:cNvPr id="62467" name="Rectangle 3"/>
          <p:cNvSpPr>
            <a:spLocks/>
          </p:cNvSpPr>
          <p:nvPr/>
        </p:nvSpPr>
        <p:spPr bwMode="auto">
          <a:xfrm>
            <a:off x="6108700" y="2635250"/>
            <a:ext cx="4241800" cy="6070600"/>
          </a:xfrm>
          <a:prstGeom prst="rect">
            <a:avLst/>
          </a:prstGeom>
          <a:noFill/>
          <a:ln w="12700" cap="flat">
            <a:noFill/>
            <a:miter lim="800000"/>
            <a:headEnd type="none" w="med" len="med"/>
            <a:tailEnd type="none" w="med" len="med"/>
          </a:ln>
        </p:spPr>
        <p:txBody>
          <a:bodyPr lIns="0" tIns="0" rIns="0" bIns="0" anchor="ctr"/>
          <a:lstStyle/>
          <a:p>
            <a:pPr marL="382588" indent="-342900">
              <a:lnSpc>
                <a:spcPct val="200000"/>
              </a:lnSpc>
              <a:spcBef>
                <a:spcPts val="675"/>
              </a:spcBef>
              <a:buClr>
                <a:srgbClr val="FFCC00"/>
              </a:buClr>
              <a:buSzPct val="100000"/>
              <a:buFont typeface="Tahoma" charset="0"/>
              <a:buChar char="z"/>
            </a:pPr>
            <a:r>
              <a:rPr lang="en-US" sz="3600">
                <a:solidFill>
                  <a:schemeClr val="tx1"/>
                </a:solidFill>
                <a:ea typeface="Cochin" charset="0"/>
                <a:cs typeface="Cochin" charset="0"/>
              </a:rPr>
              <a:t>over talkative</a:t>
            </a:r>
          </a:p>
          <a:p>
            <a:pPr marL="382588" indent="-342900">
              <a:lnSpc>
                <a:spcPct val="200000"/>
              </a:lnSpc>
              <a:spcBef>
                <a:spcPts val="675"/>
              </a:spcBef>
              <a:buClr>
                <a:srgbClr val="FFCC00"/>
              </a:buClr>
              <a:buSzPct val="100000"/>
              <a:buFont typeface="Tahoma" charset="0"/>
              <a:buChar char="z"/>
            </a:pPr>
            <a:r>
              <a:rPr lang="en-US" sz="3600">
                <a:solidFill>
                  <a:schemeClr val="tx1"/>
                </a:solidFill>
                <a:ea typeface="Cochin" charset="0"/>
                <a:cs typeface="Cochin" charset="0"/>
              </a:rPr>
              <a:t>dilated pupils</a:t>
            </a:r>
          </a:p>
          <a:p>
            <a:pPr marL="382588" indent="-342900">
              <a:lnSpc>
                <a:spcPct val="200000"/>
              </a:lnSpc>
              <a:spcBef>
                <a:spcPts val="675"/>
              </a:spcBef>
              <a:buClr>
                <a:srgbClr val="FFCC00"/>
              </a:buClr>
              <a:buSzPct val="100000"/>
              <a:buFont typeface="Tahoma" charset="0"/>
              <a:buChar char="z"/>
            </a:pPr>
            <a:r>
              <a:rPr lang="en-US" sz="3600">
                <a:solidFill>
                  <a:schemeClr val="tx1"/>
                </a:solidFill>
                <a:ea typeface="Cochin" charset="0"/>
                <a:cs typeface="Cochin" charset="0"/>
              </a:rPr>
              <a:t>difficulty concentrating</a:t>
            </a:r>
          </a:p>
          <a:p>
            <a:pPr marL="382588" indent="-342900">
              <a:lnSpc>
                <a:spcPct val="200000"/>
              </a:lnSpc>
              <a:spcBef>
                <a:spcPts val="675"/>
              </a:spcBef>
              <a:buClr>
                <a:srgbClr val="FFCC00"/>
              </a:buClr>
              <a:buSzPct val="100000"/>
              <a:buFont typeface="Tahoma" charset="0"/>
              <a:buChar char="z"/>
            </a:pPr>
            <a:r>
              <a:rPr lang="en-US" sz="3600">
                <a:solidFill>
                  <a:schemeClr val="tx1"/>
                </a:solidFill>
                <a:ea typeface="Cochin" charset="0"/>
                <a:cs typeface="Cochin" charset="0"/>
              </a:rPr>
              <a:t>anxiety</a:t>
            </a:r>
          </a:p>
          <a:p>
            <a:pPr marL="382588" indent="-342900">
              <a:lnSpc>
                <a:spcPct val="200000"/>
              </a:lnSpc>
              <a:spcBef>
                <a:spcPts val="675"/>
              </a:spcBef>
              <a:buClr>
                <a:srgbClr val="FFCC00"/>
              </a:buClr>
              <a:buSzPct val="100000"/>
              <a:buFont typeface="Tahoma" charset="0"/>
              <a:buChar char="z"/>
            </a:pPr>
            <a:r>
              <a:rPr lang="en-US" sz="3600">
                <a:solidFill>
                  <a:schemeClr val="tx1"/>
                </a:solidFill>
                <a:ea typeface="Cochin" charset="0"/>
                <a:cs typeface="Cochin" charset="0"/>
              </a:rPr>
              <a:t>paranoia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 calcmode="lin" valueType="num">
                                      <p:cBhvr additive="base">
                                        <p:cTn id="7" dur="500" fill="hold"/>
                                        <p:tgtEl>
                                          <p:spTgt spid="624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6">
                                            <p:txEl>
                                              <p:pRg st="1" end="1"/>
                                            </p:txEl>
                                          </p:spTgt>
                                        </p:tgtEl>
                                        <p:attrNameLst>
                                          <p:attrName>style.visibility</p:attrName>
                                        </p:attrNameLst>
                                      </p:cBhvr>
                                      <p:to>
                                        <p:strVal val="visible"/>
                                      </p:to>
                                    </p:set>
                                    <p:anim calcmode="lin" valueType="num">
                                      <p:cBhvr additive="base">
                                        <p:cTn id="13" dur="500" fill="hold"/>
                                        <p:tgtEl>
                                          <p:spTgt spid="624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6">
                                            <p:txEl>
                                              <p:pRg st="2" end="2"/>
                                            </p:txEl>
                                          </p:spTgt>
                                        </p:tgtEl>
                                        <p:attrNameLst>
                                          <p:attrName>style.visibility</p:attrName>
                                        </p:attrNameLst>
                                      </p:cBhvr>
                                      <p:to>
                                        <p:strVal val="visible"/>
                                      </p:to>
                                    </p:set>
                                    <p:anim calcmode="lin" valueType="num">
                                      <p:cBhvr additive="base">
                                        <p:cTn id="19" dur="500" fill="hold"/>
                                        <p:tgtEl>
                                          <p:spTgt spid="624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66">
                                            <p:txEl>
                                              <p:pRg st="3" end="3"/>
                                            </p:txEl>
                                          </p:spTgt>
                                        </p:tgtEl>
                                        <p:attrNameLst>
                                          <p:attrName>style.visibility</p:attrName>
                                        </p:attrNameLst>
                                      </p:cBhvr>
                                      <p:to>
                                        <p:strVal val="visible"/>
                                      </p:to>
                                    </p:set>
                                    <p:anim calcmode="lin" valueType="num">
                                      <p:cBhvr additive="base">
                                        <p:cTn id="25" dur="500" fill="hold"/>
                                        <p:tgtEl>
                                          <p:spTgt spid="624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4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2466">
                                            <p:txEl>
                                              <p:pRg st="4" end="4"/>
                                            </p:txEl>
                                          </p:spTgt>
                                        </p:tgtEl>
                                        <p:attrNameLst>
                                          <p:attrName>style.visibility</p:attrName>
                                        </p:attrNameLst>
                                      </p:cBhvr>
                                      <p:to>
                                        <p:strVal val="visible"/>
                                      </p:to>
                                    </p:set>
                                    <p:anim calcmode="lin" valueType="num">
                                      <p:cBhvr additive="base">
                                        <p:cTn id="31" dur="500" fill="hold"/>
                                        <p:tgtEl>
                                          <p:spTgt spid="624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4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2467">
                                            <p:txEl>
                                              <p:pRg st="0" end="0"/>
                                            </p:txEl>
                                          </p:spTgt>
                                        </p:tgtEl>
                                        <p:attrNameLst>
                                          <p:attrName>style.visibility</p:attrName>
                                        </p:attrNameLst>
                                      </p:cBhvr>
                                      <p:to>
                                        <p:strVal val="visible"/>
                                      </p:to>
                                    </p:set>
                                    <p:anim calcmode="lin" valueType="num">
                                      <p:cBhvr additive="base">
                                        <p:cTn id="37" dur="500" fill="hold"/>
                                        <p:tgtEl>
                                          <p:spTgt spid="62467">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2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2467">
                                            <p:txEl>
                                              <p:pRg st="1" end="1"/>
                                            </p:txEl>
                                          </p:spTgt>
                                        </p:tgtEl>
                                        <p:attrNameLst>
                                          <p:attrName>style.visibility</p:attrName>
                                        </p:attrNameLst>
                                      </p:cBhvr>
                                      <p:to>
                                        <p:strVal val="visible"/>
                                      </p:to>
                                    </p:set>
                                    <p:anim calcmode="lin" valueType="num">
                                      <p:cBhvr additive="base">
                                        <p:cTn id="43" dur="500" fill="hold"/>
                                        <p:tgtEl>
                                          <p:spTgt spid="62467">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24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2467">
                                            <p:txEl>
                                              <p:pRg st="2" end="2"/>
                                            </p:txEl>
                                          </p:spTgt>
                                        </p:tgtEl>
                                        <p:attrNameLst>
                                          <p:attrName>style.visibility</p:attrName>
                                        </p:attrNameLst>
                                      </p:cBhvr>
                                      <p:to>
                                        <p:strVal val="visible"/>
                                      </p:to>
                                    </p:set>
                                    <p:anim calcmode="lin" valueType="num">
                                      <p:cBhvr additive="base">
                                        <p:cTn id="49" dur="500" fill="hold"/>
                                        <p:tgtEl>
                                          <p:spTgt spid="62467">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24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62467">
                                            <p:txEl>
                                              <p:pRg st="3" end="3"/>
                                            </p:txEl>
                                          </p:spTgt>
                                        </p:tgtEl>
                                        <p:attrNameLst>
                                          <p:attrName>style.visibility</p:attrName>
                                        </p:attrNameLst>
                                      </p:cBhvr>
                                      <p:to>
                                        <p:strVal val="visible"/>
                                      </p:to>
                                    </p:set>
                                    <p:anim calcmode="lin" valueType="num">
                                      <p:cBhvr additive="base">
                                        <p:cTn id="55" dur="500" fill="hold"/>
                                        <p:tgtEl>
                                          <p:spTgt spid="62467">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624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62467">
                                            <p:txEl>
                                              <p:pRg st="4" end="4"/>
                                            </p:txEl>
                                          </p:spTgt>
                                        </p:tgtEl>
                                        <p:attrNameLst>
                                          <p:attrName>style.visibility</p:attrName>
                                        </p:attrNameLst>
                                      </p:cBhvr>
                                      <p:to>
                                        <p:strVal val="visible"/>
                                      </p:to>
                                    </p:set>
                                    <p:anim calcmode="lin" valueType="num">
                                      <p:cBhvr additive="base">
                                        <p:cTn id="61" dur="500" fill="hold"/>
                                        <p:tgtEl>
                                          <p:spTgt spid="62467">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624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p:bldP spid="6246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1270000" y="254000"/>
            <a:ext cx="10464800" cy="1993900"/>
          </a:xfrm>
          <a:ln/>
        </p:spPr>
        <p:txBody>
          <a:bodyPr/>
          <a:lstStyle/>
          <a:p>
            <a:r>
              <a:rPr lang="en-US"/>
              <a:t>Dilated Pupils</a:t>
            </a:r>
          </a:p>
        </p:txBody>
      </p:sp>
      <p:pic>
        <p:nvPicPr>
          <p:cNvPr id="63490" name="Picture 2"/>
          <p:cNvPicPr>
            <a:picLocks noChangeArrowheads="1"/>
          </p:cNvPicPr>
          <p:nvPr/>
        </p:nvPicPr>
        <p:blipFill>
          <a:blip r:embed="rId2" cstate="print"/>
          <a:srcRect/>
          <a:stretch>
            <a:fillRect/>
          </a:stretch>
        </p:blipFill>
        <p:spPr bwMode="auto">
          <a:xfrm>
            <a:off x="1219200" y="2286000"/>
            <a:ext cx="3987800" cy="3238500"/>
          </a:xfrm>
          <a:prstGeom prst="rect">
            <a:avLst/>
          </a:prstGeom>
          <a:noFill/>
          <a:ln w="9525" cap="flat">
            <a:noFill/>
            <a:miter lim="800000"/>
            <a:headEnd/>
            <a:tailEnd/>
          </a:ln>
        </p:spPr>
      </p:pic>
      <p:pic>
        <p:nvPicPr>
          <p:cNvPr id="63491" name="Picture 3"/>
          <p:cNvPicPr>
            <a:picLocks noChangeArrowheads="1"/>
          </p:cNvPicPr>
          <p:nvPr/>
        </p:nvPicPr>
        <p:blipFill>
          <a:blip r:embed="rId3" cstate="print"/>
          <a:srcRect/>
          <a:stretch>
            <a:fillRect/>
          </a:stretch>
        </p:blipFill>
        <p:spPr bwMode="auto">
          <a:xfrm>
            <a:off x="7454900" y="3848100"/>
            <a:ext cx="3632200" cy="3644900"/>
          </a:xfrm>
          <a:prstGeom prst="rect">
            <a:avLst/>
          </a:prstGeom>
          <a:noFill/>
          <a:ln w="9525" cap="flat">
            <a:noFill/>
            <a:miter lim="800000"/>
            <a:headEnd/>
            <a:tailEnd/>
          </a:ln>
        </p:spPr>
      </p:pic>
      <p:pic>
        <p:nvPicPr>
          <p:cNvPr id="63492" name="Picture 4"/>
          <p:cNvPicPr>
            <a:picLocks noChangeArrowheads="1"/>
          </p:cNvPicPr>
          <p:nvPr/>
        </p:nvPicPr>
        <p:blipFill>
          <a:blip r:embed="rId4" cstate="print"/>
          <a:srcRect/>
          <a:stretch>
            <a:fillRect/>
          </a:stretch>
        </p:blipFill>
        <p:spPr bwMode="auto">
          <a:xfrm>
            <a:off x="1257300" y="5713413"/>
            <a:ext cx="3987800" cy="32385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1000" fill="hold"/>
                                        <p:tgtEl>
                                          <p:spTgt spid="63490"/>
                                        </p:tgtEl>
                                        <p:attrNameLst>
                                          <p:attrName>ppt_w</p:attrName>
                                        </p:attrNameLst>
                                      </p:cBhvr>
                                      <p:tavLst>
                                        <p:tav tm="0">
                                          <p:val>
                                            <p:fltVal val="0"/>
                                          </p:val>
                                        </p:tav>
                                        <p:tav tm="100000">
                                          <p:val>
                                            <p:strVal val="#ppt_w"/>
                                          </p:val>
                                        </p:tav>
                                      </p:tavLst>
                                    </p:anim>
                                    <p:anim calcmode="lin" valueType="num">
                                      <p:cBhvr>
                                        <p:cTn id="8" dur="1000" fill="hold"/>
                                        <p:tgtEl>
                                          <p:spTgt spid="63490"/>
                                        </p:tgtEl>
                                        <p:attrNameLst>
                                          <p:attrName>ppt_h</p:attrName>
                                        </p:attrNameLst>
                                      </p:cBhvr>
                                      <p:tavLst>
                                        <p:tav tm="0">
                                          <p:val>
                                            <p:fltVal val="0"/>
                                          </p:val>
                                        </p:tav>
                                        <p:tav tm="100000">
                                          <p:val>
                                            <p:strVal val="#ppt_h"/>
                                          </p:val>
                                        </p:tav>
                                      </p:tavLst>
                                    </p:anim>
                                    <p:anim calcmode="lin" valueType="num">
                                      <p:cBhvr>
                                        <p:cTn id="9" dur="1000" fill="hold"/>
                                        <p:tgtEl>
                                          <p:spTgt spid="634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3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3491"/>
                                        </p:tgtEl>
                                        <p:attrNameLst>
                                          <p:attrName>style.visibility</p:attrName>
                                        </p:attrNameLst>
                                      </p:cBhvr>
                                      <p:to>
                                        <p:strVal val="visible"/>
                                      </p:to>
                                    </p:set>
                                    <p:anim calcmode="lin" valueType="num">
                                      <p:cBhvr>
                                        <p:cTn id="15" dur="1000" fill="hold"/>
                                        <p:tgtEl>
                                          <p:spTgt spid="63491"/>
                                        </p:tgtEl>
                                        <p:attrNameLst>
                                          <p:attrName>ppt_w</p:attrName>
                                        </p:attrNameLst>
                                      </p:cBhvr>
                                      <p:tavLst>
                                        <p:tav tm="0">
                                          <p:val>
                                            <p:fltVal val="0"/>
                                          </p:val>
                                        </p:tav>
                                        <p:tav tm="100000">
                                          <p:val>
                                            <p:strVal val="#ppt_w"/>
                                          </p:val>
                                        </p:tav>
                                      </p:tavLst>
                                    </p:anim>
                                    <p:anim calcmode="lin" valueType="num">
                                      <p:cBhvr>
                                        <p:cTn id="16" dur="1000" fill="hold"/>
                                        <p:tgtEl>
                                          <p:spTgt spid="63491"/>
                                        </p:tgtEl>
                                        <p:attrNameLst>
                                          <p:attrName>ppt_h</p:attrName>
                                        </p:attrNameLst>
                                      </p:cBhvr>
                                      <p:tavLst>
                                        <p:tav tm="0">
                                          <p:val>
                                            <p:fltVal val="0"/>
                                          </p:val>
                                        </p:tav>
                                        <p:tav tm="100000">
                                          <p:val>
                                            <p:strVal val="#ppt_h"/>
                                          </p:val>
                                        </p:tav>
                                      </p:tavLst>
                                    </p:anim>
                                    <p:anim calcmode="lin" valueType="num">
                                      <p:cBhvr>
                                        <p:cTn id="17" dur="1000" fill="hold"/>
                                        <p:tgtEl>
                                          <p:spTgt spid="634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34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3492"/>
                                        </p:tgtEl>
                                        <p:attrNameLst>
                                          <p:attrName>style.visibility</p:attrName>
                                        </p:attrNameLst>
                                      </p:cBhvr>
                                      <p:to>
                                        <p:strVal val="visible"/>
                                      </p:to>
                                    </p:set>
                                    <p:anim calcmode="lin" valueType="num">
                                      <p:cBhvr>
                                        <p:cTn id="23" dur="1000" fill="hold"/>
                                        <p:tgtEl>
                                          <p:spTgt spid="63492"/>
                                        </p:tgtEl>
                                        <p:attrNameLst>
                                          <p:attrName>ppt_w</p:attrName>
                                        </p:attrNameLst>
                                      </p:cBhvr>
                                      <p:tavLst>
                                        <p:tav tm="0">
                                          <p:val>
                                            <p:fltVal val="0"/>
                                          </p:val>
                                        </p:tav>
                                        <p:tav tm="100000">
                                          <p:val>
                                            <p:strVal val="#ppt_w"/>
                                          </p:val>
                                        </p:tav>
                                      </p:tavLst>
                                    </p:anim>
                                    <p:anim calcmode="lin" valueType="num">
                                      <p:cBhvr>
                                        <p:cTn id="24" dur="1000" fill="hold"/>
                                        <p:tgtEl>
                                          <p:spTgt spid="63492"/>
                                        </p:tgtEl>
                                        <p:attrNameLst>
                                          <p:attrName>ppt_h</p:attrName>
                                        </p:attrNameLst>
                                      </p:cBhvr>
                                      <p:tavLst>
                                        <p:tav tm="0">
                                          <p:val>
                                            <p:fltVal val="0"/>
                                          </p:val>
                                        </p:tav>
                                        <p:tav tm="100000">
                                          <p:val>
                                            <p:strVal val="#ppt_h"/>
                                          </p:val>
                                        </p:tav>
                                      </p:tavLst>
                                    </p:anim>
                                    <p:anim calcmode="lin" valueType="num">
                                      <p:cBhvr>
                                        <p:cTn id="25" dur="1000" fill="hold"/>
                                        <p:tgtEl>
                                          <p:spTgt spid="634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34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ln/>
        </p:spPr>
        <p:txBody>
          <a:bodyPr/>
          <a:lstStyle/>
          <a:p>
            <a:r>
              <a:rPr lang="en-US"/>
              <a:t>Cocaine HCL</a:t>
            </a:r>
          </a:p>
        </p:txBody>
      </p:sp>
      <p:sp>
        <p:nvSpPr>
          <p:cNvPr id="64514"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Coke</a:t>
            </a:r>
          </a:p>
          <a:p>
            <a:pPr marL="668338">
              <a:buFont typeface="Cochin" charset="0"/>
              <a:buBlip>
                <a:blip r:embed="rId2"/>
              </a:buBlip>
            </a:pPr>
            <a:r>
              <a:rPr lang="en-US"/>
              <a:t>Blow</a:t>
            </a:r>
          </a:p>
          <a:p>
            <a:pPr marL="668338">
              <a:buFont typeface="Cochin" charset="0"/>
              <a:buBlip>
                <a:blip r:embed="rId2"/>
              </a:buBlip>
            </a:pPr>
            <a:r>
              <a:rPr lang="en-US"/>
              <a:t>Powder</a:t>
            </a:r>
          </a:p>
          <a:p>
            <a:pPr marL="668338">
              <a:buFont typeface="Cochin" charset="0"/>
              <a:buBlip>
                <a:blip r:embed="rId2"/>
              </a:buBlip>
            </a:pPr>
            <a:r>
              <a:rPr lang="en-US"/>
              <a:t>Soft</a:t>
            </a:r>
          </a:p>
          <a:p>
            <a:pPr marL="668338">
              <a:buFont typeface="Cochin" charset="0"/>
              <a:buBlip>
                <a:blip r:embed="rId2"/>
              </a:buBlip>
            </a:pPr>
            <a:r>
              <a:rPr lang="en-US"/>
              <a:t>Blanca</a:t>
            </a:r>
          </a:p>
        </p:txBody>
      </p:sp>
      <p:pic>
        <p:nvPicPr>
          <p:cNvPr id="64515" name="Picture 3"/>
          <p:cNvPicPr>
            <a:picLocks noChangeArrowheads="1"/>
          </p:cNvPicPr>
          <p:nvPr/>
        </p:nvPicPr>
        <p:blipFill>
          <a:blip r:embed="rId3" cstate="print"/>
          <a:srcRect/>
          <a:stretch>
            <a:fillRect/>
          </a:stretch>
        </p:blipFill>
        <p:spPr bwMode="auto">
          <a:xfrm>
            <a:off x="5519738" y="2705100"/>
            <a:ext cx="6997700" cy="59309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 calcmode="lin" valueType="num">
                                      <p:cBhvr additive="base">
                                        <p:cTn id="7" dur="500" fill="hold"/>
                                        <p:tgtEl>
                                          <p:spTgt spid="645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4">
                                            <p:txEl>
                                              <p:pRg st="1" end="1"/>
                                            </p:txEl>
                                          </p:spTgt>
                                        </p:tgtEl>
                                        <p:attrNameLst>
                                          <p:attrName>style.visibility</p:attrName>
                                        </p:attrNameLst>
                                      </p:cBhvr>
                                      <p:to>
                                        <p:strVal val="visible"/>
                                      </p:to>
                                    </p:set>
                                    <p:anim calcmode="lin" valueType="num">
                                      <p:cBhvr additive="base">
                                        <p:cTn id="13" dur="500" fill="hold"/>
                                        <p:tgtEl>
                                          <p:spTgt spid="645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4">
                                            <p:txEl>
                                              <p:pRg st="2" end="2"/>
                                            </p:txEl>
                                          </p:spTgt>
                                        </p:tgtEl>
                                        <p:attrNameLst>
                                          <p:attrName>style.visibility</p:attrName>
                                        </p:attrNameLst>
                                      </p:cBhvr>
                                      <p:to>
                                        <p:strVal val="visible"/>
                                      </p:to>
                                    </p:set>
                                    <p:anim calcmode="lin" valueType="num">
                                      <p:cBhvr additive="base">
                                        <p:cTn id="19" dur="500" fill="hold"/>
                                        <p:tgtEl>
                                          <p:spTgt spid="645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4514">
                                            <p:txEl>
                                              <p:pRg st="3" end="3"/>
                                            </p:txEl>
                                          </p:spTgt>
                                        </p:tgtEl>
                                        <p:attrNameLst>
                                          <p:attrName>style.visibility</p:attrName>
                                        </p:attrNameLst>
                                      </p:cBhvr>
                                      <p:to>
                                        <p:strVal val="visible"/>
                                      </p:to>
                                    </p:set>
                                    <p:anim calcmode="lin" valueType="num">
                                      <p:cBhvr additive="base">
                                        <p:cTn id="25" dur="500" fill="hold"/>
                                        <p:tgtEl>
                                          <p:spTgt spid="6451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45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4514">
                                            <p:txEl>
                                              <p:pRg st="4" end="4"/>
                                            </p:txEl>
                                          </p:spTgt>
                                        </p:tgtEl>
                                        <p:attrNameLst>
                                          <p:attrName>style.visibility</p:attrName>
                                        </p:attrNameLst>
                                      </p:cBhvr>
                                      <p:to>
                                        <p:strVal val="visible"/>
                                      </p:to>
                                    </p:set>
                                    <p:anim calcmode="lin" valueType="num">
                                      <p:cBhvr additive="base">
                                        <p:cTn id="31" dur="500" fill="hold"/>
                                        <p:tgtEl>
                                          <p:spTgt spid="6451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ln/>
        </p:spPr>
        <p:txBody>
          <a:bodyPr/>
          <a:lstStyle/>
          <a:p>
            <a:r>
              <a:rPr lang="en-US"/>
              <a:t>History</a:t>
            </a:r>
          </a:p>
        </p:txBody>
      </p:sp>
      <p:sp>
        <p:nvSpPr>
          <p:cNvPr id="65538"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800"/>
              <a:t>Coca Plant</a:t>
            </a:r>
          </a:p>
          <a:p>
            <a:pPr marL="1112838" lvl="1">
              <a:spcBef>
                <a:spcPts val="3900"/>
              </a:spcBef>
              <a:buFont typeface="Cochin" charset="0"/>
              <a:buBlip>
                <a:blip r:embed="rId2"/>
              </a:buBlip>
            </a:pPr>
            <a:r>
              <a:rPr lang="en-US" sz="3800"/>
              <a:t>high elevations of Amazon slopes</a:t>
            </a:r>
          </a:p>
          <a:p>
            <a:pPr marL="1112838" lvl="1">
              <a:spcBef>
                <a:spcPts val="3900"/>
              </a:spcBef>
              <a:buFont typeface="Cochin" charset="0"/>
              <a:buBlip>
                <a:blip r:embed="rId2"/>
              </a:buBlip>
            </a:pPr>
            <a:r>
              <a:rPr lang="en-US" sz="3800"/>
              <a:t>500 kilos of leaves = 1 kilo of cocaine HCL</a:t>
            </a:r>
          </a:p>
          <a:p>
            <a:pPr marL="668338">
              <a:spcBef>
                <a:spcPts val="3900"/>
              </a:spcBef>
              <a:buFont typeface="Cochin" charset="0"/>
              <a:buBlip>
                <a:blip r:embed="rId2"/>
              </a:buBlip>
            </a:pPr>
            <a:r>
              <a:rPr lang="en-US" sz="3800"/>
              <a:t>500 AD - Leaves of the coca plant used as a dietary supplement.</a:t>
            </a:r>
          </a:p>
          <a:p>
            <a:pPr marL="668338">
              <a:spcBef>
                <a:spcPts val="3900"/>
              </a:spcBef>
              <a:buFont typeface="Cochin" charset="0"/>
              <a:buBlip>
                <a:blip r:embed="rId2"/>
              </a:buBlip>
            </a:pPr>
            <a:r>
              <a:rPr lang="en-US" sz="3800"/>
              <a:t>1860 - Cocaine HCL isolated</a:t>
            </a:r>
          </a:p>
          <a:p>
            <a:pPr marL="1112838" lvl="1">
              <a:spcBef>
                <a:spcPts val="3900"/>
              </a:spcBef>
              <a:buFont typeface="Cochin" charset="0"/>
              <a:buBlip>
                <a:blip r:embed="rId2"/>
              </a:buBlip>
            </a:pPr>
            <a:r>
              <a:rPr lang="en-US" sz="3800"/>
              <a:t>1880’s - experimented in various uses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55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55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55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ln/>
        </p:spPr>
        <p:txBody>
          <a:bodyPr/>
          <a:lstStyle/>
          <a:p>
            <a:r>
              <a:rPr lang="en-US"/>
              <a:t>Cocaine HCL</a:t>
            </a:r>
          </a:p>
        </p:txBody>
      </p:sp>
      <p:sp>
        <p:nvSpPr>
          <p:cNvPr id="6656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a:t>Ingestion</a:t>
            </a:r>
          </a:p>
          <a:p>
            <a:pPr marL="1112838" lvl="1">
              <a:spcBef>
                <a:spcPts val="3200"/>
              </a:spcBef>
              <a:buFont typeface="Cochin" charset="0"/>
              <a:buBlip>
                <a:blip r:embed="rId2"/>
              </a:buBlip>
            </a:pPr>
            <a:r>
              <a:rPr lang="en-US" sz="3100"/>
              <a:t>inhalation</a:t>
            </a:r>
          </a:p>
          <a:p>
            <a:pPr marL="1112838" lvl="1">
              <a:spcBef>
                <a:spcPts val="3200"/>
              </a:spcBef>
              <a:buFont typeface="Cochin" charset="0"/>
              <a:buBlip>
                <a:blip r:embed="rId2"/>
              </a:buBlip>
            </a:pPr>
            <a:r>
              <a:rPr lang="en-US" sz="3100"/>
              <a:t>IV injection</a:t>
            </a:r>
          </a:p>
          <a:p>
            <a:pPr marL="668338">
              <a:spcBef>
                <a:spcPts val="3200"/>
              </a:spcBef>
              <a:buFont typeface="Cochin" charset="0"/>
              <a:buBlip>
                <a:blip r:embed="rId2"/>
              </a:buBlip>
            </a:pPr>
            <a:r>
              <a:rPr lang="en-US" sz="3100"/>
              <a:t>Indicators</a:t>
            </a:r>
          </a:p>
          <a:p>
            <a:pPr marL="1112838" lvl="1">
              <a:spcBef>
                <a:spcPts val="3200"/>
              </a:spcBef>
              <a:buFont typeface="Cochin" charset="0"/>
              <a:buBlip>
                <a:blip r:embed="rId2"/>
              </a:buBlip>
            </a:pPr>
            <a:r>
              <a:rPr lang="en-US" sz="3100"/>
              <a:t>nasal sores</a:t>
            </a:r>
          </a:p>
          <a:p>
            <a:pPr marL="1112838" lvl="1">
              <a:spcBef>
                <a:spcPts val="3200"/>
              </a:spcBef>
              <a:buFont typeface="Cochin" charset="0"/>
              <a:buBlip>
                <a:blip r:embed="rId2"/>
              </a:buBlip>
            </a:pPr>
            <a:r>
              <a:rPr lang="en-US" sz="3100"/>
              <a:t>Tracks, abscesses</a:t>
            </a:r>
          </a:p>
          <a:p>
            <a:pPr marL="668338">
              <a:spcBef>
                <a:spcPts val="3200"/>
              </a:spcBef>
              <a:buFont typeface="Cochin" charset="0"/>
              <a:buBlip>
                <a:blip r:embed="rId2"/>
              </a:buBlip>
            </a:pPr>
            <a:r>
              <a:rPr lang="en-US" sz="3100"/>
              <a:t>Duration</a:t>
            </a:r>
          </a:p>
          <a:p>
            <a:pPr marL="1112838" lvl="1">
              <a:spcBef>
                <a:spcPts val="3200"/>
              </a:spcBef>
              <a:buFont typeface="Cochin" charset="0"/>
              <a:buBlip>
                <a:blip r:embed="rId2"/>
              </a:buBlip>
            </a:pPr>
            <a:r>
              <a:rPr lang="en-US" sz="3100"/>
              <a:t>30 minutes to 1 hour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5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5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56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656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656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656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665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270000" y="195263"/>
            <a:ext cx="10464800" cy="2109787"/>
          </a:xfrm>
          <a:ln/>
        </p:spPr>
        <p:txBody>
          <a:bodyPr/>
          <a:lstStyle/>
          <a:p>
            <a:r>
              <a:rPr lang="en-US"/>
              <a:t>History of Drug Enforcement</a:t>
            </a:r>
          </a:p>
        </p:txBody>
      </p:sp>
      <p:sp>
        <p:nvSpPr>
          <p:cNvPr id="19458" name="Rectangle 2"/>
          <p:cNvSpPr>
            <a:spLocks noGrp="1" noChangeArrowheads="1"/>
          </p:cNvSpPr>
          <p:nvPr>
            <p:ph type="body" idx="1"/>
          </p:nvPr>
        </p:nvSpPr>
        <p:spPr>
          <a:xfrm>
            <a:off x="749300" y="2305050"/>
            <a:ext cx="4318000" cy="5942013"/>
          </a:xfrm>
          <a:ln/>
        </p:spPr>
        <p:txBody>
          <a:bodyPr/>
          <a:lstStyle/>
          <a:p>
            <a:pPr marL="668338">
              <a:buFont typeface="Cochin" charset="0"/>
              <a:buBlip>
                <a:blip r:embed="rId2"/>
              </a:buBlip>
            </a:pPr>
            <a:r>
              <a:rPr lang="en-US" sz="1400">
                <a:latin typeface="Tahoma Bold" charset="0"/>
                <a:cs typeface="Tahoma Bold" charset="0"/>
                <a:sym typeface="Tahoma Bold" charset="0"/>
              </a:rPr>
              <a:t>According to the Sears, Roebuck and Co. Consumers' Guide (1900), their extraordinary Peruvian Wine of Coca...</a:t>
            </a:r>
            <a:endParaRPr lang="en-US" sz="1400">
              <a:latin typeface="Tahoma Bold" charset="0"/>
              <a:ea typeface="ヒラギノ角ゴ ProN W6" charset="0"/>
              <a:cs typeface="ヒラギノ角ゴ ProN W6" charset="0"/>
              <a:sym typeface="Tahoma Bold" charset="0"/>
            </a:endParaRPr>
          </a:p>
          <a:p>
            <a:pPr marL="1112838" lvl="1">
              <a:buFont typeface="Cochin" charset="0"/>
              <a:buBlip>
                <a:blip r:embed="rId2"/>
              </a:buBlip>
            </a:pPr>
            <a:r>
              <a:rPr lang="en-US" sz="1600">
                <a:latin typeface="Tahoma Bold" charset="0"/>
                <a:cs typeface="Tahoma Bold" charset="0"/>
                <a:sym typeface="Tahoma Bold" charset="0"/>
              </a:rPr>
              <a:t>"...sustains and refreshes both the body and brain....It may be taken at any time with perfect safety...it has been effectually proven that in the same space of time more than double the amount of work could be undergone when Peruvian Wine of Coca was used, and positively no fatigue experienced....."</a:t>
            </a:r>
            <a:endParaRPr lang="en-US" sz="1600">
              <a:latin typeface="Tahoma Bold" charset="0"/>
              <a:ea typeface="ヒラギノ角ゴ ProN W6" charset="0"/>
              <a:cs typeface="ヒラギノ角ゴ ProN W6" charset="0"/>
              <a:sym typeface="Tahoma Bold" charset="0"/>
            </a:endParaRPr>
          </a:p>
        </p:txBody>
      </p:sp>
      <p:pic>
        <p:nvPicPr>
          <p:cNvPr id="19459" name="Picture 3"/>
          <p:cNvPicPr>
            <a:picLocks noChangeArrowheads="1"/>
          </p:cNvPicPr>
          <p:nvPr/>
        </p:nvPicPr>
        <p:blipFill>
          <a:blip r:embed="rId3" cstate="print"/>
          <a:srcRect/>
          <a:stretch>
            <a:fillRect/>
          </a:stretch>
        </p:blipFill>
        <p:spPr bwMode="auto">
          <a:xfrm>
            <a:off x="5397500" y="3162300"/>
            <a:ext cx="6502400" cy="56134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ln/>
        </p:spPr>
        <p:txBody>
          <a:bodyPr/>
          <a:lstStyle/>
          <a:p>
            <a:r>
              <a:rPr lang="en-US"/>
              <a:t>Paraphernalia	</a:t>
            </a:r>
          </a:p>
        </p:txBody>
      </p:sp>
      <p:sp>
        <p:nvSpPr>
          <p:cNvPr id="67586"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Syringe and “works”</a:t>
            </a:r>
          </a:p>
          <a:p>
            <a:pPr marL="668338">
              <a:buFont typeface="Cochin" charset="0"/>
              <a:buBlip>
                <a:blip r:embed="rId2"/>
              </a:buBlip>
            </a:pPr>
            <a:r>
              <a:rPr lang="en-US"/>
              <a:t>snorting tubes</a:t>
            </a:r>
          </a:p>
          <a:p>
            <a:pPr marL="668338">
              <a:buFont typeface="Cochin" charset="0"/>
              <a:buBlip>
                <a:blip r:embed="rId2"/>
              </a:buBlip>
            </a:pPr>
            <a:r>
              <a:rPr lang="en-US"/>
              <a:t>“coke” spoon</a:t>
            </a:r>
          </a:p>
          <a:p>
            <a:pPr marL="668338">
              <a:buFont typeface="Cochin" charset="0"/>
              <a:buBlip>
                <a:blip r:embed="rId2"/>
              </a:buBlip>
            </a:pPr>
            <a:r>
              <a:rPr lang="en-US"/>
              <a:t>mirror</a:t>
            </a:r>
          </a:p>
          <a:p>
            <a:pPr marL="668338">
              <a:buFont typeface="Cochin" charset="0"/>
              <a:buBlip>
                <a:blip r:embed="rId2"/>
              </a:buBlip>
            </a:pPr>
            <a:r>
              <a:rPr lang="en-US"/>
              <a:t>rolled up bills</a:t>
            </a:r>
          </a:p>
        </p:txBody>
      </p:sp>
      <p:pic>
        <p:nvPicPr>
          <p:cNvPr id="67587" name="Picture 3"/>
          <p:cNvPicPr>
            <a:picLocks noChangeArrowheads="1"/>
          </p:cNvPicPr>
          <p:nvPr/>
        </p:nvPicPr>
        <p:blipFill>
          <a:blip r:embed="rId3" cstate="print"/>
          <a:srcRect/>
          <a:stretch>
            <a:fillRect/>
          </a:stretch>
        </p:blipFill>
        <p:spPr bwMode="auto">
          <a:xfrm>
            <a:off x="7100888" y="3225800"/>
            <a:ext cx="4914900" cy="49022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anim calcmode="lin" valueType="num">
                                      <p:cBhvr additive="base">
                                        <p:cTn id="7" dur="500" fill="hold"/>
                                        <p:tgtEl>
                                          <p:spTgt spid="6758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6">
                                            <p:txEl>
                                              <p:pRg st="1" end="1"/>
                                            </p:txEl>
                                          </p:spTgt>
                                        </p:tgtEl>
                                        <p:attrNameLst>
                                          <p:attrName>style.visibility</p:attrName>
                                        </p:attrNameLst>
                                      </p:cBhvr>
                                      <p:to>
                                        <p:strVal val="visible"/>
                                      </p:to>
                                    </p:set>
                                    <p:anim calcmode="lin" valueType="num">
                                      <p:cBhvr additive="base">
                                        <p:cTn id="13" dur="500" fill="hold"/>
                                        <p:tgtEl>
                                          <p:spTgt spid="6758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86">
                                            <p:txEl>
                                              <p:pRg st="2" end="2"/>
                                            </p:txEl>
                                          </p:spTgt>
                                        </p:tgtEl>
                                        <p:attrNameLst>
                                          <p:attrName>style.visibility</p:attrName>
                                        </p:attrNameLst>
                                      </p:cBhvr>
                                      <p:to>
                                        <p:strVal val="visible"/>
                                      </p:to>
                                    </p:set>
                                    <p:anim calcmode="lin" valueType="num">
                                      <p:cBhvr additive="base">
                                        <p:cTn id="19" dur="500" fill="hold"/>
                                        <p:tgtEl>
                                          <p:spTgt spid="6758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86">
                                            <p:txEl>
                                              <p:pRg st="3" end="3"/>
                                            </p:txEl>
                                          </p:spTgt>
                                        </p:tgtEl>
                                        <p:attrNameLst>
                                          <p:attrName>style.visibility</p:attrName>
                                        </p:attrNameLst>
                                      </p:cBhvr>
                                      <p:to>
                                        <p:strVal val="visible"/>
                                      </p:to>
                                    </p:set>
                                    <p:anim calcmode="lin" valueType="num">
                                      <p:cBhvr additive="base">
                                        <p:cTn id="25" dur="500" fill="hold"/>
                                        <p:tgtEl>
                                          <p:spTgt spid="6758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86">
                                            <p:txEl>
                                              <p:pRg st="4" end="4"/>
                                            </p:txEl>
                                          </p:spTgt>
                                        </p:tgtEl>
                                        <p:attrNameLst>
                                          <p:attrName>style.visibility</p:attrName>
                                        </p:attrNameLst>
                                      </p:cBhvr>
                                      <p:to>
                                        <p:strVal val="visible"/>
                                      </p:to>
                                    </p:set>
                                    <p:anim calcmode="lin" valueType="num">
                                      <p:cBhvr additive="base">
                                        <p:cTn id="31" dur="500" fill="hold"/>
                                        <p:tgtEl>
                                          <p:spTgt spid="6758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8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ln/>
        </p:spPr>
        <p:txBody>
          <a:bodyPr/>
          <a:lstStyle/>
          <a:p>
            <a:r>
              <a:rPr lang="en-US"/>
              <a:t>Street Prices</a:t>
            </a:r>
          </a:p>
        </p:txBody>
      </p:sp>
      <p:sp>
        <p:nvSpPr>
          <p:cNvPr id="68610"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Teener - 1.75 grams	$60-$100</a:t>
            </a:r>
          </a:p>
          <a:p>
            <a:pPr marL="668338">
              <a:buFont typeface="Cochin" charset="0"/>
              <a:buBlip>
                <a:blip r:embed="rId2"/>
              </a:buBlip>
            </a:pPr>
            <a:r>
              <a:rPr lang="en-US"/>
              <a:t>8-Ball - 3.5 grams		$100-$150</a:t>
            </a:r>
          </a:p>
          <a:p>
            <a:pPr marL="668338">
              <a:buFont typeface="Cochin" charset="0"/>
              <a:buBlip>
                <a:blip r:embed="rId2"/>
              </a:buBlip>
            </a:pPr>
            <a:r>
              <a:rPr lang="en-US"/>
              <a:t>Ounce - 28 grams		$500-$900</a:t>
            </a:r>
          </a:p>
          <a:p>
            <a:pPr marL="668338">
              <a:buFont typeface="Cochin" charset="0"/>
              <a:buBlip>
                <a:blip r:embed="rId2"/>
              </a:buBlip>
            </a:pPr>
            <a:r>
              <a:rPr lang="en-US"/>
              <a:t>1/4 Kilo - 250 grams	$6500-$7000</a:t>
            </a:r>
          </a:p>
          <a:p>
            <a:pPr marL="668338">
              <a:buFont typeface="Cochin" charset="0"/>
              <a:buBlip>
                <a:blip r:embed="rId2"/>
              </a:buBlip>
            </a:pPr>
            <a:r>
              <a:rPr lang="en-US"/>
              <a:t>Kilo - 1000 grams		$18,000-$22,000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 calcmode="lin" valueType="num">
                                      <p:cBhvr additive="base">
                                        <p:cTn id="7" dur="500" fill="hold"/>
                                        <p:tgtEl>
                                          <p:spTgt spid="686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86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68610">
                                            <p:txEl>
                                              <p:pRg st="1" end="1"/>
                                            </p:txEl>
                                          </p:spTgt>
                                        </p:tgtEl>
                                        <p:attrNameLst>
                                          <p:attrName>style.visibility</p:attrName>
                                        </p:attrNameLst>
                                      </p:cBhvr>
                                      <p:to>
                                        <p:strVal val="visible"/>
                                      </p:to>
                                    </p:set>
                                    <p:anim calcmode="lin" valueType="num">
                                      <p:cBhvr additive="base">
                                        <p:cTn id="13" dur="500" fill="hold"/>
                                        <p:tgtEl>
                                          <p:spTgt spid="686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86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68610">
                                            <p:txEl>
                                              <p:pRg st="2" end="2"/>
                                            </p:txEl>
                                          </p:spTgt>
                                        </p:tgtEl>
                                        <p:attrNameLst>
                                          <p:attrName>style.visibility</p:attrName>
                                        </p:attrNameLst>
                                      </p:cBhvr>
                                      <p:to>
                                        <p:strVal val="visible"/>
                                      </p:to>
                                    </p:set>
                                    <p:anim calcmode="lin" valueType="num">
                                      <p:cBhvr additive="base">
                                        <p:cTn id="19" dur="500" fill="hold"/>
                                        <p:tgtEl>
                                          <p:spTgt spid="686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86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68610">
                                            <p:txEl>
                                              <p:pRg st="3" end="3"/>
                                            </p:txEl>
                                          </p:spTgt>
                                        </p:tgtEl>
                                        <p:attrNameLst>
                                          <p:attrName>style.visibility</p:attrName>
                                        </p:attrNameLst>
                                      </p:cBhvr>
                                      <p:to>
                                        <p:strVal val="visible"/>
                                      </p:to>
                                    </p:set>
                                    <p:anim calcmode="lin" valueType="num">
                                      <p:cBhvr additive="base">
                                        <p:cTn id="25" dur="500" fill="hold"/>
                                        <p:tgtEl>
                                          <p:spTgt spid="686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86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68610">
                                            <p:txEl>
                                              <p:pRg st="4" end="4"/>
                                            </p:txEl>
                                          </p:spTgt>
                                        </p:tgtEl>
                                        <p:attrNameLst>
                                          <p:attrName>style.visibility</p:attrName>
                                        </p:attrNameLst>
                                      </p:cBhvr>
                                      <p:to>
                                        <p:strVal val="visible"/>
                                      </p:to>
                                    </p:set>
                                    <p:anim calcmode="lin" valueType="num">
                                      <p:cBhvr additive="base">
                                        <p:cTn id="31" dur="500" fill="hold"/>
                                        <p:tgtEl>
                                          <p:spTgt spid="686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86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ln/>
        </p:spPr>
        <p:txBody>
          <a:bodyPr/>
          <a:lstStyle/>
          <a:p>
            <a:r>
              <a:rPr lang="en-US"/>
              <a:t>Base Cocaine</a:t>
            </a:r>
          </a:p>
        </p:txBody>
      </p:sp>
      <p:sp>
        <p:nvSpPr>
          <p:cNvPr id="69634"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Freebase</a:t>
            </a:r>
          </a:p>
          <a:p>
            <a:pPr marL="668338">
              <a:buFont typeface="Cochin" charset="0"/>
              <a:buBlip>
                <a:blip r:embed="rId2"/>
              </a:buBlip>
            </a:pPr>
            <a:r>
              <a:rPr lang="en-US"/>
              <a:t>Rock</a:t>
            </a:r>
          </a:p>
          <a:p>
            <a:pPr marL="668338">
              <a:buFont typeface="Cochin" charset="0"/>
              <a:buBlip>
                <a:blip r:embed="rId2"/>
              </a:buBlip>
            </a:pPr>
            <a:r>
              <a:rPr lang="en-US"/>
              <a:t>Crack</a:t>
            </a:r>
          </a:p>
          <a:p>
            <a:pPr marL="668338">
              <a:buFont typeface="Cochin" charset="0"/>
              <a:buBlip>
                <a:blip r:embed="rId2"/>
              </a:buBlip>
            </a:pPr>
            <a:r>
              <a:rPr lang="en-US"/>
              <a:t>Soup</a:t>
            </a:r>
          </a:p>
          <a:p>
            <a:pPr marL="668338">
              <a:buFont typeface="Cochin" charset="0"/>
              <a:buBlip>
                <a:blip r:embed="rId2"/>
              </a:buBlip>
            </a:pPr>
            <a:r>
              <a:rPr lang="en-US"/>
              <a:t>Chemical conversion of cocaine making it no longer water soluble.</a:t>
            </a:r>
          </a:p>
        </p:txBody>
      </p:sp>
      <p:pic>
        <p:nvPicPr>
          <p:cNvPr id="69635" name="Picture 3"/>
          <p:cNvPicPr>
            <a:picLocks noChangeArrowheads="1"/>
          </p:cNvPicPr>
          <p:nvPr/>
        </p:nvPicPr>
        <p:blipFill>
          <a:blip r:embed="rId3" cstate="print"/>
          <a:srcRect/>
          <a:stretch>
            <a:fillRect/>
          </a:stretch>
        </p:blipFill>
        <p:spPr bwMode="auto">
          <a:xfrm>
            <a:off x="5848350" y="2540000"/>
            <a:ext cx="5435600" cy="46609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 calcmode="lin" valueType="num">
                                      <p:cBhvr additive="base">
                                        <p:cTn id="7" dur="500" fill="hold"/>
                                        <p:tgtEl>
                                          <p:spTgt spid="696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6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634">
                                            <p:txEl>
                                              <p:pRg st="1" end="1"/>
                                            </p:txEl>
                                          </p:spTgt>
                                        </p:tgtEl>
                                        <p:attrNameLst>
                                          <p:attrName>style.visibility</p:attrName>
                                        </p:attrNameLst>
                                      </p:cBhvr>
                                      <p:to>
                                        <p:strVal val="visible"/>
                                      </p:to>
                                    </p:set>
                                    <p:anim calcmode="lin" valueType="num">
                                      <p:cBhvr additive="base">
                                        <p:cTn id="13" dur="500" fill="hold"/>
                                        <p:tgtEl>
                                          <p:spTgt spid="696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6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634">
                                            <p:txEl>
                                              <p:pRg st="2" end="2"/>
                                            </p:txEl>
                                          </p:spTgt>
                                        </p:tgtEl>
                                        <p:attrNameLst>
                                          <p:attrName>style.visibility</p:attrName>
                                        </p:attrNameLst>
                                      </p:cBhvr>
                                      <p:to>
                                        <p:strVal val="visible"/>
                                      </p:to>
                                    </p:set>
                                    <p:anim calcmode="lin" valueType="num">
                                      <p:cBhvr additive="base">
                                        <p:cTn id="19" dur="500" fill="hold"/>
                                        <p:tgtEl>
                                          <p:spTgt spid="696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96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9634">
                                            <p:txEl>
                                              <p:pRg st="3" end="3"/>
                                            </p:txEl>
                                          </p:spTgt>
                                        </p:tgtEl>
                                        <p:attrNameLst>
                                          <p:attrName>style.visibility</p:attrName>
                                        </p:attrNameLst>
                                      </p:cBhvr>
                                      <p:to>
                                        <p:strVal val="visible"/>
                                      </p:to>
                                    </p:set>
                                    <p:anim calcmode="lin" valueType="num">
                                      <p:cBhvr additive="base">
                                        <p:cTn id="25" dur="500" fill="hold"/>
                                        <p:tgtEl>
                                          <p:spTgt spid="696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96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9634">
                                            <p:txEl>
                                              <p:pRg st="4" end="4"/>
                                            </p:txEl>
                                          </p:spTgt>
                                        </p:tgtEl>
                                        <p:attrNameLst>
                                          <p:attrName>style.visibility</p:attrName>
                                        </p:attrNameLst>
                                      </p:cBhvr>
                                      <p:to>
                                        <p:strVal val="visible"/>
                                      </p:to>
                                    </p:set>
                                    <p:anim calcmode="lin" valueType="num">
                                      <p:cBhvr additive="base">
                                        <p:cTn id="31" dur="500" fill="hold"/>
                                        <p:tgtEl>
                                          <p:spTgt spid="6963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963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ln/>
        </p:spPr>
        <p:txBody>
          <a:bodyPr/>
          <a:lstStyle/>
          <a:p>
            <a:r>
              <a:rPr lang="en-US"/>
              <a:t>Base Cocaine</a:t>
            </a:r>
          </a:p>
        </p:txBody>
      </p:sp>
      <p:sp>
        <p:nvSpPr>
          <p:cNvPr id="70658"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a:t>Ingestion</a:t>
            </a:r>
          </a:p>
          <a:p>
            <a:pPr marL="1112838" lvl="1">
              <a:spcBef>
                <a:spcPts val="3200"/>
              </a:spcBef>
              <a:buFont typeface="Cochin" charset="0"/>
              <a:buBlip>
                <a:blip r:embed="rId2"/>
              </a:buBlip>
            </a:pPr>
            <a:r>
              <a:rPr lang="en-US" sz="3100"/>
              <a:t>smoking</a:t>
            </a:r>
          </a:p>
          <a:p>
            <a:pPr marL="668338">
              <a:spcBef>
                <a:spcPts val="3200"/>
              </a:spcBef>
              <a:buFont typeface="Cochin" charset="0"/>
              <a:buBlip>
                <a:blip r:embed="rId2"/>
              </a:buBlip>
            </a:pPr>
            <a:r>
              <a:rPr lang="en-US" sz="3100"/>
              <a:t>Indicators</a:t>
            </a:r>
          </a:p>
          <a:p>
            <a:pPr marL="1112838" lvl="1">
              <a:spcBef>
                <a:spcPts val="3200"/>
              </a:spcBef>
              <a:buFont typeface="Cochin" charset="0"/>
              <a:buBlip>
                <a:blip r:embed="rId2"/>
              </a:buBlip>
            </a:pPr>
            <a:r>
              <a:rPr lang="en-US" sz="3100"/>
              <a:t>blackened gums (not teeth)</a:t>
            </a:r>
          </a:p>
          <a:p>
            <a:pPr marL="1112838" lvl="1">
              <a:spcBef>
                <a:spcPts val="3200"/>
              </a:spcBef>
              <a:buFont typeface="Cochin" charset="0"/>
              <a:buBlip>
                <a:blip r:embed="rId2"/>
              </a:buBlip>
            </a:pPr>
            <a:r>
              <a:rPr lang="en-US" sz="3100"/>
              <a:t>burned fingers or lips</a:t>
            </a:r>
          </a:p>
          <a:p>
            <a:pPr marL="668338">
              <a:spcBef>
                <a:spcPts val="3200"/>
              </a:spcBef>
              <a:buFont typeface="Cochin" charset="0"/>
              <a:buBlip>
                <a:blip r:embed="rId2"/>
              </a:buBlip>
            </a:pPr>
            <a:r>
              <a:rPr lang="en-US" sz="3100"/>
              <a:t>Duration</a:t>
            </a:r>
          </a:p>
          <a:p>
            <a:pPr marL="1112838" lvl="1">
              <a:spcBef>
                <a:spcPts val="3200"/>
              </a:spcBef>
              <a:buFont typeface="Cochin" charset="0"/>
              <a:buBlip>
                <a:blip r:embed="rId2"/>
              </a:buBlip>
            </a:pPr>
            <a:r>
              <a:rPr lang="en-US" sz="3100"/>
              <a:t>about 10 minutes</a:t>
            </a:r>
          </a:p>
          <a:p>
            <a:pPr marL="1112838" lvl="1">
              <a:spcBef>
                <a:spcPts val="3200"/>
              </a:spcBef>
              <a:buFont typeface="Cochin" charset="0"/>
              <a:buBlip>
                <a:blip r:embed="rId2"/>
              </a:buBlip>
            </a:pPr>
            <a:r>
              <a:rPr lang="en-US" sz="3100"/>
              <a:t>“crack run”</a:t>
            </a:r>
          </a:p>
        </p:txBody>
      </p:sp>
      <p:pic>
        <p:nvPicPr>
          <p:cNvPr id="70659" name="Picture 3"/>
          <p:cNvPicPr>
            <a:picLocks noChangeArrowheads="1"/>
          </p:cNvPicPr>
          <p:nvPr/>
        </p:nvPicPr>
        <p:blipFill>
          <a:blip r:embed="rId3" cstate="print"/>
          <a:srcRect/>
          <a:stretch>
            <a:fillRect/>
          </a:stretch>
        </p:blipFill>
        <p:spPr bwMode="auto">
          <a:xfrm>
            <a:off x="7315200" y="3302000"/>
            <a:ext cx="4991100" cy="40386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065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065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065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065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065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065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065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70659"/>
                                        </p:tgtEl>
                                        <p:attrNameLst>
                                          <p:attrName>style.visibility</p:attrName>
                                        </p:attrNameLst>
                                      </p:cBhvr>
                                      <p:to>
                                        <p:strVal val="visible"/>
                                      </p:to>
                                    </p:set>
                                    <p:animEffect transition="in" filter="box(in)">
                                      <p:cBhvr>
                                        <p:cTn id="29"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ln/>
        </p:spPr>
        <p:txBody>
          <a:bodyPr/>
          <a:lstStyle/>
          <a:p>
            <a:r>
              <a:rPr lang="en-US"/>
              <a:t>Base Cocaine</a:t>
            </a:r>
          </a:p>
        </p:txBody>
      </p:sp>
      <p:sp>
        <p:nvSpPr>
          <p:cNvPr id="7168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2700"/>
              <a:t>Paraphernalia</a:t>
            </a:r>
          </a:p>
          <a:p>
            <a:pPr marL="1112838" lvl="1">
              <a:spcBef>
                <a:spcPts val="2800"/>
              </a:spcBef>
              <a:buFont typeface="Cochin" charset="0"/>
              <a:buBlip>
                <a:blip r:embed="rId2"/>
              </a:buBlip>
            </a:pPr>
            <a:r>
              <a:rPr lang="en-US" sz="2700"/>
              <a:t>crack pipe - straight glass tube</a:t>
            </a:r>
          </a:p>
          <a:p>
            <a:pPr marL="1557338" lvl="2">
              <a:spcBef>
                <a:spcPts val="2800"/>
              </a:spcBef>
              <a:buFont typeface="Cochin" charset="0"/>
              <a:buBlip>
                <a:blip r:embed="rId2"/>
              </a:buBlip>
            </a:pPr>
            <a:r>
              <a:rPr lang="en-US" sz="2700"/>
              <a:t>often with flexible rubber tubing </a:t>
            </a:r>
          </a:p>
          <a:p>
            <a:pPr marL="1112838" lvl="1">
              <a:spcBef>
                <a:spcPts val="2800"/>
              </a:spcBef>
              <a:buFont typeface="Cochin" charset="0"/>
              <a:buBlip>
                <a:blip r:embed="rId2"/>
              </a:buBlip>
            </a:pPr>
            <a:r>
              <a:rPr lang="en-US" sz="2700"/>
              <a:t>copper scrub pads</a:t>
            </a:r>
          </a:p>
          <a:p>
            <a:pPr marL="1112838" lvl="1">
              <a:spcBef>
                <a:spcPts val="2800"/>
              </a:spcBef>
              <a:buFont typeface="Cochin" charset="0"/>
              <a:buBlip>
                <a:blip r:embed="rId2"/>
              </a:buBlip>
            </a:pPr>
            <a:r>
              <a:rPr lang="en-US" sz="2700"/>
              <a:t>torch / modified lighter</a:t>
            </a:r>
          </a:p>
          <a:p>
            <a:pPr marL="1112838" lvl="1">
              <a:spcBef>
                <a:spcPts val="2800"/>
              </a:spcBef>
              <a:buFont typeface="Cochin" charset="0"/>
              <a:buBlip>
                <a:blip r:embed="rId2"/>
              </a:buBlip>
            </a:pPr>
            <a:r>
              <a:rPr lang="en-US" sz="2700"/>
              <a:t>Pyrex cookware</a:t>
            </a:r>
          </a:p>
          <a:p>
            <a:pPr marL="668338">
              <a:spcBef>
                <a:spcPts val="2800"/>
              </a:spcBef>
              <a:buFont typeface="Cochin" charset="0"/>
              <a:buBlip>
                <a:blip r:embed="rId2"/>
              </a:buBlip>
            </a:pPr>
            <a:r>
              <a:rPr lang="en-US" sz="2700"/>
              <a:t>Prices</a:t>
            </a:r>
          </a:p>
          <a:p>
            <a:pPr marL="1112838" lvl="1">
              <a:spcBef>
                <a:spcPts val="2800"/>
              </a:spcBef>
              <a:buSzPct val="50000"/>
              <a:buFont typeface="Cochin" charset="0"/>
              <a:buBlip>
                <a:blip r:embed="rId2"/>
              </a:buBlip>
            </a:pPr>
            <a:r>
              <a:rPr lang="en-US" sz="2700"/>
              <a:t>rock .1-.2 grams	$20</a:t>
            </a:r>
          </a:p>
          <a:p>
            <a:pPr marL="1112838" lvl="1">
              <a:spcBef>
                <a:spcPts val="2800"/>
              </a:spcBef>
              <a:buFont typeface="Cochin" charset="0"/>
              <a:buBlip>
                <a:blip r:embed="rId2"/>
              </a:buBlip>
            </a:pPr>
            <a:r>
              <a:rPr lang="en-US" sz="2700"/>
              <a:t>seldom sold in quantity above one ounce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68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68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168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168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168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68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168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168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ln/>
        </p:spPr>
        <p:txBody>
          <a:bodyPr/>
          <a:lstStyle/>
          <a:p>
            <a:r>
              <a:rPr lang="en-US"/>
              <a:t>Enforcement Clues</a:t>
            </a:r>
          </a:p>
        </p:txBody>
      </p:sp>
      <p:sp>
        <p:nvSpPr>
          <p:cNvPr id="72706"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Most dealers above 1/4 kilo will be Mexican National or Central/South American	</a:t>
            </a:r>
          </a:p>
          <a:p>
            <a:pPr marL="1112838" lvl="1">
              <a:buFont typeface="Cochin" charset="0"/>
              <a:buBlip>
                <a:blip r:embed="rId2"/>
              </a:buBlip>
            </a:pPr>
            <a:r>
              <a:rPr lang="en-US"/>
              <a:t>cornered the market on distribution</a:t>
            </a:r>
          </a:p>
          <a:p>
            <a:pPr marL="668338">
              <a:buFont typeface="Cochin" charset="0"/>
              <a:buBlip>
                <a:blip r:embed="rId2"/>
              </a:buBlip>
            </a:pPr>
            <a:r>
              <a:rPr lang="en-US"/>
              <a:t>Base Cocaine is very street level</a:t>
            </a:r>
          </a:p>
          <a:p>
            <a:pPr marL="1112838" lvl="1">
              <a:buFont typeface="Cochin" charset="0"/>
              <a:buBlip>
                <a:blip r:embed="rId2"/>
              </a:buBlip>
            </a:pPr>
            <a:r>
              <a:rPr lang="en-US"/>
              <a:t>strong ties to prostitution</a:t>
            </a:r>
          </a:p>
          <a:p>
            <a:pPr marL="1112838" lvl="1">
              <a:buFont typeface="Cochin" charset="0"/>
              <a:buBlip>
                <a:blip r:embed="rId2"/>
              </a:buBlip>
            </a:pPr>
            <a:r>
              <a:rPr lang="en-US"/>
              <a:t>can be carried in mouth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270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270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270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27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ln/>
        </p:spPr>
        <p:txBody>
          <a:bodyPr/>
          <a:lstStyle/>
          <a:p>
            <a:r>
              <a:rPr lang="en-US"/>
              <a:t>Methamphetamine	</a:t>
            </a:r>
          </a:p>
        </p:txBody>
      </p:sp>
      <p:sp>
        <p:nvSpPr>
          <p:cNvPr id="73730"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Crank</a:t>
            </a:r>
          </a:p>
          <a:p>
            <a:pPr marL="668338">
              <a:buFont typeface="Cochin" charset="0"/>
              <a:buBlip>
                <a:blip r:embed="rId2"/>
              </a:buBlip>
            </a:pPr>
            <a:r>
              <a:rPr lang="en-US"/>
              <a:t>Meth</a:t>
            </a:r>
          </a:p>
          <a:p>
            <a:pPr marL="668338">
              <a:buFont typeface="Cochin" charset="0"/>
              <a:buBlip>
                <a:blip r:embed="rId2"/>
              </a:buBlip>
            </a:pPr>
            <a:r>
              <a:rPr lang="en-US"/>
              <a:t>Crystal</a:t>
            </a:r>
          </a:p>
          <a:p>
            <a:pPr marL="668338">
              <a:buFont typeface="Cochin" charset="0"/>
              <a:buBlip>
                <a:blip r:embed="rId2"/>
              </a:buBlip>
            </a:pPr>
            <a:r>
              <a:rPr lang="en-US"/>
              <a:t>Ice</a:t>
            </a:r>
          </a:p>
          <a:p>
            <a:pPr marL="668338">
              <a:buFont typeface="Cochin" charset="0"/>
              <a:buBlip>
                <a:blip r:embed="rId2"/>
              </a:buBlip>
            </a:pPr>
            <a:r>
              <a:rPr lang="en-US"/>
              <a:t>Speed</a:t>
            </a:r>
          </a:p>
        </p:txBody>
      </p:sp>
      <p:pic>
        <p:nvPicPr>
          <p:cNvPr id="73731" name="Picture 3"/>
          <p:cNvPicPr>
            <a:picLocks noChangeArrowheads="1"/>
          </p:cNvPicPr>
          <p:nvPr/>
        </p:nvPicPr>
        <p:blipFill>
          <a:blip r:embed="rId3" cstate="print"/>
          <a:srcRect/>
          <a:stretch>
            <a:fillRect/>
          </a:stretch>
        </p:blipFill>
        <p:spPr bwMode="auto">
          <a:xfrm>
            <a:off x="4660900" y="3200400"/>
            <a:ext cx="6883400" cy="49403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additive="base">
                                        <p:cTn id="7" dur="500" fill="hold"/>
                                        <p:tgtEl>
                                          <p:spTgt spid="737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0">
                                            <p:txEl>
                                              <p:pRg st="1" end="1"/>
                                            </p:txEl>
                                          </p:spTgt>
                                        </p:tgtEl>
                                        <p:attrNameLst>
                                          <p:attrName>style.visibility</p:attrName>
                                        </p:attrNameLst>
                                      </p:cBhvr>
                                      <p:to>
                                        <p:strVal val="visible"/>
                                      </p:to>
                                    </p:set>
                                    <p:anim calcmode="lin" valueType="num">
                                      <p:cBhvr additive="base">
                                        <p:cTn id="13" dur="500" fill="hold"/>
                                        <p:tgtEl>
                                          <p:spTgt spid="737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7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0">
                                            <p:txEl>
                                              <p:pRg st="2" end="2"/>
                                            </p:txEl>
                                          </p:spTgt>
                                        </p:tgtEl>
                                        <p:attrNameLst>
                                          <p:attrName>style.visibility</p:attrName>
                                        </p:attrNameLst>
                                      </p:cBhvr>
                                      <p:to>
                                        <p:strVal val="visible"/>
                                      </p:to>
                                    </p:set>
                                    <p:anim calcmode="lin" valueType="num">
                                      <p:cBhvr additive="base">
                                        <p:cTn id="19" dur="500" fill="hold"/>
                                        <p:tgtEl>
                                          <p:spTgt spid="737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7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0">
                                            <p:txEl>
                                              <p:pRg st="3" end="3"/>
                                            </p:txEl>
                                          </p:spTgt>
                                        </p:tgtEl>
                                        <p:attrNameLst>
                                          <p:attrName>style.visibility</p:attrName>
                                        </p:attrNameLst>
                                      </p:cBhvr>
                                      <p:to>
                                        <p:strVal val="visible"/>
                                      </p:to>
                                    </p:set>
                                    <p:anim calcmode="lin" valueType="num">
                                      <p:cBhvr additive="base">
                                        <p:cTn id="25" dur="500" fill="hold"/>
                                        <p:tgtEl>
                                          <p:spTgt spid="737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37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0">
                                            <p:txEl>
                                              <p:pRg st="4" end="4"/>
                                            </p:txEl>
                                          </p:spTgt>
                                        </p:tgtEl>
                                        <p:attrNameLst>
                                          <p:attrName>style.visibility</p:attrName>
                                        </p:attrNameLst>
                                      </p:cBhvr>
                                      <p:to>
                                        <p:strVal val="visible"/>
                                      </p:to>
                                    </p:set>
                                    <p:anim calcmode="lin" valueType="num">
                                      <p:cBhvr additive="base">
                                        <p:cTn id="31" dur="500" fill="hold"/>
                                        <p:tgtEl>
                                          <p:spTgt spid="7373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37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ln/>
        </p:spPr>
        <p:txBody>
          <a:bodyPr/>
          <a:lstStyle/>
          <a:p>
            <a:r>
              <a:rPr lang="en-US"/>
              <a:t>History</a:t>
            </a:r>
          </a:p>
        </p:txBody>
      </p:sp>
      <p:sp>
        <p:nvSpPr>
          <p:cNvPr id="74754"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sz="2400">
                <a:latin typeface="Tahoma Bold" charset="0"/>
                <a:cs typeface="Tahoma Bold" charset="0"/>
                <a:sym typeface="Tahoma Bold" charset="0"/>
              </a:rPr>
              <a:t>Ephedra used in tea in China for centuries</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1887 - Amphetamine discovered in Germany</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1919 -  Methamphetamine is synthesized in Japan</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1924 - Ephedrine is used in medicine</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1932 – Smith-Kline and French make the Benzadrine Inhaler</a:t>
            </a:r>
            <a:endParaRPr lang="en-US" sz="2400">
              <a:latin typeface="Tahoma Bold" charset="0"/>
              <a:ea typeface="ヒラギノ角ゴ ProN W6" charset="0"/>
              <a:cs typeface="ヒラギノ角ゴ ProN W6" charset="0"/>
              <a:sym typeface="Tahoma Bold" charset="0"/>
            </a:endParaRPr>
          </a:p>
          <a:p>
            <a:pPr marL="668338">
              <a:buSzPct val="44000"/>
              <a:buFont typeface="Cochin" charset="0"/>
              <a:buBlip>
                <a:blip r:embed="rId2"/>
              </a:buBlip>
            </a:pPr>
            <a:r>
              <a:rPr lang="en-US" sz="2400">
                <a:latin typeface="Tahoma Bold" charset="0"/>
                <a:cs typeface="Tahoma Bold" charset="0"/>
                <a:sym typeface="Tahoma Bold" charset="0"/>
              </a:rPr>
              <a:t>1936 – Spanish Civil War is the 1</a:t>
            </a:r>
            <a:r>
              <a:rPr lang="en-US" sz="2400" baseline="30000">
                <a:latin typeface="Tahoma Bold" charset="0"/>
                <a:cs typeface="Tahoma Bold" charset="0"/>
                <a:sym typeface="Tahoma Bold" charset="0"/>
              </a:rPr>
              <a:t>st</a:t>
            </a:r>
            <a:r>
              <a:rPr lang="en-US" sz="2400">
                <a:latin typeface="Tahoma Bold" charset="0"/>
                <a:cs typeface="Tahoma Bold" charset="0"/>
                <a:sym typeface="Tahoma Bold" charset="0"/>
              </a:rPr>
              <a:t> recorded non medical use</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1940’s – 39 clinical uses for amphetamine</a:t>
            </a:r>
            <a:endParaRPr lang="en-US" sz="2400">
              <a:latin typeface="Tahoma Bold" charset="0"/>
              <a:ea typeface="ヒラギノ角ゴ ProN W6" charset="0"/>
              <a:cs typeface="ヒラギノ角ゴ ProN W6" charset="0"/>
              <a:sym typeface="Tahoma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47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47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47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ln/>
        </p:spPr>
        <p:txBody>
          <a:bodyPr/>
          <a:lstStyle/>
          <a:p>
            <a:r>
              <a:rPr lang="en-US"/>
              <a:t>History cont.	</a:t>
            </a:r>
          </a:p>
        </p:txBody>
      </p:sp>
      <p:sp>
        <p:nvSpPr>
          <p:cNvPr id="75778"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sz="2400">
                <a:latin typeface="Tahoma Bold" charset="0"/>
                <a:cs typeface="Tahoma Bold" charset="0"/>
                <a:sym typeface="Tahoma Bold" charset="0"/>
              </a:rPr>
              <a:t>Currently there are only 3 uses for amphetamines</a:t>
            </a:r>
            <a:endParaRPr lang="en-US" sz="2400">
              <a:latin typeface="Tahoma Bold" charset="0"/>
              <a:ea typeface="ヒラギノ角ゴ ProN W6" charset="0"/>
              <a:cs typeface="ヒラギノ角ゴ ProN W6" charset="0"/>
              <a:sym typeface="Tahoma Bold" charset="0"/>
            </a:endParaRPr>
          </a:p>
          <a:p>
            <a:pPr marL="1112838" lvl="1">
              <a:buFont typeface="Cochin" charset="0"/>
              <a:buBlip>
                <a:blip r:embed="rId2"/>
              </a:buBlip>
            </a:pPr>
            <a:r>
              <a:rPr lang="en-US" sz="2400">
                <a:latin typeface="Tahoma Bold" charset="0"/>
                <a:cs typeface="Tahoma Bold" charset="0"/>
                <a:sym typeface="Tahoma Bold" charset="0"/>
              </a:rPr>
              <a:t>ADHD</a:t>
            </a:r>
            <a:endParaRPr lang="en-US" sz="2400">
              <a:latin typeface="Tahoma Bold" charset="0"/>
              <a:ea typeface="ヒラギノ角ゴ ProN W6" charset="0"/>
              <a:cs typeface="ヒラギノ角ゴ ProN W6" charset="0"/>
              <a:sym typeface="Tahoma Bold" charset="0"/>
            </a:endParaRPr>
          </a:p>
          <a:p>
            <a:pPr marL="1112838" lvl="1">
              <a:buFont typeface="Cochin" charset="0"/>
              <a:buBlip>
                <a:blip r:embed="rId2"/>
              </a:buBlip>
            </a:pPr>
            <a:r>
              <a:rPr lang="en-US" sz="2400">
                <a:latin typeface="Tahoma Bold" charset="0"/>
                <a:cs typeface="Tahoma Bold" charset="0"/>
                <a:sym typeface="Tahoma Bold" charset="0"/>
              </a:rPr>
              <a:t>Narcolepsy</a:t>
            </a:r>
            <a:endParaRPr lang="en-US" sz="2400">
              <a:latin typeface="Tahoma Bold" charset="0"/>
              <a:ea typeface="ヒラギノ角ゴ ProN W6" charset="0"/>
              <a:cs typeface="ヒラギノ角ゴ ProN W6" charset="0"/>
              <a:sym typeface="Tahoma Bold" charset="0"/>
            </a:endParaRPr>
          </a:p>
          <a:p>
            <a:pPr marL="1112838" lvl="1">
              <a:buFont typeface="Cochin" charset="0"/>
              <a:buBlip>
                <a:blip r:embed="rId2"/>
              </a:buBlip>
            </a:pPr>
            <a:r>
              <a:rPr lang="en-US" sz="2400">
                <a:latin typeface="Tahoma Bold" charset="0"/>
                <a:cs typeface="Tahoma Bold" charset="0"/>
                <a:sym typeface="Tahoma Bold" charset="0"/>
              </a:rPr>
              <a:t>Certain types of depression</a:t>
            </a: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endParaRPr lang="en-US" sz="2400">
              <a:latin typeface="Tahoma Bold" charset="0"/>
              <a:ea typeface="ヒラギノ角ゴ ProN W6" charset="0"/>
              <a:cs typeface="ヒラギノ角ゴ ProN W6" charset="0"/>
              <a:sym typeface="Tahoma Bold" charset="0"/>
            </a:endParaRPr>
          </a:p>
          <a:p>
            <a:pPr marL="668338">
              <a:buFont typeface="Cochin" charset="0"/>
              <a:buBlip>
                <a:blip r:embed="rId2"/>
              </a:buBlip>
            </a:pPr>
            <a:r>
              <a:rPr lang="en-US" sz="2400">
                <a:latin typeface="Tahoma Bold" charset="0"/>
                <a:cs typeface="Tahoma Bold" charset="0"/>
                <a:sym typeface="Tahoma Bold" charset="0"/>
              </a:rPr>
              <a:t>1971 – Amphetamine is made a controlled substance</a:t>
            </a:r>
            <a:endParaRPr lang="en-US" sz="2400">
              <a:latin typeface="Tahoma Bold" charset="0"/>
              <a:ea typeface="ヒラギノ角ゴ ProN W6" charset="0"/>
              <a:cs typeface="ヒラギノ角ゴ ProN W6" charset="0"/>
              <a:sym typeface="Tahoma Bold"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a:lstStyle/>
          <a:p>
            <a:r>
              <a:rPr lang="en-US"/>
              <a:t>History (continued)</a:t>
            </a:r>
          </a:p>
        </p:txBody>
      </p:sp>
      <p:sp>
        <p:nvSpPr>
          <p:cNvPr id="76802"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800" dirty="0"/>
              <a:t>1970’s - amphetamine use declined</a:t>
            </a:r>
          </a:p>
          <a:p>
            <a:pPr marL="1112838" lvl="1">
              <a:spcBef>
                <a:spcPts val="3900"/>
              </a:spcBef>
              <a:buFont typeface="Cochin" charset="0"/>
              <a:buBlip>
                <a:blip r:embed="rId2"/>
              </a:buBlip>
            </a:pPr>
            <a:r>
              <a:rPr lang="en-US" sz="3800" dirty="0"/>
              <a:t>crack down on dispensing</a:t>
            </a:r>
          </a:p>
          <a:p>
            <a:pPr marL="1112838" lvl="1">
              <a:spcBef>
                <a:spcPts val="3900"/>
              </a:spcBef>
              <a:buFont typeface="Cochin" charset="0"/>
              <a:buBlip>
                <a:blip r:embed="rId2"/>
              </a:buBlip>
            </a:pPr>
            <a:r>
              <a:rPr lang="en-US" sz="3800" dirty="0"/>
              <a:t>drug of choice became cocaine</a:t>
            </a:r>
          </a:p>
          <a:p>
            <a:pPr marL="668338">
              <a:spcBef>
                <a:spcPts val="3900"/>
              </a:spcBef>
              <a:buFont typeface="Cochin" charset="0"/>
              <a:buBlip>
                <a:blip r:embed="rId2"/>
              </a:buBlip>
            </a:pPr>
            <a:r>
              <a:rPr lang="en-US" sz="3800" dirty="0"/>
              <a:t>1990’s - steady gain in popularity</a:t>
            </a:r>
          </a:p>
          <a:p>
            <a:pPr marL="1112838" lvl="1">
              <a:spcBef>
                <a:spcPts val="3900"/>
              </a:spcBef>
              <a:buFont typeface="Cochin" charset="0"/>
              <a:buBlip>
                <a:blip r:embed="rId2"/>
              </a:buBlip>
            </a:pPr>
            <a:r>
              <a:rPr lang="en-US" sz="3800" dirty="0" smtClean="0"/>
              <a:t>duration </a:t>
            </a:r>
            <a:r>
              <a:rPr lang="en-US" sz="3800" dirty="0"/>
              <a:t>4-12 hours </a:t>
            </a:r>
            <a:r>
              <a:rPr lang="en-US" sz="3800" dirty="0" err="1"/>
              <a:t>vs</a:t>
            </a:r>
            <a:r>
              <a:rPr lang="en-US" sz="3800" dirty="0"/>
              <a:t> 10 min-1 hr (cocaine)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68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68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68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270000" y="244475"/>
            <a:ext cx="10464800" cy="2011363"/>
          </a:xfrm>
          <a:ln/>
        </p:spPr>
        <p:txBody>
          <a:bodyPr/>
          <a:lstStyle/>
          <a:p>
            <a:r>
              <a:rPr lang="en-US"/>
              <a:t>Advertisement</a:t>
            </a:r>
          </a:p>
        </p:txBody>
      </p:sp>
      <p:pic>
        <p:nvPicPr>
          <p:cNvPr id="20482" name="Picture 2"/>
          <p:cNvPicPr>
            <a:picLocks noChangeArrowheads="1"/>
          </p:cNvPicPr>
          <p:nvPr/>
        </p:nvPicPr>
        <p:blipFill>
          <a:blip r:embed="rId2" cstate="print"/>
          <a:srcRect/>
          <a:stretch>
            <a:fillRect/>
          </a:stretch>
        </p:blipFill>
        <p:spPr bwMode="auto">
          <a:xfrm>
            <a:off x="800100" y="2463800"/>
            <a:ext cx="11404600" cy="71120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ln/>
        </p:spPr>
        <p:txBody>
          <a:bodyPr/>
          <a:lstStyle/>
          <a:p>
            <a:r>
              <a:rPr lang="en-US"/>
              <a:t>Methamphetamine</a:t>
            </a:r>
          </a:p>
        </p:txBody>
      </p:sp>
      <p:sp>
        <p:nvSpPr>
          <p:cNvPr id="77826"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100"/>
              <a:t>Ingestion</a:t>
            </a:r>
          </a:p>
          <a:p>
            <a:pPr marL="1112838" lvl="1">
              <a:spcBef>
                <a:spcPts val="3200"/>
              </a:spcBef>
              <a:buFont typeface="Cochin" charset="0"/>
              <a:buBlip>
                <a:blip r:embed="rId2"/>
              </a:buBlip>
            </a:pPr>
            <a:r>
              <a:rPr lang="en-US" sz="3100"/>
              <a:t>inhalation</a:t>
            </a:r>
          </a:p>
          <a:p>
            <a:pPr marL="1112838" lvl="1">
              <a:spcBef>
                <a:spcPts val="3200"/>
              </a:spcBef>
              <a:buFont typeface="Cochin" charset="0"/>
              <a:buBlip>
                <a:blip r:embed="rId2"/>
              </a:buBlip>
            </a:pPr>
            <a:r>
              <a:rPr lang="en-US" sz="3100"/>
              <a:t>IV injection</a:t>
            </a:r>
          </a:p>
          <a:p>
            <a:pPr marL="1112838" lvl="1">
              <a:spcBef>
                <a:spcPts val="3200"/>
              </a:spcBef>
              <a:buFont typeface="Cochin" charset="0"/>
              <a:buBlip>
                <a:blip r:embed="rId2"/>
              </a:buBlip>
            </a:pPr>
            <a:r>
              <a:rPr lang="en-US" sz="3100"/>
              <a:t>Smoking</a:t>
            </a:r>
          </a:p>
          <a:p>
            <a:pPr marL="668338">
              <a:spcBef>
                <a:spcPts val="3200"/>
              </a:spcBef>
              <a:buFont typeface="Cochin" charset="0"/>
              <a:buBlip>
                <a:blip r:embed="rId2"/>
              </a:buBlip>
            </a:pPr>
            <a:r>
              <a:rPr lang="en-US" sz="3100"/>
              <a:t>Indicators</a:t>
            </a:r>
          </a:p>
          <a:p>
            <a:pPr marL="1112838" lvl="1">
              <a:spcBef>
                <a:spcPts val="3200"/>
              </a:spcBef>
              <a:buFont typeface="Cochin" charset="0"/>
              <a:buBlip>
                <a:blip r:embed="rId2"/>
              </a:buBlip>
            </a:pPr>
            <a:r>
              <a:rPr lang="en-US" sz="3100"/>
              <a:t>blackened teeth</a:t>
            </a:r>
          </a:p>
          <a:p>
            <a:pPr marL="1112838" lvl="1">
              <a:spcBef>
                <a:spcPts val="3200"/>
              </a:spcBef>
              <a:buFont typeface="Cochin" charset="0"/>
              <a:buBlip>
                <a:blip r:embed="rId2"/>
              </a:buBlip>
            </a:pPr>
            <a:r>
              <a:rPr lang="en-US" sz="3100"/>
              <a:t>prone to violence</a:t>
            </a:r>
          </a:p>
          <a:p>
            <a:pPr marL="1112838" lvl="1">
              <a:spcBef>
                <a:spcPts val="3200"/>
              </a:spcBef>
              <a:buFont typeface="Cochin" charset="0"/>
              <a:buBlip>
                <a:blip r:embed="rId2"/>
              </a:buBlip>
            </a:pPr>
            <a:r>
              <a:rPr lang="en-US" sz="3100"/>
              <a:t>extreme paranoia</a:t>
            </a:r>
          </a:p>
        </p:txBody>
      </p:sp>
      <p:pic>
        <p:nvPicPr>
          <p:cNvPr id="77827" name="Picture 3"/>
          <p:cNvPicPr>
            <a:picLocks noChangeArrowheads="1"/>
          </p:cNvPicPr>
          <p:nvPr/>
        </p:nvPicPr>
        <p:blipFill>
          <a:blip r:embed="rId3" cstate="print"/>
          <a:srcRect/>
          <a:stretch>
            <a:fillRect/>
          </a:stretch>
        </p:blipFill>
        <p:spPr bwMode="auto">
          <a:xfrm>
            <a:off x="6248400" y="3600450"/>
            <a:ext cx="5486400" cy="41402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additive="base">
                                        <p:cTn id="7" dur="500" fill="hold"/>
                                        <p:tgtEl>
                                          <p:spTgt spid="778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7826">
                                            <p:txEl>
                                              <p:pRg st="1" end="1"/>
                                            </p:txEl>
                                          </p:spTgt>
                                        </p:tgtEl>
                                        <p:attrNameLst>
                                          <p:attrName>style.visibility</p:attrName>
                                        </p:attrNameLst>
                                      </p:cBhvr>
                                      <p:to>
                                        <p:strVal val="visible"/>
                                      </p:to>
                                    </p:set>
                                    <p:anim calcmode="lin" valueType="num">
                                      <p:cBhvr additive="base">
                                        <p:cTn id="11" dur="500" fill="hold"/>
                                        <p:tgtEl>
                                          <p:spTgt spid="7782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8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7826">
                                            <p:txEl>
                                              <p:pRg st="2" end="2"/>
                                            </p:txEl>
                                          </p:spTgt>
                                        </p:tgtEl>
                                        <p:attrNameLst>
                                          <p:attrName>style.visibility</p:attrName>
                                        </p:attrNameLst>
                                      </p:cBhvr>
                                      <p:to>
                                        <p:strVal val="visible"/>
                                      </p:to>
                                    </p:set>
                                    <p:anim calcmode="lin" valueType="num">
                                      <p:cBhvr additive="base">
                                        <p:cTn id="15" dur="500" fill="hold"/>
                                        <p:tgtEl>
                                          <p:spTgt spid="7782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78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7826">
                                            <p:txEl>
                                              <p:pRg st="3" end="3"/>
                                            </p:txEl>
                                          </p:spTgt>
                                        </p:tgtEl>
                                        <p:attrNameLst>
                                          <p:attrName>style.visibility</p:attrName>
                                        </p:attrNameLst>
                                      </p:cBhvr>
                                      <p:to>
                                        <p:strVal val="visible"/>
                                      </p:to>
                                    </p:set>
                                    <p:anim calcmode="lin" valueType="num">
                                      <p:cBhvr additive="base">
                                        <p:cTn id="19" dur="500" fill="hold"/>
                                        <p:tgtEl>
                                          <p:spTgt spid="7782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6">
                                            <p:txEl>
                                              <p:pRg st="4" end="4"/>
                                            </p:txEl>
                                          </p:spTgt>
                                        </p:tgtEl>
                                        <p:attrNameLst>
                                          <p:attrName>style.visibility</p:attrName>
                                        </p:attrNameLst>
                                      </p:cBhvr>
                                      <p:to>
                                        <p:strVal val="visible"/>
                                      </p:to>
                                    </p:set>
                                    <p:anim calcmode="lin" valueType="num">
                                      <p:cBhvr additive="base">
                                        <p:cTn id="25" dur="500" fill="hold"/>
                                        <p:tgtEl>
                                          <p:spTgt spid="7782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6">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7826">
                                            <p:txEl>
                                              <p:pRg st="5" end="5"/>
                                            </p:txEl>
                                          </p:spTgt>
                                        </p:tgtEl>
                                        <p:attrNameLst>
                                          <p:attrName>style.visibility</p:attrName>
                                        </p:attrNameLst>
                                      </p:cBhvr>
                                      <p:to>
                                        <p:strVal val="visible"/>
                                      </p:to>
                                    </p:set>
                                    <p:anim calcmode="lin" valueType="num">
                                      <p:cBhvr additive="base">
                                        <p:cTn id="29" dur="500" fill="hold"/>
                                        <p:tgtEl>
                                          <p:spTgt spid="77826">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7826">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7826">
                                            <p:txEl>
                                              <p:pRg st="6" end="6"/>
                                            </p:txEl>
                                          </p:spTgt>
                                        </p:tgtEl>
                                        <p:attrNameLst>
                                          <p:attrName>style.visibility</p:attrName>
                                        </p:attrNameLst>
                                      </p:cBhvr>
                                      <p:to>
                                        <p:strVal val="visible"/>
                                      </p:to>
                                    </p:set>
                                    <p:anim calcmode="lin" valueType="num">
                                      <p:cBhvr additive="base">
                                        <p:cTn id="33" dur="500" fill="hold"/>
                                        <p:tgtEl>
                                          <p:spTgt spid="77826">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7826">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7826">
                                            <p:txEl>
                                              <p:pRg st="7" end="7"/>
                                            </p:txEl>
                                          </p:spTgt>
                                        </p:tgtEl>
                                        <p:attrNameLst>
                                          <p:attrName>style.visibility</p:attrName>
                                        </p:attrNameLst>
                                      </p:cBhvr>
                                      <p:to>
                                        <p:strVal val="visible"/>
                                      </p:to>
                                    </p:set>
                                    <p:anim calcmode="lin" valueType="num">
                                      <p:cBhvr additive="base">
                                        <p:cTn id="37" dur="500" fill="hold"/>
                                        <p:tgtEl>
                                          <p:spTgt spid="7782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782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ln/>
        </p:spPr>
        <p:txBody>
          <a:bodyPr/>
          <a:lstStyle/>
          <a:p>
            <a:r>
              <a:rPr lang="en-US"/>
              <a:t>Methamphetamine	</a:t>
            </a:r>
          </a:p>
        </p:txBody>
      </p:sp>
      <p:sp>
        <p:nvSpPr>
          <p:cNvPr id="78850"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2700"/>
              <a:t>Paraphernalia</a:t>
            </a:r>
          </a:p>
          <a:p>
            <a:pPr marL="1112838" lvl="1">
              <a:spcBef>
                <a:spcPts val="2800"/>
              </a:spcBef>
              <a:buFont typeface="Cochin" charset="0"/>
              <a:buBlip>
                <a:blip r:embed="rId2"/>
              </a:buBlip>
            </a:pPr>
            <a:r>
              <a:rPr lang="en-US" sz="2700"/>
              <a:t>syringes</a:t>
            </a:r>
          </a:p>
          <a:p>
            <a:pPr marL="1112838" lvl="1">
              <a:spcBef>
                <a:spcPts val="2800"/>
              </a:spcBef>
              <a:buFont typeface="Cochin" charset="0"/>
              <a:buBlip>
                <a:blip r:embed="rId2"/>
              </a:buBlip>
            </a:pPr>
            <a:r>
              <a:rPr lang="en-US" sz="2700"/>
              <a:t>pipe - glass with enlarged end</a:t>
            </a:r>
          </a:p>
          <a:p>
            <a:pPr marL="1112838" lvl="1">
              <a:spcBef>
                <a:spcPts val="2800"/>
              </a:spcBef>
              <a:buFont typeface="Cochin" charset="0"/>
              <a:buBlip>
                <a:blip r:embed="rId2"/>
              </a:buBlip>
            </a:pPr>
            <a:r>
              <a:rPr lang="en-US" sz="2700"/>
              <a:t>torch or modified lighter</a:t>
            </a:r>
          </a:p>
          <a:p>
            <a:pPr marL="668338">
              <a:spcBef>
                <a:spcPts val="2800"/>
              </a:spcBef>
              <a:buFont typeface="Cochin" charset="0"/>
              <a:buBlip>
                <a:blip r:embed="rId2"/>
              </a:buBlip>
            </a:pPr>
            <a:r>
              <a:rPr lang="en-US" sz="2700"/>
              <a:t>Street Prices</a:t>
            </a:r>
          </a:p>
          <a:p>
            <a:pPr marL="1112838" lvl="1">
              <a:spcBef>
                <a:spcPts val="2800"/>
              </a:spcBef>
              <a:buSzPct val="50000"/>
              <a:buFont typeface="Cochin" charset="0"/>
              <a:buBlip>
                <a:blip r:embed="rId2"/>
              </a:buBlip>
            </a:pPr>
            <a:r>
              <a:rPr lang="en-US" sz="2700"/>
              <a:t>.25 gram	$25</a:t>
            </a:r>
          </a:p>
          <a:p>
            <a:pPr marL="1112838" lvl="1">
              <a:spcBef>
                <a:spcPts val="2800"/>
              </a:spcBef>
              <a:buSzPct val="50000"/>
              <a:buFont typeface="Cochin" charset="0"/>
              <a:buBlip>
                <a:blip r:embed="rId2"/>
              </a:buBlip>
            </a:pPr>
            <a:r>
              <a:rPr lang="en-US" sz="2700"/>
              <a:t>1 gram	$75-$100</a:t>
            </a:r>
          </a:p>
          <a:p>
            <a:pPr marL="1112838" lvl="1">
              <a:spcBef>
                <a:spcPts val="2800"/>
              </a:spcBef>
              <a:buSzPct val="50000"/>
              <a:buFont typeface="Cochin" charset="0"/>
              <a:buBlip>
                <a:blip r:embed="rId2"/>
              </a:buBlip>
            </a:pPr>
            <a:r>
              <a:rPr lang="en-US" sz="2700"/>
              <a:t>1 ounce	$350-$700</a:t>
            </a:r>
          </a:p>
          <a:p>
            <a:pPr marL="1112838" lvl="1">
              <a:spcBef>
                <a:spcPts val="2800"/>
              </a:spcBef>
              <a:buSzPct val="50000"/>
              <a:buFont typeface="Cochin" charset="0"/>
              <a:buBlip>
                <a:blip r:embed="rId2"/>
              </a:buBlip>
            </a:pPr>
            <a:r>
              <a:rPr lang="en-US" sz="2700"/>
              <a:t>1 pound	$3500-$6500</a:t>
            </a:r>
          </a:p>
        </p:txBody>
      </p:sp>
      <p:pic>
        <p:nvPicPr>
          <p:cNvPr id="78851" name="Picture 3"/>
          <p:cNvPicPr>
            <a:picLocks noChangeArrowheads="1"/>
          </p:cNvPicPr>
          <p:nvPr/>
        </p:nvPicPr>
        <p:blipFill>
          <a:blip r:embed="rId3" cstate="print"/>
          <a:srcRect/>
          <a:stretch>
            <a:fillRect/>
          </a:stretch>
        </p:blipFill>
        <p:spPr bwMode="auto">
          <a:xfrm>
            <a:off x="6921500" y="4524375"/>
            <a:ext cx="4686300" cy="40132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 calcmode="lin" valueType="num">
                                      <p:cBhvr additive="base">
                                        <p:cTn id="7" dur="500" fill="hold"/>
                                        <p:tgtEl>
                                          <p:spTgt spid="788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50">
                                            <p:txEl>
                                              <p:pRg st="1" end="1"/>
                                            </p:txEl>
                                          </p:spTgt>
                                        </p:tgtEl>
                                        <p:attrNameLst>
                                          <p:attrName>style.visibility</p:attrName>
                                        </p:attrNameLst>
                                      </p:cBhvr>
                                      <p:to>
                                        <p:strVal val="visible"/>
                                      </p:to>
                                    </p:set>
                                    <p:anim calcmode="lin" valueType="num">
                                      <p:cBhvr additive="base">
                                        <p:cTn id="11" dur="500" fill="hold"/>
                                        <p:tgtEl>
                                          <p:spTgt spid="7885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885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8850">
                                            <p:txEl>
                                              <p:pRg st="2" end="2"/>
                                            </p:txEl>
                                          </p:spTgt>
                                        </p:tgtEl>
                                        <p:attrNameLst>
                                          <p:attrName>style.visibility</p:attrName>
                                        </p:attrNameLst>
                                      </p:cBhvr>
                                      <p:to>
                                        <p:strVal val="visible"/>
                                      </p:to>
                                    </p:set>
                                    <p:anim calcmode="lin" valueType="num">
                                      <p:cBhvr additive="base">
                                        <p:cTn id="15" dur="500" fill="hold"/>
                                        <p:tgtEl>
                                          <p:spTgt spid="7885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885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8850">
                                            <p:txEl>
                                              <p:pRg st="3" end="3"/>
                                            </p:txEl>
                                          </p:spTgt>
                                        </p:tgtEl>
                                        <p:attrNameLst>
                                          <p:attrName>style.visibility</p:attrName>
                                        </p:attrNameLst>
                                      </p:cBhvr>
                                      <p:to>
                                        <p:strVal val="visible"/>
                                      </p:to>
                                    </p:set>
                                    <p:anim calcmode="lin" valueType="num">
                                      <p:cBhvr additive="base">
                                        <p:cTn id="19" dur="500" fill="hold"/>
                                        <p:tgtEl>
                                          <p:spTgt spid="7885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0">
                                            <p:txEl>
                                              <p:pRg st="4" end="4"/>
                                            </p:txEl>
                                          </p:spTgt>
                                        </p:tgtEl>
                                        <p:attrNameLst>
                                          <p:attrName>style.visibility</p:attrName>
                                        </p:attrNameLst>
                                      </p:cBhvr>
                                      <p:to>
                                        <p:strVal val="visible"/>
                                      </p:to>
                                    </p:set>
                                    <p:anim calcmode="lin" valueType="num">
                                      <p:cBhvr additive="base">
                                        <p:cTn id="25" dur="500" fill="hold"/>
                                        <p:tgtEl>
                                          <p:spTgt spid="7885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8850">
                                            <p:txEl>
                                              <p:pRg st="5" end="5"/>
                                            </p:txEl>
                                          </p:spTgt>
                                        </p:tgtEl>
                                        <p:attrNameLst>
                                          <p:attrName>style.visibility</p:attrName>
                                        </p:attrNameLst>
                                      </p:cBhvr>
                                      <p:to>
                                        <p:strVal val="visible"/>
                                      </p:to>
                                    </p:set>
                                    <p:anim calcmode="lin" valueType="num">
                                      <p:cBhvr additive="base">
                                        <p:cTn id="29" dur="500" fill="hold"/>
                                        <p:tgtEl>
                                          <p:spTgt spid="7885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885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8850">
                                            <p:txEl>
                                              <p:pRg st="6" end="6"/>
                                            </p:txEl>
                                          </p:spTgt>
                                        </p:tgtEl>
                                        <p:attrNameLst>
                                          <p:attrName>style.visibility</p:attrName>
                                        </p:attrNameLst>
                                      </p:cBhvr>
                                      <p:to>
                                        <p:strVal val="visible"/>
                                      </p:to>
                                    </p:set>
                                    <p:anim calcmode="lin" valueType="num">
                                      <p:cBhvr additive="base">
                                        <p:cTn id="33" dur="500" fill="hold"/>
                                        <p:tgtEl>
                                          <p:spTgt spid="7885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885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8850">
                                            <p:txEl>
                                              <p:pRg st="7" end="7"/>
                                            </p:txEl>
                                          </p:spTgt>
                                        </p:tgtEl>
                                        <p:attrNameLst>
                                          <p:attrName>style.visibility</p:attrName>
                                        </p:attrNameLst>
                                      </p:cBhvr>
                                      <p:to>
                                        <p:strVal val="visible"/>
                                      </p:to>
                                    </p:set>
                                    <p:anim calcmode="lin" valueType="num">
                                      <p:cBhvr additive="base">
                                        <p:cTn id="37" dur="500" fill="hold"/>
                                        <p:tgtEl>
                                          <p:spTgt spid="78850">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0">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8850">
                                            <p:txEl>
                                              <p:pRg st="8" end="8"/>
                                            </p:txEl>
                                          </p:spTgt>
                                        </p:tgtEl>
                                        <p:attrNameLst>
                                          <p:attrName>style.visibility</p:attrName>
                                        </p:attrNameLst>
                                      </p:cBhvr>
                                      <p:to>
                                        <p:strVal val="visible"/>
                                      </p:to>
                                    </p:set>
                                    <p:anim calcmode="lin" valueType="num">
                                      <p:cBhvr additive="base">
                                        <p:cTn id="41" dur="500" fill="hold"/>
                                        <p:tgtEl>
                                          <p:spTgt spid="78850">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885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304800" y="1117600"/>
            <a:ext cx="6502400" cy="3238500"/>
          </a:xfrm>
          <a:prstGeom prst="rect">
            <a:avLst/>
          </a:prstGeom>
          <a:noFill/>
          <a:ln w="12700" cap="flat">
            <a:noFill/>
            <a:miter lim="800000"/>
            <a:headEnd type="none" w="med" len="med"/>
            <a:tailEnd type="none" w="med" len="med"/>
          </a:ln>
        </p:spPr>
        <p:txBody>
          <a:bodyPr lIns="0" tIns="0" rIns="0" bIns="0" anchor="ctr"/>
          <a:lstStyle/>
          <a:p>
            <a:pPr algn="ctr"/>
            <a:endParaRPr lang="en-US" sz="6000">
              <a:solidFill>
                <a:schemeClr val="tx1"/>
              </a:solidFill>
              <a:latin typeface="Arial Black" charset="0"/>
              <a:ea typeface="Lucida Grande" charset="0"/>
              <a:cs typeface="Lucida Grande" charset="0"/>
              <a:sym typeface="Arial Black" charset="0"/>
            </a:endParaRPr>
          </a:p>
          <a:p>
            <a:pPr algn="ctr"/>
            <a:r>
              <a:rPr lang="en-US" sz="6000">
                <a:solidFill>
                  <a:schemeClr val="tx1"/>
                </a:solidFill>
                <a:latin typeface="Arial Black" charset="0"/>
                <a:ea typeface="Lucida Grande" charset="0"/>
                <a:cs typeface="Lucida Grande" charset="0"/>
                <a:sym typeface="Arial Black" charset="0"/>
              </a:rPr>
              <a:t>CLANDESTINE LABS</a:t>
            </a:r>
          </a:p>
        </p:txBody>
      </p:sp>
      <p:pic>
        <p:nvPicPr>
          <p:cNvPr id="79874" name="Picture 2"/>
          <p:cNvPicPr>
            <a:picLocks noChangeArrowheads="1"/>
          </p:cNvPicPr>
          <p:nvPr/>
        </p:nvPicPr>
        <p:blipFill>
          <a:blip r:embed="rId2" cstate="print"/>
          <a:srcRect/>
          <a:stretch>
            <a:fillRect/>
          </a:stretch>
        </p:blipFill>
        <p:spPr bwMode="auto">
          <a:xfrm>
            <a:off x="3251200" y="4584700"/>
            <a:ext cx="6489700" cy="48641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ln/>
        </p:spPr>
        <p:txBody>
          <a:bodyPr/>
          <a:lstStyle/>
          <a:p>
            <a:r>
              <a:rPr lang="en-US"/>
              <a:t>Conversion</a:t>
            </a:r>
          </a:p>
        </p:txBody>
      </p:sp>
      <p:sp>
        <p:nvSpPr>
          <p:cNvPr id="81922" name="Rectangle 2"/>
          <p:cNvSpPr>
            <a:spLocks noGrp="1" noChangeArrowheads="1"/>
          </p:cNvSpPr>
          <p:nvPr>
            <p:ph type="body" idx="1"/>
          </p:nvPr>
        </p:nvSpPr>
        <p:spPr>
          <a:xfrm>
            <a:off x="1270000" y="2278063"/>
            <a:ext cx="10464800" cy="6770687"/>
          </a:xfrm>
          <a:ln/>
        </p:spPr>
        <p:txBody>
          <a:bodyPr/>
          <a:lstStyle/>
          <a:p>
            <a:pPr marL="668338">
              <a:buFont typeface="Cochin" charset="0"/>
              <a:buBlip>
                <a:blip r:embed="rId2"/>
              </a:buBlip>
            </a:pPr>
            <a:r>
              <a:rPr lang="en-US"/>
              <a:t>3 chemical reactions to create methamphetamine:</a:t>
            </a:r>
          </a:p>
          <a:p>
            <a:pPr marL="1557338" lvl="2">
              <a:buFont typeface="Cochin" charset="0"/>
              <a:buBlip>
                <a:blip r:embed="rId2"/>
              </a:buBlip>
            </a:pPr>
            <a:r>
              <a:rPr lang="en-US"/>
              <a:t>Hydriotic Acid / Red Phosphorous (REI)</a:t>
            </a:r>
          </a:p>
          <a:p>
            <a:pPr marL="1557338" lvl="2">
              <a:buFont typeface="Cochin" charset="0"/>
              <a:buBlip>
                <a:blip r:embed="rId2"/>
              </a:buBlip>
            </a:pPr>
            <a:r>
              <a:rPr lang="en-US"/>
              <a:t>Birch Reaction (Nazi Lab)</a:t>
            </a:r>
          </a:p>
          <a:p>
            <a:pPr marL="1557338" lvl="2">
              <a:buFont typeface="Cochin" charset="0"/>
              <a:buBlip>
                <a:blip r:embed="rId2"/>
              </a:buBlip>
            </a:pPr>
            <a:r>
              <a:rPr lang="en-US"/>
              <a:t>Phenyl 2 Propanone (P2P)</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2616200" y="0"/>
            <a:ext cx="7772400" cy="1066800"/>
          </a:xfrm>
          <a:ln/>
        </p:spPr>
        <p:txBody>
          <a:bodyPr/>
          <a:lstStyle/>
          <a:p>
            <a:r>
              <a:rPr lang="en-US" sz="5300"/>
              <a:t>Historical Background</a:t>
            </a:r>
          </a:p>
        </p:txBody>
      </p:sp>
      <p:sp>
        <p:nvSpPr>
          <p:cNvPr id="82946" name="Rectangle 2"/>
          <p:cNvSpPr>
            <a:spLocks noGrp="1" noChangeArrowheads="1"/>
          </p:cNvSpPr>
          <p:nvPr>
            <p:ph type="body" idx="1"/>
          </p:nvPr>
        </p:nvSpPr>
        <p:spPr>
          <a:xfrm>
            <a:off x="457200" y="1066800"/>
            <a:ext cx="8178800" cy="7010400"/>
          </a:xfrm>
          <a:ln/>
        </p:spPr>
        <p:txBody>
          <a:bodyPr/>
          <a:lstStyle/>
          <a:p>
            <a:pPr marL="668338">
              <a:buFont typeface="Cochin" charset="0"/>
              <a:buBlip>
                <a:blip r:embed="rId2"/>
              </a:buBlip>
            </a:pPr>
            <a:r>
              <a:rPr lang="en-US" dirty="0"/>
              <a:t>In the Year 1990 there were 38 lab responses in the state of Washington.</a:t>
            </a:r>
          </a:p>
          <a:p>
            <a:pPr marL="668338">
              <a:buFont typeface="Cochin" charset="0"/>
              <a:buBlip>
                <a:blip r:embed="rId2"/>
              </a:buBlip>
            </a:pPr>
            <a:r>
              <a:rPr lang="en-US" dirty="0"/>
              <a:t>In 1995 there were approximately 60 labs “Reported”</a:t>
            </a:r>
          </a:p>
          <a:p>
            <a:pPr marL="668338">
              <a:buFont typeface="Cochin" charset="0"/>
              <a:buBlip>
                <a:blip r:embed="rId2"/>
              </a:buBlip>
            </a:pPr>
            <a:r>
              <a:rPr lang="en-US" dirty="0"/>
              <a:t>In 2002 there were 1,698</a:t>
            </a:r>
            <a:r>
              <a:rPr lang="en-US" dirty="0" smtClean="0"/>
              <a:t>.</a:t>
            </a:r>
          </a:p>
          <a:p>
            <a:pPr marL="668338">
              <a:buFont typeface="Cochin" charset="0"/>
              <a:buBlip>
                <a:blip r:embed="rId2"/>
              </a:buBlip>
            </a:pPr>
            <a:r>
              <a:rPr lang="en-US" dirty="0" smtClean="0"/>
              <a:t>Lab responses are way down</a:t>
            </a:r>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1270000" y="254000"/>
            <a:ext cx="10464800" cy="1993900"/>
          </a:xfrm>
          <a:ln/>
        </p:spPr>
        <p:txBody>
          <a:bodyPr/>
          <a:lstStyle/>
          <a:p>
            <a:r>
              <a:rPr lang="en-US"/>
              <a:t>Active Lab</a:t>
            </a:r>
          </a:p>
        </p:txBody>
      </p:sp>
      <p:pic>
        <p:nvPicPr>
          <p:cNvPr id="83970" name="Picture 2"/>
          <p:cNvPicPr>
            <a:picLocks noChangeArrowheads="1"/>
          </p:cNvPicPr>
          <p:nvPr/>
        </p:nvPicPr>
        <p:blipFill>
          <a:blip r:embed="rId2" cstate="print"/>
          <a:srcRect/>
          <a:stretch>
            <a:fillRect/>
          </a:stretch>
        </p:blipFill>
        <p:spPr bwMode="auto">
          <a:xfrm>
            <a:off x="1676400" y="1668463"/>
            <a:ext cx="9637713" cy="64262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1270000" y="254000"/>
            <a:ext cx="10464800" cy="1993900"/>
          </a:xfrm>
          <a:ln/>
        </p:spPr>
        <p:txBody>
          <a:bodyPr/>
          <a:lstStyle/>
          <a:p>
            <a:r>
              <a:rPr lang="en-US"/>
              <a:t>Active Lab</a:t>
            </a:r>
          </a:p>
        </p:txBody>
      </p:sp>
      <p:pic>
        <p:nvPicPr>
          <p:cNvPr id="84994" name="Picture 2"/>
          <p:cNvPicPr>
            <a:picLocks noChangeArrowheads="1"/>
          </p:cNvPicPr>
          <p:nvPr/>
        </p:nvPicPr>
        <p:blipFill>
          <a:blip r:embed="rId2" cstate="print"/>
          <a:srcRect/>
          <a:stretch>
            <a:fillRect/>
          </a:stretch>
        </p:blipFill>
        <p:spPr bwMode="auto">
          <a:xfrm>
            <a:off x="495300" y="3479800"/>
            <a:ext cx="5575300" cy="4394200"/>
          </a:xfrm>
          <a:prstGeom prst="rect">
            <a:avLst/>
          </a:prstGeom>
          <a:noFill/>
          <a:ln w="9525" cap="flat">
            <a:noFill/>
            <a:miter lim="800000"/>
            <a:headEnd/>
            <a:tailEnd/>
          </a:ln>
        </p:spPr>
      </p:pic>
      <p:pic>
        <p:nvPicPr>
          <p:cNvPr id="84995" name="Picture 3"/>
          <p:cNvPicPr>
            <a:picLocks noChangeArrowheads="1"/>
          </p:cNvPicPr>
          <p:nvPr/>
        </p:nvPicPr>
        <p:blipFill>
          <a:blip r:embed="rId3" cstate="print"/>
          <a:srcRect/>
          <a:stretch>
            <a:fillRect/>
          </a:stretch>
        </p:blipFill>
        <p:spPr bwMode="auto">
          <a:xfrm>
            <a:off x="6654800" y="3479800"/>
            <a:ext cx="6146800" cy="43942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1270000" y="254000"/>
            <a:ext cx="10464800" cy="1993900"/>
          </a:xfrm>
          <a:ln/>
        </p:spPr>
        <p:txBody>
          <a:bodyPr/>
          <a:lstStyle/>
          <a:p>
            <a:r>
              <a:rPr lang="en-US"/>
              <a:t>Boxed Lab</a:t>
            </a:r>
          </a:p>
        </p:txBody>
      </p:sp>
      <p:pic>
        <p:nvPicPr>
          <p:cNvPr id="87042" name="Picture 2"/>
          <p:cNvPicPr>
            <a:picLocks noChangeArrowheads="1"/>
          </p:cNvPicPr>
          <p:nvPr/>
        </p:nvPicPr>
        <p:blipFill>
          <a:blip r:embed="rId2" cstate="print"/>
          <a:srcRect/>
          <a:stretch>
            <a:fillRect/>
          </a:stretch>
        </p:blipFill>
        <p:spPr bwMode="auto">
          <a:xfrm>
            <a:off x="1930400" y="2133600"/>
            <a:ext cx="9144000" cy="54864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70000" y="254000"/>
            <a:ext cx="10464800" cy="1993900"/>
          </a:xfrm>
          <a:ln/>
        </p:spPr>
        <p:txBody>
          <a:bodyPr/>
          <a:lstStyle/>
          <a:p>
            <a:r>
              <a:rPr lang="en-US"/>
              <a:t>Boxed Lab</a:t>
            </a:r>
          </a:p>
        </p:txBody>
      </p:sp>
      <p:pic>
        <p:nvPicPr>
          <p:cNvPr id="88066" name="Picture 2"/>
          <p:cNvPicPr>
            <a:picLocks noChangeArrowheads="1"/>
          </p:cNvPicPr>
          <p:nvPr/>
        </p:nvPicPr>
        <p:blipFill>
          <a:blip r:embed="rId2" cstate="print"/>
          <a:srcRect/>
          <a:stretch>
            <a:fillRect/>
          </a:stretch>
        </p:blipFill>
        <p:spPr bwMode="auto">
          <a:xfrm>
            <a:off x="2184400" y="1866900"/>
            <a:ext cx="8623300" cy="60198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1270000" y="254000"/>
            <a:ext cx="10464800" cy="1993900"/>
          </a:xfrm>
          <a:ln/>
        </p:spPr>
        <p:txBody>
          <a:bodyPr/>
          <a:lstStyle/>
          <a:p>
            <a:r>
              <a:rPr lang="en-US"/>
              <a:t>Boxed Lab</a:t>
            </a:r>
          </a:p>
        </p:txBody>
      </p:sp>
      <p:pic>
        <p:nvPicPr>
          <p:cNvPr id="89090" name="Picture 2"/>
          <p:cNvPicPr>
            <a:picLocks noChangeArrowheads="1"/>
          </p:cNvPicPr>
          <p:nvPr/>
        </p:nvPicPr>
        <p:blipFill>
          <a:blip r:embed="rId2" cstate="print"/>
          <a:srcRect/>
          <a:stretch>
            <a:fillRect/>
          </a:stretch>
        </p:blipFill>
        <p:spPr bwMode="auto">
          <a:xfrm>
            <a:off x="558800" y="3048000"/>
            <a:ext cx="5397500" cy="4813300"/>
          </a:xfrm>
          <a:prstGeom prst="rect">
            <a:avLst/>
          </a:prstGeom>
          <a:noFill/>
          <a:ln w="9525" cap="flat">
            <a:noFill/>
            <a:miter lim="800000"/>
            <a:headEnd/>
            <a:tailEnd/>
          </a:ln>
        </p:spPr>
      </p:pic>
      <p:pic>
        <p:nvPicPr>
          <p:cNvPr id="89091" name="Picture 3"/>
          <p:cNvPicPr>
            <a:picLocks noChangeArrowheads="1"/>
          </p:cNvPicPr>
          <p:nvPr/>
        </p:nvPicPr>
        <p:blipFill>
          <a:blip r:embed="rId3" cstate="print"/>
          <a:srcRect/>
          <a:stretch>
            <a:fillRect/>
          </a:stretch>
        </p:blipFill>
        <p:spPr bwMode="auto">
          <a:xfrm>
            <a:off x="6997700" y="3048000"/>
            <a:ext cx="5511800" cy="4813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a:lstStyle/>
          <a:p>
            <a:r>
              <a:rPr lang="en-US"/>
              <a:t>History of Drug Enforcement</a:t>
            </a:r>
          </a:p>
        </p:txBody>
      </p:sp>
      <p:sp>
        <p:nvSpPr>
          <p:cNvPr id="21506"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600"/>
              <a:t>1800’s - No control over any substance.</a:t>
            </a:r>
          </a:p>
          <a:p>
            <a:pPr marL="1112838" lvl="1">
              <a:spcBef>
                <a:spcPts val="3600"/>
              </a:spcBef>
              <a:buFont typeface="Cochin" charset="0"/>
              <a:buBlip>
                <a:blip r:embed="rId2"/>
              </a:buBlip>
            </a:pPr>
            <a:r>
              <a:rPr lang="en-US" sz="3600"/>
              <a:t>Addictive drugs were found in various tonics, wines and medications.</a:t>
            </a:r>
          </a:p>
          <a:p>
            <a:pPr marL="668338">
              <a:spcBef>
                <a:spcPts val="3600"/>
              </a:spcBef>
              <a:buFont typeface="Cochin" charset="0"/>
              <a:buBlip>
                <a:blip r:embed="rId2"/>
              </a:buBlip>
            </a:pPr>
            <a:r>
              <a:rPr lang="en-US" sz="3600"/>
              <a:t>1906 - Pure Food and Drug Act</a:t>
            </a:r>
          </a:p>
          <a:p>
            <a:pPr marL="1112838" lvl="1">
              <a:spcBef>
                <a:spcPts val="3600"/>
              </a:spcBef>
              <a:buFont typeface="Cochin" charset="0"/>
              <a:buBlip>
                <a:blip r:embed="rId2"/>
              </a:buBlip>
            </a:pPr>
            <a:r>
              <a:rPr lang="en-US" sz="3600"/>
              <a:t>Department of Agriculture</a:t>
            </a:r>
          </a:p>
          <a:p>
            <a:pPr marL="1112838" lvl="1">
              <a:spcBef>
                <a:spcPts val="3600"/>
              </a:spcBef>
              <a:buFont typeface="Cochin" charset="0"/>
              <a:buBlip>
                <a:blip r:embed="rId2"/>
              </a:buBlip>
            </a:pPr>
            <a:r>
              <a:rPr lang="en-US" sz="3600"/>
              <a:t>Contents of medications and elixers must be printed on the label</a:t>
            </a:r>
          </a:p>
          <a:p>
            <a:pPr marL="1112838" lvl="1">
              <a:spcBef>
                <a:spcPts val="3600"/>
              </a:spcBef>
              <a:buFont typeface="Cochin" charset="0"/>
              <a:buBlip>
                <a:blip r:embed="rId2"/>
              </a:buBlip>
            </a:pPr>
            <a:r>
              <a:rPr lang="en-US" sz="3600"/>
              <a:t>No misleading claims about the product.</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a:xfrm>
            <a:off x="1270000" y="254000"/>
            <a:ext cx="10464800" cy="1993900"/>
          </a:xfrm>
          <a:ln/>
        </p:spPr>
        <p:txBody>
          <a:bodyPr/>
          <a:lstStyle/>
          <a:p>
            <a:r>
              <a:rPr lang="en-US"/>
              <a:t>Dump Site</a:t>
            </a:r>
          </a:p>
        </p:txBody>
      </p:sp>
      <p:pic>
        <p:nvPicPr>
          <p:cNvPr id="91138" name="Picture 2"/>
          <p:cNvPicPr>
            <a:picLocks noChangeArrowheads="1"/>
          </p:cNvPicPr>
          <p:nvPr/>
        </p:nvPicPr>
        <p:blipFill>
          <a:blip r:embed="rId2" cstate="print"/>
          <a:srcRect/>
          <a:stretch>
            <a:fillRect/>
          </a:stretch>
        </p:blipFill>
        <p:spPr bwMode="auto">
          <a:xfrm>
            <a:off x="749300" y="2184400"/>
            <a:ext cx="4978400" cy="5384800"/>
          </a:xfrm>
          <a:prstGeom prst="rect">
            <a:avLst/>
          </a:prstGeom>
          <a:noFill/>
          <a:ln w="9525" cap="flat">
            <a:noFill/>
            <a:miter lim="800000"/>
            <a:headEnd/>
            <a:tailEnd/>
          </a:ln>
        </p:spPr>
      </p:pic>
      <p:pic>
        <p:nvPicPr>
          <p:cNvPr id="91139" name="Picture 3"/>
          <p:cNvPicPr>
            <a:picLocks noChangeArrowheads="1"/>
          </p:cNvPicPr>
          <p:nvPr/>
        </p:nvPicPr>
        <p:blipFill>
          <a:blip r:embed="rId3" cstate="print"/>
          <a:srcRect/>
          <a:stretch>
            <a:fillRect/>
          </a:stretch>
        </p:blipFill>
        <p:spPr bwMode="auto">
          <a:xfrm>
            <a:off x="6184900" y="2222500"/>
            <a:ext cx="6223000" cy="53848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270000" y="254000"/>
            <a:ext cx="10464800" cy="1993900"/>
          </a:xfrm>
          <a:ln/>
        </p:spPr>
        <p:txBody>
          <a:bodyPr/>
          <a:lstStyle/>
          <a:p>
            <a:r>
              <a:rPr lang="en-US"/>
              <a:t>Meth Chemicals</a:t>
            </a:r>
          </a:p>
        </p:txBody>
      </p:sp>
      <p:pic>
        <p:nvPicPr>
          <p:cNvPr id="92162" name="Picture 2"/>
          <p:cNvPicPr>
            <a:picLocks noChangeArrowheads="1"/>
          </p:cNvPicPr>
          <p:nvPr/>
        </p:nvPicPr>
        <p:blipFill>
          <a:blip r:embed="rId2" cstate="print"/>
          <a:srcRect/>
          <a:stretch>
            <a:fillRect/>
          </a:stretch>
        </p:blipFill>
        <p:spPr bwMode="auto">
          <a:xfrm>
            <a:off x="1498600" y="2438400"/>
            <a:ext cx="9956800" cy="64770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1270000" y="254000"/>
            <a:ext cx="10464800" cy="1993900"/>
          </a:xfrm>
          <a:ln/>
        </p:spPr>
        <p:txBody>
          <a:bodyPr/>
          <a:lstStyle/>
          <a:p>
            <a:r>
              <a:rPr lang="en-US"/>
              <a:t>Layered Liquid</a:t>
            </a:r>
          </a:p>
        </p:txBody>
      </p:sp>
      <p:pic>
        <p:nvPicPr>
          <p:cNvPr id="93186" name="Picture 2"/>
          <p:cNvPicPr>
            <a:picLocks noChangeArrowheads="1"/>
          </p:cNvPicPr>
          <p:nvPr/>
        </p:nvPicPr>
        <p:blipFill>
          <a:blip r:embed="rId2" cstate="print"/>
          <a:srcRect/>
          <a:stretch>
            <a:fillRect/>
          </a:stretch>
        </p:blipFill>
        <p:spPr bwMode="auto">
          <a:xfrm>
            <a:off x="2133600" y="2349500"/>
            <a:ext cx="8737600" cy="66548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xfrm>
            <a:off x="1270000" y="254000"/>
            <a:ext cx="10464800" cy="1993900"/>
          </a:xfrm>
          <a:ln/>
        </p:spPr>
        <p:txBody>
          <a:bodyPr/>
          <a:lstStyle/>
          <a:p>
            <a:r>
              <a:rPr lang="en-US"/>
              <a:t>Annie Tanks</a:t>
            </a:r>
          </a:p>
        </p:txBody>
      </p:sp>
      <p:pic>
        <p:nvPicPr>
          <p:cNvPr id="95234" name="Picture 2"/>
          <p:cNvPicPr>
            <a:picLocks noChangeArrowheads="1"/>
          </p:cNvPicPr>
          <p:nvPr/>
        </p:nvPicPr>
        <p:blipFill>
          <a:blip r:embed="rId2" cstate="print"/>
          <a:srcRect/>
          <a:stretch>
            <a:fillRect/>
          </a:stretch>
        </p:blipFill>
        <p:spPr bwMode="auto">
          <a:xfrm>
            <a:off x="2197100" y="2184400"/>
            <a:ext cx="8597900" cy="69850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p:nvPr>
        </p:nvSpPr>
        <p:spPr>
          <a:xfrm>
            <a:off x="1270000" y="254000"/>
            <a:ext cx="10464800" cy="1993900"/>
          </a:xfrm>
          <a:ln/>
        </p:spPr>
        <p:txBody>
          <a:bodyPr/>
          <a:lstStyle/>
          <a:p>
            <a:r>
              <a:rPr lang="en-US"/>
              <a:t>Red Phosphorous</a:t>
            </a:r>
          </a:p>
        </p:txBody>
      </p:sp>
      <p:pic>
        <p:nvPicPr>
          <p:cNvPr id="98306" name="Picture 2"/>
          <p:cNvPicPr>
            <a:picLocks noChangeArrowheads="1"/>
          </p:cNvPicPr>
          <p:nvPr/>
        </p:nvPicPr>
        <p:blipFill>
          <a:blip r:embed="rId2" cstate="print"/>
          <a:srcRect/>
          <a:stretch>
            <a:fillRect/>
          </a:stretch>
        </p:blipFill>
        <p:spPr bwMode="auto">
          <a:xfrm>
            <a:off x="304800" y="2946400"/>
            <a:ext cx="5611813" cy="5181600"/>
          </a:xfrm>
          <a:prstGeom prst="rect">
            <a:avLst/>
          </a:prstGeom>
          <a:noFill/>
          <a:ln w="9525" cap="flat">
            <a:noFill/>
            <a:miter lim="800000"/>
            <a:headEnd/>
            <a:tailEnd/>
          </a:ln>
        </p:spPr>
      </p:pic>
      <p:pic>
        <p:nvPicPr>
          <p:cNvPr id="98307" name="Picture 3"/>
          <p:cNvPicPr>
            <a:picLocks noChangeArrowheads="1"/>
          </p:cNvPicPr>
          <p:nvPr/>
        </p:nvPicPr>
        <p:blipFill>
          <a:blip r:embed="rId3" cstate="print"/>
          <a:srcRect/>
          <a:stretch>
            <a:fillRect/>
          </a:stretch>
        </p:blipFill>
        <p:spPr bwMode="auto">
          <a:xfrm>
            <a:off x="6718300" y="2946400"/>
            <a:ext cx="5829300" cy="51816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ChangeArrowheads="1"/>
          </p:cNvSpPr>
          <p:nvPr>
            <p:ph type="title"/>
          </p:nvPr>
        </p:nvSpPr>
        <p:spPr>
          <a:xfrm>
            <a:off x="2476500" y="0"/>
            <a:ext cx="8051800" cy="1371600"/>
          </a:xfrm>
          <a:ln/>
        </p:spPr>
        <p:txBody>
          <a:bodyPr/>
          <a:lstStyle/>
          <a:p>
            <a:r>
              <a:rPr lang="en-US" sz="5300"/>
              <a:t>Pseudo-ephedrine Extraction</a:t>
            </a:r>
          </a:p>
        </p:txBody>
      </p:sp>
      <p:pic>
        <p:nvPicPr>
          <p:cNvPr id="99330" name="Picture 2"/>
          <p:cNvPicPr>
            <a:picLocks noChangeArrowheads="1"/>
          </p:cNvPicPr>
          <p:nvPr/>
        </p:nvPicPr>
        <p:blipFill>
          <a:blip r:embed="rId2" cstate="print"/>
          <a:srcRect/>
          <a:stretch>
            <a:fillRect/>
          </a:stretch>
        </p:blipFill>
        <p:spPr bwMode="auto">
          <a:xfrm>
            <a:off x="1981200" y="1397000"/>
            <a:ext cx="9042400" cy="69469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1270000" y="254000"/>
            <a:ext cx="10464800" cy="1993900"/>
          </a:xfrm>
          <a:ln/>
        </p:spPr>
        <p:txBody>
          <a:bodyPr/>
          <a:lstStyle/>
          <a:p>
            <a:r>
              <a:rPr lang="en-US"/>
              <a:t>Pseudo-ephedrine</a:t>
            </a:r>
          </a:p>
        </p:txBody>
      </p:sp>
      <p:pic>
        <p:nvPicPr>
          <p:cNvPr id="100354" name="Picture 2"/>
          <p:cNvPicPr>
            <a:picLocks noChangeArrowheads="1"/>
          </p:cNvPicPr>
          <p:nvPr/>
        </p:nvPicPr>
        <p:blipFill>
          <a:blip r:embed="rId2" cstate="print"/>
          <a:srcRect/>
          <a:stretch>
            <a:fillRect/>
          </a:stretch>
        </p:blipFill>
        <p:spPr bwMode="auto">
          <a:xfrm>
            <a:off x="2286000" y="2146300"/>
            <a:ext cx="8420100" cy="70612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ChangeArrowheads="1"/>
          </p:cNvSpPr>
          <p:nvPr>
            <p:ph type="title"/>
          </p:nvPr>
        </p:nvSpPr>
        <p:spPr>
          <a:xfrm>
            <a:off x="1270000" y="254000"/>
            <a:ext cx="10464800" cy="1993900"/>
          </a:xfrm>
          <a:ln/>
        </p:spPr>
        <p:txBody>
          <a:bodyPr/>
          <a:lstStyle/>
          <a:p>
            <a:r>
              <a:rPr lang="en-US"/>
              <a:t>Iodine</a:t>
            </a:r>
          </a:p>
        </p:txBody>
      </p:sp>
      <p:pic>
        <p:nvPicPr>
          <p:cNvPr id="101378" name="Picture 2"/>
          <p:cNvPicPr>
            <a:picLocks noChangeArrowheads="1"/>
          </p:cNvPicPr>
          <p:nvPr/>
        </p:nvPicPr>
        <p:blipFill>
          <a:blip r:embed="rId2" cstate="print"/>
          <a:srcRect/>
          <a:stretch>
            <a:fillRect/>
          </a:stretch>
        </p:blipFill>
        <p:spPr bwMode="auto">
          <a:xfrm>
            <a:off x="558800" y="2781300"/>
            <a:ext cx="5829300" cy="5778500"/>
          </a:xfrm>
          <a:prstGeom prst="rect">
            <a:avLst/>
          </a:prstGeom>
          <a:noFill/>
          <a:ln w="9525" cap="flat">
            <a:noFill/>
            <a:miter lim="800000"/>
            <a:headEnd/>
            <a:tailEnd/>
          </a:ln>
        </p:spPr>
      </p:pic>
      <p:pic>
        <p:nvPicPr>
          <p:cNvPr id="101379" name="Picture 3"/>
          <p:cNvPicPr>
            <a:picLocks noChangeArrowheads="1"/>
          </p:cNvPicPr>
          <p:nvPr/>
        </p:nvPicPr>
        <p:blipFill>
          <a:blip r:embed="rId3" cstate="print"/>
          <a:srcRect/>
          <a:stretch>
            <a:fillRect/>
          </a:stretch>
        </p:blipFill>
        <p:spPr bwMode="auto">
          <a:xfrm>
            <a:off x="7061200" y="1778000"/>
            <a:ext cx="5016500" cy="3683000"/>
          </a:xfrm>
          <a:prstGeom prst="rect">
            <a:avLst/>
          </a:prstGeom>
          <a:noFill/>
          <a:ln w="9525" cap="flat">
            <a:noFill/>
            <a:miter lim="800000"/>
            <a:headEnd/>
            <a:tailEnd/>
          </a:ln>
        </p:spPr>
      </p:pic>
      <p:pic>
        <p:nvPicPr>
          <p:cNvPr id="101380" name="Picture 4"/>
          <p:cNvPicPr>
            <a:picLocks noChangeArrowheads="1"/>
          </p:cNvPicPr>
          <p:nvPr/>
        </p:nvPicPr>
        <p:blipFill>
          <a:blip r:embed="rId4" cstate="print"/>
          <a:srcRect/>
          <a:stretch>
            <a:fillRect/>
          </a:stretch>
        </p:blipFill>
        <p:spPr bwMode="auto">
          <a:xfrm>
            <a:off x="6946900" y="5613400"/>
            <a:ext cx="5257800" cy="38735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Hydriotic</a:t>
            </a:r>
            <a:r>
              <a:rPr lang="en-US" dirty="0" smtClean="0"/>
              <a:t> Acid/Red P</a:t>
            </a:r>
            <a:endParaRPr lang="en-US" dirty="0"/>
          </a:p>
        </p:txBody>
      </p:sp>
      <p:sp>
        <p:nvSpPr>
          <p:cNvPr id="3" name="Content Placeholder 2"/>
          <p:cNvSpPr>
            <a:spLocks noGrp="1"/>
          </p:cNvSpPr>
          <p:nvPr>
            <p:ph idx="1"/>
          </p:nvPr>
        </p:nvSpPr>
        <p:spPr/>
        <p:txBody>
          <a:bodyPr/>
          <a:lstStyle/>
          <a:p>
            <a:r>
              <a:rPr lang="en-US" dirty="0" smtClean="0"/>
              <a:t>Pseudo-Ephedrine</a:t>
            </a:r>
          </a:p>
          <a:p>
            <a:r>
              <a:rPr lang="en-US" dirty="0" smtClean="0"/>
              <a:t>Red Phosphorous</a:t>
            </a:r>
          </a:p>
          <a:p>
            <a:r>
              <a:rPr lang="en-US" dirty="0" smtClean="0"/>
              <a:t>Iodine Crystals</a:t>
            </a:r>
          </a:p>
          <a:p>
            <a:r>
              <a:rPr lang="en-US" dirty="0" smtClean="0"/>
              <a:t>Water</a:t>
            </a:r>
          </a:p>
          <a:p>
            <a:r>
              <a:rPr lang="en-US" dirty="0" smtClean="0"/>
              <a:t>Heat to 180 degrees</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270000" y="177800"/>
            <a:ext cx="10452100" cy="1460500"/>
          </a:xfrm>
          <a:ln/>
        </p:spPr>
        <p:txBody>
          <a:bodyPr/>
          <a:lstStyle/>
          <a:p>
            <a:r>
              <a:rPr lang="en-US"/>
              <a:t>Super Lab</a:t>
            </a:r>
          </a:p>
        </p:txBody>
      </p:sp>
      <p:pic>
        <p:nvPicPr>
          <p:cNvPr id="102402" name="Picture 2"/>
          <p:cNvPicPr>
            <a:picLocks noChangeArrowheads="1"/>
          </p:cNvPicPr>
          <p:nvPr/>
        </p:nvPicPr>
        <p:blipFill>
          <a:blip r:embed="rId2" cstate="print"/>
          <a:srcRect/>
          <a:stretch>
            <a:fillRect/>
          </a:stretch>
        </p:blipFill>
        <p:spPr bwMode="auto">
          <a:xfrm>
            <a:off x="1422400" y="1511300"/>
            <a:ext cx="10147300" cy="6718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ln/>
        </p:spPr>
        <p:txBody>
          <a:bodyPr/>
          <a:lstStyle/>
          <a:p>
            <a:r>
              <a:rPr lang="en-US"/>
              <a:t>History (continued)</a:t>
            </a:r>
          </a:p>
        </p:txBody>
      </p:sp>
      <p:sp>
        <p:nvSpPr>
          <p:cNvPr id="22530" name="Rectangle 2"/>
          <p:cNvSpPr>
            <a:spLocks noGrp="1" noChangeArrowheads="1"/>
          </p:cNvSpPr>
          <p:nvPr>
            <p:ph type="body" idx="1"/>
          </p:nvPr>
        </p:nvSpPr>
        <p:spPr>
          <a:xfrm>
            <a:off x="1270000" y="2278063"/>
            <a:ext cx="10464800" cy="6770687"/>
          </a:xfrm>
          <a:ln/>
        </p:spPr>
        <p:txBody>
          <a:bodyPr/>
          <a:lstStyle/>
          <a:p>
            <a:pPr marL="668338">
              <a:spcBef>
                <a:spcPct val="0"/>
              </a:spcBef>
              <a:buFont typeface="Cochin" charset="0"/>
              <a:buBlip>
                <a:blip r:embed="rId2"/>
              </a:buBlip>
            </a:pPr>
            <a:r>
              <a:rPr lang="en-US" sz="3300"/>
              <a:t>1914 - Harrison Act</a:t>
            </a:r>
          </a:p>
          <a:p>
            <a:pPr marL="1112838" lvl="1">
              <a:spcBef>
                <a:spcPts val="3400"/>
              </a:spcBef>
              <a:buFont typeface="Cochin" charset="0"/>
              <a:buBlip>
                <a:blip r:embed="rId2"/>
              </a:buBlip>
            </a:pPr>
            <a:r>
              <a:rPr lang="en-US" sz="3300"/>
              <a:t>Beginning of modern drug enforcement.</a:t>
            </a:r>
          </a:p>
          <a:p>
            <a:pPr marL="1112838" lvl="1">
              <a:spcBef>
                <a:spcPts val="3400"/>
              </a:spcBef>
              <a:buFont typeface="Cochin" charset="0"/>
              <a:buBlip>
                <a:blip r:embed="rId2"/>
              </a:buBlip>
            </a:pPr>
            <a:r>
              <a:rPr lang="en-US" sz="3300"/>
              <a:t>Tax violation to possess any untaxed narcotic.</a:t>
            </a:r>
          </a:p>
          <a:p>
            <a:pPr marL="1112838" lvl="1">
              <a:spcBef>
                <a:spcPts val="3400"/>
              </a:spcBef>
              <a:buFont typeface="Cochin" charset="0"/>
              <a:buBlip>
                <a:blip r:embed="rId2"/>
              </a:buBlip>
            </a:pPr>
            <a:r>
              <a:rPr lang="en-US" sz="3300"/>
              <a:t>Could possess with prescription.</a:t>
            </a:r>
          </a:p>
          <a:p>
            <a:pPr marL="668338">
              <a:spcBef>
                <a:spcPts val="3400"/>
              </a:spcBef>
              <a:buFont typeface="Cochin" charset="0"/>
              <a:buBlip>
                <a:blip r:embed="rId2"/>
              </a:buBlip>
            </a:pPr>
            <a:r>
              <a:rPr lang="en-US" sz="3300"/>
              <a:t>1929 - Drug treatment programs started.</a:t>
            </a:r>
          </a:p>
          <a:p>
            <a:pPr marL="668338">
              <a:spcBef>
                <a:spcPts val="3400"/>
              </a:spcBef>
              <a:buFont typeface="Cochin" charset="0"/>
              <a:buBlip>
                <a:blip r:embed="rId2"/>
              </a:buBlip>
            </a:pPr>
            <a:r>
              <a:rPr lang="en-US" sz="3300"/>
              <a:t>1930 - Bureau of Narcotics.</a:t>
            </a:r>
          </a:p>
          <a:p>
            <a:pPr marL="1112838" lvl="1">
              <a:spcBef>
                <a:spcPts val="3400"/>
              </a:spcBef>
              <a:buFont typeface="Cochin" charset="0"/>
              <a:buBlip>
                <a:blip r:embed="rId2"/>
              </a:buBlip>
            </a:pPr>
            <a:r>
              <a:rPr lang="en-US" sz="3300"/>
              <a:t>Focus changed to “big dealers” (Henry Anslinger - first drug czar)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253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253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253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253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253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041400" y="317500"/>
            <a:ext cx="10439400" cy="1511300"/>
          </a:xfrm>
          <a:ln/>
        </p:spPr>
        <p:txBody>
          <a:bodyPr/>
          <a:lstStyle/>
          <a:p>
            <a:r>
              <a:rPr lang="en-US" sz="6000"/>
              <a:t>Super Lab </a:t>
            </a:r>
            <a:br>
              <a:rPr lang="en-US" sz="6000"/>
            </a:br>
            <a:r>
              <a:rPr lang="en-US" sz="6000"/>
              <a:t>  </a:t>
            </a:r>
            <a:r>
              <a:rPr lang="en-US" sz="2400"/>
              <a:t>(Prosser, Wa)</a:t>
            </a:r>
          </a:p>
        </p:txBody>
      </p:sp>
      <p:pic>
        <p:nvPicPr>
          <p:cNvPr id="103426" name="Picture 2"/>
          <p:cNvPicPr>
            <a:picLocks noChangeArrowheads="1"/>
          </p:cNvPicPr>
          <p:nvPr/>
        </p:nvPicPr>
        <p:blipFill>
          <a:blip r:embed="rId2" cstate="print"/>
          <a:srcRect/>
          <a:stretch>
            <a:fillRect/>
          </a:stretch>
        </p:blipFill>
        <p:spPr bwMode="auto">
          <a:xfrm>
            <a:off x="1524000" y="2260600"/>
            <a:ext cx="9956800" cy="68199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270000" y="61913"/>
            <a:ext cx="10464800" cy="1398587"/>
          </a:xfrm>
          <a:ln/>
        </p:spPr>
        <p:txBody>
          <a:bodyPr/>
          <a:lstStyle/>
          <a:p>
            <a:r>
              <a:rPr lang="en-US" sz="3800"/>
              <a:t>Super Lab  </a:t>
            </a:r>
            <a:br>
              <a:rPr lang="en-US" sz="3800"/>
            </a:br>
            <a:r>
              <a:rPr lang="en-US" sz="3800"/>
              <a:t> </a:t>
            </a:r>
            <a:r>
              <a:rPr lang="en-US" sz="1500"/>
              <a:t>(Prosser, Wa)</a:t>
            </a:r>
          </a:p>
        </p:txBody>
      </p:sp>
      <p:sp>
        <p:nvSpPr>
          <p:cNvPr id="104450" name="Rectangle 2"/>
          <p:cNvSpPr>
            <a:spLocks noGrp="1" noChangeArrowheads="1"/>
          </p:cNvSpPr>
          <p:nvPr>
            <p:ph type="body" idx="1"/>
          </p:nvPr>
        </p:nvSpPr>
        <p:spPr>
          <a:xfrm>
            <a:off x="7874000" y="1460500"/>
            <a:ext cx="4013200" cy="6811963"/>
          </a:xfrm>
          <a:ln/>
        </p:spPr>
        <p:txBody>
          <a:bodyPr/>
          <a:lstStyle/>
          <a:p>
            <a:pPr marL="668338">
              <a:lnSpc>
                <a:spcPct val="90000"/>
              </a:lnSpc>
              <a:spcBef>
                <a:spcPct val="0"/>
              </a:spcBef>
              <a:buFont typeface="Cochin" charset="0"/>
              <a:buBlip>
                <a:blip r:embed="rId2"/>
              </a:buBlip>
            </a:pPr>
            <a:r>
              <a:rPr lang="en-US" sz="2800" dirty="0"/>
              <a:t>Methamphetamine suspended in solution</a:t>
            </a:r>
          </a:p>
          <a:p>
            <a:pPr marL="668338">
              <a:lnSpc>
                <a:spcPct val="90000"/>
              </a:lnSpc>
              <a:spcBef>
                <a:spcPts val="3600"/>
              </a:spcBef>
              <a:buFont typeface="Cochin" charset="0"/>
              <a:buBlip>
                <a:blip r:embed="rId2"/>
              </a:buBlip>
            </a:pPr>
            <a:endParaRPr lang="en-US" sz="2800" dirty="0"/>
          </a:p>
          <a:p>
            <a:pPr marL="668338">
              <a:lnSpc>
                <a:spcPct val="90000"/>
              </a:lnSpc>
              <a:spcBef>
                <a:spcPts val="3600"/>
              </a:spcBef>
              <a:buFont typeface="Cochin" charset="0"/>
              <a:buBlip>
                <a:blip r:embed="rId2"/>
              </a:buBlip>
            </a:pPr>
            <a:r>
              <a:rPr lang="en-US" sz="2800" dirty="0"/>
              <a:t>Bottom 2/3 is waste material</a:t>
            </a:r>
          </a:p>
          <a:p>
            <a:pPr marL="668338">
              <a:lnSpc>
                <a:spcPct val="90000"/>
              </a:lnSpc>
              <a:spcBef>
                <a:spcPts val="3600"/>
              </a:spcBef>
              <a:buFont typeface="Cochin" charset="0"/>
              <a:buBlip>
                <a:blip r:embed="rId2"/>
              </a:buBlip>
            </a:pPr>
            <a:endParaRPr lang="en-US" sz="2800" dirty="0"/>
          </a:p>
          <a:p>
            <a:pPr marL="668338">
              <a:lnSpc>
                <a:spcPct val="90000"/>
              </a:lnSpc>
              <a:spcBef>
                <a:spcPts val="3600"/>
              </a:spcBef>
              <a:buFont typeface="Cochin" charset="0"/>
              <a:buBlip>
                <a:blip r:embed="rId2"/>
              </a:buBlip>
            </a:pPr>
            <a:r>
              <a:rPr lang="en-US" sz="2800" dirty="0" smtClean="0"/>
              <a:t>Top </a:t>
            </a:r>
            <a:r>
              <a:rPr lang="en-US" sz="2800" dirty="0"/>
              <a:t>1/3 product</a:t>
            </a:r>
          </a:p>
        </p:txBody>
      </p:sp>
      <p:pic>
        <p:nvPicPr>
          <p:cNvPr id="104451" name="Picture 3"/>
          <p:cNvPicPr>
            <a:picLocks noChangeArrowheads="1"/>
          </p:cNvPicPr>
          <p:nvPr/>
        </p:nvPicPr>
        <p:blipFill>
          <a:blip r:embed="rId3" cstate="print"/>
          <a:srcRect/>
          <a:stretch>
            <a:fillRect/>
          </a:stretch>
        </p:blipFill>
        <p:spPr bwMode="auto">
          <a:xfrm>
            <a:off x="911225" y="1936750"/>
            <a:ext cx="5588000" cy="58547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2044700" y="304800"/>
            <a:ext cx="8902700" cy="1905000"/>
          </a:xfrm>
          <a:ln/>
        </p:spPr>
        <p:txBody>
          <a:bodyPr/>
          <a:lstStyle/>
          <a:p>
            <a:r>
              <a:rPr lang="en-US"/>
              <a:t>Super Lab   </a:t>
            </a:r>
            <a:br>
              <a:rPr lang="en-US"/>
            </a:br>
            <a:r>
              <a:rPr lang="en-US" sz="3200"/>
              <a:t>(Prosser, Wa)</a:t>
            </a:r>
          </a:p>
        </p:txBody>
      </p:sp>
      <p:pic>
        <p:nvPicPr>
          <p:cNvPr id="105474" name="Picture 2"/>
          <p:cNvPicPr>
            <a:picLocks noChangeArrowheads="1"/>
          </p:cNvPicPr>
          <p:nvPr/>
        </p:nvPicPr>
        <p:blipFill>
          <a:blip r:embed="rId2" cstate="print"/>
          <a:srcRect/>
          <a:stretch>
            <a:fillRect/>
          </a:stretch>
        </p:blipFill>
        <p:spPr bwMode="auto">
          <a:xfrm>
            <a:off x="2171700" y="2438400"/>
            <a:ext cx="8661400" cy="6464300"/>
          </a:xfrm>
          <a:prstGeom prst="rect">
            <a:avLst/>
          </a:prstGeom>
          <a:noFill/>
          <a:ln w="9525" cap="flat">
            <a:noFill/>
            <a:miter lim="800000"/>
            <a:headEnd/>
            <a:tailEnd/>
          </a:ln>
        </p:spPr>
      </p:pic>
      <p:sp>
        <p:nvSpPr>
          <p:cNvPr id="105475" name="Rectangle 3"/>
          <p:cNvSpPr>
            <a:spLocks/>
          </p:cNvSpPr>
          <p:nvPr/>
        </p:nvSpPr>
        <p:spPr bwMode="auto">
          <a:xfrm>
            <a:off x="3784600" y="8420100"/>
            <a:ext cx="5435600" cy="495300"/>
          </a:xfrm>
          <a:prstGeom prst="rect">
            <a:avLst/>
          </a:prstGeom>
          <a:noFill/>
          <a:ln w="12700" cap="flat">
            <a:noFill/>
            <a:miter lim="800000"/>
            <a:headEnd type="none" w="med" len="med"/>
            <a:tailEnd type="none" w="med" len="med"/>
          </a:ln>
        </p:spPr>
        <p:txBody>
          <a:bodyPr lIns="0" tIns="0" rIns="0" bIns="0" anchor="ctr"/>
          <a:lstStyle/>
          <a:p>
            <a:pPr algn="ctr">
              <a:spcBef>
                <a:spcPts val="1950"/>
              </a:spcBef>
            </a:pPr>
            <a:r>
              <a:rPr lang="en-US" sz="3200">
                <a:solidFill>
                  <a:srgbClr val="FFFFFF"/>
                </a:solidFill>
                <a:latin typeface="Tahoma" charset="0"/>
                <a:cs typeface="Tahoma" charset="0"/>
                <a:sym typeface="Tahoma" charset="0"/>
              </a:rPr>
              <a:t>34 pounds finished product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Grp="1" noChangeArrowheads="1"/>
          </p:cNvSpPr>
          <p:nvPr>
            <p:ph type="title"/>
          </p:nvPr>
        </p:nvSpPr>
        <p:spPr>
          <a:xfrm>
            <a:off x="1270000" y="254000"/>
            <a:ext cx="10464800" cy="1993900"/>
          </a:xfrm>
          <a:ln/>
        </p:spPr>
        <p:txBody>
          <a:bodyPr/>
          <a:lstStyle/>
          <a:p>
            <a:r>
              <a:rPr lang="en-US"/>
              <a:t>Tweaker Lab</a:t>
            </a:r>
          </a:p>
        </p:txBody>
      </p:sp>
      <p:pic>
        <p:nvPicPr>
          <p:cNvPr id="107522" name="Picture 2"/>
          <p:cNvPicPr>
            <a:picLocks noChangeArrowheads="1"/>
          </p:cNvPicPr>
          <p:nvPr/>
        </p:nvPicPr>
        <p:blipFill>
          <a:blip r:embed="rId2" cstate="print"/>
          <a:srcRect/>
          <a:stretch>
            <a:fillRect/>
          </a:stretch>
        </p:blipFill>
        <p:spPr bwMode="auto">
          <a:xfrm>
            <a:off x="1968500" y="2159000"/>
            <a:ext cx="9055100" cy="70358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1270000" y="219075"/>
            <a:ext cx="10464800" cy="2062163"/>
          </a:xfrm>
          <a:ln/>
        </p:spPr>
        <p:txBody>
          <a:bodyPr/>
          <a:lstStyle/>
          <a:p>
            <a:r>
              <a:rPr lang="en-US" dirty="0" smtClean="0"/>
              <a:t>Birch Reaction</a:t>
            </a:r>
            <a:endParaRPr lang="en-US" dirty="0"/>
          </a:p>
        </p:txBody>
      </p:sp>
      <p:sp>
        <p:nvSpPr>
          <p:cNvPr id="108546" name="Rectangle 2"/>
          <p:cNvSpPr>
            <a:spLocks noGrp="1" noChangeArrowheads="1"/>
          </p:cNvSpPr>
          <p:nvPr>
            <p:ph type="body" idx="1"/>
          </p:nvPr>
        </p:nvSpPr>
        <p:spPr>
          <a:xfrm>
            <a:off x="1270000" y="2281238"/>
            <a:ext cx="10464800" cy="6789737"/>
          </a:xfrm>
          <a:ln/>
        </p:spPr>
        <p:txBody>
          <a:bodyPr/>
          <a:lstStyle/>
          <a:p>
            <a:pPr marL="668338">
              <a:spcBef>
                <a:spcPct val="0"/>
              </a:spcBef>
              <a:buFont typeface="Cochin" charset="0"/>
              <a:buBlip>
                <a:blip r:embed="rId2"/>
              </a:buBlip>
            </a:pPr>
            <a:r>
              <a:rPr lang="en-US" sz="3800"/>
              <a:t>Birch = “Nazi” Method</a:t>
            </a:r>
          </a:p>
          <a:p>
            <a:pPr marL="668338">
              <a:spcBef>
                <a:spcPts val="3900"/>
              </a:spcBef>
              <a:buFont typeface="Cochin" charset="0"/>
              <a:buBlip>
                <a:blip r:embed="rId2"/>
              </a:buBlip>
            </a:pPr>
            <a:r>
              <a:rPr lang="en-US" sz="3800"/>
              <a:t>Pseudo-ephedrine, Lithium Metal, Anhydrous Ammonia, HCL Gas, Solvent</a:t>
            </a:r>
          </a:p>
          <a:p>
            <a:pPr marL="668338">
              <a:spcBef>
                <a:spcPts val="3900"/>
              </a:spcBef>
              <a:buFont typeface="Cochin" charset="0"/>
              <a:buBlip>
                <a:blip r:embed="rId2"/>
              </a:buBlip>
            </a:pPr>
            <a:r>
              <a:rPr lang="en-US" sz="3800"/>
              <a:t>Huge jump in lab numbers</a:t>
            </a:r>
          </a:p>
          <a:p>
            <a:pPr marL="1112838" lvl="1">
              <a:spcBef>
                <a:spcPts val="3900"/>
              </a:spcBef>
              <a:buFont typeface="Cochin" charset="0"/>
              <a:buBlip>
                <a:blip r:embed="rId2"/>
              </a:buBlip>
            </a:pPr>
            <a:r>
              <a:rPr lang="en-US" sz="3800"/>
              <a:t>One hour reaction time vs 12 hours</a:t>
            </a:r>
          </a:p>
          <a:p>
            <a:pPr marL="1112838" lvl="1">
              <a:spcBef>
                <a:spcPts val="3900"/>
              </a:spcBef>
              <a:buFont typeface="Cochin" charset="0"/>
              <a:buBlip>
                <a:blip r:embed="rId2"/>
              </a:buBlip>
            </a:pPr>
            <a:r>
              <a:rPr lang="en-US" sz="3800"/>
              <a:t>Small yields (1-2 ounces)</a:t>
            </a:r>
          </a:p>
          <a:p>
            <a:pPr marL="1112838" lvl="1">
              <a:spcBef>
                <a:spcPts val="3900"/>
              </a:spcBef>
              <a:buFont typeface="Cochin" charset="0"/>
              <a:buBlip>
                <a:blip r:embed="rId2"/>
              </a:buBlip>
            </a:pPr>
            <a:r>
              <a:rPr lang="en-US" sz="3800"/>
              <a:t>All ingredients readily accessible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Grp="1" noChangeArrowheads="1"/>
          </p:cNvSpPr>
          <p:nvPr>
            <p:ph type="title"/>
          </p:nvPr>
        </p:nvSpPr>
        <p:spPr>
          <a:xfrm>
            <a:off x="1270000" y="254000"/>
            <a:ext cx="10464800" cy="1993900"/>
          </a:xfrm>
          <a:ln/>
        </p:spPr>
        <p:txBody>
          <a:bodyPr/>
          <a:lstStyle/>
          <a:p>
            <a:r>
              <a:rPr lang="en-US"/>
              <a:t>Pseudo-ephedrine</a:t>
            </a:r>
          </a:p>
        </p:txBody>
      </p:sp>
      <p:pic>
        <p:nvPicPr>
          <p:cNvPr id="109570" name="Picture 2"/>
          <p:cNvPicPr>
            <a:picLocks noChangeArrowheads="1"/>
          </p:cNvPicPr>
          <p:nvPr/>
        </p:nvPicPr>
        <p:blipFill>
          <a:blip r:embed="rId2" cstate="print"/>
          <a:srcRect/>
          <a:stretch>
            <a:fillRect/>
          </a:stretch>
        </p:blipFill>
        <p:spPr bwMode="auto">
          <a:xfrm>
            <a:off x="431800" y="3097213"/>
            <a:ext cx="5727700" cy="5437187"/>
          </a:xfrm>
          <a:prstGeom prst="rect">
            <a:avLst/>
          </a:prstGeom>
          <a:noFill/>
          <a:ln w="9525" cap="flat">
            <a:noFill/>
            <a:miter lim="800000"/>
            <a:headEnd/>
            <a:tailEnd/>
          </a:ln>
        </p:spPr>
      </p:pic>
      <p:pic>
        <p:nvPicPr>
          <p:cNvPr id="109571" name="Picture 3"/>
          <p:cNvPicPr>
            <a:picLocks noChangeArrowheads="1"/>
          </p:cNvPicPr>
          <p:nvPr/>
        </p:nvPicPr>
        <p:blipFill>
          <a:blip r:embed="rId3" cstate="print"/>
          <a:srcRect/>
          <a:stretch>
            <a:fillRect/>
          </a:stretch>
        </p:blipFill>
        <p:spPr bwMode="auto">
          <a:xfrm>
            <a:off x="7213600" y="3035300"/>
            <a:ext cx="5461000" cy="5549900"/>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1270000" y="254000"/>
            <a:ext cx="10464800" cy="1993900"/>
          </a:xfrm>
          <a:ln/>
        </p:spPr>
        <p:txBody>
          <a:bodyPr/>
          <a:lstStyle/>
          <a:p>
            <a:r>
              <a:rPr lang="en-US"/>
              <a:t>Lithium Metal</a:t>
            </a:r>
          </a:p>
        </p:txBody>
      </p:sp>
      <p:pic>
        <p:nvPicPr>
          <p:cNvPr id="110594" name="Picture 2"/>
          <p:cNvPicPr>
            <a:picLocks noChangeArrowheads="1"/>
          </p:cNvPicPr>
          <p:nvPr/>
        </p:nvPicPr>
        <p:blipFill>
          <a:blip r:embed="rId2" cstate="print"/>
          <a:srcRect/>
          <a:stretch>
            <a:fillRect/>
          </a:stretch>
        </p:blipFill>
        <p:spPr bwMode="auto">
          <a:xfrm>
            <a:off x="266700" y="2400300"/>
            <a:ext cx="5753100" cy="4940300"/>
          </a:xfrm>
          <a:prstGeom prst="rect">
            <a:avLst/>
          </a:prstGeom>
          <a:noFill/>
          <a:ln w="9525" cap="flat">
            <a:noFill/>
            <a:miter lim="800000"/>
            <a:headEnd/>
            <a:tailEnd/>
          </a:ln>
        </p:spPr>
      </p:pic>
      <p:pic>
        <p:nvPicPr>
          <p:cNvPr id="110595" name="Picture 3"/>
          <p:cNvPicPr>
            <a:picLocks noChangeArrowheads="1"/>
          </p:cNvPicPr>
          <p:nvPr/>
        </p:nvPicPr>
        <p:blipFill>
          <a:blip r:embed="rId3" cstate="print"/>
          <a:srcRect/>
          <a:stretch>
            <a:fillRect/>
          </a:stretch>
        </p:blipFill>
        <p:spPr bwMode="auto">
          <a:xfrm>
            <a:off x="6515100" y="2349500"/>
            <a:ext cx="6070600" cy="5041900"/>
          </a:xfrm>
          <a:prstGeom prst="rect">
            <a:avLst/>
          </a:prstGeom>
          <a:noFill/>
          <a:ln w="9525" cap="flat">
            <a:noFill/>
            <a:miter lim="800000"/>
            <a:headEnd/>
            <a:tailEnd/>
          </a:ln>
        </p:spPr>
      </p:pic>
      <p:sp>
        <p:nvSpPr>
          <p:cNvPr id="110596" name="Rectangle 4"/>
          <p:cNvSpPr>
            <a:spLocks/>
          </p:cNvSpPr>
          <p:nvPr/>
        </p:nvSpPr>
        <p:spPr bwMode="auto">
          <a:xfrm>
            <a:off x="2946400" y="7797800"/>
            <a:ext cx="7112000" cy="495300"/>
          </a:xfrm>
          <a:prstGeom prst="rect">
            <a:avLst/>
          </a:prstGeom>
          <a:noFill/>
          <a:ln w="12700" cap="flat">
            <a:noFill/>
            <a:miter lim="800000"/>
            <a:headEnd type="none" w="med" len="med"/>
            <a:tailEnd type="none" w="med" len="med"/>
          </a:ln>
        </p:spPr>
        <p:txBody>
          <a:bodyPr lIns="0" tIns="0" rIns="0" bIns="0" anchor="ctr"/>
          <a:lstStyle/>
          <a:p>
            <a:pPr algn="ctr">
              <a:spcBef>
                <a:spcPts val="1950"/>
              </a:spcBef>
            </a:pPr>
            <a:r>
              <a:rPr lang="en-US" sz="3200">
                <a:solidFill>
                  <a:schemeClr val="tx1"/>
                </a:solidFill>
                <a:latin typeface="Tahoma" charset="0"/>
                <a:cs typeface="Tahoma" charset="0"/>
                <a:sym typeface="Tahoma" charset="0"/>
              </a:rPr>
              <a:t>Discarded Battery Casings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xfrm>
            <a:off x="1270000" y="254000"/>
            <a:ext cx="10464800" cy="1993900"/>
          </a:xfrm>
          <a:ln/>
        </p:spPr>
        <p:txBody>
          <a:bodyPr/>
          <a:lstStyle/>
          <a:p>
            <a:r>
              <a:rPr lang="en-US"/>
              <a:t>Sodium Metal</a:t>
            </a:r>
          </a:p>
        </p:txBody>
      </p:sp>
      <p:pic>
        <p:nvPicPr>
          <p:cNvPr id="111618" name="Picture 2"/>
          <p:cNvPicPr>
            <a:picLocks noChangeArrowheads="1"/>
          </p:cNvPicPr>
          <p:nvPr/>
        </p:nvPicPr>
        <p:blipFill>
          <a:blip r:embed="rId2" cstate="print"/>
          <a:srcRect/>
          <a:stretch>
            <a:fillRect/>
          </a:stretch>
        </p:blipFill>
        <p:spPr bwMode="auto">
          <a:xfrm>
            <a:off x="2247900" y="2400300"/>
            <a:ext cx="8509000" cy="65532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a:xfrm>
            <a:off x="1270000" y="254000"/>
            <a:ext cx="10464800" cy="1993900"/>
          </a:xfrm>
          <a:ln/>
        </p:spPr>
        <p:txBody>
          <a:bodyPr/>
          <a:lstStyle/>
          <a:p>
            <a:r>
              <a:rPr lang="en-US"/>
              <a:t>Anhydrous Ammonia</a:t>
            </a:r>
          </a:p>
        </p:txBody>
      </p:sp>
      <p:pic>
        <p:nvPicPr>
          <p:cNvPr id="112642" name="Picture 2"/>
          <p:cNvPicPr>
            <a:picLocks noChangeArrowheads="1"/>
          </p:cNvPicPr>
          <p:nvPr/>
        </p:nvPicPr>
        <p:blipFill>
          <a:blip r:embed="rId2" cstate="print"/>
          <a:srcRect/>
          <a:stretch>
            <a:fillRect/>
          </a:stretch>
        </p:blipFill>
        <p:spPr bwMode="auto">
          <a:xfrm>
            <a:off x="2095500" y="2298700"/>
            <a:ext cx="8801100" cy="6756400"/>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xfrm>
            <a:off x="1270000" y="254000"/>
            <a:ext cx="10464800" cy="1993900"/>
          </a:xfrm>
          <a:ln/>
        </p:spPr>
        <p:txBody>
          <a:bodyPr/>
          <a:lstStyle/>
          <a:p>
            <a:r>
              <a:rPr lang="en-US"/>
              <a:t>Hydrogen Chloride Gas</a:t>
            </a:r>
          </a:p>
        </p:txBody>
      </p:sp>
      <p:pic>
        <p:nvPicPr>
          <p:cNvPr id="113666" name="Picture 2"/>
          <p:cNvPicPr>
            <a:picLocks noChangeArrowheads="1"/>
          </p:cNvPicPr>
          <p:nvPr/>
        </p:nvPicPr>
        <p:blipFill>
          <a:blip r:embed="rId2" cstate="print"/>
          <a:srcRect/>
          <a:stretch>
            <a:fillRect/>
          </a:stretch>
        </p:blipFill>
        <p:spPr bwMode="auto">
          <a:xfrm>
            <a:off x="228600" y="2374900"/>
            <a:ext cx="5397500" cy="5715000"/>
          </a:xfrm>
          <a:prstGeom prst="rect">
            <a:avLst/>
          </a:prstGeom>
          <a:noFill/>
          <a:ln w="9525" cap="flat">
            <a:noFill/>
            <a:miter lim="800000"/>
            <a:headEnd/>
            <a:tailEnd/>
          </a:ln>
        </p:spPr>
      </p:pic>
      <p:sp>
        <p:nvSpPr>
          <p:cNvPr id="113667" name="Rectangle 3"/>
          <p:cNvSpPr>
            <a:spLocks/>
          </p:cNvSpPr>
          <p:nvPr/>
        </p:nvSpPr>
        <p:spPr bwMode="auto">
          <a:xfrm>
            <a:off x="977900" y="8813800"/>
            <a:ext cx="3911600" cy="431800"/>
          </a:xfrm>
          <a:prstGeom prst="rect">
            <a:avLst/>
          </a:prstGeom>
          <a:noFill/>
          <a:ln w="12700" cap="flat">
            <a:noFill/>
            <a:miter lim="800000"/>
            <a:headEnd type="none" w="med" len="med"/>
            <a:tailEnd type="none" w="med" len="med"/>
          </a:ln>
        </p:spPr>
        <p:txBody>
          <a:bodyPr lIns="0" tIns="0" rIns="0" bIns="0" anchor="ctr"/>
          <a:lstStyle/>
          <a:p>
            <a:pPr algn="ctr">
              <a:spcBef>
                <a:spcPts val="1700"/>
              </a:spcBef>
            </a:pPr>
            <a:r>
              <a:rPr lang="en-US" sz="2800">
                <a:solidFill>
                  <a:schemeClr val="tx1"/>
                </a:solidFill>
                <a:latin typeface="Tahoma" charset="0"/>
                <a:cs typeface="Tahoma" charset="0"/>
                <a:sym typeface="Tahoma" charset="0"/>
              </a:rPr>
              <a:t>244 cubic feet HCL Gas</a:t>
            </a:r>
          </a:p>
        </p:txBody>
      </p:sp>
      <p:pic>
        <p:nvPicPr>
          <p:cNvPr id="113668" name="Picture 4"/>
          <p:cNvPicPr>
            <a:picLocks noChangeArrowheads="1"/>
          </p:cNvPicPr>
          <p:nvPr/>
        </p:nvPicPr>
        <p:blipFill>
          <a:blip r:embed="rId3" cstate="print"/>
          <a:srcRect/>
          <a:stretch>
            <a:fillRect/>
          </a:stretch>
        </p:blipFill>
        <p:spPr bwMode="auto">
          <a:xfrm>
            <a:off x="6375400" y="2349500"/>
            <a:ext cx="5613400" cy="5715000"/>
          </a:xfrm>
          <a:prstGeom prst="rect">
            <a:avLst/>
          </a:prstGeom>
          <a:noFill/>
          <a:ln w="12700" cap="flat">
            <a:noFill/>
            <a:miter lim="800000"/>
            <a:headEnd/>
            <a:tailEnd/>
          </a:ln>
        </p:spPr>
      </p:pic>
      <p:sp>
        <p:nvSpPr>
          <p:cNvPr id="113669" name="Rectangle 5"/>
          <p:cNvSpPr>
            <a:spLocks/>
          </p:cNvSpPr>
          <p:nvPr/>
        </p:nvSpPr>
        <p:spPr bwMode="auto">
          <a:xfrm>
            <a:off x="6883400" y="8813800"/>
            <a:ext cx="4597400" cy="431800"/>
          </a:xfrm>
          <a:prstGeom prst="rect">
            <a:avLst/>
          </a:prstGeom>
          <a:noFill/>
          <a:ln w="12700" cap="flat">
            <a:noFill/>
            <a:miter lim="800000"/>
            <a:headEnd type="none" w="med" len="med"/>
            <a:tailEnd type="none" w="med" len="med"/>
          </a:ln>
        </p:spPr>
        <p:txBody>
          <a:bodyPr lIns="0" tIns="0" rIns="0" bIns="0" anchor="ctr"/>
          <a:lstStyle/>
          <a:p>
            <a:pPr algn="ctr">
              <a:spcBef>
                <a:spcPts val="1700"/>
              </a:spcBef>
            </a:pPr>
            <a:r>
              <a:rPr lang="en-US" sz="2800">
                <a:solidFill>
                  <a:schemeClr val="tx1"/>
                </a:solidFill>
                <a:latin typeface="Tahoma" charset="0"/>
                <a:cs typeface="Tahoma" charset="0"/>
                <a:sym typeface="Tahoma" charset="0"/>
              </a:rPr>
              <a:t>HCL Gas Generator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a:lstStyle/>
          <a:p>
            <a:r>
              <a:rPr lang="en-US"/>
              <a:t>History (continued)</a:t>
            </a:r>
          </a:p>
        </p:txBody>
      </p:sp>
      <p:sp>
        <p:nvSpPr>
          <p:cNvPr id="24578" name="Rectangle 2"/>
          <p:cNvSpPr>
            <a:spLocks noGrp="1" noChangeArrowheads="1"/>
          </p:cNvSpPr>
          <p:nvPr>
            <p:ph type="body" idx="1"/>
          </p:nvPr>
        </p:nvSpPr>
        <p:spPr>
          <a:xfrm>
            <a:off x="1270000" y="2278063"/>
            <a:ext cx="10464800" cy="6770687"/>
          </a:xfrm>
          <a:ln/>
        </p:spPr>
        <p:txBody>
          <a:bodyPr/>
          <a:lstStyle/>
          <a:p>
            <a:pPr marL="668338">
              <a:lnSpc>
                <a:spcPct val="90000"/>
              </a:lnSpc>
              <a:buFont typeface="Cochin" charset="0"/>
              <a:buBlip>
                <a:blip r:embed="rId2"/>
              </a:buBlip>
            </a:pPr>
            <a:r>
              <a:rPr lang="en-US" sz="3600"/>
              <a:t>1937 - Marijuana Tax Act</a:t>
            </a:r>
          </a:p>
          <a:p>
            <a:pPr marL="1112838" lvl="1">
              <a:lnSpc>
                <a:spcPct val="90000"/>
              </a:lnSpc>
              <a:buFont typeface="Cochin" charset="0"/>
              <a:buBlip>
                <a:blip r:embed="rId2"/>
              </a:buBlip>
            </a:pPr>
            <a:r>
              <a:rPr lang="en-US" sz="3600"/>
              <a:t>Reefer Madness</a:t>
            </a:r>
          </a:p>
          <a:p>
            <a:pPr marL="668338">
              <a:lnSpc>
                <a:spcPct val="90000"/>
              </a:lnSpc>
              <a:buFont typeface="Cochin" charset="0"/>
              <a:buBlip>
                <a:blip r:embed="rId2"/>
              </a:buBlip>
            </a:pPr>
            <a:r>
              <a:rPr lang="en-US" sz="3600"/>
              <a:t>1965 - Bureau of Narcotics and Dangerous Drugs (later DEA)</a:t>
            </a:r>
          </a:p>
          <a:p>
            <a:pPr marL="668338">
              <a:lnSpc>
                <a:spcPct val="90000"/>
              </a:lnSpc>
              <a:buFont typeface="Cochin" charset="0"/>
              <a:buBlip>
                <a:blip r:embed="rId2"/>
              </a:buBlip>
            </a:pPr>
            <a:r>
              <a:rPr lang="en-US" sz="3600"/>
              <a:t>1970 - Nixon declares “War on Drugs”</a:t>
            </a:r>
          </a:p>
          <a:p>
            <a:pPr marL="668338">
              <a:lnSpc>
                <a:spcPct val="90000"/>
              </a:lnSpc>
              <a:buFont typeface="Cochin" charset="0"/>
              <a:buBlip>
                <a:blip r:embed="rId2"/>
              </a:buBlip>
            </a:pPr>
            <a:r>
              <a:rPr lang="en-US" sz="3600"/>
              <a:t>1970 - Comprehensive Drug  Abuse Act</a:t>
            </a:r>
          </a:p>
          <a:p>
            <a:pPr marL="1112838" lvl="1">
              <a:lnSpc>
                <a:spcPct val="90000"/>
              </a:lnSpc>
              <a:buFont typeface="Cochin" charset="0"/>
              <a:buBlip>
                <a:blip r:embed="rId2"/>
              </a:buBlip>
            </a:pPr>
            <a:r>
              <a:rPr lang="en-US" sz="3600"/>
              <a:t>Later changed to Uniform Controlled Substances Act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57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457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457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457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45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xfrm>
            <a:off x="1358900" y="0"/>
            <a:ext cx="10464800" cy="1308100"/>
          </a:xfrm>
          <a:ln/>
        </p:spPr>
        <p:txBody>
          <a:bodyPr/>
          <a:lstStyle/>
          <a:p>
            <a:r>
              <a:rPr lang="en-US"/>
              <a:t>Nazi Lab  </a:t>
            </a:r>
            <a:br>
              <a:rPr lang="en-US"/>
            </a:br>
            <a:r>
              <a:rPr lang="en-US" sz="3200"/>
              <a:t>(Bickelton, Wa)</a:t>
            </a:r>
          </a:p>
        </p:txBody>
      </p:sp>
      <p:pic>
        <p:nvPicPr>
          <p:cNvPr id="114690" name="Picture 2"/>
          <p:cNvPicPr>
            <a:picLocks noChangeArrowheads="1"/>
          </p:cNvPicPr>
          <p:nvPr/>
        </p:nvPicPr>
        <p:blipFill>
          <a:blip r:embed="rId2" cstate="print"/>
          <a:srcRect/>
          <a:stretch>
            <a:fillRect/>
          </a:stretch>
        </p:blipFill>
        <p:spPr bwMode="auto">
          <a:xfrm>
            <a:off x="558800" y="2235200"/>
            <a:ext cx="5727700" cy="5486400"/>
          </a:xfrm>
          <a:prstGeom prst="rect">
            <a:avLst/>
          </a:prstGeom>
          <a:noFill/>
          <a:ln w="9525" cap="flat">
            <a:noFill/>
            <a:miter lim="800000"/>
            <a:headEnd/>
            <a:tailEnd/>
          </a:ln>
        </p:spPr>
      </p:pic>
      <p:pic>
        <p:nvPicPr>
          <p:cNvPr id="114691" name="Picture 3"/>
          <p:cNvPicPr>
            <a:picLocks noChangeArrowheads="1"/>
          </p:cNvPicPr>
          <p:nvPr/>
        </p:nvPicPr>
        <p:blipFill>
          <a:blip r:embed="rId3" cstate="print"/>
          <a:srcRect/>
          <a:stretch>
            <a:fillRect/>
          </a:stretch>
        </p:blipFill>
        <p:spPr bwMode="auto">
          <a:xfrm>
            <a:off x="7264400" y="2235200"/>
            <a:ext cx="5384800" cy="54864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xfrm>
            <a:off x="1270000" y="119063"/>
            <a:ext cx="10464800" cy="1614487"/>
          </a:xfrm>
          <a:ln/>
        </p:spPr>
        <p:txBody>
          <a:bodyPr/>
          <a:lstStyle/>
          <a:p>
            <a:r>
              <a:rPr lang="en-US"/>
              <a:t>Nazi Lab  </a:t>
            </a:r>
            <a:br>
              <a:rPr lang="en-US"/>
            </a:br>
            <a:r>
              <a:rPr lang="en-US" sz="3200"/>
              <a:t>(Bickelton, Wa)</a:t>
            </a:r>
          </a:p>
        </p:txBody>
      </p:sp>
      <p:sp>
        <p:nvSpPr>
          <p:cNvPr id="116738" name="Rectangle 2"/>
          <p:cNvSpPr>
            <a:spLocks noGrp="1" noChangeArrowheads="1"/>
          </p:cNvSpPr>
          <p:nvPr>
            <p:ph type="body" idx="1"/>
          </p:nvPr>
        </p:nvSpPr>
        <p:spPr>
          <a:xfrm>
            <a:off x="7366000" y="1733550"/>
            <a:ext cx="4013200" cy="6265863"/>
          </a:xfrm>
          <a:ln/>
        </p:spPr>
        <p:txBody>
          <a:bodyPr/>
          <a:lstStyle/>
          <a:p>
            <a:pPr marL="668338">
              <a:buFont typeface="Cochin" charset="0"/>
              <a:buBlip>
                <a:blip r:embed="rId2"/>
              </a:buBlip>
            </a:pPr>
            <a:r>
              <a:rPr lang="en-US" sz="3200"/>
              <a:t>HCL Generator</a:t>
            </a:r>
          </a:p>
          <a:p>
            <a:pPr marL="668338">
              <a:buFont typeface="Cochin" charset="0"/>
              <a:buBlip>
                <a:blip r:embed="rId2"/>
              </a:buBlip>
            </a:pPr>
            <a:endParaRPr lang="en-US" sz="3200"/>
          </a:p>
          <a:p>
            <a:pPr marL="668338">
              <a:buFont typeface="Cochin" charset="0"/>
              <a:buBlip>
                <a:blip r:embed="rId2"/>
              </a:buBlip>
            </a:pPr>
            <a:r>
              <a:rPr lang="en-US" sz="3200"/>
              <a:t>Sulfuric Acid and Rock Salt</a:t>
            </a:r>
          </a:p>
        </p:txBody>
      </p:sp>
      <p:pic>
        <p:nvPicPr>
          <p:cNvPr id="116739" name="Picture 3"/>
          <p:cNvPicPr>
            <a:picLocks noChangeArrowheads="1"/>
          </p:cNvPicPr>
          <p:nvPr/>
        </p:nvPicPr>
        <p:blipFill>
          <a:blip r:embed="rId3" cstate="print"/>
          <a:srcRect/>
          <a:stretch>
            <a:fillRect/>
          </a:stretch>
        </p:blipFill>
        <p:spPr bwMode="auto">
          <a:xfrm>
            <a:off x="863600" y="1816100"/>
            <a:ext cx="4521200" cy="61087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xfrm>
            <a:off x="1270000" y="87313"/>
            <a:ext cx="10464800" cy="1779587"/>
          </a:xfrm>
          <a:ln/>
        </p:spPr>
        <p:txBody>
          <a:bodyPr/>
          <a:lstStyle/>
          <a:p>
            <a:r>
              <a:rPr lang="en-US"/>
              <a:t>Nazi Lab  </a:t>
            </a:r>
            <a:br>
              <a:rPr lang="en-US"/>
            </a:br>
            <a:r>
              <a:rPr lang="en-US" sz="3200"/>
              <a:t>(Bickelton, Wa)</a:t>
            </a:r>
          </a:p>
        </p:txBody>
      </p:sp>
      <p:sp>
        <p:nvSpPr>
          <p:cNvPr id="117762" name="Rectangle 2"/>
          <p:cNvSpPr>
            <a:spLocks noGrp="1" noChangeArrowheads="1"/>
          </p:cNvSpPr>
          <p:nvPr>
            <p:ph type="body" idx="1"/>
          </p:nvPr>
        </p:nvSpPr>
        <p:spPr>
          <a:xfrm>
            <a:off x="7277100" y="1866900"/>
            <a:ext cx="3606800" cy="6018213"/>
          </a:xfrm>
          <a:ln/>
        </p:spPr>
        <p:txBody>
          <a:bodyPr/>
          <a:lstStyle/>
          <a:p>
            <a:pPr marL="668338">
              <a:buFont typeface="Cochin" charset="0"/>
              <a:buBlip>
                <a:blip r:embed="rId2"/>
              </a:buBlip>
            </a:pPr>
            <a:r>
              <a:rPr lang="en-US" sz="2800"/>
              <a:t>Reaction in progress</a:t>
            </a:r>
          </a:p>
          <a:p>
            <a:pPr marL="668338">
              <a:buFont typeface="Cochin" charset="0"/>
              <a:buBlip>
                <a:blip r:embed="rId2"/>
              </a:buBlip>
            </a:pPr>
            <a:endParaRPr lang="en-US" sz="2800"/>
          </a:p>
          <a:p>
            <a:pPr marL="668338">
              <a:buFont typeface="Cochin" charset="0"/>
              <a:buBlip>
                <a:blip r:embed="rId2"/>
              </a:buBlip>
            </a:pPr>
            <a:r>
              <a:rPr lang="en-US" sz="2800"/>
              <a:t>Methamphetamine and lithium hydroxide</a:t>
            </a:r>
          </a:p>
        </p:txBody>
      </p:sp>
      <p:pic>
        <p:nvPicPr>
          <p:cNvPr id="117763" name="Picture 3"/>
          <p:cNvPicPr>
            <a:picLocks noChangeArrowheads="1"/>
          </p:cNvPicPr>
          <p:nvPr/>
        </p:nvPicPr>
        <p:blipFill>
          <a:blip r:embed="rId3" cstate="print"/>
          <a:srcRect/>
          <a:stretch>
            <a:fillRect/>
          </a:stretch>
        </p:blipFill>
        <p:spPr bwMode="auto">
          <a:xfrm>
            <a:off x="393700" y="2146300"/>
            <a:ext cx="6870700" cy="5448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xfrm>
            <a:off x="1270000" y="254000"/>
            <a:ext cx="10464800" cy="1993900"/>
          </a:xfrm>
          <a:ln/>
        </p:spPr>
        <p:txBody>
          <a:bodyPr/>
          <a:lstStyle/>
          <a:p>
            <a:r>
              <a:rPr lang="en-US"/>
              <a:t>Transportation	</a:t>
            </a:r>
          </a:p>
        </p:txBody>
      </p:sp>
      <p:pic>
        <p:nvPicPr>
          <p:cNvPr id="118786" name="Picture 2"/>
          <p:cNvPicPr>
            <a:picLocks noChangeArrowheads="1"/>
          </p:cNvPicPr>
          <p:nvPr/>
        </p:nvPicPr>
        <p:blipFill>
          <a:blip r:embed="rId2" cstate="print"/>
          <a:srcRect/>
          <a:stretch>
            <a:fillRect/>
          </a:stretch>
        </p:blipFill>
        <p:spPr bwMode="auto">
          <a:xfrm>
            <a:off x="2527300" y="2006600"/>
            <a:ext cx="7937500" cy="5727700"/>
          </a:xfrm>
          <a:prstGeom prst="rect">
            <a:avLst/>
          </a:prstGeom>
          <a:noFill/>
          <a:ln w="9525" cap="flat">
            <a:noFill/>
            <a:miter lim="800000"/>
            <a:headEnd/>
            <a:tailEnd/>
          </a:ln>
        </p:spPr>
      </p:pic>
      <p:sp>
        <p:nvSpPr>
          <p:cNvPr id="118787" name="Rectangle 3"/>
          <p:cNvSpPr>
            <a:spLocks/>
          </p:cNvSpPr>
          <p:nvPr/>
        </p:nvSpPr>
        <p:spPr bwMode="auto">
          <a:xfrm>
            <a:off x="3567113" y="7899400"/>
            <a:ext cx="5875337" cy="5588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3800">
                <a:solidFill>
                  <a:schemeClr val="tx1"/>
                </a:solidFill>
                <a:ea typeface="Cochin" charset="0"/>
                <a:cs typeface="Cochin" charset="0"/>
              </a:rPr>
              <a:t>456 grams methamphetamine</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Grp="1" noChangeArrowheads="1"/>
          </p:cNvSpPr>
          <p:nvPr>
            <p:ph type="title"/>
          </p:nvPr>
        </p:nvSpPr>
        <p:spPr>
          <a:xfrm>
            <a:off x="1270000" y="254000"/>
            <a:ext cx="10464800" cy="1993900"/>
          </a:xfrm>
          <a:ln/>
        </p:spPr>
        <p:txBody>
          <a:bodyPr/>
          <a:lstStyle/>
          <a:p>
            <a:r>
              <a:rPr lang="en-US"/>
              <a:t>Paraphernalia	</a:t>
            </a:r>
          </a:p>
        </p:txBody>
      </p:sp>
      <p:pic>
        <p:nvPicPr>
          <p:cNvPr id="119810" name="Picture 2"/>
          <p:cNvPicPr>
            <a:picLocks noChangeArrowheads="1"/>
          </p:cNvPicPr>
          <p:nvPr/>
        </p:nvPicPr>
        <p:blipFill>
          <a:blip r:embed="rId2" cstate="print"/>
          <a:srcRect/>
          <a:stretch>
            <a:fillRect/>
          </a:stretch>
        </p:blipFill>
        <p:spPr bwMode="auto">
          <a:xfrm>
            <a:off x="2425700" y="2209800"/>
            <a:ext cx="8153400" cy="53213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3" name="Rectangle 1"/>
          <p:cNvSpPr>
            <a:spLocks noGrp="1" noChangeArrowheads="1"/>
          </p:cNvSpPr>
          <p:nvPr>
            <p:ph type="title"/>
          </p:nvPr>
        </p:nvSpPr>
        <p:spPr>
          <a:xfrm>
            <a:off x="1270000" y="254000"/>
            <a:ext cx="10464800" cy="1993900"/>
          </a:xfrm>
          <a:ln/>
        </p:spPr>
        <p:txBody>
          <a:bodyPr/>
          <a:lstStyle/>
          <a:p>
            <a:r>
              <a:rPr lang="en-US"/>
              <a:t>At What Cost?</a:t>
            </a:r>
          </a:p>
        </p:txBody>
      </p:sp>
      <p:sp>
        <p:nvSpPr>
          <p:cNvPr id="120834" name="Rectangle 2"/>
          <p:cNvSpPr>
            <a:spLocks noGrp="1" noChangeArrowheads="1"/>
          </p:cNvSpPr>
          <p:nvPr>
            <p:ph type="body" idx="1"/>
          </p:nvPr>
        </p:nvSpPr>
        <p:spPr>
          <a:xfrm>
            <a:off x="7048500" y="1930400"/>
            <a:ext cx="4902200" cy="6223000"/>
          </a:xfrm>
          <a:ln/>
        </p:spPr>
        <p:txBody>
          <a:bodyPr/>
          <a:lstStyle/>
          <a:p>
            <a:pPr marL="668338">
              <a:lnSpc>
                <a:spcPct val="90000"/>
              </a:lnSpc>
              <a:spcBef>
                <a:spcPct val="0"/>
              </a:spcBef>
              <a:buFont typeface="Cochin" charset="0"/>
              <a:buBlip>
                <a:blip r:embed="rId2"/>
              </a:buBlip>
            </a:pPr>
            <a:r>
              <a:rPr lang="en-US" sz="2500"/>
              <a:t>Human Suffering</a:t>
            </a:r>
          </a:p>
          <a:p>
            <a:pPr marL="1112838" lvl="1">
              <a:lnSpc>
                <a:spcPct val="90000"/>
              </a:lnSpc>
              <a:spcBef>
                <a:spcPts val="3700"/>
              </a:spcBef>
              <a:buFont typeface="Cochin" charset="0"/>
              <a:buBlip>
                <a:blip r:embed="rId2"/>
              </a:buBlip>
            </a:pPr>
            <a:r>
              <a:rPr lang="en-US" sz="2200"/>
              <a:t>Societal suffering</a:t>
            </a:r>
          </a:p>
          <a:p>
            <a:pPr marL="668338">
              <a:lnSpc>
                <a:spcPct val="90000"/>
              </a:lnSpc>
              <a:spcBef>
                <a:spcPts val="3700"/>
              </a:spcBef>
              <a:buFont typeface="Cochin" charset="0"/>
              <a:buBlip>
                <a:blip r:embed="rId2"/>
              </a:buBlip>
            </a:pPr>
            <a:endParaRPr lang="en-US" sz="2500"/>
          </a:p>
          <a:p>
            <a:pPr marL="668338">
              <a:lnSpc>
                <a:spcPct val="90000"/>
              </a:lnSpc>
              <a:spcBef>
                <a:spcPts val="3700"/>
              </a:spcBef>
              <a:buFont typeface="Cochin" charset="0"/>
              <a:buBlip>
                <a:blip r:embed="rId2"/>
              </a:buBlip>
            </a:pPr>
            <a:r>
              <a:rPr lang="en-US" sz="2500"/>
              <a:t>Sarah Raddatz</a:t>
            </a:r>
          </a:p>
          <a:p>
            <a:pPr marL="1112838" lvl="1">
              <a:lnSpc>
                <a:spcPct val="90000"/>
              </a:lnSpc>
              <a:spcBef>
                <a:spcPts val="3700"/>
              </a:spcBef>
              <a:buFont typeface="Cochin" charset="0"/>
              <a:buBlip>
                <a:blip r:embed="rId2"/>
              </a:buBlip>
            </a:pPr>
            <a:r>
              <a:rPr lang="en-US" sz="2200"/>
              <a:t>Age 23</a:t>
            </a:r>
          </a:p>
          <a:p>
            <a:pPr marL="1112838" lvl="1">
              <a:lnSpc>
                <a:spcPct val="90000"/>
              </a:lnSpc>
              <a:spcBef>
                <a:spcPts val="3700"/>
              </a:spcBef>
              <a:buSzPct val="41000"/>
              <a:buFont typeface="Cochin" charset="0"/>
              <a:buBlip>
                <a:blip r:embed="rId2"/>
              </a:buBlip>
            </a:pPr>
            <a:r>
              <a:rPr lang="en-US" sz="2200"/>
              <a:t>2</a:t>
            </a:r>
            <a:r>
              <a:rPr lang="en-US" sz="2200" baseline="30000"/>
              <a:t>nd</a:t>
            </a:r>
            <a:r>
              <a:rPr lang="en-US" sz="2200"/>
              <a:t> generation addict</a:t>
            </a:r>
          </a:p>
          <a:p>
            <a:pPr marL="1112838" lvl="1">
              <a:lnSpc>
                <a:spcPct val="90000"/>
              </a:lnSpc>
              <a:spcBef>
                <a:spcPts val="3700"/>
              </a:spcBef>
              <a:buFont typeface="Cochin" charset="0"/>
              <a:buBlip>
                <a:blip r:embed="rId2"/>
              </a:buBlip>
            </a:pPr>
            <a:r>
              <a:rPr lang="en-US" sz="2200"/>
              <a:t>5 children – pregnant</a:t>
            </a:r>
          </a:p>
          <a:p>
            <a:pPr marL="1112838" lvl="1">
              <a:lnSpc>
                <a:spcPct val="90000"/>
              </a:lnSpc>
              <a:spcBef>
                <a:spcPts val="3700"/>
              </a:spcBef>
              <a:buFont typeface="Cochin" charset="0"/>
              <a:buBlip>
                <a:blip r:embed="rId2"/>
              </a:buBlip>
            </a:pPr>
            <a:r>
              <a:rPr lang="en-US" sz="2200"/>
              <a:t>5 different fathers –all involved in the meth culture</a:t>
            </a:r>
          </a:p>
        </p:txBody>
      </p:sp>
      <p:pic>
        <p:nvPicPr>
          <p:cNvPr id="120835" name="Picture 3"/>
          <p:cNvPicPr>
            <a:picLocks noChangeArrowheads="1"/>
          </p:cNvPicPr>
          <p:nvPr/>
        </p:nvPicPr>
        <p:blipFill>
          <a:blip r:embed="rId3" cstate="print"/>
          <a:srcRect/>
          <a:stretch>
            <a:fillRect/>
          </a:stretch>
        </p:blipFill>
        <p:spPr bwMode="auto">
          <a:xfrm>
            <a:off x="533400" y="1885950"/>
            <a:ext cx="4711700" cy="62230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083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2083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083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083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083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208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Grp="1" noChangeArrowheads="1"/>
          </p:cNvSpPr>
          <p:nvPr>
            <p:ph type="title"/>
          </p:nvPr>
        </p:nvSpPr>
        <p:spPr>
          <a:xfrm>
            <a:off x="1270000" y="63500"/>
            <a:ext cx="10464800" cy="2374900"/>
          </a:xfrm>
          <a:ln/>
        </p:spPr>
        <p:txBody>
          <a:bodyPr/>
          <a:lstStyle/>
          <a:p>
            <a:r>
              <a:rPr lang="en-US"/>
              <a:t>At What Cost?</a:t>
            </a:r>
          </a:p>
        </p:txBody>
      </p:sp>
      <p:sp>
        <p:nvSpPr>
          <p:cNvPr id="121858" name="Rectangle 2"/>
          <p:cNvSpPr>
            <a:spLocks noGrp="1" noChangeArrowheads="1"/>
          </p:cNvSpPr>
          <p:nvPr>
            <p:ph type="body" idx="1"/>
          </p:nvPr>
        </p:nvSpPr>
        <p:spPr>
          <a:xfrm>
            <a:off x="8686800" y="2438400"/>
            <a:ext cx="3302000" cy="6477000"/>
          </a:xfrm>
          <a:ln/>
        </p:spPr>
        <p:txBody>
          <a:bodyPr/>
          <a:lstStyle/>
          <a:p>
            <a:pPr marL="668338">
              <a:buFont typeface="Cochin" charset="0"/>
              <a:buBlip>
                <a:blip r:embed="rId2"/>
              </a:buBlip>
            </a:pPr>
            <a:r>
              <a:rPr lang="en-US" sz="3200"/>
              <a:t>3 dead in motel room</a:t>
            </a:r>
          </a:p>
          <a:p>
            <a:pPr marL="668338">
              <a:buFont typeface="Cochin" charset="0"/>
              <a:buBlip>
                <a:blip r:embed="rId2"/>
              </a:buBlip>
            </a:pPr>
            <a:endParaRPr lang="en-US" sz="3200"/>
          </a:p>
          <a:p>
            <a:pPr marL="668338">
              <a:buFont typeface="Cochin" charset="0"/>
              <a:buBlip>
                <a:blip r:embed="rId2"/>
              </a:buBlip>
            </a:pPr>
            <a:r>
              <a:rPr lang="en-US" sz="3200"/>
              <a:t>Phosphine Gas exposure</a:t>
            </a:r>
          </a:p>
        </p:txBody>
      </p:sp>
      <p:pic>
        <p:nvPicPr>
          <p:cNvPr id="121859" name="Picture 3"/>
          <p:cNvPicPr>
            <a:picLocks noChangeArrowheads="1"/>
          </p:cNvPicPr>
          <p:nvPr/>
        </p:nvPicPr>
        <p:blipFill>
          <a:blip r:embed="rId3" cstate="print"/>
          <a:srcRect/>
          <a:stretch>
            <a:fillRect/>
          </a:stretch>
        </p:blipFill>
        <p:spPr bwMode="auto">
          <a:xfrm>
            <a:off x="838200" y="2349500"/>
            <a:ext cx="6667500" cy="66548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ChangeArrowheads="1"/>
          </p:cNvSpPr>
          <p:nvPr>
            <p:ph type="title"/>
          </p:nvPr>
        </p:nvSpPr>
        <p:spPr>
          <a:xfrm>
            <a:off x="1270000" y="36513"/>
            <a:ext cx="10464800" cy="2427287"/>
          </a:xfrm>
          <a:ln/>
        </p:spPr>
        <p:txBody>
          <a:bodyPr/>
          <a:lstStyle/>
          <a:p>
            <a:r>
              <a:rPr lang="en-US"/>
              <a:t>At What Cost?</a:t>
            </a:r>
          </a:p>
        </p:txBody>
      </p:sp>
      <p:sp>
        <p:nvSpPr>
          <p:cNvPr id="122882" name="Rectangle 2"/>
          <p:cNvSpPr>
            <a:spLocks noGrp="1" noChangeArrowheads="1"/>
          </p:cNvSpPr>
          <p:nvPr>
            <p:ph type="body" idx="1"/>
          </p:nvPr>
        </p:nvSpPr>
        <p:spPr>
          <a:xfrm>
            <a:off x="8775700" y="2463800"/>
            <a:ext cx="3530600" cy="6424613"/>
          </a:xfrm>
          <a:ln/>
        </p:spPr>
        <p:txBody>
          <a:bodyPr/>
          <a:lstStyle/>
          <a:p>
            <a:pPr marL="668338">
              <a:buFont typeface="Cochin" charset="0"/>
              <a:buBlip>
                <a:blip r:embed="rId2"/>
              </a:buBlip>
            </a:pPr>
            <a:r>
              <a:rPr lang="en-US" sz="2800"/>
              <a:t>Fatal alcohol fire</a:t>
            </a:r>
          </a:p>
          <a:p>
            <a:pPr marL="668338">
              <a:buFont typeface="Cochin" charset="0"/>
              <a:buBlip>
                <a:blip r:embed="rId2"/>
              </a:buBlip>
            </a:pPr>
            <a:r>
              <a:rPr lang="en-US" sz="2800"/>
              <a:t>Pseudo-ephedrine Extraction process</a:t>
            </a:r>
          </a:p>
        </p:txBody>
      </p:sp>
      <p:pic>
        <p:nvPicPr>
          <p:cNvPr id="122883" name="Picture 3"/>
          <p:cNvPicPr>
            <a:picLocks noChangeArrowheads="1"/>
          </p:cNvPicPr>
          <p:nvPr/>
        </p:nvPicPr>
        <p:blipFill>
          <a:blip r:embed="rId3" cstate="print"/>
          <a:srcRect/>
          <a:stretch>
            <a:fillRect/>
          </a:stretch>
        </p:blipFill>
        <p:spPr bwMode="auto">
          <a:xfrm>
            <a:off x="685800" y="2590800"/>
            <a:ext cx="7569200" cy="61595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Grp="1" noChangeArrowheads="1"/>
          </p:cNvSpPr>
          <p:nvPr>
            <p:ph type="title"/>
          </p:nvPr>
        </p:nvSpPr>
        <p:spPr>
          <a:xfrm>
            <a:off x="1270000" y="254000"/>
            <a:ext cx="10464800" cy="1993900"/>
          </a:xfrm>
          <a:ln/>
        </p:spPr>
        <p:txBody>
          <a:bodyPr/>
          <a:lstStyle/>
          <a:p>
            <a:r>
              <a:rPr lang="en-US"/>
              <a:t>At What Cost?</a:t>
            </a:r>
          </a:p>
        </p:txBody>
      </p:sp>
      <p:pic>
        <p:nvPicPr>
          <p:cNvPr id="123906" name="Picture 2"/>
          <p:cNvPicPr>
            <a:picLocks noChangeArrowheads="1"/>
          </p:cNvPicPr>
          <p:nvPr/>
        </p:nvPicPr>
        <p:blipFill>
          <a:blip r:embed="rId2" cstate="print"/>
          <a:srcRect/>
          <a:stretch>
            <a:fillRect/>
          </a:stretch>
        </p:blipFill>
        <p:spPr bwMode="auto">
          <a:xfrm>
            <a:off x="1981200" y="2171700"/>
            <a:ext cx="9029700" cy="6997700"/>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1"/>
          <p:cNvSpPr>
            <a:spLocks noGrp="1" noChangeArrowheads="1"/>
          </p:cNvSpPr>
          <p:nvPr>
            <p:ph type="title"/>
          </p:nvPr>
        </p:nvSpPr>
        <p:spPr>
          <a:ln/>
        </p:spPr>
        <p:txBody>
          <a:bodyPr/>
          <a:lstStyle/>
          <a:p>
            <a:r>
              <a:rPr lang="en-US"/>
              <a:t>Enforcement Clues</a:t>
            </a:r>
          </a:p>
        </p:txBody>
      </p:sp>
      <p:sp>
        <p:nvSpPr>
          <p:cNvPr id="124930" name="Rectangle 2"/>
          <p:cNvSpPr>
            <a:spLocks noGrp="1" noChangeArrowheads="1"/>
          </p:cNvSpPr>
          <p:nvPr>
            <p:ph type="body" idx="1"/>
          </p:nvPr>
        </p:nvSpPr>
        <p:spPr>
          <a:xfrm>
            <a:off x="1270000" y="2278063"/>
            <a:ext cx="10464800" cy="6770687"/>
          </a:xfrm>
          <a:ln/>
        </p:spPr>
        <p:txBody>
          <a:bodyPr/>
          <a:lstStyle/>
          <a:p>
            <a:pPr marL="668338">
              <a:lnSpc>
                <a:spcPct val="90000"/>
              </a:lnSpc>
              <a:spcBef>
                <a:spcPct val="0"/>
              </a:spcBef>
              <a:buFont typeface="Cochin" charset="0"/>
              <a:buBlip>
                <a:blip r:embed="rId2"/>
              </a:buBlip>
            </a:pPr>
            <a:r>
              <a:rPr lang="en-US" sz="3300"/>
              <a:t>Odd hours</a:t>
            </a:r>
          </a:p>
          <a:p>
            <a:pPr marL="1112838" lvl="1">
              <a:lnSpc>
                <a:spcPct val="90000"/>
              </a:lnSpc>
              <a:spcBef>
                <a:spcPts val="3300"/>
              </a:spcBef>
              <a:buFont typeface="Cochin" charset="0"/>
              <a:buBlip>
                <a:blip r:embed="rId2"/>
              </a:buBlip>
            </a:pPr>
            <a:r>
              <a:rPr lang="en-US" sz="3300"/>
              <a:t>lots of traffic and activity</a:t>
            </a:r>
          </a:p>
          <a:p>
            <a:pPr marL="668338">
              <a:lnSpc>
                <a:spcPct val="90000"/>
              </a:lnSpc>
              <a:spcBef>
                <a:spcPts val="3300"/>
              </a:spcBef>
              <a:buFont typeface="Cochin" charset="0"/>
              <a:buBlip>
                <a:blip r:embed="rId2"/>
              </a:buBlip>
            </a:pPr>
            <a:r>
              <a:rPr lang="en-US" sz="3300"/>
              <a:t>Tweaking</a:t>
            </a:r>
          </a:p>
          <a:p>
            <a:pPr marL="668338">
              <a:lnSpc>
                <a:spcPct val="90000"/>
              </a:lnSpc>
              <a:spcBef>
                <a:spcPts val="3300"/>
              </a:spcBef>
              <a:buFont typeface="Cochin" charset="0"/>
              <a:buBlip>
                <a:blip r:embed="rId2"/>
              </a:buBlip>
            </a:pPr>
            <a:r>
              <a:rPr lang="en-US" sz="3300"/>
              <a:t>Odors</a:t>
            </a:r>
          </a:p>
          <a:p>
            <a:pPr marL="1112838" lvl="1">
              <a:lnSpc>
                <a:spcPct val="90000"/>
              </a:lnSpc>
              <a:spcBef>
                <a:spcPts val="3300"/>
              </a:spcBef>
              <a:buFont typeface="Cochin" charset="0"/>
              <a:buBlip>
                <a:blip r:embed="rId2"/>
              </a:buBlip>
            </a:pPr>
            <a:r>
              <a:rPr lang="en-US" sz="3300"/>
              <a:t>ammonia or solvents</a:t>
            </a:r>
          </a:p>
          <a:p>
            <a:pPr marL="668338">
              <a:lnSpc>
                <a:spcPct val="90000"/>
              </a:lnSpc>
              <a:spcBef>
                <a:spcPts val="3300"/>
              </a:spcBef>
              <a:buFont typeface="Cochin" charset="0"/>
              <a:buBlip>
                <a:blip r:embed="rId2"/>
              </a:buBlip>
            </a:pPr>
            <a:r>
              <a:rPr lang="en-US" sz="3300"/>
              <a:t>Unusual purchases or amounts</a:t>
            </a:r>
          </a:p>
          <a:p>
            <a:pPr marL="668338">
              <a:lnSpc>
                <a:spcPct val="90000"/>
              </a:lnSpc>
              <a:spcBef>
                <a:spcPts val="3300"/>
              </a:spcBef>
              <a:buFont typeface="Cochin" charset="0"/>
              <a:buBlip>
                <a:blip r:embed="rId2"/>
              </a:buBlip>
            </a:pPr>
            <a:r>
              <a:rPr lang="en-US" sz="3300"/>
              <a:t>Heavily involved in forgery and stolen cars</a:t>
            </a:r>
          </a:p>
          <a:p>
            <a:pPr marL="668338">
              <a:lnSpc>
                <a:spcPct val="90000"/>
              </a:lnSpc>
              <a:spcBef>
                <a:spcPts val="3300"/>
              </a:spcBef>
              <a:buFont typeface="Cochin" charset="0"/>
              <a:buBlip>
                <a:blip r:embed="rId2"/>
              </a:buBlip>
            </a:pPr>
            <a:r>
              <a:rPr lang="en-US" sz="3300"/>
              <a:t>Knives and porno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24930">
                                            <p:txEl>
                                              <p:pRg st="0" end="0"/>
                                            </p:txEl>
                                          </p:spTgt>
                                        </p:tgtEl>
                                        <p:attrNameLst>
                                          <p:attrName>style.visibility</p:attrName>
                                        </p:attrNameLst>
                                      </p:cBhvr>
                                      <p:to>
                                        <p:strVal val="visible"/>
                                      </p:to>
                                    </p:set>
                                    <p:anim calcmode="lin" valueType="num">
                                      <p:cBhvr>
                                        <p:cTn id="7" dur="500" fill="hold"/>
                                        <p:tgtEl>
                                          <p:spTgt spid="12493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2493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493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4930">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124930">
                                            <p:txEl>
                                              <p:pRg st="1" end="1"/>
                                            </p:txEl>
                                          </p:spTgt>
                                        </p:tgtEl>
                                        <p:attrNameLst>
                                          <p:attrName>style.visibility</p:attrName>
                                        </p:attrNameLst>
                                      </p:cBhvr>
                                      <p:to>
                                        <p:strVal val="visible"/>
                                      </p:to>
                                    </p:set>
                                    <p:anim calcmode="lin" valueType="num">
                                      <p:cBhvr>
                                        <p:cTn id="13" dur="500" fill="hold"/>
                                        <p:tgtEl>
                                          <p:spTgt spid="124930">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124930">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124930">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2493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124930">
                                            <p:txEl>
                                              <p:pRg st="2" end="2"/>
                                            </p:txEl>
                                          </p:spTgt>
                                        </p:tgtEl>
                                        <p:attrNameLst>
                                          <p:attrName>style.visibility</p:attrName>
                                        </p:attrNameLst>
                                      </p:cBhvr>
                                      <p:to>
                                        <p:strVal val="visible"/>
                                      </p:to>
                                    </p:set>
                                    <p:anim calcmode="lin" valueType="num">
                                      <p:cBhvr>
                                        <p:cTn id="21" dur="500" fill="hold"/>
                                        <p:tgtEl>
                                          <p:spTgt spid="124930">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12493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2493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2493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124930">
                                            <p:txEl>
                                              <p:pRg st="3" end="3"/>
                                            </p:txEl>
                                          </p:spTgt>
                                        </p:tgtEl>
                                        <p:attrNameLst>
                                          <p:attrName>style.visibility</p:attrName>
                                        </p:attrNameLst>
                                      </p:cBhvr>
                                      <p:to>
                                        <p:strVal val="visible"/>
                                      </p:to>
                                    </p:set>
                                    <p:anim calcmode="lin" valueType="num">
                                      <p:cBhvr>
                                        <p:cTn id="29" dur="500" fill="hold"/>
                                        <p:tgtEl>
                                          <p:spTgt spid="124930">
                                            <p:txEl>
                                              <p:pRg st="3" end="3"/>
                                            </p:txEl>
                                          </p:spTgt>
                                        </p:tgtEl>
                                        <p:attrNameLst>
                                          <p:attrName>ppt_x</p:attrName>
                                        </p:attrNameLst>
                                      </p:cBhvr>
                                      <p:tavLst>
                                        <p:tav tm="0">
                                          <p:val>
                                            <p:strVal val="#ppt_x+#ppt_w/2"/>
                                          </p:val>
                                        </p:tav>
                                        <p:tav tm="100000">
                                          <p:val>
                                            <p:strVal val="#ppt_x"/>
                                          </p:val>
                                        </p:tav>
                                      </p:tavLst>
                                    </p:anim>
                                    <p:anim calcmode="lin" valueType="num">
                                      <p:cBhvr>
                                        <p:cTn id="30" dur="500" fill="hold"/>
                                        <p:tgtEl>
                                          <p:spTgt spid="124930">
                                            <p:txEl>
                                              <p:pRg st="3" end="3"/>
                                            </p:txEl>
                                          </p:spTgt>
                                        </p:tgtEl>
                                        <p:attrNameLst>
                                          <p:attrName>ppt_y</p:attrName>
                                        </p:attrNameLst>
                                      </p:cBhvr>
                                      <p:tavLst>
                                        <p:tav tm="0">
                                          <p:val>
                                            <p:strVal val="#ppt_y"/>
                                          </p:val>
                                        </p:tav>
                                        <p:tav tm="100000">
                                          <p:val>
                                            <p:strVal val="#ppt_y"/>
                                          </p:val>
                                        </p:tav>
                                      </p:tavLst>
                                    </p:anim>
                                    <p:anim calcmode="lin" valueType="num">
                                      <p:cBhvr>
                                        <p:cTn id="31" dur="500" fill="hold"/>
                                        <p:tgtEl>
                                          <p:spTgt spid="124930">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24930">
                                            <p:txEl>
                                              <p:pRg st="3" end="3"/>
                                            </p:txEl>
                                          </p:spTgt>
                                        </p:tgtEl>
                                        <p:attrNameLst>
                                          <p:attrName>ppt_h</p:attrName>
                                        </p:attrNameLst>
                                      </p:cBhvr>
                                      <p:tavLst>
                                        <p:tav tm="0">
                                          <p:val>
                                            <p:strVal val="#ppt_h"/>
                                          </p:val>
                                        </p:tav>
                                        <p:tav tm="100000">
                                          <p:val>
                                            <p:strVal val="#ppt_h"/>
                                          </p:val>
                                        </p:tav>
                                      </p:tavLst>
                                    </p:anim>
                                  </p:childTnLst>
                                </p:cTn>
                              </p:par>
                              <p:par>
                                <p:cTn id="33" presetID="17" presetClass="entr" presetSubtype="2" fill="hold" grpId="0" nodeType="withEffect">
                                  <p:stCondLst>
                                    <p:cond delay="0"/>
                                  </p:stCondLst>
                                  <p:childTnLst>
                                    <p:set>
                                      <p:cBhvr>
                                        <p:cTn id="34" dur="1" fill="hold">
                                          <p:stCondLst>
                                            <p:cond delay="0"/>
                                          </p:stCondLst>
                                        </p:cTn>
                                        <p:tgtEl>
                                          <p:spTgt spid="124930">
                                            <p:txEl>
                                              <p:pRg st="4" end="4"/>
                                            </p:txEl>
                                          </p:spTgt>
                                        </p:tgtEl>
                                        <p:attrNameLst>
                                          <p:attrName>style.visibility</p:attrName>
                                        </p:attrNameLst>
                                      </p:cBhvr>
                                      <p:to>
                                        <p:strVal val="visible"/>
                                      </p:to>
                                    </p:set>
                                    <p:anim calcmode="lin" valueType="num">
                                      <p:cBhvr>
                                        <p:cTn id="35" dur="500" fill="hold"/>
                                        <p:tgtEl>
                                          <p:spTgt spid="124930">
                                            <p:txEl>
                                              <p:pRg st="4" end="4"/>
                                            </p:txEl>
                                          </p:spTgt>
                                        </p:tgtEl>
                                        <p:attrNameLst>
                                          <p:attrName>ppt_x</p:attrName>
                                        </p:attrNameLst>
                                      </p:cBhvr>
                                      <p:tavLst>
                                        <p:tav tm="0">
                                          <p:val>
                                            <p:strVal val="#ppt_x+#ppt_w/2"/>
                                          </p:val>
                                        </p:tav>
                                        <p:tav tm="100000">
                                          <p:val>
                                            <p:strVal val="#ppt_x"/>
                                          </p:val>
                                        </p:tav>
                                      </p:tavLst>
                                    </p:anim>
                                    <p:anim calcmode="lin" valueType="num">
                                      <p:cBhvr>
                                        <p:cTn id="36" dur="500" fill="hold"/>
                                        <p:tgtEl>
                                          <p:spTgt spid="124930">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124930">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2493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2" fill="hold" grpId="0" nodeType="clickEffect">
                                  <p:stCondLst>
                                    <p:cond delay="0"/>
                                  </p:stCondLst>
                                  <p:childTnLst>
                                    <p:set>
                                      <p:cBhvr>
                                        <p:cTn id="42" dur="1" fill="hold">
                                          <p:stCondLst>
                                            <p:cond delay="0"/>
                                          </p:stCondLst>
                                        </p:cTn>
                                        <p:tgtEl>
                                          <p:spTgt spid="124930">
                                            <p:txEl>
                                              <p:pRg st="5" end="5"/>
                                            </p:txEl>
                                          </p:spTgt>
                                        </p:tgtEl>
                                        <p:attrNameLst>
                                          <p:attrName>style.visibility</p:attrName>
                                        </p:attrNameLst>
                                      </p:cBhvr>
                                      <p:to>
                                        <p:strVal val="visible"/>
                                      </p:to>
                                    </p:set>
                                    <p:anim calcmode="lin" valueType="num">
                                      <p:cBhvr>
                                        <p:cTn id="43" dur="500" fill="hold"/>
                                        <p:tgtEl>
                                          <p:spTgt spid="124930">
                                            <p:txEl>
                                              <p:pRg st="5" end="5"/>
                                            </p:txEl>
                                          </p:spTgt>
                                        </p:tgtEl>
                                        <p:attrNameLst>
                                          <p:attrName>ppt_x</p:attrName>
                                        </p:attrNameLst>
                                      </p:cBhvr>
                                      <p:tavLst>
                                        <p:tav tm="0">
                                          <p:val>
                                            <p:strVal val="#ppt_x+#ppt_w/2"/>
                                          </p:val>
                                        </p:tav>
                                        <p:tav tm="100000">
                                          <p:val>
                                            <p:strVal val="#ppt_x"/>
                                          </p:val>
                                        </p:tav>
                                      </p:tavLst>
                                    </p:anim>
                                    <p:anim calcmode="lin" valueType="num">
                                      <p:cBhvr>
                                        <p:cTn id="44" dur="500" fill="hold"/>
                                        <p:tgtEl>
                                          <p:spTgt spid="124930">
                                            <p:txEl>
                                              <p:pRg st="5" end="5"/>
                                            </p:txEl>
                                          </p:spTgt>
                                        </p:tgtEl>
                                        <p:attrNameLst>
                                          <p:attrName>ppt_y</p:attrName>
                                        </p:attrNameLst>
                                      </p:cBhvr>
                                      <p:tavLst>
                                        <p:tav tm="0">
                                          <p:val>
                                            <p:strVal val="#ppt_y"/>
                                          </p:val>
                                        </p:tav>
                                        <p:tav tm="100000">
                                          <p:val>
                                            <p:strVal val="#ppt_y"/>
                                          </p:val>
                                        </p:tav>
                                      </p:tavLst>
                                    </p:anim>
                                    <p:anim calcmode="lin" valueType="num">
                                      <p:cBhvr>
                                        <p:cTn id="45" dur="500" fill="hold"/>
                                        <p:tgtEl>
                                          <p:spTgt spid="124930">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24930">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124930">
                                            <p:txEl>
                                              <p:pRg st="6" end="6"/>
                                            </p:txEl>
                                          </p:spTgt>
                                        </p:tgtEl>
                                        <p:attrNameLst>
                                          <p:attrName>style.visibility</p:attrName>
                                        </p:attrNameLst>
                                      </p:cBhvr>
                                      <p:to>
                                        <p:strVal val="visible"/>
                                      </p:to>
                                    </p:set>
                                    <p:anim calcmode="lin" valueType="num">
                                      <p:cBhvr>
                                        <p:cTn id="51" dur="500" fill="hold"/>
                                        <p:tgtEl>
                                          <p:spTgt spid="124930">
                                            <p:txEl>
                                              <p:pRg st="6" end="6"/>
                                            </p:txEl>
                                          </p:spTgt>
                                        </p:tgtEl>
                                        <p:attrNameLst>
                                          <p:attrName>ppt_x</p:attrName>
                                        </p:attrNameLst>
                                      </p:cBhvr>
                                      <p:tavLst>
                                        <p:tav tm="0">
                                          <p:val>
                                            <p:strVal val="#ppt_x+#ppt_w/2"/>
                                          </p:val>
                                        </p:tav>
                                        <p:tav tm="100000">
                                          <p:val>
                                            <p:strVal val="#ppt_x"/>
                                          </p:val>
                                        </p:tav>
                                      </p:tavLst>
                                    </p:anim>
                                    <p:anim calcmode="lin" valueType="num">
                                      <p:cBhvr>
                                        <p:cTn id="52" dur="500" fill="hold"/>
                                        <p:tgtEl>
                                          <p:spTgt spid="124930">
                                            <p:txEl>
                                              <p:pRg st="6" end="6"/>
                                            </p:txEl>
                                          </p:spTgt>
                                        </p:tgtEl>
                                        <p:attrNameLst>
                                          <p:attrName>ppt_y</p:attrName>
                                        </p:attrNameLst>
                                      </p:cBhvr>
                                      <p:tavLst>
                                        <p:tav tm="0">
                                          <p:val>
                                            <p:strVal val="#ppt_y"/>
                                          </p:val>
                                        </p:tav>
                                        <p:tav tm="100000">
                                          <p:val>
                                            <p:strVal val="#ppt_y"/>
                                          </p:val>
                                        </p:tav>
                                      </p:tavLst>
                                    </p:anim>
                                    <p:anim calcmode="lin" valueType="num">
                                      <p:cBhvr>
                                        <p:cTn id="53" dur="500" fill="hold"/>
                                        <p:tgtEl>
                                          <p:spTgt spid="124930">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124930">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2" fill="hold" grpId="0" nodeType="clickEffect">
                                  <p:stCondLst>
                                    <p:cond delay="0"/>
                                  </p:stCondLst>
                                  <p:childTnLst>
                                    <p:set>
                                      <p:cBhvr>
                                        <p:cTn id="58" dur="1" fill="hold">
                                          <p:stCondLst>
                                            <p:cond delay="0"/>
                                          </p:stCondLst>
                                        </p:cTn>
                                        <p:tgtEl>
                                          <p:spTgt spid="124930">
                                            <p:txEl>
                                              <p:pRg st="7" end="7"/>
                                            </p:txEl>
                                          </p:spTgt>
                                        </p:tgtEl>
                                        <p:attrNameLst>
                                          <p:attrName>style.visibility</p:attrName>
                                        </p:attrNameLst>
                                      </p:cBhvr>
                                      <p:to>
                                        <p:strVal val="visible"/>
                                      </p:to>
                                    </p:set>
                                    <p:anim calcmode="lin" valueType="num">
                                      <p:cBhvr>
                                        <p:cTn id="59" dur="500" fill="hold"/>
                                        <p:tgtEl>
                                          <p:spTgt spid="124930">
                                            <p:txEl>
                                              <p:pRg st="7" end="7"/>
                                            </p:txEl>
                                          </p:spTgt>
                                        </p:tgtEl>
                                        <p:attrNameLst>
                                          <p:attrName>ppt_x</p:attrName>
                                        </p:attrNameLst>
                                      </p:cBhvr>
                                      <p:tavLst>
                                        <p:tav tm="0">
                                          <p:val>
                                            <p:strVal val="#ppt_x+#ppt_w/2"/>
                                          </p:val>
                                        </p:tav>
                                        <p:tav tm="100000">
                                          <p:val>
                                            <p:strVal val="#ppt_x"/>
                                          </p:val>
                                        </p:tav>
                                      </p:tavLst>
                                    </p:anim>
                                    <p:anim calcmode="lin" valueType="num">
                                      <p:cBhvr>
                                        <p:cTn id="60" dur="500" fill="hold"/>
                                        <p:tgtEl>
                                          <p:spTgt spid="124930">
                                            <p:txEl>
                                              <p:pRg st="7" end="7"/>
                                            </p:txEl>
                                          </p:spTgt>
                                        </p:tgtEl>
                                        <p:attrNameLst>
                                          <p:attrName>ppt_y</p:attrName>
                                        </p:attrNameLst>
                                      </p:cBhvr>
                                      <p:tavLst>
                                        <p:tav tm="0">
                                          <p:val>
                                            <p:strVal val="#ppt_y"/>
                                          </p:val>
                                        </p:tav>
                                        <p:tav tm="100000">
                                          <p:val>
                                            <p:strVal val="#ppt_y"/>
                                          </p:val>
                                        </p:tav>
                                      </p:tavLst>
                                    </p:anim>
                                    <p:anim calcmode="lin" valueType="num">
                                      <p:cBhvr>
                                        <p:cTn id="61" dur="500" fill="hold"/>
                                        <p:tgtEl>
                                          <p:spTgt spid="124930">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124930">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build="p" autoUpdateAnimBg="0"/>
    </p:bldLst>
  </p:timing>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amp; Bullets">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 - Horizontal">
  <a:themeElements>
    <a:clrScheme name="">
      <a:dk1>
        <a:srgbClr val="333333"/>
      </a:dk1>
      <a:lt1>
        <a:srgbClr val="FFFBF2"/>
      </a:lt1>
      <a:dk2>
        <a:srgbClr val="00040D"/>
      </a:dk2>
      <a:lt2>
        <a:srgbClr val="000000"/>
      </a:lt2>
      <a:accent1>
        <a:srgbClr val="163859"/>
      </a:accent1>
      <a:accent2>
        <a:srgbClr val="333399"/>
      </a:accent2>
      <a:accent3>
        <a:srgbClr val="AAAAAA"/>
      </a:accent3>
      <a:accent4>
        <a:srgbClr val="DAD6CF"/>
      </a:accent4>
      <a:accent5>
        <a:srgbClr val="ABAEB5"/>
      </a:accent5>
      <a:accent6>
        <a:srgbClr val="2D2D8A"/>
      </a:accent6>
      <a:hlink>
        <a:srgbClr val="009999"/>
      </a:hlink>
      <a:folHlink>
        <a:srgbClr val="99CC00"/>
      </a:folHlink>
    </a:clrScheme>
    <a:fontScheme name="Photo - Horizont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Vertical">
  <a:themeElements>
    <a:clrScheme name="">
      <a:dk1>
        <a:srgbClr val="333333"/>
      </a:dk1>
      <a:lt1>
        <a:srgbClr val="FFFBF2"/>
      </a:lt1>
      <a:dk2>
        <a:srgbClr val="00040D"/>
      </a:dk2>
      <a:lt2>
        <a:srgbClr val="000000"/>
      </a:lt2>
      <a:accent1>
        <a:srgbClr val="163859"/>
      </a:accent1>
      <a:accent2>
        <a:srgbClr val="333399"/>
      </a:accent2>
      <a:accent3>
        <a:srgbClr val="AAAAAA"/>
      </a:accent3>
      <a:accent4>
        <a:srgbClr val="DAD6CF"/>
      </a:accent4>
      <a:accent5>
        <a:srgbClr val="ABAEB5"/>
      </a:accent5>
      <a:accent6>
        <a:srgbClr val="2D2D8A"/>
      </a:accent6>
      <a:hlink>
        <a:srgbClr val="009999"/>
      </a:hlink>
      <a:folHlink>
        <a:srgbClr val="99CC00"/>
      </a:folHlink>
    </a:clrScheme>
    <a:fontScheme name="Photo - Vertic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000000"/>
      </a:dk1>
      <a:lt1>
        <a:srgbClr val="FFFFFF"/>
      </a:lt1>
      <a:dk2>
        <a:srgbClr val="000000"/>
      </a:dk2>
      <a:lt2>
        <a:srgbClr val="808080"/>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Bullets">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Alternate L">
  <a:themeElements>
    <a:clrScheme name="">
      <a:dk1>
        <a:srgbClr val="000000"/>
      </a:dk1>
      <a:lt1>
        <a:srgbClr val="6B7585"/>
      </a:lt1>
      <a:dk2>
        <a:srgbClr val="000000"/>
      </a:dk2>
      <a:lt2>
        <a:srgbClr val="F9F8ED"/>
      </a:lt2>
      <a:accent1>
        <a:srgbClr val="163859"/>
      </a:accent1>
      <a:accent2>
        <a:srgbClr val="333399"/>
      </a:accent2>
      <a:accent3>
        <a:srgbClr val="BABDC2"/>
      </a:accent3>
      <a:accent4>
        <a:srgbClr val="000000"/>
      </a:accent4>
      <a:accent5>
        <a:srgbClr val="ABAEB5"/>
      </a:accent5>
      <a:accent6>
        <a:srgbClr val="2D2D8A"/>
      </a:accent6>
      <a:hlink>
        <a:srgbClr val="009999"/>
      </a:hlink>
      <a:folHlink>
        <a:srgbClr val="99CC00"/>
      </a:folHlink>
    </a:clrScheme>
    <a:fontScheme name="Title &amp; Bullets - Alternate L">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 Alternate 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 Alternate R">
  <a:themeElements>
    <a:clrScheme name="">
      <a:dk1>
        <a:srgbClr val="000000"/>
      </a:dk1>
      <a:lt1>
        <a:srgbClr val="6B7585"/>
      </a:lt1>
      <a:dk2>
        <a:srgbClr val="000000"/>
      </a:dk2>
      <a:lt2>
        <a:srgbClr val="F9F8ED"/>
      </a:lt2>
      <a:accent1>
        <a:srgbClr val="163859"/>
      </a:accent1>
      <a:accent2>
        <a:srgbClr val="333399"/>
      </a:accent2>
      <a:accent3>
        <a:srgbClr val="BABDC2"/>
      </a:accent3>
      <a:accent4>
        <a:srgbClr val="000000"/>
      </a:accent4>
      <a:accent5>
        <a:srgbClr val="ABAEB5"/>
      </a:accent5>
      <a:accent6>
        <a:srgbClr val="2D2D8A"/>
      </a:accent6>
      <a:hlink>
        <a:srgbClr val="009999"/>
      </a:hlink>
      <a:folHlink>
        <a:srgbClr val="99CC00"/>
      </a:folHlink>
    </a:clrScheme>
    <a:fontScheme name="Title &amp; Bullets - Alternate R">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 Alternate 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 Top">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
      <a:dk1>
        <a:srgbClr val="000000"/>
      </a:dk1>
      <a:lt1>
        <a:srgbClr val="FFFFFF"/>
      </a:lt1>
      <a:dk2>
        <a:srgbClr val="000000"/>
      </a:dk2>
      <a:lt2>
        <a:srgbClr val="808080"/>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Blank">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Bullets &amp; Photo">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Left">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amp; Bullets - Left">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 2 Column">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amp; Bullets - 2 Column">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Right">
  <a:themeElements>
    <a:clrScheme name="">
      <a:dk1>
        <a:srgbClr val="000000"/>
      </a:dk1>
      <a:lt1>
        <a:srgbClr val="FFFFFF"/>
      </a:lt1>
      <a:dk2>
        <a:srgbClr val="000000"/>
      </a:dk2>
      <a:lt2>
        <a:srgbClr val="F9F8ED"/>
      </a:lt2>
      <a:accent1>
        <a:srgbClr val="163859"/>
      </a:accent1>
      <a:accent2>
        <a:srgbClr val="333399"/>
      </a:accent2>
      <a:accent3>
        <a:srgbClr val="FFFFFF"/>
      </a:accent3>
      <a:accent4>
        <a:srgbClr val="000000"/>
      </a:accent4>
      <a:accent5>
        <a:srgbClr val="ABAEB5"/>
      </a:accent5>
      <a:accent6>
        <a:srgbClr val="2D2D8A"/>
      </a:accent6>
      <a:hlink>
        <a:srgbClr val="009999"/>
      </a:hlink>
      <a:folHlink>
        <a:srgbClr val="99CC00"/>
      </a:folHlink>
    </a:clrScheme>
    <a:fontScheme name="Title &amp; Bullets - Right">
      <a:majorFont>
        <a:latin typeface="Copperplate"/>
        <a:ea typeface="ヒラギノ明朝 ProN W3"/>
        <a:cs typeface="ヒラギノ明朝 ProN W3"/>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Center">
  <a:themeElements>
    <a:clrScheme name="">
      <a:dk1>
        <a:srgbClr val="333333"/>
      </a:dk1>
      <a:lt1>
        <a:srgbClr val="FFFBF2"/>
      </a:lt1>
      <a:dk2>
        <a:srgbClr val="00040D"/>
      </a:dk2>
      <a:lt2>
        <a:srgbClr val="000000"/>
      </a:lt2>
      <a:accent1>
        <a:srgbClr val="163859"/>
      </a:accent1>
      <a:accent2>
        <a:srgbClr val="333399"/>
      </a:accent2>
      <a:accent3>
        <a:srgbClr val="AAAAAA"/>
      </a:accent3>
      <a:accent4>
        <a:srgbClr val="DAD6CF"/>
      </a:accent4>
      <a:accent5>
        <a:srgbClr val="ABAEB5"/>
      </a:accent5>
      <a:accent6>
        <a:srgbClr val="2D2D8A"/>
      </a:accent6>
      <a:hlink>
        <a:srgbClr val="009999"/>
      </a:hlink>
      <a:folHlink>
        <a:srgbClr val="99CC00"/>
      </a:folHlink>
    </a:clrScheme>
    <a:fontScheme name="Title - Center">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Subtitle">
  <a:themeElements>
    <a:clrScheme name="">
      <a:dk1>
        <a:srgbClr val="333333"/>
      </a:dk1>
      <a:lt1>
        <a:srgbClr val="FFFBF2"/>
      </a:lt1>
      <a:dk2>
        <a:srgbClr val="00040D"/>
      </a:dk2>
      <a:lt2>
        <a:srgbClr val="000000"/>
      </a:lt2>
      <a:accent1>
        <a:srgbClr val="163859"/>
      </a:accent1>
      <a:accent2>
        <a:srgbClr val="333399"/>
      </a:accent2>
      <a:accent3>
        <a:srgbClr val="AAAAAA"/>
      </a:accent3>
      <a:accent4>
        <a:srgbClr val="DAD6CF"/>
      </a:accent4>
      <a:accent5>
        <a:srgbClr val="ABAEB5"/>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solidFill>
          <a:srgbClr val="163859">
            <a:alpha val="34509"/>
          </a:srgbClr>
        </a:solidFill>
        <a:ln w="25400" cap="flat" cmpd="sng" algn="ctr">
          <a:solidFill>
            <a:srgbClr val="6E7A8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Cochin" charset="0"/>
            <a:ea typeface="ヒラギノ明朝 ProN W3" charset="0"/>
            <a:cs typeface="ヒラギノ明朝 ProN W3" charset="0"/>
            <a:sym typeface="Cochin"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400</TotalTime>
  <Pages>0</Pages>
  <Words>2258</Words>
  <Characters>0</Characters>
  <Application>Microsoft Office PowerPoint</Application>
  <PresentationFormat>Custom</PresentationFormat>
  <Lines>0</Lines>
  <Paragraphs>543</Paragraphs>
  <Slides>114</Slides>
  <Notes>0</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114</vt:i4>
      </vt:variant>
    </vt:vector>
  </HeadingPairs>
  <TitlesOfParts>
    <vt:vector size="137" baseType="lpstr">
      <vt:lpstr>Arial Black</vt:lpstr>
      <vt:lpstr>Cochin</vt:lpstr>
      <vt:lpstr>Copperplate</vt:lpstr>
      <vt:lpstr>Lucida Grande</vt:lpstr>
      <vt:lpstr>Tahoma</vt:lpstr>
      <vt:lpstr>Tahoma Bold</vt:lpstr>
      <vt:lpstr>Wingdings</vt:lpstr>
      <vt:lpstr>ヒラギノ明朝 ProN W3</vt:lpstr>
      <vt:lpstr>ヒラギノ角ゴ ProN W6</vt:lpstr>
      <vt:lpstr>Title &amp; Bullets</vt:lpstr>
      <vt:lpstr>Title - Top</vt:lpstr>
      <vt:lpstr>Blank</vt:lpstr>
      <vt:lpstr>Title, Bullets &amp; Photo</vt:lpstr>
      <vt:lpstr>Title &amp; Bullets - Left</vt:lpstr>
      <vt:lpstr>Title &amp; Bullets - 2 Column</vt:lpstr>
      <vt:lpstr>Title &amp; Bullets - Right</vt:lpstr>
      <vt:lpstr>Title - Center</vt:lpstr>
      <vt:lpstr>Title &amp; Subtitle</vt:lpstr>
      <vt:lpstr>Photo - Horizontal</vt:lpstr>
      <vt:lpstr>Photo - Vertical</vt:lpstr>
      <vt:lpstr>Bullets</vt:lpstr>
      <vt:lpstr>Title &amp; Bullets - Alternate L</vt:lpstr>
      <vt:lpstr>Title &amp; Bullets - Alternate R</vt:lpstr>
      <vt:lpstr>Drugs Of Abuse</vt:lpstr>
      <vt:lpstr>Objectives</vt:lpstr>
      <vt:lpstr>Your Instructor</vt:lpstr>
      <vt:lpstr>History of Drug Enforcement</vt:lpstr>
      <vt:lpstr>History of Drug Enforcement</vt:lpstr>
      <vt:lpstr>Advertisement</vt:lpstr>
      <vt:lpstr>History of Drug Enforcement</vt:lpstr>
      <vt:lpstr>History (continued)</vt:lpstr>
      <vt:lpstr>History (continued)</vt:lpstr>
      <vt:lpstr>History (continued)</vt:lpstr>
      <vt:lpstr>RCW Title 69 Food, Drugs, Cosmetics, Poisons </vt:lpstr>
      <vt:lpstr>RCW Title 69 (continued)</vt:lpstr>
      <vt:lpstr>Schedule I - V</vt:lpstr>
      <vt:lpstr>Possession…..with intent?</vt:lpstr>
      <vt:lpstr>Civil Forfeiture</vt:lpstr>
      <vt:lpstr>Video</vt:lpstr>
      <vt:lpstr>Drugs of Abuse</vt:lpstr>
      <vt:lpstr>History</vt:lpstr>
      <vt:lpstr>History (continued)</vt:lpstr>
      <vt:lpstr>History (continued)</vt:lpstr>
      <vt:lpstr>History (continued)</vt:lpstr>
      <vt:lpstr>Actual Advertisement</vt:lpstr>
      <vt:lpstr>Opiate  Derivatives and Analogs</vt:lpstr>
      <vt:lpstr>Medical Uses</vt:lpstr>
      <vt:lpstr>Indicators of Use</vt:lpstr>
      <vt:lpstr>Constricted Pupils</vt:lpstr>
      <vt:lpstr>Injection Sores/Abscesses</vt:lpstr>
      <vt:lpstr>Symptoms of Overdose</vt:lpstr>
      <vt:lpstr>Heroin Production</vt:lpstr>
      <vt:lpstr>Heroin:  H, Chiva, black, smack, ...</vt:lpstr>
      <vt:lpstr>Asian White</vt:lpstr>
      <vt:lpstr>Mexican Brown</vt:lpstr>
      <vt:lpstr>Black Tar Heroin</vt:lpstr>
      <vt:lpstr>Modes of Ingestion</vt:lpstr>
      <vt:lpstr>Paraphernalia </vt:lpstr>
      <vt:lpstr>PowerPoint Presentation</vt:lpstr>
      <vt:lpstr>PowerPoint Presentation</vt:lpstr>
      <vt:lpstr>PowerPoint Presentation</vt:lpstr>
      <vt:lpstr>PowerPoint Presentation</vt:lpstr>
      <vt:lpstr>Street Prices</vt:lpstr>
      <vt:lpstr>Enforcement Clues</vt:lpstr>
      <vt:lpstr>Drugs of Abuse</vt:lpstr>
      <vt:lpstr>Types of Stimulants</vt:lpstr>
      <vt:lpstr>Medical Uses</vt:lpstr>
      <vt:lpstr>Indicators of Use</vt:lpstr>
      <vt:lpstr>Dilated Pupils</vt:lpstr>
      <vt:lpstr>Cocaine HCL</vt:lpstr>
      <vt:lpstr>History</vt:lpstr>
      <vt:lpstr>Cocaine HCL</vt:lpstr>
      <vt:lpstr>Paraphernalia </vt:lpstr>
      <vt:lpstr>Street Prices</vt:lpstr>
      <vt:lpstr>Base Cocaine</vt:lpstr>
      <vt:lpstr>Base Cocaine</vt:lpstr>
      <vt:lpstr>Base Cocaine</vt:lpstr>
      <vt:lpstr>Enforcement Clues</vt:lpstr>
      <vt:lpstr>Methamphetamine </vt:lpstr>
      <vt:lpstr>History</vt:lpstr>
      <vt:lpstr>History cont. </vt:lpstr>
      <vt:lpstr>History (continued)</vt:lpstr>
      <vt:lpstr>Methamphetamine</vt:lpstr>
      <vt:lpstr>Methamphetamine </vt:lpstr>
      <vt:lpstr>PowerPoint Presentation</vt:lpstr>
      <vt:lpstr>Conversion</vt:lpstr>
      <vt:lpstr>Historical Background</vt:lpstr>
      <vt:lpstr>Active Lab</vt:lpstr>
      <vt:lpstr>Active Lab</vt:lpstr>
      <vt:lpstr>Boxed Lab</vt:lpstr>
      <vt:lpstr>Boxed Lab</vt:lpstr>
      <vt:lpstr>Boxed Lab</vt:lpstr>
      <vt:lpstr>Dump Site</vt:lpstr>
      <vt:lpstr>Meth Chemicals</vt:lpstr>
      <vt:lpstr>Layered Liquid</vt:lpstr>
      <vt:lpstr>Annie Tanks</vt:lpstr>
      <vt:lpstr>Red Phosphorous</vt:lpstr>
      <vt:lpstr>Pseudo-ephedrine Extraction</vt:lpstr>
      <vt:lpstr>Pseudo-ephedrine</vt:lpstr>
      <vt:lpstr>Iodine</vt:lpstr>
      <vt:lpstr>Hydriotic Acid/Red P</vt:lpstr>
      <vt:lpstr>Super Lab</vt:lpstr>
      <vt:lpstr>Super Lab    (Prosser, Wa)</vt:lpstr>
      <vt:lpstr>Super Lab    (Prosser, Wa)</vt:lpstr>
      <vt:lpstr>Super Lab    (Prosser, Wa)</vt:lpstr>
      <vt:lpstr>Tweaker Lab</vt:lpstr>
      <vt:lpstr>Birch Reaction</vt:lpstr>
      <vt:lpstr>Pseudo-ephedrine</vt:lpstr>
      <vt:lpstr>Lithium Metal</vt:lpstr>
      <vt:lpstr>Sodium Metal</vt:lpstr>
      <vt:lpstr>Anhydrous Ammonia</vt:lpstr>
      <vt:lpstr>Hydrogen Chloride Gas</vt:lpstr>
      <vt:lpstr>Nazi Lab   (Bickelton, Wa)</vt:lpstr>
      <vt:lpstr>Nazi Lab   (Bickelton, Wa)</vt:lpstr>
      <vt:lpstr>Nazi Lab   (Bickelton, Wa)</vt:lpstr>
      <vt:lpstr>Transportation </vt:lpstr>
      <vt:lpstr>Paraphernalia </vt:lpstr>
      <vt:lpstr>At What Cost?</vt:lpstr>
      <vt:lpstr>At What Cost?</vt:lpstr>
      <vt:lpstr>At What Cost?</vt:lpstr>
      <vt:lpstr>At What Cost?</vt:lpstr>
      <vt:lpstr>Enforcement Clues</vt:lpstr>
      <vt:lpstr>Marihuana</vt:lpstr>
      <vt:lpstr>Marihuana</vt:lpstr>
      <vt:lpstr>Indicators of Use</vt:lpstr>
      <vt:lpstr>I-502</vt:lpstr>
      <vt:lpstr>I-502</vt:lpstr>
      <vt:lpstr>Penalty</vt:lpstr>
      <vt:lpstr>DUI</vt:lpstr>
      <vt:lpstr>Medical Marihuana RCW 69.51a</vt:lpstr>
      <vt:lpstr>PowerPoint Presentation</vt:lpstr>
      <vt:lpstr>PowerPoint Presentation</vt:lpstr>
      <vt:lpstr>Field Testing</vt:lpstr>
      <vt:lpstr>NIK System</vt:lpstr>
      <vt:lpstr>NIK System (continued)</vt:lpstr>
      <vt:lpstr>NIK System (continued)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Drugs Of Abuse</dc:title>
  <dc:creator>Ronald Price</dc:creator>
  <cp:lastModifiedBy>Donna Rorvik</cp:lastModifiedBy>
  <cp:revision>11</cp:revision>
  <dcterms:modified xsi:type="dcterms:W3CDTF">2014-07-28T19:01:30Z</dcterms:modified>
</cp:coreProperties>
</file>