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6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23278A-2BDD-4A97-9932-14181E91ADCE}" type="datetimeFigureOut">
              <a:rPr lang="en-US" smtClean="0"/>
              <a:t>9/30/2014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8F0633-938B-4408-9A02-22B836ADB65A}" type="slidenum">
              <a:rPr lang="en-US" smtClean="0"/>
              <a:t>‹#›</a:t>
            </a:fld>
            <a:endParaRPr lang="en-US"/>
          </a:p>
        </p:txBody>
      </p:sp>
    </p:spTree>
    <p:extLst>
      <p:ext uri="{BB962C8B-B14F-4D97-AF65-F5344CB8AC3E}">
        <p14:creationId xmlns:p14="http://schemas.microsoft.com/office/powerpoint/2010/main" val="3900649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Article 1 Sec 7, two questions to ask: </a:t>
            </a:r>
          </a:p>
          <a:p>
            <a:pPr>
              <a:buFontTx/>
              <a:buAutoNum type="arabicPeriod"/>
            </a:pPr>
            <a:r>
              <a:rPr lang="en-US" dirty="0" smtClean="0"/>
              <a:t>Does the state</a:t>
            </a:r>
            <a:r>
              <a:rPr lang="en-US" altLang="en-US" dirty="0" smtClean="0"/>
              <a:t>’</a:t>
            </a:r>
            <a:r>
              <a:rPr lang="en-US" dirty="0" smtClean="0"/>
              <a:t>s action constitute a disturbance of one</a:t>
            </a:r>
            <a:r>
              <a:rPr lang="en-US" altLang="en-US" dirty="0" smtClean="0"/>
              <a:t>’</a:t>
            </a:r>
            <a:r>
              <a:rPr lang="en-US" dirty="0" smtClean="0"/>
              <a:t>s private affairs?</a:t>
            </a:r>
          </a:p>
          <a:p>
            <a:pPr>
              <a:buFontTx/>
              <a:buAutoNum type="arabicPeriod"/>
            </a:pPr>
            <a:r>
              <a:rPr lang="en-US" dirty="0" smtClean="0"/>
              <a:t>If there is a privacy interest that</a:t>
            </a:r>
            <a:r>
              <a:rPr lang="en-US" altLang="en-US" dirty="0" smtClean="0"/>
              <a:t>’</a:t>
            </a:r>
            <a:r>
              <a:rPr lang="en-US" dirty="0" smtClean="0"/>
              <a:t>s been disturbed, must ask if authority of law can justify intrusion?</a:t>
            </a:r>
          </a:p>
          <a:p>
            <a:endParaRPr lang="en-US" dirty="0" smtClean="0"/>
          </a:p>
          <a:p>
            <a:r>
              <a:rPr lang="en-US" dirty="0" smtClean="0"/>
              <a:t>What is the difference between 4</a:t>
            </a:r>
            <a:r>
              <a:rPr lang="en-US" baseline="30000" dirty="0" smtClean="0"/>
              <a:t>th</a:t>
            </a:r>
            <a:r>
              <a:rPr lang="en-US" dirty="0" smtClean="0"/>
              <a:t> Amendment and </a:t>
            </a:r>
            <a:r>
              <a:rPr lang="en-US" dirty="0" err="1" smtClean="0"/>
              <a:t>Artilce</a:t>
            </a:r>
            <a:r>
              <a:rPr lang="en-US" dirty="0" smtClean="0"/>
              <a:t> 1, Sec 7?  4</a:t>
            </a:r>
            <a:r>
              <a:rPr lang="en-US" baseline="30000" dirty="0" smtClean="0"/>
              <a:t>th</a:t>
            </a:r>
            <a:r>
              <a:rPr lang="en-US" dirty="0" smtClean="0"/>
              <a:t> Amendment only protects against unreasonable searches, but </a:t>
            </a:r>
            <a:r>
              <a:rPr lang="en-US" dirty="0" err="1" smtClean="0"/>
              <a:t>Artlcle</a:t>
            </a:r>
            <a:r>
              <a:rPr lang="en-US" dirty="0" smtClean="0"/>
              <a:t> 1, Sec 7 is much more strict – disturbance of private affairs.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5</a:t>
            </a:fld>
            <a:endParaRPr lang="en-US"/>
          </a:p>
        </p:txBody>
      </p:sp>
    </p:spTree>
    <p:extLst>
      <p:ext uri="{BB962C8B-B14F-4D97-AF65-F5344CB8AC3E}">
        <p14:creationId xmlns:p14="http://schemas.microsoft.com/office/powerpoint/2010/main" val="22984080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MS PGothic" charset="0"/>
              </a:rPr>
              <a:t>State V Kelley states that you must include the curtilage in the warrant.</a:t>
            </a:r>
          </a:p>
          <a:p>
            <a:endParaRPr lang="en-US" dirty="0" smtClean="0">
              <a:latin typeface="Times New Roman" charset="0"/>
              <a:ea typeface="MS PGothic" charset="0"/>
            </a:endParaRPr>
          </a:p>
          <a:p>
            <a:r>
              <a:rPr lang="en-US" dirty="0" smtClean="0">
                <a:latin typeface="Times New Roman" charset="0"/>
                <a:ea typeface="MS PGothic" charset="0"/>
              </a:rPr>
              <a:t>Officer Parks example with Bellevue PD – officer recognized they were at wrong address because they briefed the call.</a:t>
            </a:r>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18</a:t>
            </a:fld>
            <a:endParaRPr lang="en-US"/>
          </a:p>
        </p:txBody>
      </p:sp>
    </p:spTree>
    <p:extLst>
      <p:ext uri="{BB962C8B-B14F-4D97-AF65-F5344CB8AC3E}">
        <p14:creationId xmlns:p14="http://schemas.microsoft.com/office/powerpoint/2010/main" val="13126101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 only look in areas where likely to find the items being seized.  For example, if you are looking for an elephant, can not look in the dresser drawer. </a:t>
            </a:r>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21</a:t>
            </a:fld>
            <a:endParaRPr lang="en-US"/>
          </a:p>
        </p:txBody>
      </p:sp>
    </p:spTree>
    <p:extLst>
      <p:ext uri="{BB962C8B-B14F-4D97-AF65-F5344CB8AC3E}">
        <p14:creationId xmlns:p14="http://schemas.microsoft.com/office/powerpoint/2010/main" val="2954725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Show example of Search Warrant on ELMO before moving onto </a:t>
            </a:r>
            <a:r>
              <a:rPr lang="en-US" dirty="0" err="1" smtClean="0"/>
              <a:t>Affadavit</a:t>
            </a:r>
            <a:endParaRPr lang="en-US" dirty="0" smtClean="0"/>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22</a:t>
            </a:fld>
            <a:endParaRPr lang="en-US"/>
          </a:p>
        </p:txBody>
      </p:sp>
    </p:spTree>
    <p:extLst>
      <p:ext uri="{BB962C8B-B14F-4D97-AF65-F5344CB8AC3E}">
        <p14:creationId xmlns:p14="http://schemas.microsoft.com/office/powerpoint/2010/main" val="18478343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Glorified police report – Painting a picture</a:t>
            </a:r>
          </a:p>
          <a:p>
            <a:r>
              <a:rPr lang="en-US" dirty="0" smtClean="0"/>
              <a:t>Three</a:t>
            </a:r>
            <a:r>
              <a:rPr lang="en-US" baseline="0" dirty="0" smtClean="0"/>
              <a:t> parts to an affidavit:  Hero Statement, Probable Cause, Conclusion</a:t>
            </a:r>
            <a:endParaRPr lang="en-US" dirty="0" smtClean="0"/>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23</a:t>
            </a:fld>
            <a:endParaRPr lang="en-US"/>
          </a:p>
        </p:txBody>
      </p:sp>
    </p:spTree>
    <p:extLst>
      <p:ext uri="{BB962C8B-B14F-4D97-AF65-F5344CB8AC3E}">
        <p14:creationId xmlns:p14="http://schemas.microsoft.com/office/powerpoint/2010/main" val="42865124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Advise</a:t>
            </a:r>
            <a:r>
              <a:rPr lang="en-US" baseline="0" dirty="0" smtClean="0"/>
              <a:t> students that an example is on the “K” Drive.</a:t>
            </a:r>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25</a:t>
            </a:fld>
            <a:endParaRPr lang="en-US"/>
          </a:p>
        </p:txBody>
      </p:sp>
    </p:spTree>
    <p:extLst>
      <p:ext uri="{BB962C8B-B14F-4D97-AF65-F5344CB8AC3E}">
        <p14:creationId xmlns:p14="http://schemas.microsoft.com/office/powerpoint/2010/main" val="2816692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MS PGothic" charset="0"/>
              </a:rPr>
              <a:t>Affiant is YOU – the officer. – Call this the hero statement or “I love me page”</a:t>
            </a:r>
          </a:p>
          <a:p>
            <a:endParaRPr lang="en-US" dirty="0" smtClean="0">
              <a:latin typeface="Times New Roman" charset="0"/>
              <a:ea typeface="MS PGothic" charset="0"/>
            </a:endParaRPr>
          </a:p>
          <a:p>
            <a:r>
              <a:rPr lang="en-US" dirty="0" smtClean="0">
                <a:latin typeface="Times New Roman" charset="0"/>
                <a:ea typeface="MS PGothic" charset="0"/>
              </a:rPr>
              <a:t>This is the meat of your warrant – here you are saying, “Judge, this is why you should give me the warrant”</a:t>
            </a:r>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27</a:t>
            </a:fld>
            <a:endParaRPr lang="en-US"/>
          </a:p>
        </p:txBody>
      </p:sp>
    </p:spTree>
    <p:extLst>
      <p:ext uri="{BB962C8B-B14F-4D97-AF65-F5344CB8AC3E}">
        <p14:creationId xmlns:p14="http://schemas.microsoft.com/office/powerpoint/2010/main" val="2855231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Great American Hero TV Show, 1981-1983 – Believe</a:t>
            </a:r>
            <a:r>
              <a:rPr lang="en-US" baseline="0" dirty="0" smtClean="0"/>
              <a:t> it or not I’m walking on air, I never thought I could feel so free……</a:t>
            </a:r>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28</a:t>
            </a:fld>
            <a:endParaRPr lang="en-US"/>
          </a:p>
        </p:txBody>
      </p:sp>
    </p:spTree>
    <p:extLst>
      <p:ext uri="{BB962C8B-B14F-4D97-AF65-F5344CB8AC3E}">
        <p14:creationId xmlns:p14="http://schemas.microsoft.com/office/powerpoint/2010/main" val="40321876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MS PGothic" charset="0"/>
              </a:rPr>
              <a:t>Keep Chronological – Do not overthink it!</a:t>
            </a:r>
            <a:endParaRPr lang="en-US" dirty="0">
              <a:latin typeface="Times New Roman" charset="0"/>
              <a:ea typeface="MS PGothic" charset="0"/>
            </a:endParaRPr>
          </a:p>
        </p:txBody>
      </p:sp>
      <p:sp>
        <p:nvSpPr>
          <p:cNvPr id="4" name="Slide Number Placeholder 3"/>
          <p:cNvSpPr>
            <a:spLocks noGrp="1"/>
          </p:cNvSpPr>
          <p:nvPr>
            <p:ph type="sldNum" sz="quarter" idx="10"/>
          </p:nvPr>
        </p:nvSpPr>
        <p:spPr/>
        <p:txBody>
          <a:bodyPr/>
          <a:lstStyle/>
          <a:p>
            <a:fld id="{6C8F0633-938B-4408-9A02-22B836ADB65A}" type="slidenum">
              <a:rPr lang="en-US" smtClean="0"/>
              <a:t>31</a:t>
            </a:fld>
            <a:endParaRPr lang="en-US"/>
          </a:p>
        </p:txBody>
      </p:sp>
    </p:spTree>
    <p:extLst>
      <p:ext uri="{BB962C8B-B14F-4D97-AF65-F5344CB8AC3E}">
        <p14:creationId xmlns:p14="http://schemas.microsoft.com/office/powerpoint/2010/main" val="13625982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United</a:t>
            </a:r>
            <a:r>
              <a:rPr lang="en-US" baseline="0" dirty="0" smtClean="0"/>
              <a:t> States v Elliott, 322 F.3d 710 (9</a:t>
            </a:r>
            <a:r>
              <a:rPr lang="en-US" baseline="30000" dirty="0" smtClean="0"/>
              <a:t>th</a:t>
            </a:r>
            <a:r>
              <a:rPr lang="en-US" baseline="0" dirty="0" smtClean="0"/>
              <a:t> Cir, 2003) – degree of corroboration necessary to satisfy the credibility prong may be increased for a particular informant if the informant has been convicted of any crimes of dishonesty such as theft, forgery and fraud.</a:t>
            </a:r>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33</a:t>
            </a:fld>
            <a:endParaRPr lang="en-US"/>
          </a:p>
        </p:txBody>
      </p:sp>
    </p:spTree>
    <p:extLst>
      <p:ext uri="{BB962C8B-B14F-4D97-AF65-F5344CB8AC3E}">
        <p14:creationId xmlns:p14="http://schemas.microsoft.com/office/powerpoint/2010/main" val="13906041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 144 of the Pamela</a:t>
            </a:r>
            <a:r>
              <a:rPr lang="en-US" baseline="0" dirty="0" smtClean="0"/>
              <a:t> </a:t>
            </a:r>
            <a:r>
              <a:rPr lang="en-US" baseline="0" dirty="0" err="1" smtClean="0"/>
              <a:t>Loginsky</a:t>
            </a:r>
            <a:r>
              <a:rPr lang="en-US" baseline="0" dirty="0" smtClean="0"/>
              <a:t> Guide</a:t>
            </a:r>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35</a:t>
            </a:fld>
            <a:endParaRPr lang="en-US"/>
          </a:p>
        </p:txBody>
      </p:sp>
    </p:spTree>
    <p:extLst>
      <p:ext uri="{BB962C8B-B14F-4D97-AF65-F5344CB8AC3E}">
        <p14:creationId xmlns:p14="http://schemas.microsoft.com/office/powerpoint/2010/main" val="347432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10.79.100 – Strip Search – Warrant not needed, shall not touch person except as reasonably necessary.</a:t>
            </a:r>
          </a:p>
          <a:p>
            <a:r>
              <a:rPr lang="en-US" dirty="0" smtClean="0"/>
              <a:t>10.79.080 – Body Cavity Search (Ranking shift supervisor must give authorization before a body cavity warrant will be issued) – Can be obtained electronically but writing officer and approving shift supervisor must sign ASAP!</a:t>
            </a:r>
          </a:p>
          <a:p>
            <a:endParaRPr lang="en-US" dirty="0" smtClean="0"/>
          </a:p>
          <a:p>
            <a:r>
              <a:rPr lang="en-US" dirty="0" smtClean="0"/>
              <a:t>Body Cavity Search must be done by trained medical professional in body cavity searches.  Specific training is given that deals with complications of retrieval of items.  Before body cavity search, need to conduct thorough pat down, metal detector and a clothing search must be conducted.  </a:t>
            </a:r>
          </a:p>
          <a:p>
            <a:endParaRPr lang="en-US" dirty="0" smtClean="0"/>
          </a:p>
          <a:p>
            <a:endParaRPr lang="en-US" dirty="0" smtClean="0"/>
          </a:p>
          <a:p>
            <a:r>
              <a:rPr lang="en-US" dirty="0" smtClean="0"/>
              <a:t>HOUSES – without articulable exigency, you need a WARRANT!</a:t>
            </a:r>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6</a:t>
            </a:fld>
            <a:endParaRPr lang="en-US"/>
          </a:p>
        </p:txBody>
      </p:sp>
    </p:spTree>
    <p:extLst>
      <p:ext uri="{BB962C8B-B14F-4D97-AF65-F5344CB8AC3E}">
        <p14:creationId xmlns:p14="http://schemas.microsoft.com/office/powerpoint/2010/main" val="21322203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Anonymous Tip – P. 143 Pamela </a:t>
            </a:r>
            <a:r>
              <a:rPr lang="en-US" dirty="0" err="1" smtClean="0"/>
              <a:t>Loginsky’s</a:t>
            </a:r>
            <a:r>
              <a:rPr lang="en-US" dirty="0" smtClean="0"/>
              <a:t> Guide</a:t>
            </a:r>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36</a:t>
            </a:fld>
            <a:endParaRPr lang="en-US"/>
          </a:p>
        </p:txBody>
      </p:sp>
    </p:spTree>
    <p:extLst>
      <p:ext uri="{BB962C8B-B14F-4D97-AF65-F5344CB8AC3E}">
        <p14:creationId xmlns:p14="http://schemas.microsoft.com/office/powerpoint/2010/main" val="16790522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MS PGothic" charset="0"/>
              </a:rPr>
              <a:t>Nexus – links things together P. 151 Pamela</a:t>
            </a:r>
            <a:r>
              <a:rPr lang="en-US" baseline="0" dirty="0" smtClean="0">
                <a:latin typeface="Times New Roman" charset="0"/>
                <a:ea typeface="MS PGothic" charset="0"/>
              </a:rPr>
              <a:t> </a:t>
            </a:r>
            <a:r>
              <a:rPr lang="en-US" baseline="0" dirty="0" err="1" smtClean="0">
                <a:latin typeface="Times New Roman" charset="0"/>
                <a:ea typeface="MS PGothic" charset="0"/>
              </a:rPr>
              <a:t>Loginsky</a:t>
            </a:r>
            <a:r>
              <a:rPr lang="en-US" baseline="0" dirty="0" smtClean="0">
                <a:latin typeface="Times New Roman" charset="0"/>
                <a:ea typeface="MS PGothic" charset="0"/>
              </a:rPr>
              <a:t> Guide – Must establish a factual link between the place to be searched and the crime.</a:t>
            </a:r>
            <a:endParaRPr lang="en-US" dirty="0" smtClean="0">
              <a:latin typeface="Times New Roman" charset="0"/>
              <a:ea typeface="MS PGothic" charset="0"/>
            </a:endParaRPr>
          </a:p>
          <a:p>
            <a:endParaRPr lang="en-US" dirty="0" smtClean="0">
              <a:latin typeface="Times New Roman" charset="0"/>
              <a:ea typeface="MS PGothic" charset="0"/>
            </a:endParaRPr>
          </a:p>
          <a:p>
            <a:r>
              <a:rPr lang="en-US" dirty="0" smtClean="0">
                <a:latin typeface="Times New Roman" charset="0"/>
                <a:ea typeface="MS PGothic" charset="0"/>
              </a:rPr>
              <a:t>Staleness deals with info and how long ago you got it.</a:t>
            </a:r>
          </a:p>
          <a:p>
            <a:endParaRPr lang="en-US" dirty="0" smtClean="0">
              <a:latin typeface="Times New Roman" charset="0"/>
              <a:ea typeface="MS PGothic" charset="0"/>
            </a:endParaRPr>
          </a:p>
          <a:p>
            <a:endParaRPr lang="en-US" dirty="0" smtClean="0">
              <a:latin typeface="Times New Roman" charset="0"/>
              <a:ea typeface="MS PGothic" charset="0"/>
            </a:endParaRPr>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37</a:t>
            </a:fld>
            <a:endParaRPr lang="en-US"/>
          </a:p>
        </p:txBody>
      </p:sp>
    </p:spTree>
    <p:extLst>
      <p:ext uri="{BB962C8B-B14F-4D97-AF65-F5344CB8AC3E}">
        <p14:creationId xmlns:p14="http://schemas.microsoft.com/office/powerpoint/2010/main" val="36186444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charset="0"/>
                <a:ea typeface="MS PGothic" charset="0"/>
              </a:rPr>
              <a:t>Know that in King County if you do not get Prosecutor Approval, they will not defend you in a “Franks Hearing”  A “Franks Hearing” is when the defendant tries to prove the officer purposefully left out information that would have potentially changed the PC for the search warrant.</a:t>
            </a:r>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40</a:t>
            </a:fld>
            <a:endParaRPr lang="en-US"/>
          </a:p>
        </p:txBody>
      </p:sp>
    </p:spTree>
    <p:extLst>
      <p:ext uri="{BB962C8B-B14F-4D97-AF65-F5344CB8AC3E}">
        <p14:creationId xmlns:p14="http://schemas.microsoft.com/office/powerpoint/2010/main" val="1473968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charset="0"/>
                <a:ea typeface="MS PGothic" charset="0"/>
              </a:rPr>
              <a:t>If there is stuff that points away from PC – put it in!</a:t>
            </a:r>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41</a:t>
            </a:fld>
            <a:endParaRPr lang="en-US"/>
          </a:p>
        </p:txBody>
      </p:sp>
    </p:spTree>
    <p:extLst>
      <p:ext uri="{BB962C8B-B14F-4D97-AF65-F5344CB8AC3E}">
        <p14:creationId xmlns:p14="http://schemas.microsoft.com/office/powerpoint/2010/main" val="11783787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MS PGothic" charset="0"/>
              </a:rPr>
              <a:t>Search Warrant, Affidavit and Return </a:t>
            </a:r>
            <a:r>
              <a:rPr lang="en-US" dirty="0" err="1" smtClean="0">
                <a:latin typeface="Times New Roman" charset="0"/>
                <a:ea typeface="MS PGothic" charset="0"/>
              </a:rPr>
              <a:t>Reciept</a:t>
            </a:r>
            <a:endParaRPr lang="en-US" dirty="0" smtClean="0">
              <a:latin typeface="Times New Roman" charset="0"/>
              <a:ea typeface="MS PGothic" charset="0"/>
            </a:endParaRPr>
          </a:p>
          <a:p>
            <a:endParaRPr lang="en-US" dirty="0" smtClean="0">
              <a:latin typeface="Times New Roman" charset="0"/>
              <a:ea typeface="MS PGothic" charset="0"/>
            </a:endParaRPr>
          </a:p>
          <a:p>
            <a:r>
              <a:rPr lang="en-US" dirty="0" smtClean="0">
                <a:latin typeface="Times New Roman" charset="0"/>
                <a:ea typeface="MS PGothic" charset="0"/>
              </a:rPr>
              <a:t>3 parts of a search warrant – training and experience, facts and circumstances, and conclusion</a:t>
            </a:r>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48</a:t>
            </a:fld>
            <a:endParaRPr lang="en-US"/>
          </a:p>
        </p:txBody>
      </p:sp>
    </p:spTree>
    <p:extLst>
      <p:ext uri="{BB962C8B-B14F-4D97-AF65-F5344CB8AC3E}">
        <p14:creationId xmlns:p14="http://schemas.microsoft.com/office/powerpoint/2010/main" val="20783936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1406 Pattie Street</a:t>
            </a:r>
          </a:p>
          <a:p>
            <a:endParaRPr lang="en-US" dirty="0" smtClean="0"/>
          </a:p>
          <a:p>
            <a:r>
              <a:rPr lang="en-US" dirty="0" smtClean="0"/>
              <a:t>Give</a:t>
            </a:r>
            <a:r>
              <a:rPr lang="en-US" baseline="0" dirty="0" smtClean="0"/>
              <a:t> squads 5 minutes each to come up with  a description they would provide in this scenario for their search warrant and affidavit.  Have squads report out.</a:t>
            </a:r>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49</a:t>
            </a:fld>
            <a:endParaRPr lang="en-US"/>
          </a:p>
        </p:txBody>
      </p:sp>
    </p:spTree>
    <p:extLst>
      <p:ext uri="{BB962C8B-B14F-4D97-AF65-F5344CB8AC3E}">
        <p14:creationId xmlns:p14="http://schemas.microsoft.com/office/powerpoint/2010/main" val="2475054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Exceptions – Search incident to arrest, Consent and Exigent circumstances.  If consent is given, must be Voluntary, knowingly, and intelligently</a:t>
            </a:r>
          </a:p>
          <a:p>
            <a:endParaRPr lang="en-US" dirty="0" smtClean="0"/>
          </a:p>
          <a:p>
            <a:r>
              <a:rPr lang="en-US" dirty="0" smtClean="0"/>
              <a:t>State V. Garvin (2010) – officer manipulated plain feel item in pocket to determine it was drugs.  Search ruled unreasonable because officer manipulated pocket.</a:t>
            </a:r>
          </a:p>
          <a:p>
            <a:endParaRPr lang="en-US" dirty="0" smtClean="0"/>
          </a:p>
          <a:p>
            <a:r>
              <a:rPr lang="en-US" dirty="0" smtClean="0"/>
              <a:t>US v Payton (2009) – Officers search of suspects computer was unreasonable because it was not listed in search warrant.</a:t>
            </a:r>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7</a:t>
            </a:fld>
            <a:endParaRPr lang="en-US"/>
          </a:p>
        </p:txBody>
      </p:sp>
    </p:spTree>
    <p:extLst>
      <p:ext uri="{BB962C8B-B14F-4D97-AF65-F5344CB8AC3E}">
        <p14:creationId xmlns:p14="http://schemas.microsoft.com/office/powerpoint/2010/main" val="1117413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v</a:t>
            </a:r>
            <a:r>
              <a:rPr lang="en-US" baseline="0" dirty="0" smtClean="0"/>
              <a:t> </a:t>
            </a:r>
            <a:r>
              <a:rPr lang="en-US" baseline="0" dirty="0" err="1" smtClean="0"/>
              <a:t>Mance</a:t>
            </a:r>
            <a:r>
              <a:rPr lang="en-US" baseline="0" dirty="0" smtClean="0"/>
              <a:t> says that the defendant bears the burden of proof that a search conducted pursuant to a search warrant was improper.</a:t>
            </a:r>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8</a:t>
            </a:fld>
            <a:endParaRPr lang="en-US"/>
          </a:p>
        </p:txBody>
      </p:sp>
    </p:spTree>
    <p:extLst>
      <p:ext uri="{BB962C8B-B14F-4D97-AF65-F5344CB8AC3E}">
        <p14:creationId xmlns:p14="http://schemas.microsoft.com/office/powerpoint/2010/main" val="1278077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Return of service needs to be court within 3 days!</a:t>
            </a:r>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10</a:t>
            </a:fld>
            <a:endParaRPr lang="en-US"/>
          </a:p>
        </p:txBody>
      </p:sp>
    </p:spTree>
    <p:extLst>
      <p:ext uri="{BB962C8B-B14F-4D97-AF65-F5344CB8AC3E}">
        <p14:creationId xmlns:p14="http://schemas.microsoft.com/office/powerpoint/2010/main" val="539701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Body Cavity Search Warrant has to go through Superior Court</a:t>
            </a:r>
          </a:p>
          <a:p>
            <a:endParaRPr lang="en-US" dirty="0" smtClean="0"/>
          </a:p>
          <a:p>
            <a:r>
              <a:rPr lang="en-US" dirty="0" smtClean="0"/>
              <a:t>District Court handles Misdemeanor and Gross Misdemeanor</a:t>
            </a:r>
          </a:p>
          <a:p>
            <a:endParaRPr lang="en-US" dirty="0" smtClean="0"/>
          </a:p>
          <a:p>
            <a:r>
              <a:rPr lang="en-US" dirty="0" smtClean="0"/>
              <a:t>Municipal – within the city</a:t>
            </a:r>
          </a:p>
          <a:p>
            <a:r>
              <a:rPr lang="en-US" dirty="0" smtClean="0"/>
              <a:t>District – within the county</a:t>
            </a:r>
          </a:p>
          <a:p>
            <a:r>
              <a:rPr lang="en-US" dirty="0" smtClean="0"/>
              <a:t>Superior – within the state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12</a:t>
            </a:fld>
            <a:endParaRPr lang="en-US"/>
          </a:p>
        </p:txBody>
      </p:sp>
    </p:spTree>
    <p:extLst>
      <p:ext uri="{BB962C8B-B14F-4D97-AF65-F5344CB8AC3E}">
        <p14:creationId xmlns:p14="http://schemas.microsoft.com/office/powerpoint/2010/main" val="2894790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Pamela </a:t>
            </a:r>
            <a:r>
              <a:rPr lang="en-US" dirty="0" err="1" smtClean="0"/>
              <a:t>Loginsky’s</a:t>
            </a:r>
            <a:r>
              <a:rPr lang="en-US" dirty="0" smtClean="0"/>
              <a:t> Search and Seizure guide.</a:t>
            </a:r>
          </a:p>
          <a:p>
            <a:r>
              <a:rPr lang="en-US" dirty="0" smtClean="0"/>
              <a:t>State v Dodson states that a search warrant</a:t>
            </a:r>
            <a:r>
              <a:rPr lang="en-US" baseline="0" dirty="0" smtClean="0"/>
              <a:t> for manufacturing of a controlled substance is valid if supported by probable cause even if an incorrect controlled substance is named. (In this case, the warrant form stated marijuana but telephonic approval was for meth and probable cause existed for meth)</a:t>
            </a:r>
            <a:endParaRPr lang="en-US" dirty="0" smtClean="0"/>
          </a:p>
          <a:p>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13</a:t>
            </a:fld>
            <a:endParaRPr lang="en-US"/>
          </a:p>
        </p:txBody>
      </p:sp>
    </p:spTree>
    <p:extLst>
      <p:ext uri="{BB962C8B-B14F-4D97-AF65-F5344CB8AC3E}">
        <p14:creationId xmlns:p14="http://schemas.microsoft.com/office/powerpoint/2010/main" val="34313383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As long as you serve the warrant within the time line allotted, you are good, you are not held liable if it takes a bank longer to get you your requested records.</a:t>
            </a:r>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14</a:t>
            </a:fld>
            <a:endParaRPr lang="en-US"/>
          </a:p>
        </p:txBody>
      </p:sp>
    </p:spTree>
    <p:extLst>
      <p:ext uri="{BB962C8B-B14F-4D97-AF65-F5344CB8AC3E}">
        <p14:creationId xmlns:p14="http://schemas.microsoft.com/office/powerpoint/2010/main" val="4018001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May 2010, Sebastian Co SO serves warrant on wrong house – DEA didn’t scout out area, husband, wife and infant child inside.  Luckily no one was hurt.</a:t>
            </a:r>
          </a:p>
          <a:p>
            <a:endParaRPr lang="en-US" dirty="0" smtClean="0"/>
          </a:p>
          <a:p>
            <a:r>
              <a:rPr lang="en-US" dirty="0" err="1" smtClean="0"/>
              <a:t>Hornlake</a:t>
            </a:r>
            <a:r>
              <a:rPr lang="en-US" dirty="0" smtClean="0"/>
              <a:t>, Mississippi, 2006, elderly couple hospitalized after police bust into their residence thinking it contained a meth lab – they had right address but wrong house, two houses on same lot.</a:t>
            </a:r>
          </a:p>
          <a:p>
            <a:endParaRPr lang="en-US" dirty="0"/>
          </a:p>
        </p:txBody>
      </p:sp>
      <p:sp>
        <p:nvSpPr>
          <p:cNvPr id="4" name="Slide Number Placeholder 3"/>
          <p:cNvSpPr>
            <a:spLocks noGrp="1"/>
          </p:cNvSpPr>
          <p:nvPr>
            <p:ph type="sldNum" sz="quarter" idx="10"/>
          </p:nvPr>
        </p:nvSpPr>
        <p:spPr/>
        <p:txBody>
          <a:bodyPr/>
          <a:lstStyle/>
          <a:p>
            <a:fld id="{6C8F0633-938B-4408-9A02-22B836ADB65A}" type="slidenum">
              <a:rPr lang="en-US" smtClean="0"/>
              <a:t>17</a:t>
            </a:fld>
            <a:endParaRPr lang="en-US"/>
          </a:p>
        </p:txBody>
      </p:sp>
    </p:spTree>
    <p:extLst>
      <p:ext uri="{BB962C8B-B14F-4D97-AF65-F5344CB8AC3E}">
        <p14:creationId xmlns:p14="http://schemas.microsoft.com/office/powerpoint/2010/main" val="3891059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10B30BC3-9585-4906-9C15-A288A8116481}" type="datetimeFigureOut">
              <a:rPr lang="en-US" smtClean="0"/>
              <a:t>9/30/2014</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600FBEC4-FB24-4B2E-9E2F-0CBE225F669B}"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B30BC3-9585-4906-9C15-A288A8116481}" type="datetimeFigureOut">
              <a:rPr lang="en-US" smtClean="0"/>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0FBEC4-FB24-4B2E-9E2F-0CBE225F669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B30BC3-9585-4906-9C15-A288A8116481}" type="datetimeFigureOut">
              <a:rPr lang="en-US" smtClean="0"/>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600FBEC4-FB24-4B2E-9E2F-0CBE225F669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B30BC3-9585-4906-9C15-A288A8116481}" type="datetimeFigureOut">
              <a:rPr lang="en-US" smtClean="0"/>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0FBEC4-FB24-4B2E-9E2F-0CBE225F669B}"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10B30BC3-9585-4906-9C15-A288A8116481}" type="datetimeFigureOut">
              <a:rPr lang="en-US" smtClean="0"/>
              <a:t>9/30/2014</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600FBEC4-FB24-4B2E-9E2F-0CBE225F669B}"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0B30BC3-9585-4906-9C15-A288A8116481}" type="datetimeFigureOut">
              <a:rPr lang="en-US" smtClean="0"/>
              <a:t>9/30/2014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0FBEC4-FB24-4B2E-9E2F-0CBE225F669B}"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0B30BC3-9585-4906-9C15-A288A8116481}" type="datetimeFigureOut">
              <a:rPr lang="en-US" smtClean="0"/>
              <a:t>9/30/2014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0FBEC4-FB24-4B2E-9E2F-0CBE225F669B}"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0B30BC3-9585-4906-9C15-A288A8116481}" type="datetimeFigureOut">
              <a:rPr lang="en-US" smtClean="0"/>
              <a:t>9/30/2014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0FBEC4-FB24-4B2E-9E2F-0CBE225F669B}"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10B30BC3-9585-4906-9C15-A288A8116481}" type="datetimeFigureOut">
              <a:rPr lang="en-US" smtClean="0"/>
              <a:t>9/30/2014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0FBEC4-FB24-4B2E-9E2F-0CBE225F669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B30BC3-9585-4906-9C15-A288A8116481}" type="datetimeFigureOut">
              <a:rPr lang="en-US" smtClean="0"/>
              <a:t>9/30/2014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600FBEC4-FB24-4B2E-9E2F-0CBE225F669B}"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B30BC3-9585-4906-9C15-A288A8116481}" type="datetimeFigureOut">
              <a:rPr lang="en-US" smtClean="0"/>
              <a:t>9/30/2014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0FBEC4-FB24-4B2E-9E2F-0CBE225F669B}"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10B30BC3-9585-4906-9C15-A288A8116481}" type="datetimeFigureOut">
              <a:rPr lang="en-US" smtClean="0"/>
              <a:t>9/30/2014</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600FBEC4-FB24-4B2E-9E2F-0CBE225F669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A Workable Approach</a:t>
            </a:r>
            <a:endParaRPr lang="en-US" dirty="0"/>
          </a:p>
        </p:txBody>
      </p:sp>
      <p:sp>
        <p:nvSpPr>
          <p:cNvPr id="2" name="Title 1"/>
          <p:cNvSpPr>
            <a:spLocks noGrp="1"/>
          </p:cNvSpPr>
          <p:nvPr>
            <p:ph type="title"/>
          </p:nvPr>
        </p:nvSpPr>
        <p:spPr/>
        <p:txBody>
          <a:bodyPr/>
          <a:lstStyle/>
          <a:p>
            <a:r>
              <a:rPr lang="en-US" dirty="0" smtClean="0"/>
              <a:t>Search Warrants</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3467100"/>
            <a:ext cx="35052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96163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Issued by proper official.</a:t>
            </a:r>
          </a:p>
          <a:p>
            <a:r>
              <a:rPr lang="en-US" sz="2400" dirty="0" smtClean="0"/>
              <a:t>Crime specifically identified.</a:t>
            </a:r>
          </a:p>
          <a:p>
            <a:r>
              <a:rPr lang="en-US" sz="2400" dirty="0" smtClean="0"/>
              <a:t>Issued upon probable cause.</a:t>
            </a:r>
          </a:p>
          <a:p>
            <a:r>
              <a:rPr lang="en-US" sz="2400" dirty="0" smtClean="0"/>
              <a:t>Made under oath or affirmation.</a:t>
            </a:r>
          </a:p>
          <a:p>
            <a:r>
              <a:rPr lang="en-US" sz="2400" dirty="0" smtClean="0"/>
              <a:t>Place to search is particularly described.</a:t>
            </a:r>
          </a:p>
          <a:p>
            <a:r>
              <a:rPr lang="en-US" sz="2400" dirty="0" smtClean="0"/>
              <a:t>Objects/ persons to be seized particularly described.</a:t>
            </a:r>
          </a:p>
          <a:p>
            <a:r>
              <a:rPr lang="en-US" sz="2400" dirty="0" smtClean="0"/>
              <a:t>Specify that a return be made to the court listing an inventory</a:t>
            </a:r>
            <a:r>
              <a:rPr lang="en-US" dirty="0" smtClean="0"/>
              <a:t>.</a:t>
            </a:r>
            <a:endParaRPr lang="en-US" dirty="0"/>
          </a:p>
        </p:txBody>
      </p:sp>
      <p:sp>
        <p:nvSpPr>
          <p:cNvPr id="3" name="Title 2"/>
          <p:cNvSpPr>
            <a:spLocks noGrp="1"/>
          </p:cNvSpPr>
          <p:nvPr>
            <p:ph type="title"/>
          </p:nvPr>
        </p:nvSpPr>
        <p:spPr/>
        <p:txBody>
          <a:bodyPr/>
          <a:lstStyle/>
          <a:p>
            <a:r>
              <a:rPr lang="en-US" dirty="0" smtClean="0"/>
              <a:t>The “7” elements</a:t>
            </a:r>
            <a:endParaRPr lang="en-US" dirty="0"/>
          </a:p>
        </p:txBody>
      </p:sp>
    </p:spTree>
    <p:extLst>
      <p:ext uri="{BB962C8B-B14F-4D97-AF65-F5344CB8AC3E}">
        <p14:creationId xmlns:p14="http://schemas.microsoft.com/office/powerpoint/2010/main" val="1502235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lgn="ctr">
              <a:buNone/>
            </a:pPr>
            <a:endParaRPr lang="en-US" sz="3600" dirty="0" smtClean="0"/>
          </a:p>
          <a:p>
            <a:pPr marL="45720" indent="0" algn="ctr">
              <a:buNone/>
            </a:pPr>
            <a:r>
              <a:rPr lang="en-US" sz="4800" dirty="0" smtClean="0"/>
              <a:t>THE SEARCH WARRANT</a:t>
            </a:r>
            <a:endParaRPr lang="en-US" sz="4800" dirty="0"/>
          </a:p>
        </p:txBody>
      </p:sp>
      <p:sp>
        <p:nvSpPr>
          <p:cNvPr id="3" name="Title 2"/>
          <p:cNvSpPr>
            <a:spLocks noGrp="1"/>
          </p:cNvSpPr>
          <p:nvPr>
            <p:ph type="title"/>
          </p:nvPr>
        </p:nvSpPr>
        <p:spPr/>
        <p:txBody>
          <a:bodyPr/>
          <a:lstStyle/>
          <a:p>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9800" y="3429000"/>
            <a:ext cx="19812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22649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Identify the court of jurisdiction.</a:t>
            </a:r>
          </a:p>
          <a:p>
            <a:pPr lvl="1"/>
            <a:r>
              <a:rPr lang="en-US" sz="2400" dirty="0" smtClean="0"/>
              <a:t>Municipal</a:t>
            </a:r>
          </a:p>
          <a:p>
            <a:pPr lvl="1"/>
            <a:r>
              <a:rPr lang="en-US" sz="2400" dirty="0" smtClean="0"/>
              <a:t>District</a:t>
            </a:r>
          </a:p>
          <a:p>
            <a:pPr lvl="1"/>
            <a:r>
              <a:rPr lang="en-US" sz="2400" dirty="0" smtClean="0"/>
              <a:t>Superior</a:t>
            </a:r>
          </a:p>
          <a:p>
            <a:pPr lvl="1"/>
            <a:endParaRPr lang="en-US" sz="2400" dirty="0"/>
          </a:p>
          <a:p>
            <a:r>
              <a:rPr lang="en-US" sz="2400" dirty="0" smtClean="0"/>
              <a:t>Body Cavity Search</a:t>
            </a:r>
          </a:p>
          <a:p>
            <a:endParaRPr lang="en-US" sz="2400" dirty="0"/>
          </a:p>
          <a:p>
            <a:r>
              <a:rPr lang="en-US" sz="2400" dirty="0" smtClean="0"/>
              <a:t>Court will provide the identifying docket number</a:t>
            </a:r>
            <a:endParaRPr lang="en-US" sz="2400" dirty="0"/>
          </a:p>
        </p:txBody>
      </p:sp>
      <p:sp>
        <p:nvSpPr>
          <p:cNvPr id="3" name="Title 2"/>
          <p:cNvSpPr>
            <a:spLocks noGrp="1"/>
          </p:cNvSpPr>
          <p:nvPr>
            <p:ph type="title"/>
          </p:nvPr>
        </p:nvSpPr>
        <p:spPr/>
        <p:txBody>
          <a:bodyPr/>
          <a:lstStyle/>
          <a:p>
            <a:r>
              <a:rPr lang="en-US" dirty="0" smtClean="0"/>
              <a:t>Court of jurisdiction</a:t>
            </a:r>
            <a:endParaRPr lang="en-US" dirty="0"/>
          </a:p>
        </p:txBody>
      </p:sp>
    </p:spTree>
    <p:extLst>
      <p:ext uri="{BB962C8B-B14F-4D97-AF65-F5344CB8AC3E}">
        <p14:creationId xmlns:p14="http://schemas.microsoft.com/office/powerpoint/2010/main" val="2642500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800" dirty="0" smtClean="0"/>
              <a:t>In the search warrant, the CRIME must be specifically identified.</a:t>
            </a:r>
          </a:p>
          <a:p>
            <a:pPr lvl="1"/>
            <a:r>
              <a:rPr lang="en-US" sz="2800" dirty="0" smtClean="0"/>
              <a:t>Acts to place scope limitations </a:t>
            </a:r>
          </a:p>
          <a:p>
            <a:pPr lvl="1"/>
            <a:r>
              <a:rPr lang="en-US" sz="2800" dirty="0" smtClean="0"/>
              <a:t>Conspiracy</a:t>
            </a:r>
          </a:p>
          <a:p>
            <a:pPr lvl="1"/>
            <a:r>
              <a:rPr lang="en-US" sz="2800" dirty="0" smtClean="0"/>
              <a:t>Violation Uniform Controlled Substance Act (VUCSA)</a:t>
            </a:r>
          </a:p>
          <a:p>
            <a:pPr lvl="2"/>
            <a:r>
              <a:rPr lang="en-US" sz="2800" dirty="0" smtClean="0"/>
              <a:t>For drug warrants, you must specifically state the drug you are looking for*</a:t>
            </a:r>
          </a:p>
          <a:p>
            <a:pPr marL="365760" lvl="1" indent="0">
              <a:buNone/>
            </a:pPr>
            <a:r>
              <a:rPr lang="en-US" sz="1600" b="1" dirty="0" smtClean="0">
                <a:solidFill>
                  <a:srgbClr val="008000"/>
                </a:solidFill>
              </a:rPr>
              <a:t>State v Dodson, 110 </a:t>
            </a:r>
            <a:r>
              <a:rPr lang="en-US" sz="1600" b="1" dirty="0" err="1" smtClean="0">
                <a:solidFill>
                  <a:srgbClr val="008000"/>
                </a:solidFill>
              </a:rPr>
              <a:t>Wn</a:t>
            </a:r>
            <a:r>
              <a:rPr lang="en-US" sz="1600" b="1" dirty="0" smtClean="0">
                <a:solidFill>
                  <a:srgbClr val="008000"/>
                </a:solidFill>
              </a:rPr>
              <a:t>. App. 112, 39 P.3d 324 (2002)</a:t>
            </a:r>
          </a:p>
        </p:txBody>
      </p:sp>
      <p:sp>
        <p:nvSpPr>
          <p:cNvPr id="3" name="Title 2"/>
          <p:cNvSpPr>
            <a:spLocks noGrp="1"/>
          </p:cNvSpPr>
          <p:nvPr>
            <p:ph type="title"/>
          </p:nvPr>
        </p:nvSpPr>
        <p:spPr/>
        <p:txBody>
          <a:bodyPr/>
          <a:lstStyle/>
          <a:p>
            <a:r>
              <a:rPr lang="en-US" dirty="0" smtClean="0"/>
              <a:t>Type of crime</a:t>
            </a:r>
            <a:endParaRPr lang="en-US" dirty="0"/>
          </a:p>
        </p:txBody>
      </p:sp>
    </p:spTree>
    <p:extLst>
      <p:ext uri="{BB962C8B-B14F-4D97-AF65-F5344CB8AC3E}">
        <p14:creationId xmlns:p14="http://schemas.microsoft.com/office/powerpoint/2010/main" val="17493529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This block will be filled in by Judge at the time of the warrant signing</a:t>
            </a:r>
          </a:p>
          <a:p>
            <a:r>
              <a:rPr lang="en-US" sz="2800" dirty="0" smtClean="0"/>
              <a:t>Maximum 10 days</a:t>
            </a:r>
          </a:p>
          <a:p>
            <a:r>
              <a:rPr lang="en-US" sz="2800" dirty="0" smtClean="0"/>
              <a:t>Time limit pertains to service…. Not compliance.</a:t>
            </a:r>
          </a:p>
          <a:p>
            <a:pPr lvl="1"/>
            <a:r>
              <a:rPr lang="en-US" sz="2800" dirty="0" err="1" smtClean="0"/>
              <a:t>i.e</a:t>
            </a:r>
            <a:r>
              <a:rPr lang="en-US" sz="2800" dirty="0" smtClean="0"/>
              <a:t> – Bank Records</a:t>
            </a:r>
          </a:p>
          <a:p>
            <a:pPr marL="365760" lvl="1" indent="0">
              <a:buNone/>
            </a:pPr>
            <a:endParaRPr lang="en-US" dirty="0" smtClean="0"/>
          </a:p>
        </p:txBody>
      </p:sp>
      <p:sp>
        <p:nvSpPr>
          <p:cNvPr id="3" name="Title 2"/>
          <p:cNvSpPr>
            <a:spLocks noGrp="1"/>
          </p:cNvSpPr>
          <p:nvPr>
            <p:ph type="title"/>
          </p:nvPr>
        </p:nvSpPr>
        <p:spPr/>
        <p:txBody>
          <a:bodyPr/>
          <a:lstStyle/>
          <a:p>
            <a:r>
              <a:rPr lang="en-US" dirty="0" smtClean="0"/>
              <a:t>Search within ? days</a:t>
            </a:r>
            <a:endParaRPr lang="en-US" dirty="0"/>
          </a:p>
        </p:txBody>
      </p:sp>
    </p:spTree>
    <p:extLst>
      <p:ext uri="{BB962C8B-B14F-4D97-AF65-F5344CB8AC3E}">
        <p14:creationId xmlns:p14="http://schemas.microsoft.com/office/powerpoint/2010/main" val="28518318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marL="45720" indent="0">
              <a:buNone/>
            </a:pPr>
            <a:r>
              <a:rPr lang="en-US" sz="2200" dirty="0"/>
              <a:t>_________________ COURT FOR KING COUNTY</a:t>
            </a:r>
          </a:p>
          <a:p>
            <a:pPr marL="45720" indent="0">
              <a:buNone/>
            </a:pPr>
            <a:endParaRPr lang="en-US" sz="2200" dirty="0"/>
          </a:p>
          <a:p>
            <a:pPr marL="45720" indent="0">
              <a:buNone/>
            </a:pPr>
            <a:r>
              <a:rPr lang="en-US" sz="2200" dirty="0"/>
              <a:t>STATE OF WASHINGTON	)        NO.</a:t>
            </a:r>
          </a:p>
          <a:p>
            <a:pPr marL="45720" indent="0">
              <a:buNone/>
            </a:pPr>
            <a:r>
              <a:rPr lang="en-US" sz="2200" dirty="0"/>
              <a:t>			</a:t>
            </a:r>
            <a:r>
              <a:rPr lang="en-US" sz="2200" dirty="0" smtClean="0"/>
              <a:t>)        </a:t>
            </a:r>
            <a:r>
              <a:rPr lang="en-US" sz="2200" dirty="0"/>
              <a:t>SS.</a:t>
            </a:r>
          </a:p>
          <a:p>
            <a:pPr marL="45720" indent="0">
              <a:buNone/>
            </a:pPr>
            <a:r>
              <a:rPr lang="en-US" sz="2200" dirty="0"/>
              <a:t>COUNTY OF KING	</a:t>
            </a:r>
            <a:r>
              <a:rPr lang="en-US" sz="2200" dirty="0" smtClean="0"/>
              <a:t>)        </a:t>
            </a:r>
            <a:r>
              <a:rPr lang="en-US" sz="2200" dirty="0"/>
              <a:t>SEARCH WARRANT</a:t>
            </a:r>
          </a:p>
          <a:p>
            <a:pPr marL="45720" indent="0">
              <a:buNone/>
            </a:pPr>
            <a:endParaRPr lang="en-US" sz="2200" dirty="0"/>
          </a:p>
          <a:p>
            <a:pPr marL="45720" indent="0">
              <a:buNone/>
            </a:pPr>
            <a:endParaRPr lang="en-US" sz="2200" dirty="0"/>
          </a:p>
          <a:p>
            <a:pPr marL="45720" indent="0">
              <a:buNone/>
            </a:pPr>
            <a:r>
              <a:rPr lang="en-US" sz="2200" dirty="0"/>
              <a:t>TO ANY PEACE OFFICER IN THE STATE OF WASHINGTON:</a:t>
            </a:r>
          </a:p>
          <a:p>
            <a:pPr marL="45720" indent="0">
              <a:buNone/>
            </a:pPr>
            <a:endParaRPr lang="en-US" sz="2200" dirty="0"/>
          </a:p>
          <a:p>
            <a:pPr marL="45720" indent="0">
              <a:buNone/>
            </a:pPr>
            <a:r>
              <a:rPr lang="en-US" sz="2200" dirty="0" smtClean="0"/>
              <a:t>Upon </a:t>
            </a:r>
            <a:r>
              <a:rPr lang="en-US" sz="2200" dirty="0"/>
              <a:t>sworn complaint made before me, there is probable cause to believe that the crime(s) of:______________________ has been committed and that evidence of that crime; or contraband, the fruits of the crime, or things otherwise criminally possessed; or weapons or other things by means of which a crime has been committed or reasonable appears about to be committed; or a person for whose arrest there is probable cause, or who is unlawfully restrained is/are concealed in or on  certain premises, vehicles or persons.</a:t>
            </a:r>
          </a:p>
          <a:p>
            <a:pPr marL="45720" indent="0">
              <a:buNone/>
            </a:pPr>
            <a:endParaRPr lang="en-US" sz="2200" dirty="0"/>
          </a:p>
          <a:p>
            <a:pPr marL="45720" indent="0">
              <a:buNone/>
            </a:pPr>
            <a:r>
              <a:rPr lang="en-US" sz="2200" dirty="0"/>
              <a:t>YOU ARE COMMANDED TO:</a:t>
            </a:r>
          </a:p>
          <a:p>
            <a:pPr marL="45720" indent="0">
              <a:buNone/>
            </a:pPr>
            <a:endParaRPr lang="en-US" sz="2200" dirty="0"/>
          </a:p>
          <a:p>
            <a:pPr marL="45720" indent="0">
              <a:buNone/>
            </a:pPr>
            <a:r>
              <a:rPr lang="en-US" sz="2200" dirty="0"/>
              <a:t>1.	Search within____ days of this date, the premises, vehicle or person described as follows:</a:t>
            </a:r>
          </a:p>
          <a:p>
            <a:endParaRPr lang="en-US" dirty="0"/>
          </a:p>
          <a:p>
            <a:endParaRPr lang="en-US" dirty="0"/>
          </a:p>
          <a:p>
            <a:endParaRPr lang="en-US" dirty="0"/>
          </a:p>
          <a:p>
            <a:endParaRPr lang="en-US" dirty="0"/>
          </a:p>
          <a:p>
            <a:endParaRPr lang="en-US" dirty="0"/>
          </a:p>
          <a:p>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0324061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Must be sufficient to direct ANY officer executing the warrant to ONLY that place or person.</a:t>
            </a:r>
          </a:p>
          <a:p>
            <a:r>
              <a:rPr lang="en-US" sz="2400" dirty="0" smtClean="0"/>
              <a:t>Premise</a:t>
            </a:r>
          </a:p>
          <a:p>
            <a:pPr lvl="1"/>
            <a:r>
              <a:rPr lang="en-US" sz="2400" dirty="0" smtClean="0"/>
              <a:t>Both by address and physical descriptors</a:t>
            </a:r>
          </a:p>
          <a:p>
            <a:r>
              <a:rPr lang="en-US" sz="2400" dirty="0" smtClean="0"/>
              <a:t>Vehicle</a:t>
            </a:r>
          </a:p>
          <a:p>
            <a:pPr lvl="1"/>
            <a:r>
              <a:rPr lang="en-US" sz="2400" dirty="0" smtClean="0"/>
              <a:t>VIN, License, location if known</a:t>
            </a:r>
          </a:p>
          <a:p>
            <a:r>
              <a:rPr lang="en-US" sz="2400" dirty="0" smtClean="0"/>
              <a:t>Person</a:t>
            </a:r>
          </a:p>
          <a:p>
            <a:pPr lvl="1"/>
            <a:r>
              <a:rPr lang="en-US" sz="2400" dirty="0" smtClean="0"/>
              <a:t>As much particularity as possible</a:t>
            </a:r>
          </a:p>
          <a:p>
            <a:pPr marL="91440" indent="0">
              <a:buNone/>
            </a:pPr>
            <a:endParaRPr lang="en-US" dirty="0"/>
          </a:p>
        </p:txBody>
      </p:sp>
      <p:sp>
        <p:nvSpPr>
          <p:cNvPr id="3" name="Title 2"/>
          <p:cNvSpPr>
            <a:spLocks noGrp="1"/>
          </p:cNvSpPr>
          <p:nvPr>
            <p:ph type="title"/>
          </p:nvPr>
        </p:nvSpPr>
        <p:spPr/>
        <p:txBody>
          <a:bodyPr/>
          <a:lstStyle/>
          <a:p>
            <a:r>
              <a:rPr lang="en-US" dirty="0" smtClean="0"/>
              <a:t>Description of premise/ vehicle/ person</a:t>
            </a:r>
            <a:endParaRPr lang="en-US" dirty="0"/>
          </a:p>
        </p:txBody>
      </p:sp>
    </p:spTree>
    <p:extLst>
      <p:ext uri="{BB962C8B-B14F-4D97-AF65-F5344CB8AC3E}">
        <p14:creationId xmlns:p14="http://schemas.microsoft.com/office/powerpoint/2010/main" val="5245485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b="1" u="sng" dirty="0" smtClean="0">
                <a:solidFill>
                  <a:srgbClr val="00B050"/>
                </a:solidFill>
              </a:rPr>
              <a:t>BAD</a:t>
            </a:r>
            <a:r>
              <a:rPr lang="en-US" sz="2400" dirty="0" smtClean="0"/>
              <a:t> – 1357 Maple Street, Renton</a:t>
            </a:r>
          </a:p>
          <a:p>
            <a:endParaRPr lang="en-US" sz="2400" dirty="0"/>
          </a:p>
          <a:p>
            <a:r>
              <a:rPr lang="en-US" sz="2400" b="1" u="sng" dirty="0" smtClean="0">
                <a:solidFill>
                  <a:srgbClr val="0070C0"/>
                </a:solidFill>
              </a:rPr>
              <a:t>GOOD</a:t>
            </a:r>
            <a:r>
              <a:rPr lang="en-US" sz="2400" dirty="0" smtClean="0"/>
              <a:t> – The residence located at 1357 Maple Street, in the City of Renton, King County, Washington.  The residence is a white, single story home that is situated on a basement.  There is a detached garage, which is located just east of the main residence.</a:t>
            </a:r>
            <a:endParaRPr lang="en-US" sz="2400" dirty="0"/>
          </a:p>
        </p:txBody>
      </p:sp>
      <p:sp>
        <p:nvSpPr>
          <p:cNvPr id="3" name="Title 2"/>
          <p:cNvSpPr>
            <a:spLocks noGrp="1"/>
          </p:cNvSpPr>
          <p:nvPr>
            <p:ph type="title"/>
          </p:nvPr>
        </p:nvSpPr>
        <p:spPr/>
        <p:txBody>
          <a:bodyPr/>
          <a:lstStyle/>
          <a:p>
            <a:r>
              <a:rPr lang="en-US" dirty="0" smtClean="0"/>
              <a:t>Premise example</a:t>
            </a:r>
            <a:endParaRPr lang="en-US" dirty="0"/>
          </a:p>
        </p:txBody>
      </p:sp>
    </p:spTree>
    <p:extLst>
      <p:ext uri="{BB962C8B-B14F-4D97-AF65-F5344CB8AC3E}">
        <p14:creationId xmlns:p14="http://schemas.microsoft.com/office/powerpoint/2010/main" val="42148143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If not listed on the warrant, they are not covered.</a:t>
            </a:r>
          </a:p>
          <a:p>
            <a:r>
              <a:rPr lang="en-US" sz="2400" dirty="0" smtClean="0"/>
              <a:t>Usually can include: any and all detached sheds, outbuildings or storage sheds within the curtilage of the property.</a:t>
            </a:r>
          </a:p>
          <a:p>
            <a:pPr lvl="1"/>
            <a:r>
              <a:rPr lang="en-US" dirty="0" smtClean="0"/>
              <a:t>State v. Kelley, 52 </a:t>
            </a:r>
            <a:r>
              <a:rPr lang="en-US" dirty="0" err="1" smtClean="0"/>
              <a:t>Wn</a:t>
            </a:r>
            <a:r>
              <a:rPr lang="en-US" dirty="0" smtClean="0"/>
              <a:t>. App. 581, 762 P.2D 20 (1988)</a:t>
            </a:r>
          </a:p>
          <a:p>
            <a:r>
              <a:rPr lang="en-US" sz="2400" dirty="0" smtClean="0"/>
              <a:t>Remember, a good description can save your warrant if you get the address wrong.</a:t>
            </a:r>
            <a:endParaRPr lang="en-US" sz="2400" dirty="0"/>
          </a:p>
        </p:txBody>
      </p:sp>
      <p:sp>
        <p:nvSpPr>
          <p:cNvPr id="3" name="Title 2"/>
          <p:cNvSpPr>
            <a:spLocks noGrp="1"/>
          </p:cNvSpPr>
          <p:nvPr>
            <p:ph type="title"/>
          </p:nvPr>
        </p:nvSpPr>
        <p:spPr/>
        <p:txBody>
          <a:bodyPr/>
          <a:lstStyle/>
          <a:p>
            <a:r>
              <a:rPr lang="en-US" dirty="0" smtClean="0"/>
              <a:t>outbuildings</a:t>
            </a:r>
            <a:endParaRPr lang="en-US" dirty="0"/>
          </a:p>
        </p:txBody>
      </p:sp>
    </p:spTree>
    <p:extLst>
      <p:ext uri="{BB962C8B-B14F-4D97-AF65-F5344CB8AC3E}">
        <p14:creationId xmlns:p14="http://schemas.microsoft.com/office/powerpoint/2010/main" val="28404337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u="sng" dirty="0" smtClean="0">
                <a:solidFill>
                  <a:srgbClr val="800000"/>
                </a:solidFill>
              </a:rPr>
              <a:t>BAD</a:t>
            </a:r>
            <a:r>
              <a:rPr lang="en-US" dirty="0" smtClean="0"/>
              <a:t> - #148JJK, a Gold 2000 Ford Taurus</a:t>
            </a:r>
          </a:p>
          <a:p>
            <a:r>
              <a:rPr lang="en-US" b="1" u="sng" dirty="0" smtClean="0">
                <a:solidFill>
                  <a:srgbClr val="000090"/>
                </a:solidFill>
              </a:rPr>
              <a:t>GOOD</a:t>
            </a:r>
            <a:r>
              <a:rPr lang="en-US" dirty="0" smtClean="0">
                <a:solidFill>
                  <a:srgbClr val="000090"/>
                </a:solidFill>
              </a:rPr>
              <a:t> </a:t>
            </a:r>
            <a:r>
              <a:rPr lang="en-US" dirty="0" smtClean="0"/>
              <a:t>– A gold 2000 Ford Taurus, 4 DR, VIN# 1F274GB76F283972.  The vehicle is currently bearing Washington License #148JJK and is under police impound at the City of Burien storage facility.</a:t>
            </a:r>
          </a:p>
          <a:p>
            <a:pPr marL="45720" indent="0">
              <a:buNone/>
            </a:pPr>
            <a:endParaRPr lang="en-US" b="1" u="sng" dirty="0"/>
          </a:p>
        </p:txBody>
      </p:sp>
      <p:sp>
        <p:nvSpPr>
          <p:cNvPr id="3" name="Title 2"/>
          <p:cNvSpPr>
            <a:spLocks noGrp="1"/>
          </p:cNvSpPr>
          <p:nvPr>
            <p:ph type="title"/>
          </p:nvPr>
        </p:nvSpPr>
        <p:spPr/>
        <p:txBody>
          <a:bodyPr/>
          <a:lstStyle/>
          <a:p>
            <a:r>
              <a:rPr lang="en-US" dirty="0" smtClean="0"/>
              <a:t>Vehicle description</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3657600"/>
            <a:ext cx="31242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89998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Name the three documents that are required for a complete warrant from memory as discussed in class.</a:t>
            </a:r>
          </a:p>
          <a:p>
            <a:pPr marL="45720" indent="0">
              <a:buNone/>
            </a:pPr>
            <a:endParaRPr lang="en-US" dirty="0" smtClean="0"/>
          </a:p>
          <a:p>
            <a:r>
              <a:rPr lang="en-US" dirty="0" smtClean="0"/>
              <a:t>Demonstrate the ability to properly complete a search warrant and affidavit for current crime scene investigation.</a:t>
            </a:r>
          </a:p>
          <a:p>
            <a:pPr marL="45720" indent="0">
              <a:buNone/>
            </a:pPr>
            <a:endParaRPr lang="en-US" dirty="0"/>
          </a:p>
          <a:p>
            <a:pPr marL="45720" indent="0">
              <a:buNone/>
            </a:pPr>
            <a:endParaRPr lang="en-US" dirty="0"/>
          </a:p>
        </p:txBody>
      </p:sp>
      <p:sp>
        <p:nvSpPr>
          <p:cNvPr id="3" name="Title 2"/>
          <p:cNvSpPr>
            <a:spLocks noGrp="1"/>
          </p:cNvSpPr>
          <p:nvPr>
            <p:ph type="title"/>
          </p:nvPr>
        </p:nvSpPr>
        <p:spPr/>
        <p:txBody>
          <a:bodyPr/>
          <a:lstStyle/>
          <a:p>
            <a:r>
              <a:rPr lang="en-US" dirty="0" smtClean="0"/>
              <a:t>Learning objectives</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3886200"/>
            <a:ext cx="41148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6458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NAMED:</a:t>
            </a:r>
          </a:p>
          <a:p>
            <a:pPr lvl="1"/>
            <a:r>
              <a:rPr lang="en-US" sz="2400" dirty="0" smtClean="0"/>
              <a:t>The person of James Wayne Donaldson, DOB (021765).  A 35 year old, white male, with blonde hair, brown eyes, and about 6’02” tall and 170 pounds.</a:t>
            </a:r>
          </a:p>
          <a:p>
            <a:pPr lvl="1"/>
            <a:endParaRPr lang="en-US" sz="2400" dirty="0"/>
          </a:p>
          <a:p>
            <a:r>
              <a:rPr lang="en-US" sz="2400" dirty="0" smtClean="0"/>
              <a:t>UNNAMED:</a:t>
            </a:r>
          </a:p>
          <a:p>
            <a:pPr lvl="1"/>
            <a:r>
              <a:rPr lang="en-US" sz="2400" dirty="0" smtClean="0"/>
              <a:t>The person of a white male, approximately 35 years of age, who goes by the name of “Jim”.  The subject has blonde hair, brown eyes and is about 6’02” tall and 170 pounds.  </a:t>
            </a:r>
            <a:endParaRPr lang="en-US" sz="2400" dirty="0"/>
          </a:p>
        </p:txBody>
      </p:sp>
      <p:sp>
        <p:nvSpPr>
          <p:cNvPr id="3" name="Title 2"/>
          <p:cNvSpPr>
            <a:spLocks noGrp="1"/>
          </p:cNvSpPr>
          <p:nvPr>
            <p:ph type="title"/>
          </p:nvPr>
        </p:nvSpPr>
        <p:spPr/>
        <p:txBody>
          <a:bodyPr/>
          <a:lstStyle/>
          <a:p>
            <a:r>
              <a:rPr lang="en-US" dirty="0" smtClean="0"/>
              <a:t>Persons description</a:t>
            </a:r>
            <a:endParaRPr lang="en-US" dirty="0"/>
          </a:p>
        </p:txBody>
      </p:sp>
    </p:spTree>
    <p:extLst>
      <p:ext uri="{BB962C8B-B14F-4D97-AF65-F5344CB8AC3E}">
        <p14:creationId xmlns:p14="http://schemas.microsoft.com/office/powerpoint/2010/main" val="34597307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752600"/>
            <a:ext cx="8407893" cy="4407408"/>
          </a:xfrm>
        </p:spPr>
        <p:txBody>
          <a:bodyPr>
            <a:noAutofit/>
          </a:bodyPr>
          <a:lstStyle/>
          <a:p>
            <a:r>
              <a:rPr lang="en-US" sz="2800" dirty="0" smtClean="0"/>
              <a:t>Property or persons to be searched for.</a:t>
            </a:r>
          </a:p>
          <a:p>
            <a:r>
              <a:rPr lang="en-US" sz="2800" dirty="0" smtClean="0"/>
              <a:t>Must be described with enough particularity so that the searcher can reasonably ascertain and identify the things which are authorized to be seized.</a:t>
            </a:r>
          </a:p>
          <a:p>
            <a:pPr lvl="1"/>
            <a:r>
              <a:rPr lang="en-US" sz="2400" dirty="0" smtClean="0"/>
              <a:t>Prevent general searches</a:t>
            </a:r>
          </a:p>
          <a:p>
            <a:pPr lvl="1"/>
            <a:r>
              <a:rPr lang="en-US" sz="2400" dirty="0" smtClean="0"/>
              <a:t>Prevent seizing items not authorized by the Judge</a:t>
            </a:r>
          </a:p>
          <a:p>
            <a:pPr lvl="1"/>
            <a:r>
              <a:rPr lang="en-US" sz="2400" dirty="0" smtClean="0"/>
              <a:t>Prevent issuance on loose, vague, or doubtful bases of fact.</a:t>
            </a:r>
          </a:p>
          <a:p>
            <a:pPr marL="45720" indent="0">
              <a:buNone/>
            </a:pPr>
            <a:r>
              <a:rPr lang="en-US" sz="1800" dirty="0" smtClean="0"/>
              <a:t>State v Chambers, 88 </a:t>
            </a:r>
            <a:r>
              <a:rPr lang="en-US" sz="1800" dirty="0" err="1" smtClean="0"/>
              <a:t>Wn</a:t>
            </a:r>
            <a:r>
              <a:rPr lang="en-US" sz="1800" dirty="0" smtClean="0"/>
              <a:t>. App. 640, 645, 945 P.2d 1172 (1997</a:t>
            </a:r>
            <a:r>
              <a:rPr lang="en-US" dirty="0" smtClean="0"/>
              <a:t>)</a:t>
            </a:r>
            <a:endParaRPr lang="en-US" dirty="0"/>
          </a:p>
        </p:txBody>
      </p:sp>
      <p:sp>
        <p:nvSpPr>
          <p:cNvPr id="3" name="Title 2"/>
          <p:cNvSpPr>
            <a:spLocks noGrp="1"/>
          </p:cNvSpPr>
          <p:nvPr>
            <p:ph type="title"/>
          </p:nvPr>
        </p:nvSpPr>
        <p:spPr/>
        <p:txBody>
          <a:bodyPr/>
          <a:lstStyle/>
          <a:p>
            <a:r>
              <a:rPr lang="en-US" dirty="0" smtClean="0"/>
              <a:t>Seize the following</a:t>
            </a:r>
            <a:endParaRPr lang="en-US" dirty="0"/>
          </a:p>
        </p:txBody>
      </p:sp>
    </p:spTree>
    <p:extLst>
      <p:ext uri="{BB962C8B-B14F-4D97-AF65-F5344CB8AC3E}">
        <p14:creationId xmlns:p14="http://schemas.microsoft.com/office/powerpoint/2010/main" val="11054745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Judge issuing the warrant</a:t>
            </a:r>
          </a:p>
          <a:p>
            <a:pPr lvl="1"/>
            <a:r>
              <a:rPr lang="en-US" sz="2600" dirty="0" smtClean="0"/>
              <a:t>Date/ Time</a:t>
            </a:r>
          </a:p>
          <a:p>
            <a:pPr lvl="1"/>
            <a:endParaRPr lang="en-US" sz="2600" dirty="0"/>
          </a:p>
          <a:p>
            <a:r>
              <a:rPr lang="en-US" sz="2800" dirty="0" smtClean="0"/>
              <a:t>Printed name and signature of the Police Officer</a:t>
            </a:r>
          </a:p>
          <a:p>
            <a:pPr marL="365760" lvl="1" indent="0">
              <a:buNone/>
            </a:pPr>
            <a:endParaRPr lang="en-US" sz="2600" dirty="0"/>
          </a:p>
        </p:txBody>
      </p:sp>
      <p:sp>
        <p:nvSpPr>
          <p:cNvPr id="3" name="Title 2"/>
          <p:cNvSpPr>
            <a:spLocks noGrp="1"/>
          </p:cNvSpPr>
          <p:nvPr>
            <p:ph type="title"/>
          </p:nvPr>
        </p:nvSpPr>
        <p:spPr/>
        <p:txBody>
          <a:bodyPr/>
          <a:lstStyle/>
          <a:p>
            <a:r>
              <a:rPr lang="en-US" dirty="0" smtClean="0"/>
              <a:t>Signatures on the warrant</a:t>
            </a:r>
            <a:endParaRPr lang="en-US" dirty="0"/>
          </a:p>
        </p:txBody>
      </p:sp>
    </p:spTree>
    <p:extLst>
      <p:ext uri="{BB962C8B-B14F-4D97-AF65-F5344CB8AC3E}">
        <p14:creationId xmlns:p14="http://schemas.microsoft.com/office/powerpoint/2010/main" val="2651161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lgn="ctr">
              <a:buNone/>
            </a:pPr>
            <a:endParaRPr lang="en-US" sz="4000" dirty="0" smtClean="0"/>
          </a:p>
          <a:p>
            <a:pPr marL="45720" indent="0" algn="ctr">
              <a:buNone/>
            </a:pPr>
            <a:endParaRPr lang="en-US" sz="4000" dirty="0"/>
          </a:p>
          <a:p>
            <a:pPr marL="45720" indent="0" algn="ctr">
              <a:buNone/>
            </a:pPr>
            <a:r>
              <a:rPr lang="en-US" sz="4000" dirty="0" smtClean="0"/>
              <a:t>THE AFFIDAVIT</a:t>
            </a:r>
            <a:endParaRPr lang="en-US" sz="4000"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12366398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a:p>
            <a:endParaRPr lang="en-US" dirty="0" smtClean="0"/>
          </a:p>
          <a:p>
            <a:r>
              <a:rPr lang="en-US" sz="2800" dirty="0" smtClean="0"/>
              <a:t>This information should match that as listed on the Search Warrant.</a:t>
            </a:r>
            <a:endParaRPr lang="en-US" sz="2800" dirty="0"/>
          </a:p>
        </p:txBody>
      </p:sp>
      <p:sp>
        <p:nvSpPr>
          <p:cNvPr id="3" name="Title 2"/>
          <p:cNvSpPr>
            <a:spLocks noGrp="1"/>
          </p:cNvSpPr>
          <p:nvPr>
            <p:ph type="title"/>
          </p:nvPr>
        </p:nvSpPr>
        <p:spPr/>
        <p:txBody>
          <a:bodyPr/>
          <a:lstStyle/>
          <a:p>
            <a:r>
              <a:rPr lang="en-US" dirty="0" smtClean="0"/>
              <a:t>Type of crime</a:t>
            </a:r>
            <a:endParaRPr lang="en-US" dirty="0"/>
          </a:p>
        </p:txBody>
      </p:sp>
    </p:spTree>
    <p:extLst>
      <p:ext uri="{BB962C8B-B14F-4D97-AF65-F5344CB8AC3E}">
        <p14:creationId xmlns:p14="http://schemas.microsoft.com/office/powerpoint/2010/main" val="19353751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Check the applicable sections based on the items you plan to search for.</a:t>
            </a:r>
          </a:p>
          <a:p>
            <a:r>
              <a:rPr lang="en-US" dirty="0" smtClean="0"/>
              <a:t>Any or all could be checked</a:t>
            </a:r>
          </a:p>
          <a:p>
            <a:r>
              <a:rPr lang="en-US" dirty="0" smtClean="0"/>
              <a:t>Example – A VUCSA Search Warrant Affidavit</a:t>
            </a:r>
          </a:p>
          <a:p>
            <a:pPr lvl="1"/>
            <a:r>
              <a:rPr lang="en-US" dirty="0" smtClean="0"/>
              <a:t>Evidence (Drugs, Documents, Money)</a:t>
            </a:r>
          </a:p>
          <a:p>
            <a:pPr lvl="1"/>
            <a:r>
              <a:rPr lang="en-US" dirty="0" smtClean="0"/>
              <a:t>Contraband (Drugs)</a:t>
            </a:r>
          </a:p>
          <a:p>
            <a:pPr lvl="1"/>
            <a:r>
              <a:rPr lang="en-US" dirty="0" smtClean="0"/>
              <a:t>Weapons (Guns)</a:t>
            </a:r>
          </a:p>
          <a:p>
            <a:pPr lvl="1"/>
            <a:r>
              <a:rPr lang="en-US" dirty="0" smtClean="0"/>
              <a:t>Person (The identified dealer)</a:t>
            </a:r>
          </a:p>
          <a:p>
            <a:pPr lvl="1"/>
            <a:endParaRPr lang="en-US" dirty="0" smtClean="0"/>
          </a:p>
          <a:p>
            <a:pPr marL="45720" indent="0">
              <a:buNone/>
            </a:pPr>
            <a:r>
              <a:rPr lang="en-US" dirty="0"/>
              <a:t>The undersigned by oath states:	I believe that:</a:t>
            </a:r>
          </a:p>
          <a:p>
            <a:pPr marL="45720" indent="0">
              <a:buNone/>
            </a:pPr>
            <a:r>
              <a:rPr lang="en-US" dirty="0"/>
              <a:t> </a:t>
            </a:r>
          </a:p>
          <a:p>
            <a:pPr marL="45720" indent="0">
              <a:buNone/>
            </a:pPr>
            <a:r>
              <a:rPr lang="en-US" dirty="0"/>
              <a:t>(  </a:t>
            </a:r>
            <a:r>
              <a:rPr lang="en-US" dirty="0" smtClean="0"/>
              <a:t>)Evidence </a:t>
            </a:r>
            <a:r>
              <a:rPr lang="en-US" dirty="0"/>
              <a:t>of the crime of </a:t>
            </a:r>
            <a:r>
              <a:rPr lang="en-US" b="1" u="sng" dirty="0">
                <a:solidFill>
                  <a:srgbClr val="000090"/>
                </a:solidFill>
              </a:rPr>
              <a:t>Violation of the Uniform Controlled Substance Act</a:t>
            </a:r>
            <a:r>
              <a:rPr lang="en-US" dirty="0"/>
              <a:t>, and</a:t>
            </a:r>
          </a:p>
          <a:p>
            <a:pPr marL="45720" indent="0">
              <a:buNone/>
            </a:pPr>
            <a:r>
              <a:rPr lang="en-US" dirty="0"/>
              <a:t> </a:t>
            </a:r>
          </a:p>
          <a:p>
            <a:pPr marL="45720" indent="0">
              <a:buNone/>
            </a:pPr>
            <a:r>
              <a:rPr lang="en-US" dirty="0"/>
              <a:t>(  </a:t>
            </a:r>
            <a:r>
              <a:rPr lang="en-US" dirty="0" smtClean="0"/>
              <a:t>)Contraband</a:t>
            </a:r>
            <a:r>
              <a:rPr lang="en-US" dirty="0"/>
              <a:t>, the fruits of the crime, or things otherwise criminally </a:t>
            </a:r>
            <a:r>
              <a:rPr lang="en-US" dirty="0" smtClean="0"/>
              <a:t>possessed</a:t>
            </a:r>
            <a:r>
              <a:rPr lang="en-US" dirty="0"/>
              <a:t>, and</a:t>
            </a:r>
          </a:p>
          <a:p>
            <a:pPr marL="45720" indent="0">
              <a:buNone/>
            </a:pPr>
            <a:r>
              <a:rPr lang="en-US" dirty="0"/>
              <a:t> </a:t>
            </a:r>
          </a:p>
          <a:p>
            <a:pPr marL="45720" indent="0">
              <a:buNone/>
            </a:pPr>
            <a:r>
              <a:rPr lang="en-US" dirty="0"/>
              <a:t>(  </a:t>
            </a:r>
            <a:r>
              <a:rPr lang="en-US" dirty="0" smtClean="0"/>
              <a:t>)Weapons </a:t>
            </a:r>
            <a:r>
              <a:rPr lang="en-US" dirty="0"/>
              <a:t>or other things by means of which a crime has been committed or reasonably appears to be committed, and</a:t>
            </a:r>
          </a:p>
          <a:p>
            <a:pPr marL="45720" indent="0">
              <a:buNone/>
            </a:pPr>
            <a:r>
              <a:rPr lang="en-US" dirty="0"/>
              <a:t> </a:t>
            </a:r>
          </a:p>
          <a:p>
            <a:pPr marL="45720" indent="0">
              <a:buNone/>
            </a:pPr>
            <a:r>
              <a:rPr lang="en-US" dirty="0"/>
              <a:t>(  </a:t>
            </a:r>
            <a:r>
              <a:rPr lang="en-US" dirty="0" smtClean="0"/>
              <a:t>)A </a:t>
            </a:r>
            <a:r>
              <a:rPr lang="en-US" dirty="0"/>
              <a:t>person for whose detention there is probable cause, or who is unlawfully restrained</a:t>
            </a:r>
          </a:p>
          <a:p>
            <a:pPr marL="45720" indent="0">
              <a:buNone/>
            </a:pPr>
            <a:r>
              <a:rPr lang="en-US" dirty="0"/>
              <a:t> </a:t>
            </a:r>
          </a:p>
          <a:p>
            <a:pPr marL="45720" indent="0">
              <a:buNone/>
            </a:pPr>
            <a:r>
              <a:rPr lang="en-US" dirty="0"/>
              <a:t>is/are located in, on, or about the following described premises, vehicles or person:</a:t>
            </a:r>
          </a:p>
          <a:p>
            <a:pPr marL="45720" indent="0">
              <a:buNone/>
            </a:pPr>
            <a:endParaRPr lang="en-US" dirty="0"/>
          </a:p>
        </p:txBody>
      </p:sp>
      <p:sp>
        <p:nvSpPr>
          <p:cNvPr id="3" name="Title 2"/>
          <p:cNvSpPr>
            <a:spLocks noGrp="1"/>
          </p:cNvSpPr>
          <p:nvPr>
            <p:ph type="title"/>
          </p:nvPr>
        </p:nvSpPr>
        <p:spPr/>
        <p:txBody>
          <a:bodyPr/>
          <a:lstStyle/>
          <a:p>
            <a:r>
              <a:rPr lang="en-US" dirty="0" smtClean="0"/>
              <a:t>I believe that……..</a:t>
            </a:r>
            <a:endParaRPr lang="en-US" dirty="0"/>
          </a:p>
        </p:txBody>
      </p:sp>
    </p:spTree>
    <p:extLst>
      <p:ext uri="{BB962C8B-B14F-4D97-AF65-F5344CB8AC3E}">
        <p14:creationId xmlns:p14="http://schemas.microsoft.com/office/powerpoint/2010/main" val="33642725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a:p>
            <a:endParaRPr lang="en-US" dirty="0" smtClean="0"/>
          </a:p>
          <a:p>
            <a:r>
              <a:rPr lang="en-US" sz="2800" dirty="0" smtClean="0"/>
              <a:t>Use the same description that was used on the Search Warrant</a:t>
            </a:r>
            <a:endParaRPr lang="en-US" sz="2800" dirty="0"/>
          </a:p>
        </p:txBody>
      </p:sp>
      <p:sp>
        <p:nvSpPr>
          <p:cNvPr id="3" name="Title 2"/>
          <p:cNvSpPr>
            <a:spLocks noGrp="1"/>
          </p:cNvSpPr>
          <p:nvPr>
            <p:ph type="title"/>
          </p:nvPr>
        </p:nvSpPr>
        <p:spPr/>
        <p:txBody>
          <a:bodyPr/>
          <a:lstStyle/>
          <a:p>
            <a:r>
              <a:rPr lang="en-US" dirty="0" smtClean="0"/>
              <a:t>Description of premise/ vehicle/ persons</a:t>
            </a:r>
            <a:endParaRPr lang="en-US" dirty="0"/>
          </a:p>
        </p:txBody>
      </p:sp>
    </p:spTree>
    <p:extLst>
      <p:ext uri="{BB962C8B-B14F-4D97-AF65-F5344CB8AC3E}">
        <p14:creationId xmlns:p14="http://schemas.microsoft.com/office/powerpoint/2010/main" val="18588310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A written report of the investigation and facts which describe the basis of your probable cause.</a:t>
            </a:r>
          </a:p>
          <a:p>
            <a:endParaRPr lang="en-US" sz="2400" dirty="0"/>
          </a:p>
          <a:p>
            <a:r>
              <a:rPr lang="en-US" sz="2400" dirty="0" smtClean="0"/>
              <a:t>Three basic portions to an affidavit:</a:t>
            </a:r>
          </a:p>
          <a:p>
            <a:pPr lvl="1"/>
            <a:r>
              <a:rPr lang="en-US" sz="2200" dirty="0" smtClean="0"/>
              <a:t>Police Officer’s training and experience (Hero Statement)</a:t>
            </a:r>
          </a:p>
          <a:p>
            <a:pPr lvl="1"/>
            <a:r>
              <a:rPr lang="en-US" sz="2200" dirty="0" smtClean="0"/>
              <a:t>Facts specific to the investigation</a:t>
            </a:r>
          </a:p>
          <a:p>
            <a:pPr lvl="1"/>
            <a:r>
              <a:rPr lang="en-US" sz="2200" dirty="0" smtClean="0"/>
              <a:t>Conclusion</a:t>
            </a:r>
          </a:p>
        </p:txBody>
      </p:sp>
      <p:sp>
        <p:nvSpPr>
          <p:cNvPr id="3" name="Title 2"/>
          <p:cNvSpPr>
            <a:spLocks noGrp="1"/>
          </p:cNvSpPr>
          <p:nvPr>
            <p:ph type="title"/>
          </p:nvPr>
        </p:nvSpPr>
        <p:spPr/>
        <p:txBody>
          <a:bodyPr/>
          <a:lstStyle/>
          <a:p>
            <a:r>
              <a:rPr lang="en-US" dirty="0" smtClean="0"/>
              <a:t>My belief is based upon the following facts and circumstances</a:t>
            </a:r>
            <a:endParaRPr lang="en-US" dirty="0"/>
          </a:p>
        </p:txBody>
      </p:sp>
    </p:spTree>
    <p:extLst>
      <p:ext uri="{BB962C8B-B14F-4D97-AF65-F5344CB8AC3E}">
        <p14:creationId xmlns:p14="http://schemas.microsoft.com/office/powerpoint/2010/main" val="21097536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Tenure as officer</a:t>
            </a:r>
          </a:p>
          <a:p>
            <a:r>
              <a:rPr lang="en-US" sz="2400" dirty="0" smtClean="0"/>
              <a:t>Current assignment</a:t>
            </a:r>
          </a:p>
          <a:p>
            <a:r>
              <a:rPr lang="en-US" sz="2400" dirty="0" smtClean="0"/>
              <a:t>Past assignments if pertinent</a:t>
            </a:r>
          </a:p>
          <a:p>
            <a:r>
              <a:rPr lang="en-US" sz="2400" dirty="0" smtClean="0"/>
              <a:t>Number of investigations of similar crimes</a:t>
            </a:r>
          </a:p>
          <a:p>
            <a:r>
              <a:rPr lang="en-US" sz="2400" dirty="0" smtClean="0"/>
              <a:t>Training you have completed</a:t>
            </a:r>
          </a:p>
          <a:p>
            <a:pPr lvl="1"/>
            <a:r>
              <a:rPr lang="en-US" sz="2200" dirty="0" smtClean="0"/>
              <a:t>Civilian or Law Enforcement</a:t>
            </a:r>
          </a:p>
          <a:p>
            <a:pPr lvl="1"/>
            <a:r>
              <a:rPr lang="en-US" sz="2200" dirty="0" smtClean="0"/>
              <a:t>Focus toward current investigation</a:t>
            </a:r>
            <a:endParaRPr lang="en-US" sz="2200" dirty="0"/>
          </a:p>
        </p:txBody>
      </p:sp>
      <p:sp>
        <p:nvSpPr>
          <p:cNvPr id="3" name="Title 2"/>
          <p:cNvSpPr>
            <a:spLocks noGrp="1"/>
          </p:cNvSpPr>
          <p:nvPr>
            <p:ph type="title"/>
          </p:nvPr>
        </p:nvSpPr>
        <p:spPr/>
        <p:txBody>
          <a:bodyPr/>
          <a:lstStyle/>
          <a:p>
            <a:r>
              <a:rPr lang="en-US" dirty="0" smtClean="0"/>
              <a:t>Your “hero Statement”</a:t>
            </a:r>
            <a:endParaRPr lang="en-US" dirty="0"/>
          </a:p>
        </p:txBody>
      </p:sp>
      <p:pic>
        <p:nvPicPr>
          <p:cNvPr id="4" name="Picture 3"/>
          <p:cNvPicPr>
            <a:picLocks noChangeAspect="1"/>
          </p:cNvPicPr>
          <p:nvPr/>
        </p:nvPicPr>
        <p:blipFill>
          <a:blip r:embed="rId3"/>
          <a:stretch>
            <a:fillRect/>
          </a:stretch>
        </p:blipFill>
        <p:spPr>
          <a:xfrm>
            <a:off x="6400800" y="3505200"/>
            <a:ext cx="2235200" cy="2895600"/>
          </a:xfrm>
          <a:prstGeom prst="rect">
            <a:avLst/>
          </a:prstGeom>
        </p:spPr>
      </p:pic>
    </p:spTree>
    <p:extLst>
      <p:ext uri="{BB962C8B-B14F-4D97-AF65-F5344CB8AC3E}">
        <p14:creationId xmlns:p14="http://schemas.microsoft.com/office/powerpoint/2010/main" val="33626339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1400" dirty="0">
                <a:latin typeface="Times New Roman" charset="0"/>
                <a:ea typeface="MS PGothic" charset="0"/>
              </a:rPr>
              <a:t>I am a commissioned police officer for the Kent Police Department.  I am currently assigned to the detective division as a detective sergeant.  My primary responsibilities include supervising and directing investigations concerning felony crimes against persons and family violence crimes.  I have been a police officer for the City of Kent for the past 14 and a half years.  For 5 of these years, I was assigned to the detective division as a narcotics detective.  While a narcotics detective, I was assigned to the South King County Narcotics Task Force for one and one half years.  I have received training from the Washington State Criminal Justice Training Commission regarding narcotics identification and enforcement.  This training includes successful completion of basic and advanced narcotics investigator courses, drug enforcement for the patrol officer, informant development, surveillance, and asset seizure.  I have also attended a financial investigation course sponsored by the Washington State Narcotics Investigators Association.  I have also attended a 40 hour course sponsored by the Montana Department of Justice regarding electronic intelligence and surveillance.  I have attended training conferences put on by the Western States Information Network relating to all aspects of drug enforcement.  The Western States Information Network is a regional organization dedicated to the sharing of information, as well as education of law enforcement exclusively for narcotics investigations.  I have also attended a two week advanced undercover course taught at the Federal Law Enforcement Training Center in </a:t>
            </a:r>
            <a:r>
              <a:rPr lang="en-US" sz="1400" dirty="0" err="1">
                <a:latin typeface="Times New Roman" charset="0"/>
                <a:ea typeface="MS PGothic" charset="0"/>
              </a:rPr>
              <a:t>Glynco</a:t>
            </a:r>
            <a:r>
              <a:rPr lang="en-US" sz="1400" dirty="0">
                <a:latin typeface="Times New Roman" charset="0"/>
                <a:ea typeface="MS PGothic" charset="0"/>
              </a:rPr>
              <a:t>, Georgia.  During my time as a police officer I have been involved in approximately 400 narcotics related investigations.  </a:t>
            </a:r>
          </a:p>
          <a:p>
            <a:endParaRPr lang="en-US" sz="1400" dirty="0"/>
          </a:p>
        </p:txBody>
      </p:sp>
      <p:sp>
        <p:nvSpPr>
          <p:cNvPr id="3" name="Title 2"/>
          <p:cNvSpPr>
            <a:spLocks noGrp="1"/>
          </p:cNvSpPr>
          <p:nvPr>
            <p:ph type="title"/>
          </p:nvPr>
        </p:nvSpPr>
        <p:spPr/>
        <p:txBody>
          <a:bodyPr/>
          <a:lstStyle/>
          <a:p>
            <a:r>
              <a:rPr lang="en-US" dirty="0" smtClean="0"/>
              <a:t>Hero statement, “VUCSA”</a:t>
            </a:r>
            <a:endParaRPr lang="en-US" dirty="0"/>
          </a:p>
        </p:txBody>
      </p:sp>
    </p:spTree>
    <p:extLst>
      <p:ext uri="{BB962C8B-B14F-4D97-AF65-F5344CB8AC3E}">
        <p14:creationId xmlns:p14="http://schemas.microsoft.com/office/powerpoint/2010/main" val="22299439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What are the legal requirements?</a:t>
            </a:r>
          </a:p>
          <a:p>
            <a:r>
              <a:rPr lang="en-US" sz="2800" dirty="0" smtClean="0"/>
              <a:t>How do I draft and obtain a legally sufficient search warrant?</a:t>
            </a:r>
          </a:p>
          <a:p>
            <a:r>
              <a:rPr lang="en-US" sz="2800" dirty="0" smtClean="0"/>
              <a:t>How do I properly serve the warrant?</a:t>
            </a:r>
          </a:p>
          <a:p>
            <a:r>
              <a:rPr lang="en-US" sz="2800" dirty="0" smtClean="0"/>
              <a:t>What follow-up paperwork is needed?</a:t>
            </a:r>
          </a:p>
          <a:p>
            <a:r>
              <a:rPr lang="en-US" sz="2800" dirty="0" smtClean="0"/>
              <a:t>What about those unique situations?</a:t>
            </a:r>
            <a:endParaRPr lang="en-US" sz="2800" dirty="0"/>
          </a:p>
        </p:txBody>
      </p:sp>
      <p:sp>
        <p:nvSpPr>
          <p:cNvPr id="3" name="Title 2"/>
          <p:cNvSpPr>
            <a:spLocks noGrp="1"/>
          </p:cNvSpPr>
          <p:nvPr>
            <p:ph type="title"/>
          </p:nvPr>
        </p:nvSpPr>
        <p:spPr/>
        <p:txBody>
          <a:bodyPr/>
          <a:lstStyle/>
          <a:p>
            <a:r>
              <a:rPr lang="en-US" dirty="0" smtClean="0"/>
              <a:t>overview</a:t>
            </a:r>
            <a:endParaRPr lang="en-US" dirty="0"/>
          </a:p>
        </p:txBody>
      </p:sp>
    </p:spTree>
    <p:extLst>
      <p:ext uri="{BB962C8B-B14F-4D97-AF65-F5344CB8AC3E}">
        <p14:creationId xmlns:p14="http://schemas.microsoft.com/office/powerpoint/2010/main" val="7397685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latin typeface="Times New Roman" charset="0"/>
                <a:ea typeface="MS PGothic" charset="0"/>
              </a:rPr>
              <a:t>I am a commissioned police officer for the Kent Police Department.  I am currently assigned to the detective division as a detective sergeant.  My primary responsibilities include supervising and directing investigations concerning felony crimes against persons and family violence crimes.  I have been a police officer for the City of Kent for the past 14 and a half years.  For 5 years I was assigned to the detective division as a narcotics detective.  I have received training on criminal investigations from the Washington State Criminal Justice Training Commission.  I have also received training on interview and interrogation techniques.  I have received training on practical homicide and major crime investigations.  During my time as a police officer I have been involved in approximately _____  investigations concerning the crime of ______________.</a:t>
            </a:r>
          </a:p>
          <a:p>
            <a:endParaRPr lang="en-US" dirty="0"/>
          </a:p>
        </p:txBody>
      </p:sp>
      <p:sp>
        <p:nvSpPr>
          <p:cNvPr id="3" name="Title 2"/>
          <p:cNvSpPr>
            <a:spLocks noGrp="1"/>
          </p:cNvSpPr>
          <p:nvPr>
            <p:ph type="title"/>
          </p:nvPr>
        </p:nvSpPr>
        <p:spPr/>
        <p:txBody>
          <a:bodyPr/>
          <a:lstStyle/>
          <a:p>
            <a:r>
              <a:rPr lang="en-US" dirty="0" smtClean="0"/>
              <a:t>Hero statement “non </a:t>
            </a:r>
            <a:r>
              <a:rPr lang="en-US" dirty="0" err="1" smtClean="0"/>
              <a:t>vucsa</a:t>
            </a:r>
            <a:r>
              <a:rPr lang="en-US" dirty="0" smtClean="0"/>
              <a:t>”</a:t>
            </a:r>
            <a:endParaRPr lang="en-US" dirty="0"/>
          </a:p>
        </p:txBody>
      </p:sp>
    </p:spTree>
    <p:extLst>
      <p:ext uri="{BB962C8B-B14F-4D97-AF65-F5344CB8AC3E}">
        <p14:creationId xmlns:p14="http://schemas.microsoft.com/office/powerpoint/2010/main" val="31584331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lgn="ctr">
              <a:buNone/>
            </a:pPr>
            <a:r>
              <a:rPr lang="en-US" sz="2400" b="1" dirty="0" smtClean="0">
                <a:solidFill>
                  <a:srgbClr val="7030A0"/>
                </a:solidFill>
              </a:rPr>
              <a:t>This is your facts and circumstances section</a:t>
            </a:r>
          </a:p>
          <a:p>
            <a:r>
              <a:rPr lang="en-US" sz="2400" dirty="0" smtClean="0"/>
              <a:t>Describe what happened</a:t>
            </a:r>
          </a:p>
          <a:p>
            <a:r>
              <a:rPr lang="en-US" sz="2400" dirty="0" smtClean="0"/>
              <a:t>Why do you believe you will find the listed evidence at the listed location? </a:t>
            </a:r>
          </a:p>
          <a:p>
            <a:pPr lvl="1"/>
            <a:r>
              <a:rPr lang="en-US" sz="2400" dirty="0" smtClean="0"/>
              <a:t>Your Probable Cause</a:t>
            </a:r>
          </a:p>
          <a:p>
            <a:endParaRPr lang="en-US" sz="2400" dirty="0"/>
          </a:p>
          <a:p>
            <a:r>
              <a:rPr lang="en-US" sz="2400" dirty="0" smtClean="0"/>
              <a:t>Merely a police report</a:t>
            </a:r>
          </a:p>
          <a:p>
            <a:pPr lvl="1"/>
            <a:r>
              <a:rPr lang="en-US" sz="2400" dirty="0" smtClean="0"/>
              <a:t>Write in 1</a:t>
            </a:r>
            <a:r>
              <a:rPr lang="en-US" sz="2400" baseline="30000" dirty="0" smtClean="0"/>
              <a:t>st</a:t>
            </a:r>
            <a:r>
              <a:rPr lang="en-US" sz="2400" dirty="0" smtClean="0"/>
              <a:t> person</a:t>
            </a:r>
          </a:p>
          <a:p>
            <a:pPr lvl="1"/>
            <a:r>
              <a:rPr lang="en-US" sz="2400" dirty="0" smtClean="0"/>
              <a:t>Narrative description of incident</a:t>
            </a:r>
            <a:endParaRPr lang="en-US" sz="2400" dirty="0"/>
          </a:p>
        </p:txBody>
      </p:sp>
      <p:sp>
        <p:nvSpPr>
          <p:cNvPr id="3" name="Title 2"/>
          <p:cNvSpPr>
            <a:spLocks noGrp="1"/>
          </p:cNvSpPr>
          <p:nvPr>
            <p:ph type="title"/>
          </p:nvPr>
        </p:nvSpPr>
        <p:spPr/>
        <p:txBody>
          <a:bodyPr/>
          <a:lstStyle/>
          <a:p>
            <a:r>
              <a:rPr lang="en-US" dirty="0" smtClean="0"/>
              <a:t>What’s after the Hero Statement?</a:t>
            </a:r>
            <a:endParaRPr lang="en-US" dirty="0"/>
          </a:p>
        </p:txBody>
      </p:sp>
    </p:spTree>
    <p:extLst>
      <p:ext uri="{BB962C8B-B14F-4D97-AF65-F5344CB8AC3E}">
        <p14:creationId xmlns:p14="http://schemas.microsoft.com/office/powerpoint/2010/main" val="32155316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search warrant affidavit establishes probable cause if a reasonable person would understand from the facts contained in the affidavit that a crime has been committed and that evidence of the crime can be found at the place to be searched.</a:t>
            </a:r>
          </a:p>
          <a:p>
            <a:endParaRPr lang="en-US" dirty="0"/>
          </a:p>
          <a:p>
            <a:endParaRPr lang="en-US" dirty="0" smtClean="0"/>
          </a:p>
          <a:p>
            <a:pPr lvl="2"/>
            <a:r>
              <a:rPr lang="en-US" dirty="0" smtClean="0"/>
              <a:t>STICK TO THE FACTS – NOT CONCLUSIONS!</a:t>
            </a:r>
            <a:endParaRPr lang="en-US" dirty="0"/>
          </a:p>
        </p:txBody>
      </p:sp>
      <p:sp>
        <p:nvSpPr>
          <p:cNvPr id="3" name="Title 2"/>
          <p:cNvSpPr>
            <a:spLocks noGrp="1"/>
          </p:cNvSpPr>
          <p:nvPr>
            <p:ph type="title"/>
          </p:nvPr>
        </p:nvSpPr>
        <p:spPr/>
        <p:txBody>
          <a:bodyPr/>
          <a:lstStyle/>
          <a:p>
            <a:r>
              <a:rPr lang="en-US" dirty="0" smtClean="0"/>
              <a:t>Probable Cause, what does that mean?</a:t>
            </a:r>
            <a:endParaRPr lang="en-US" dirty="0"/>
          </a:p>
        </p:txBody>
      </p:sp>
      <p:pic>
        <p:nvPicPr>
          <p:cNvPr id="4" name="Picture 3"/>
          <p:cNvPicPr>
            <a:picLocks noChangeAspect="1"/>
          </p:cNvPicPr>
          <p:nvPr/>
        </p:nvPicPr>
        <p:blipFill>
          <a:blip r:embed="rId2"/>
          <a:stretch>
            <a:fillRect/>
          </a:stretch>
        </p:blipFill>
        <p:spPr>
          <a:xfrm>
            <a:off x="6172200" y="3733800"/>
            <a:ext cx="1968500" cy="1968500"/>
          </a:xfrm>
          <a:prstGeom prst="rect">
            <a:avLst/>
          </a:prstGeom>
        </p:spPr>
      </p:pic>
    </p:spTree>
    <p:extLst>
      <p:ext uri="{BB962C8B-B14F-4D97-AF65-F5344CB8AC3E}">
        <p14:creationId xmlns:p14="http://schemas.microsoft.com/office/powerpoint/2010/main" val="15751648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Hearsay and Informants</a:t>
            </a:r>
          </a:p>
          <a:p>
            <a:pPr lvl="1"/>
            <a:r>
              <a:rPr lang="en-US" dirty="0" smtClean="0"/>
              <a:t>Hearsay can be used to establish probable cause</a:t>
            </a:r>
          </a:p>
          <a:p>
            <a:pPr lvl="1"/>
            <a:r>
              <a:rPr lang="en-US" dirty="0" smtClean="0"/>
              <a:t>Common to use informant or witness information</a:t>
            </a:r>
          </a:p>
          <a:p>
            <a:r>
              <a:rPr lang="en-US" b="1" u="sng" dirty="0" smtClean="0"/>
              <a:t>Aguilar-</a:t>
            </a:r>
            <a:r>
              <a:rPr lang="en-US" b="1" u="sng" dirty="0" err="1" smtClean="0"/>
              <a:t>Spinelli</a:t>
            </a:r>
            <a:r>
              <a:rPr lang="en-US" b="1" u="sng" dirty="0" smtClean="0"/>
              <a:t>: </a:t>
            </a:r>
            <a:r>
              <a:rPr lang="en-US" dirty="0" smtClean="0"/>
              <a:t>2 Prong Test</a:t>
            </a:r>
          </a:p>
          <a:p>
            <a:pPr lvl="1"/>
            <a:r>
              <a:rPr lang="en-US" dirty="0" smtClean="0"/>
              <a:t>Basis of knowledge</a:t>
            </a:r>
          </a:p>
          <a:p>
            <a:pPr lvl="2"/>
            <a:r>
              <a:rPr lang="en-US" dirty="0" smtClean="0"/>
              <a:t>How did he/ she know it?</a:t>
            </a:r>
          </a:p>
          <a:p>
            <a:pPr lvl="1"/>
            <a:r>
              <a:rPr lang="en-US" dirty="0" smtClean="0"/>
              <a:t>Veracity</a:t>
            </a:r>
          </a:p>
          <a:p>
            <a:pPr lvl="2"/>
            <a:r>
              <a:rPr lang="en-US" dirty="0" smtClean="0"/>
              <a:t>How trustworthy is he/ she?</a:t>
            </a:r>
          </a:p>
          <a:p>
            <a:pPr lvl="2"/>
            <a:r>
              <a:rPr lang="en-US" dirty="0" smtClean="0"/>
              <a:t>Almost anything can be placed into the affidavit if it was legally obtained</a:t>
            </a:r>
          </a:p>
          <a:p>
            <a:pPr lvl="2"/>
            <a:endParaRPr lang="en-US" dirty="0" smtClean="0"/>
          </a:p>
          <a:p>
            <a:pPr lvl="1"/>
            <a:endParaRPr lang="en-US" dirty="0"/>
          </a:p>
        </p:txBody>
      </p:sp>
      <p:sp>
        <p:nvSpPr>
          <p:cNvPr id="3" name="Title 2"/>
          <p:cNvSpPr>
            <a:spLocks noGrp="1"/>
          </p:cNvSpPr>
          <p:nvPr>
            <p:ph type="title"/>
          </p:nvPr>
        </p:nvSpPr>
        <p:spPr/>
        <p:txBody>
          <a:bodyPr/>
          <a:lstStyle/>
          <a:p>
            <a:r>
              <a:rPr lang="en-US" dirty="0" smtClean="0"/>
              <a:t>What can establish Probable Cause in your affidavit?</a:t>
            </a:r>
            <a:endParaRPr lang="en-US" dirty="0"/>
          </a:p>
        </p:txBody>
      </p:sp>
      <p:pic>
        <p:nvPicPr>
          <p:cNvPr id="4" name="Picture 3"/>
          <p:cNvPicPr>
            <a:picLocks noChangeAspect="1"/>
          </p:cNvPicPr>
          <p:nvPr/>
        </p:nvPicPr>
        <p:blipFill>
          <a:blip r:embed="rId3"/>
          <a:stretch>
            <a:fillRect/>
          </a:stretch>
        </p:blipFill>
        <p:spPr>
          <a:xfrm>
            <a:off x="2743200" y="4724400"/>
            <a:ext cx="3619500" cy="1714500"/>
          </a:xfrm>
          <a:prstGeom prst="rect">
            <a:avLst/>
          </a:prstGeom>
        </p:spPr>
      </p:pic>
    </p:spTree>
    <p:extLst>
      <p:ext uri="{BB962C8B-B14F-4D97-AF65-F5344CB8AC3E}">
        <p14:creationId xmlns:p14="http://schemas.microsoft.com/office/powerpoint/2010/main" val="25952361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Law Enforcement Officers</a:t>
            </a:r>
          </a:p>
          <a:p>
            <a:endParaRPr lang="en-US" dirty="0"/>
          </a:p>
          <a:p>
            <a:r>
              <a:rPr lang="en-US" dirty="0" smtClean="0"/>
              <a:t>Citizen, Witness Named</a:t>
            </a:r>
          </a:p>
          <a:p>
            <a:endParaRPr lang="en-US" dirty="0"/>
          </a:p>
          <a:p>
            <a:r>
              <a:rPr lang="en-US" dirty="0" smtClean="0"/>
              <a:t>Citizen, Witness Unnamed</a:t>
            </a:r>
          </a:p>
          <a:p>
            <a:endParaRPr lang="en-US" dirty="0"/>
          </a:p>
          <a:p>
            <a:r>
              <a:rPr lang="en-US" dirty="0" smtClean="0"/>
              <a:t>Criminal Informant, Named</a:t>
            </a:r>
          </a:p>
          <a:p>
            <a:endParaRPr lang="en-US" dirty="0"/>
          </a:p>
          <a:p>
            <a:r>
              <a:rPr lang="en-US" dirty="0" smtClean="0"/>
              <a:t>Criminal Informant, Unnamed</a:t>
            </a:r>
          </a:p>
          <a:p>
            <a:endParaRPr lang="en-US" dirty="0"/>
          </a:p>
          <a:p>
            <a:r>
              <a:rPr lang="en-US" dirty="0" smtClean="0"/>
              <a:t>Anonymous Caller/ Witness</a:t>
            </a:r>
          </a:p>
        </p:txBody>
      </p:sp>
      <p:sp>
        <p:nvSpPr>
          <p:cNvPr id="3" name="Title 2"/>
          <p:cNvSpPr>
            <a:spLocks noGrp="1"/>
          </p:cNvSpPr>
          <p:nvPr>
            <p:ph type="title"/>
          </p:nvPr>
        </p:nvSpPr>
        <p:spPr/>
        <p:txBody>
          <a:bodyPr/>
          <a:lstStyle/>
          <a:p>
            <a:r>
              <a:rPr lang="en-US" dirty="0" smtClean="0"/>
              <a:t>Credibility witness types</a:t>
            </a:r>
            <a:endParaRPr lang="en-US" dirty="0"/>
          </a:p>
        </p:txBody>
      </p:sp>
    </p:spTree>
    <p:extLst>
      <p:ext uri="{BB962C8B-B14F-4D97-AF65-F5344CB8AC3E}">
        <p14:creationId xmlns:p14="http://schemas.microsoft.com/office/powerpoint/2010/main" val="42249055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Law Enforcement Officer</a:t>
            </a:r>
          </a:p>
          <a:p>
            <a:pPr lvl="1"/>
            <a:r>
              <a:rPr lang="en-US" dirty="0" smtClean="0"/>
              <a:t>Presumed credible</a:t>
            </a:r>
          </a:p>
          <a:p>
            <a:pPr lvl="1"/>
            <a:r>
              <a:rPr lang="en-US" dirty="0" smtClean="0"/>
              <a:t>Carry background statement</a:t>
            </a:r>
          </a:p>
          <a:p>
            <a:r>
              <a:rPr lang="en-US" dirty="0" smtClean="0"/>
              <a:t>Citizen Witness, Named</a:t>
            </a:r>
          </a:p>
          <a:p>
            <a:pPr lvl="1"/>
            <a:r>
              <a:rPr lang="en-US" dirty="0" smtClean="0"/>
              <a:t>Presumed Credible</a:t>
            </a:r>
          </a:p>
          <a:p>
            <a:pPr lvl="1"/>
            <a:r>
              <a:rPr lang="en-US" dirty="0" smtClean="0"/>
              <a:t>Verify address, employment, lack of criminal record</a:t>
            </a:r>
          </a:p>
          <a:p>
            <a:pPr lvl="2"/>
            <a:r>
              <a:rPr lang="en-US" dirty="0" smtClean="0"/>
              <a:t>Concerned citizen, victim of crime, eyewitness to a crime</a:t>
            </a:r>
          </a:p>
          <a:p>
            <a:r>
              <a:rPr lang="en-US" dirty="0" smtClean="0"/>
              <a:t>Citizen Witness, Unnamed</a:t>
            </a:r>
          </a:p>
          <a:p>
            <a:pPr lvl="1"/>
            <a:r>
              <a:rPr lang="en-US" dirty="0" smtClean="0"/>
              <a:t>Why do they want to remain unnamed?</a:t>
            </a:r>
          </a:p>
          <a:p>
            <a:pPr lvl="1"/>
            <a:r>
              <a:rPr lang="en-US" dirty="0" smtClean="0"/>
              <a:t>Police must interview citizen and verify background information</a:t>
            </a:r>
          </a:p>
          <a:p>
            <a:pPr lvl="2"/>
            <a:r>
              <a:rPr lang="en-US" dirty="0" smtClean="0"/>
              <a:t>Lack of criminal background and ties to community</a:t>
            </a:r>
          </a:p>
          <a:p>
            <a:pPr lvl="1"/>
            <a:r>
              <a:rPr lang="en-US" dirty="0" smtClean="0"/>
              <a:t>The officer must put the results of this in the affidavit to include why the citizen wants to remain anonymous.</a:t>
            </a:r>
          </a:p>
        </p:txBody>
      </p:sp>
      <p:sp>
        <p:nvSpPr>
          <p:cNvPr id="3" name="Title 2"/>
          <p:cNvSpPr>
            <a:spLocks noGrp="1"/>
          </p:cNvSpPr>
          <p:nvPr>
            <p:ph type="title"/>
          </p:nvPr>
        </p:nvSpPr>
        <p:spPr/>
        <p:txBody>
          <a:bodyPr/>
          <a:lstStyle/>
          <a:p>
            <a:r>
              <a:rPr lang="en-US" dirty="0" smtClean="0"/>
              <a:t>Establishing credibility</a:t>
            </a:r>
            <a:endParaRPr lang="en-US" dirty="0"/>
          </a:p>
        </p:txBody>
      </p:sp>
    </p:spTree>
    <p:extLst>
      <p:ext uri="{BB962C8B-B14F-4D97-AF65-F5344CB8AC3E}">
        <p14:creationId xmlns:p14="http://schemas.microsoft.com/office/powerpoint/2010/main" val="280332015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Criminal Informant, Named</a:t>
            </a:r>
          </a:p>
          <a:p>
            <a:pPr lvl="1"/>
            <a:r>
              <a:rPr lang="en-US" dirty="0" smtClean="0"/>
              <a:t>Limited Credibility</a:t>
            </a:r>
          </a:p>
          <a:p>
            <a:pPr lvl="1"/>
            <a:r>
              <a:rPr lang="en-US" dirty="0" smtClean="0"/>
              <a:t>Providing information to cops to avoid punishment</a:t>
            </a:r>
          </a:p>
          <a:p>
            <a:pPr marL="365760" lvl="1" indent="0">
              <a:buNone/>
            </a:pPr>
            <a:endParaRPr lang="en-US" dirty="0" smtClean="0"/>
          </a:p>
          <a:p>
            <a:r>
              <a:rPr lang="en-US" dirty="0" smtClean="0"/>
              <a:t>Criminal Informant, Unnamed</a:t>
            </a:r>
          </a:p>
          <a:p>
            <a:pPr lvl="1"/>
            <a:r>
              <a:rPr lang="en-US" dirty="0" smtClean="0"/>
              <a:t>No presumed credibility</a:t>
            </a:r>
          </a:p>
          <a:p>
            <a:pPr lvl="1"/>
            <a:r>
              <a:rPr lang="en-US" dirty="0" smtClean="0"/>
              <a:t>Establish by history of providing information</a:t>
            </a:r>
          </a:p>
          <a:p>
            <a:pPr lvl="1"/>
            <a:r>
              <a:rPr lang="en-US" dirty="0" smtClean="0"/>
              <a:t>Verifiable track record of providing accurate info</a:t>
            </a:r>
          </a:p>
          <a:p>
            <a:endParaRPr lang="en-US" dirty="0"/>
          </a:p>
          <a:p>
            <a:r>
              <a:rPr lang="en-US" dirty="0" smtClean="0"/>
              <a:t>Anonymous Caller/ Witness</a:t>
            </a:r>
          </a:p>
          <a:p>
            <a:pPr lvl="1"/>
            <a:r>
              <a:rPr lang="en-US" dirty="0" smtClean="0"/>
              <a:t>Will never meet the Aguilar-</a:t>
            </a:r>
            <a:r>
              <a:rPr lang="en-US" dirty="0" err="1" smtClean="0"/>
              <a:t>Spinelli</a:t>
            </a:r>
            <a:r>
              <a:rPr lang="en-US" dirty="0" smtClean="0"/>
              <a:t> test alone</a:t>
            </a:r>
          </a:p>
          <a:p>
            <a:pPr lvl="1"/>
            <a:r>
              <a:rPr lang="en-US" dirty="0" smtClean="0"/>
              <a:t>Independent investigation is needed on behalf of the police</a:t>
            </a:r>
          </a:p>
          <a:p>
            <a:pPr lvl="1"/>
            <a:endParaRPr lang="en-US" dirty="0" smtClean="0"/>
          </a:p>
          <a:p>
            <a:pPr lvl="2"/>
            <a:endParaRPr lang="en-US" dirty="0"/>
          </a:p>
          <a:p>
            <a:pPr marL="365760" lvl="1" indent="0">
              <a:buNone/>
            </a:pPr>
            <a:endParaRPr lang="en-US" dirty="0"/>
          </a:p>
        </p:txBody>
      </p:sp>
      <p:sp>
        <p:nvSpPr>
          <p:cNvPr id="3" name="Title 2"/>
          <p:cNvSpPr>
            <a:spLocks noGrp="1"/>
          </p:cNvSpPr>
          <p:nvPr>
            <p:ph type="title"/>
          </p:nvPr>
        </p:nvSpPr>
        <p:spPr/>
        <p:txBody>
          <a:bodyPr/>
          <a:lstStyle/>
          <a:p>
            <a:r>
              <a:rPr lang="en-US" dirty="0" smtClean="0"/>
              <a:t>Establishing credibility cont.</a:t>
            </a:r>
            <a:endParaRPr lang="en-US" dirty="0"/>
          </a:p>
        </p:txBody>
      </p:sp>
    </p:spTree>
    <p:extLst>
      <p:ext uri="{BB962C8B-B14F-4D97-AF65-F5344CB8AC3E}">
        <p14:creationId xmlns:p14="http://schemas.microsoft.com/office/powerpoint/2010/main" val="42042250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Veracity</a:t>
            </a:r>
          </a:p>
          <a:p>
            <a:pPr lvl="1"/>
            <a:r>
              <a:rPr lang="en-US" dirty="0" smtClean="0"/>
              <a:t>Trustworthiness</a:t>
            </a:r>
          </a:p>
          <a:p>
            <a:r>
              <a:rPr lang="en-US" dirty="0" smtClean="0"/>
              <a:t>Nexus</a:t>
            </a:r>
          </a:p>
          <a:p>
            <a:pPr lvl="1"/>
            <a:r>
              <a:rPr lang="en-US" dirty="0" smtClean="0"/>
              <a:t>Must establish a clear link between the person and the place</a:t>
            </a:r>
          </a:p>
          <a:p>
            <a:r>
              <a:rPr lang="en-US" dirty="0" smtClean="0"/>
              <a:t>Staleness</a:t>
            </a:r>
          </a:p>
          <a:p>
            <a:pPr lvl="1"/>
            <a:r>
              <a:rPr lang="en-US" dirty="0" smtClean="0"/>
              <a:t>Passage of time between the criminal activity and the issuance of the warrant</a:t>
            </a:r>
          </a:p>
          <a:p>
            <a:pPr lvl="1"/>
            <a:r>
              <a:rPr lang="en-US" dirty="0" smtClean="0"/>
              <a:t>Drugs, Marijuana grow</a:t>
            </a:r>
          </a:p>
          <a:p>
            <a:r>
              <a:rPr lang="en-US" dirty="0" smtClean="0"/>
              <a:t>Details</a:t>
            </a:r>
          </a:p>
          <a:p>
            <a:pPr lvl="1"/>
            <a:r>
              <a:rPr lang="en-US" dirty="0" smtClean="0"/>
              <a:t>Everything that could be pertinent</a:t>
            </a:r>
            <a:endParaRPr lang="en-US" dirty="0"/>
          </a:p>
        </p:txBody>
      </p:sp>
      <p:sp>
        <p:nvSpPr>
          <p:cNvPr id="3" name="Title 2"/>
          <p:cNvSpPr>
            <a:spLocks noGrp="1"/>
          </p:cNvSpPr>
          <p:nvPr>
            <p:ph type="title"/>
          </p:nvPr>
        </p:nvSpPr>
        <p:spPr/>
        <p:txBody>
          <a:bodyPr/>
          <a:lstStyle/>
          <a:p>
            <a:r>
              <a:rPr lang="en-US" dirty="0" smtClean="0"/>
              <a:t>Additional thoughts when establishing probable cause</a:t>
            </a:r>
            <a:endParaRPr lang="en-US" dirty="0"/>
          </a:p>
        </p:txBody>
      </p:sp>
    </p:spTree>
    <p:extLst>
      <p:ext uri="{BB962C8B-B14F-4D97-AF65-F5344CB8AC3E}">
        <p14:creationId xmlns:p14="http://schemas.microsoft.com/office/powerpoint/2010/main" val="18358873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use of prepared documents or photographs in your affidavit.</a:t>
            </a:r>
          </a:p>
          <a:p>
            <a:pPr lvl="1"/>
            <a:r>
              <a:rPr lang="en-US" dirty="0" smtClean="0"/>
              <a:t>Further illustrates a point</a:t>
            </a:r>
          </a:p>
          <a:p>
            <a:pPr lvl="1"/>
            <a:r>
              <a:rPr lang="en-US" dirty="0" smtClean="0"/>
              <a:t>Avoids having to re-do existing work</a:t>
            </a:r>
          </a:p>
          <a:p>
            <a:r>
              <a:rPr lang="en-US" dirty="0" smtClean="0"/>
              <a:t>“</a:t>
            </a:r>
            <a:r>
              <a:rPr lang="en-US" u="sng" dirty="0" smtClean="0"/>
              <a:t>                 </a:t>
            </a:r>
            <a:r>
              <a:rPr lang="en-US" dirty="0" smtClean="0"/>
              <a:t> is attached and hereby incorporated by reference”</a:t>
            </a:r>
          </a:p>
          <a:p>
            <a:r>
              <a:rPr lang="en-US" dirty="0" smtClean="0"/>
              <a:t>Examples:</a:t>
            </a:r>
          </a:p>
          <a:p>
            <a:pPr lvl="1"/>
            <a:r>
              <a:rPr lang="en-US" dirty="0" smtClean="0"/>
              <a:t>Witness statement</a:t>
            </a:r>
          </a:p>
          <a:p>
            <a:pPr lvl="1"/>
            <a:r>
              <a:rPr lang="en-US" dirty="0" smtClean="0"/>
              <a:t>Police Report</a:t>
            </a:r>
          </a:p>
          <a:p>
            <a:pPr lvl="1"/>
            <a:r>
              <a:rPr lang="en-US" dirty="0" smtClean="0"/>
              <a:t>Resume of K9 Team</a:t>
            </a:r>
          </a:p>
          <a:p>
            <a:pPr lvl="1"/>
            <a:r>
              <a:rPr lang="en-US" dirty="0" smtClean="0"/>
              <a:t>Photograph of injuries</a:t>
            </a:r>
            <a:endParaRPr lang="en-US" dirty="0"/>
          </a:p>
        </p:txBody>
      </p:sp>
      <p:sp>
        <p:nvSpPr>
          <p:cNvPr id="3" name="Title 2"/>
          <p:cNvSpPr>
            <a:spLocks noGrp="1"/>
          </p:cNvSpPr>
          <p:nvPr>
            <p:ph type="title"/>
          </p:nvPr>
        </p:nvSpPr>
        <p:spPr/>
        <p:txBody>
          <a:bodyPr/>
          <a:lstStyle/>
          <a:p>
            <a:r>
              <a:rPr lang="en-US" dirty="0" smtClean="0"/>
              <a:t>Attachments to the affidavit</a:t>
            </a:r>
            <a:endParaRPr lang="en-US" dirty="0"/>
          </a:p>
        </p:txBody>
      </p:sp>
    </p:spTree>
    <p:extLst>
      <p:ext uri="{BB962C8B-B14F-4D97-AF65-F5344CB8AC3E}">
        <p14:creationId xmlns:p14="http://schemas.microsoft.com/office/powerpoint/2010/main" val="40286216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Synopsis if needed</a:t>
            </a:r>
          </a:p>
          <a:p>
            <a:endParaRPr lang="en-US" sz="2800" dirty="0"/>
          </a:p>
          <a:p>
            <a:r>
              <a:rPr lang="en-US" sz="2800" dirty="0" smtClean="0"/>
              <a:t>Good conclusion wrap up:</a:t>
            </a:r>
          </a:p>
          <a:p>
            <a:pPr lvl="1"/>
            <a:r>
              <a:rPr lang="en-US" sz="2800" dirty="0" smtClean="0"/>
              <a:t>Based on the above facts and circumstances, I believe that evidence of the crime of XXXXXXX will be located at XXXXXXXX and request court authority to search that location and seize the items listed on the attached warrant.</a:t>
            </a:r>
            <a:endParaRPr lang="en-US" sz="2800" dirty="0"/>
          </a:p>
        </p:txBody>
      </p:sp>
      <p:sp>
        <p:nvSpPr>
          <p:cNvPr id="3" name="Title 2"/>
          <p:cNvSpPr>
            <a:spLocks noGrp="1"/>
          </p:cNvSpPr>
          <p:nvPr>
            <p:ph type="title"/>
          </p:nvPr>
        </p:nvSpPr>
        <p:spPr/>
        <p:txBody>
          <a:bodyPr/>
          <a:lstStyle/>
          <a:p>
            <a:r>
              <a:rPr lang="en-US" dirty="0" smtClean="0"/>
              <a:t>Conclusion, the wrap up</a:t>
            </a:r>
            <a:endParaRPr lang="en-US" dirty="0"/>
          </a:p>
        </p:txBody>
      </p:sp>
    </p:spTree>
    <p:extLst>
      <p:ext uri="{BB962C8B-B14F-4D97-AF65-F5344CB8AC3E}">
        <p14:creationId xmlns:p14="http://schemas.microsoft.com/office/powerpoint/2010/main" val="34727090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endParaRPr lang="en-US" sz="4000" dirty="0" smtClean="0"/>
          </a:p>
          <a:p>
            <a:pPr algn="ctr"/>
            <a:r>
              <a:rPr lang="en-US" sz="4000" dirty="0" smtClean="0"/>
              <a:t>Search Warrant Form</a:t>
            </a:r>
          </a:p>
          <a:p>
            <a:pPr algn="ctr"/>
            <a:r>
              <a:rPr lang="en-US" sz="4000" dirty="0" smtClean="0"/>
              <a:t>Search Warrant Affidavit</a:t>
            </a:r>
          </a:p>
          <a:p>
            <a:pPr algn="ctr"/>
            <a:r>
              <a:rPr lang="en-US" sz="4000" dirty="0" smtClean="0"/>
              <a:t>Inventory and Return of Service</a:t>
            </a:r>
          </a:p>
          <a:p>
            <a:endParaRPr lang="en-US" dirty="0"/>
          </a:p>
        </p:txBody>
      </p:sp>
      <p:sp>
        <p:nvSpPr>
          <p:cNvPr id="3" name="Title 2"/>
          <p:cNvSpPr>
            <a:spLocks noGrp="1"/>
          </p:cNvSpPr>
          <p:nvPr>
            <p:ph type="title"/>
          </p:nvPr>
        </p:nvSpPr>
        <p:spPr/>
        <p:txBody>
          <a:bodyPr/>
          <a:lstStyle/>
          <a:p>
            <a:r>
              <a:rPr lang="en-US" dirty="0" smtClean="0"/>
              <a:t>3 parts to a search warrant</a:t>
            </a:r>
            <a:endParaRPr lang="en-US" dirty="0"/>
          </a:p>
        </p:txBody>
      </p:sp>
    </p:spTree>
    <p:extLst>
      <p:ext uri="{BB962C8B-B14F-4D97-AF65-F5344CB8AC3E}">
        <p14:creationId xmlns:p14="http://schemas.microsoft.com/office/powerpoint/2010/main" val="44265998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800" dirty="0" smtClean="0"/>
              <a:t>YOU!</a:t>
            </a:r>
          </a:p>
          <a:p>
            <a:pPr lvl="1"/>
            <a:r>
              <a:rPr lang="en-US" sz="2800" dirty="0" smtClean="0"/>
              <a:t>Signed in the presence of the Judge</a:t>
            </a:r>
          </a:p>
          <a:p>
            <a:pPr lvl="1"/>
            <a:r>
              <a:rPr lang="en-US" sz="2800" dirty="0" smtClean="0"/>
              <a:t>After the oath is administered</a:t>
            </a:r>
          </a:p>
          <a:p>
            <a:r>
              <a:rPr lang="en-US" sz="2800" dirty="0" smtClean="0"/>
              <a:t>Issuing Judge</a:t>
            </a:r>
          </a:p>
          <a:p>
            <a:pPr lvl="1"/>
            <a:r>
              <a:rPr lang="en-US" sz="2800" dirty="0" smtClean="0"/>
              <a:t>Will include the date of oath</a:t>
            </a:r>
          </a:p>
          <a:p>
            <a:r>
              <a:rPr lang="en-US" sz="2800" dirty="0" smtClean="0"/>
              <a:t>Prosecutor Approval (not a signature on the affidavit)</a:t>
            </a:r>
          </a:p>
          <a:p>
            <a:pPr lvl="1"/>
            <a:r>
              <a:rPr lang="en-US" sz="2800" dirty="0" smtClean="0"/>
              <a:t>HIGHLY recommended that your warrant is approved prior to being submitted to the Judge</a:t>
            </a:r>
            <a:endParaRPr lang="en-US" sz="2800" dirty="0"/>
          </a:p>
        </p:txBody>
      </p:sp>
      <p:sp>
        <p:nvSpPr>
          <p:cNvPr id="3" name="Title 2"/>
          <p:cNvSpPr>
            <a:spLocks noGrp="1"/>
          </p:cNvSpPr>
          <p:nvPr>
            <p:ph type="title"/>
          </p:nvPr>
        </p:nvSpPr>
        <p:spPr/>
        <p:txBody>
          <a:bodyPr/>
          <a:lstStyle/>
          <a:p>
            <a:r>
              <a:rPr lang="en-US" dirty="0" smtClean="0"/>
              <a:t>Signatures on an affidavit</a:t>
            </a:r>
            <a:endParaRPr lang="en-US" dirty="0"/>
          </a:p>
        </p:txBody>
      </p:sp>
    </p:spTree>
    <p:extLst>
      <p:ext uri="{BB962C8B-B14F-4D97-AF65-F5344CB8AC3E}">
        <p14:creationId xmlns:p14="http://schemas.microsoft.com/office/powerpoint/2010/main" val="395354543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Put it all in</a:t>
            </a:r>
          </a:p>
          <a:p>
            <a:pPr lvl="1"/>
            <a:r>
              <a:rPr lang="en-US" dirty="0" smtClean="0"/>
              <a:t>The more detail the better (Detail that is applicable, not erroneous detail)</a:t>
            </a:r>
          </a:p>
          <a:p>
            <a:pPr lvl="1"/>
            <a:r>
              <a:rPr lang="en-US" dirty="0" smtClean="0"/>
              <a:t>Both the “good’ and the “bad”</a:t>
            </a:r>
          </a:p>
          <a:p>
            <a:r>
              <a:rPr lang="en-US" dirty="0" smtClean="0"/>
              <a:t>Use good writing skills</a:t>
            </a:r>
          </a:p>
          <a:p>
            <a:pPr lvl="1"/>
            <a:r>
              <a:rPr lang="en-US" dirty="0" smtClean="0"/>
              <a:t>Complete, concise sentences</a:t>
            </a:r>
          </a:p>
          <a:p>
            <a:pPr lvl="1"/>
            <a:r>
              <a:rPr lang="en-US" dirty="0" smtClean="0"/>
              <a:t>Short paragraphs (Make it easy to read)</a:t>
            </a:r>
          </a:p>
          <a:p>
            <a:r>
              <a:rPr lang="en-US" dirty="0" smtClean="0"/>
              <a:t>Chronological Order</a:t>
            </a:r>
          </a:p>
          <a:p>
            <a:pPr lvl="1"/>
            <a:r>
              <a:rPr lang="en-US" dirty="0" smtClean="0"/>
              <a:t>Allows the reader to follow the sequence of events</a:t>
            </a:r>
          </a:p>
          <a:p>
            <a:r>
              <a:rPr lang="en-US" dirty="0" smtClean="0"/>
              <a:t>Remember your audience</a:t>
            </a:r>
          </a:p>
          <a:p>
            <a:pPr lvl="1"/>
            <a:r>
              <a:rPr lang="en-US" dirty="0" smtClean="0"/>
              <a:t>More than the issuing Judge</a:t>
            </a:r>
            <a:endParaRPr lang="en-US" dirty="0"/>
          </a:p>
        </p:txBody>
      </p:sp>
      <p:sp>
        <p:nvSpPr>
          <p:cNvPr id="3" name="Title 2"/>
          <p:cNvSpPr>
            <a:spLocks noGrp="1"/>
          </p:cNvSpPr>
          <p:nvPr>
            <p:ph type="title"/>
          </p:nvPr>
        </p:nvSpPr>
        <p:spPr/>
        <p:txBody>
          <a:bodyPr/>
          <a:lstStyle/>
          <a:p>
            <a:r>
              <a:rPr lang="en-US" dirty="0" smtClean="0"/>
              <a:t>What makes a good Affidavit</a:t>
            </a:r>
            <a:endParaRPr lang="en-US" dirty="0"/>
          </a:p>
        </p:txBody>
      </p:sp>
    </p:spTree>
    <p:extLst>
      <p:ext uri="{BB962C8B-B14F-4D97-AF65-F5344CB8AC3E}">
        <p14:creationId xmlns:p14="http://schemas.microsoft.com/office/powerpoint/2010/main" val="97893138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a:p>
            <a:endParaRPr lang="en-US" dirty="0" smtClean="0"/>
          </a:p>
          <a:p>
            <a:pPr marL="45720" indent="0" algn="ctr">
              <a:buNone/>
            </a:pPr>
            <a:r>
              <a:rPr lang="en-US" sz="3200" dirty="0" smtClean="0"/>
              <a:t>Inventory and Return of Service</a:t>
            </a:r>
            <a:endParaRPr lang="en-US" sz="3200"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92789729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Use the same description as shown on the face of your search warrant</a:t>
            </a:r>
          </a:p>
          <a:p>
            <a:endParaRPr lang="en-US" dirty="0"/>
          </a:p>
          <a:p>
            <a:r>
              <a:rPr lang="en-US" dirty="0" smtClean="0"/>
              <a:t>The date you are conducting the service of the warrant</a:t>
            </a:r>
          </a:p>
          <a:p>
            <a:endParaRPr lang="en-US" dirty="0"/>
          </a:p>
          <a:p>
            <a:r>
              <a:rPr lang="en-US" dirty="0" smtClean="0"/>
              <a:t>List the persons that were present at the location at time of service (usually non law enforcement officers)</a:t>
            </a:r>
          </a:p>
          <a:p>
            <a:endParaRPr lang="en-US" dirty="0"/>
          </a:p>
          <a:p>
            <a:r>
              <a:rPr lang="en-US" dirty="0" smtClean="0"/>
              <a:t>Who was where when the inventory was completed (Often same as above)</a:t>
            </a:r>
          </a:p>
          <a:p>
            <a:endParaRPr lang="en-US" dirty="0"/>
          </a:p>
          <a:p>
            <a:r>
              <a:rPr lang="en-US" dirty="0" smtClean="0"/>
              <a:t>Completed inventory and a copy of search warrant will be left with a person or left on the premises.</a:t>
            </a:r>
            <a:endParaRPr lang="en-US" dirty="0"/>
          </a:p>
        </p:txBody>
      </p:sp>
      <p:sp>
        <p:nvSpPr>
          <p:cNvPr id="3" name="Title 2"/>
          <p:cNvSpPr>
            <a:spLocks noGrp="1"/>
          </p:cNvSpPr>
          <p:nvPr>
            <p:ph type="title"/>
          </p:nvPr>
        </p:nvSpPr>
        <p:spPr/>
        <p:txBody>
          <a:bodyPr/>
          <a:lstStyle/>
          <a:p>
            <a:r>
              <a:rPr lang="en-US" dirty="0" smtClean="0"/>
              <a:t>Inventory and Return of service</a:t>
            </a:r>
            <a:endParaRPr lang="en-US" dirty="0"/>
          </a:p>
        </p:txBody>
      </p:sp>
    </p:spTree>
    <p:extLst>
      <p:ext uri="{BB962C8B-B14F-4D97-AF65-F5344CB8AC3E}">
        <p14:creationId xmlns:p14="http://schemas.microsoft.com/office/powerpoint/2010/main" val="100199003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The location where the evidence is maintained</a:t>
            </a:r>
          </a:p>
          <a:p>
            <a:endParaRPr lang="en-US" sz="2400" dirty="0"/>
          </a:p>
          <a:p>
            <a:r>
              <a:rPr lang="en-US" sz="2400" dirty="0" smtClean="0"/>
              <a:t>A complete list of all items that are taken pursuant to the service of the search warrant</a:t>
            </a:r>
          </a:p>
          <a:p>
            <a:pPr lvl="1"/>
            <a:r>
              <a:rPr lang="en-US" sz="2400" dirty="0" smtClean="0"/>
              <a:t>Indicate where each item was found</a:t>
            </a:r>
          </a:p>
          <a:p>
            <a:pPr lvl="1"/>
            <a:r>
              <a:rPr lang="en-US" sz="2400" dirty="0" smtClean="0"/>
              <a:t>The list can assist with evidence processing later</a:t>
            </a:r>
          </a:p>
          <a:p>
            <a:pPr lvl="1"/>
            <a:r>
              <a:rPr lang="en-US" sz="2400" dirty="0" smtClean="0"/>
              <a:t>Only take what the warrant authorizes</a:t>
            </a:r>
            <a:endParaRPr lang="en-US" sz="2400" dirty="0"/>
          </a:p>
        </p:txBody>
      </p:sp>
      <p:sp>
        <p:nvSpPr>
          <p:cNvPr id="3" name="Title 2"/>
          <p:cNvSpPr>
            <a:spLocks noGrp="1"/>
          </p:cNvSpPr>
          <p:nvPr>
            <p:ph type="title"/>
          </p:nvPr>
        </p:nvSpPr>
        <p:spPr/>
        <p:txBody>
          <a:bodyPr/>
          <a:lstStyle/>
          <a:p>
            <a:r>
              <a:rPr lang="en-US" dirty="0" smtClean="0"/>
              <a:t>Inventory and return of service continued</a:t>
            </a:r>
            <a:endParaRPr lang="en-US" dirty="0"/>
          </a:p>
        </p:txBody>
      </p:sp>
    </p:spTree>
    <p:extLst>
      <p:ext uri="{BB962C8B-B14F-4D97-AF65-F5344CB8AC3E}">
        <p14:creationId xmlns:p14="http://schemas.microsoft.com/office/powerpoint/2010/main" val="288674094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endParaRPr lang="en-US" dirty="0" smtClean="0"/>
          </a:p>
          <a:p>
            <a:pPr algn="ctr"/>
            <a:endParaRPr lang="en-US" dirty="0"/>
          </a:p>
          <a:p>
            <a:pPr algn="ctr"/>
            <a:endParaRPr lang="en-US" dirty="0" smtClean="0"/>
          </a:p>
          <a:p>
            <a:pPr marL="45720" indent="0" algn="ctr">
              <a:buNone/>
            </a:pPr>
            <a:r>
              <a:rPr lang="en-US" sz="4000" dirty="0" smtClean="0"/>
              <a:t>QUESTIONS on Search Warrants, Affidavits or Inventory and Return of Service?????????</a:t>
            </a:r>
          </a:p>
        </p:txBody>
      </p:sp>
      <p:sp>
        <p:nvSpPr>
          <p:cNvPr id="3" name="Title 2"/>
          <p:cNvSpPr>
            <a:spLocks noGrp="1"/>
          </p:cNvSpPr>
          <p:nvPr>
            <p:ph type="title"/>
          </p:nvPr>
        </p:nvSpPr>
        <p:spPr/>
        <p:txBody>
          <a:bodyPr/>
          <a:lstStyle/>
          <a:p>
            <a:endParaRPr lang="en-US" dirty="0"/>
          </a:p>
        </p:txBody>
      </p:sp>
    </p:spTree>
    <p:extLst>
      <p:ext uri="{BB962C8B-B14F-4D97-AF65-F5344CB8AC3E}">
        <p14:creationId xmlns:p14="http://schemas.microsoft.com/office/powerpoint/2010/main" val="950658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Telephonic warrants</a:t>
            </a:r>
            <a:endParaRPr lang="en-US" dirty="0"/>
          </a:p>
        </p:txBody>
      </p:sp>
      <p:sp>
        <p:nvSpPr>
          <p:cNvPr id="9" name="Content Placeholder 8"/>
          <p:cNvSpPr>
            <a:spLocks noGrp="1"/>
          </p:cNvSpPr>
          <p:nvPr>
            <p:ph idx="1"/>
          </p:nvPr>
        </p:nvSpPr>
        <p:spPr/>
        <p:txBody>
          <a:bodyPr/>
          <a:lstStyle/>
          <a:p>
            <a:r>
              <a:rPr lang="en-US" dirty="0" smtClean="0"/>
              <a:t>Affidavit and warrant need to be written out</a:t>
            </a:r>
          </a:p>
          <a:p>
            <a:r>
              <a:rPr lang="en-US" dirty="0" smtClean="0"/>
              <a:t>Officer must talk directly to Judge on phone</a:t>
            </a:r>
          </a:p>
          <a:p>
            <a:r>
              <a:rPr lang="en-US" dirty="0" smtClean="0"/>
              <a:t>Must be electronically recorded – can be done via dispatch</a:t>
            </a:r>
          </a:p>
          <a:p>
            <a:r>
              <a:rPr lang="en-US" dirty="0" smtClean="0"/>
              <a:t>Turn on recorder as soon as everyone is on phone</a:t>
            </a:r>
          </a:p>
          <a:p>
            <a:r>
              <a:rPr lang="en-US" dirty="0" smtClean="0"/>
              <a:t>Announce time/ date</a:t>
            </a:r>
          </a:p>
          <a:p>
            <a:r>
              <a:rPr lang="en-US" dirty="0" smtClean="0"/>
              <a:t>Announce you are a LEO (Rank, Badge #, Agency)</a:t>
            </a:r>
          </a:p>
          <a:p>
            <a:r>
              <a:rPr lang="en-US" dirty="0" smtClean="0"/>
              <a:t>Ask for Judge’s consent to record affidavit and search warrant conversations</a:t>
            </a:r>
          </a:p>
          <a:p>
            <a:r>
              <a:rPr lang="en-US" dirty="0" smtClean="0"/>
              <a:t>Do not turn off until end of conversation</a:t>
            </a:r>
          </a:p>
          <a:p>
            <a:r>
              <a:rPr lang="en-US" dirty="0" smtClean="0"/>
              <a:t>Time/ Date finished recording</a:t>
            </a:r>
          </a:p>
          <a:p>
            <a:r>
              <a:rPr lang="en-US" dirty="0" smtClean="0"/>
              <a:t>Judge MUST administer an oath to the LEO on recording</a:t>
            </a:r>
          </a:p>
          <a:p>
            <a:r>
              <a:rPr lang="en-US" dirty="0" smtClean="0"/>
              <a:t>Read Affidavit and Warrant to Judge</a:t>
            </a:r>
            <a:endParaRPr lang="en-US" dirty="0"/>
          </a:p>
        </p:txBody>
      </p:sp>
    </p:spTree>
    <p:extLst>
      <p:ext uri="{BB962C8B-B14F-4D97-AF65-F5344CB8AC3E}">
        <p14:creationId xmlns:p14="http://schemas.microsoft.com/office/powerpoint/2010/main" val="34977731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Once Judge is satisfied probable cause exists, will direct officer to sign his/ her name.  If the Judge does not offer, the officer should ask for authority.</a:t>
            </a:r>
          </a:p>
          <a:p>
            <a:r>
              <a:rPr lang="en-US" dirty="0" smtClean="0"/>
              <a:t>Before call is ended, ensure conversation was recorded.</a:t>
            </a:r>
          </a:p>
          <a:p>
            <a:pPr lvl="1"/>
            <a:r>
              <a:rPr lang="en-US" dirty="0" smtClean="0"/>
              <a:t>If not, all steps must be redone.</a:t>
            </a:r>
          </a:p>
          <a:p>
            <a:r>
              <a:rPr lang="en-US" dirty="0" smtClean="0"/>
              <a:t>Print case number and other information onto tape.</a:t>
            </a:r>
          </a:p>
          <a:p>
            <a:pPr marL="45720" indent="0">
              <a:buNone/>
            </a:pPr>
            <a:endParaRPr lang="en-US" dirty="0"/>
          </a:p>
        </p:txBody>
      </p:sp>
      <p:sp>
        <p:nvSpPr>
          <p:cNvPr id="3" name="Title 2"/>
          <p:cNvSpPr>
            <a:spLocks noGrp="1"/>
          </p:cNvSpPr>
          <p:nvPr>
            <p:ph type="title"/>
          </p:nvPr>
        </p:nvSpPr>
        <p:spPr/>
        <p:txBody>
          <a:bodyPr/>
          <a:lstStyle/>
          <a:p>
            <a:r>
              <a:rPr lang="en-US" dirty="0" smtClean="0"/>
              <a:t>Telephonic warrants continued</a:t>
            </a:r>
            <a:endParaRPr lang="en-US" dirty="0"/>
          </a:p>
        </p:txBody>
      </p:sp>
      <p:pic>
        <p:nvPicPr>
          <p:cNvPr id="4" name="Picture 3"/>
          <p:cNvPicPr>
            <a:picLocks noChangeAspect="1"/>
          </p:cNvPicPr>
          <p:nvPr/>
        </p:nvPicPr>
        <p:blipFill>
          <a:blip r:embed="rId2"/>
          <a:stretch>
            <a:fillRect/>
          </a:stretch>
        </p:blipFill>
        <p:spPr>
          <a:xfrm>
            <a:off x="3505200" y="3886200"/>
            <a:ext cx="2590800" cy="2667000"/>
          </a:xfrm>
          <a:prstGeom prst="rect">
            <a:avLst/>
          </a:prstGeom>
        </p:spPr>
      </p:pic>
    </p:spTree>
    <p:extLst>
      <p:ext uri="{BB962C8B-B14F-4D97-AF65-F5344CB8AC3E}">
        <p14:creationId xmlns:p14="http://schemas.microsoft.com/office/powerpoint/2010/main" val="405089099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What are the 3 documents required for a search warrant?</a:t>
            </a:r>
          </a:p>
          <a:p>
            <a:endParaRPr lang="en-US" sz="2800" dirty="0"/>
          </a:p>
          <a:p>
            <a:r>
              <a:rPr lang="en-US" sz="2800" dirty="0" smtClean="0"/>
              <a:t>What are the 3 parts of a search warrant affidavit?</a:t>
            </a:r>
            <a:endParaRPr lang="en-US" sz="2800" dirty="0"/>
          </a:p>
        </p:txBody>
      </p:sp>
      <p:sp>
        <p:nvSpPr>
          <p:cNvPr id="3" name="Title 2"/>
          <p:cNvSpPr>
            <a:spLocks noGrp="1"/>
          </p:cNvSpPr>
          <p:nvPr>
            <p:ph type="title"/>
          </p:nvPr>
        </p:nvSpPr>
        <p:spPr/>
        <p:txBody>
          <a:bodyPr/>
          <a:lstStyle/>
          <a:p>
            <a:r>
              <a:rPr lang="en-US" dirty="0" smtClean="0"/>
              <a:t>review</a:t>
            </a:r>
            <a:endParaRPr lang="en-US" dirty="0"/>
          </a:p>
        </p:txBody>
      </p:sp>
    </p:spTree>
    <p:extLst>
      <p:ext uri="{BB962C8B-B14F-4D97-AF65-F5344CB8AC3E}">
        <p14:creationId xmlns:p14="http://schemas.microsoft.com/office/powerpoint/2010/main" val="392305797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r>
              <a:rPr lang="en-US" dirty="0" smtClean="0"/>
              <a:t>Scenario</a:t>
            </a:r>
            <a:endParaRPr lang="en-US" dirty="0"/>
          </a:p>
        </p:txBody>
      </p:sp>
      <p:pic>
        <p:nvPicPr>
          <p:cNvPr id="4" name="Picture 3" descr="PIC000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828800"/>
            <a:ext cx="571500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3042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u="sng" dirty="0" smtClean="0"/>
              <a:t>US Constitution</a:t>
            </a:r>
            <a:r>
              <a:rPr lang="en-US" dirty="0" smtClean="0"/>
              <a:t>:  The right of the people to be secure in their persons, houses, papers, and effects, against unreasonable searches and seizures, shall not be violated, and no warrants shall issue, but upon probable cause, supported by Oath or affirmation, and particularly describing the place to be searched, and the persons or things to be seized.</a:t>
            </a:r>
          </a:p>
          <a:p>
            <a:endParaRPr lang="en-US" dirty="0"/>
          </a:p>
          <a:p>
            <a:r>
              <a:rPr lang="en-US" b="1" u="sng" dirty="0" smtClean="0"/>
              <a:t>Washington Constitution:</a:t>
            </a:r>
            <a:r>
              <a:rPr lang="en-US" dirty="0" smtClean="0"/>
              <a:t>  No person shall be disturbed in his private affairs, or his home invaded, without the authority of law.</a:t>
            </a:r>
            <a:endParaRPr lang="en-US" b="1" u="sng" dirty="0"/>
          </a:p>
        </p:txBody>
      </p:sp>
      <p:sp>
        <p:nvSpPr>
          <p:cNvPr id="3" name="Title 2"/>
          <p:cNvSpPr>
            <a:spLocks noGrp="1"/>
          </p:cNvSpPr>
          <p:nvPr>
            <p:ph type="title"/>
          </p:nvPr>
        </p:nvSpPr>
        <p:spPr/>
        <p:txBody>
          <a:bodyPr/>
          <a:lstStyle/>
          <a:p>
            <a:r>
              <a:rPr lang="en-US" dirty="0" smtClean="0"/>
              <a:t>Why?</a:t>
            </a:r>
            <a:endParaRPr lang="en-US" dirty="0"/>
          </a:p>
        </p:txBody>
      </p:sp>
    </p:spTree>
    <p:extLst>
      <p:ext uri="{BB962C8B-B14F-4D97-AF65-F5344CB8AC3E}">
        <p14:creationId xmlns:p14="http://schemas.microsoft.com/office/powerpoint/2010/main" val="1857358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It shall be unlawful for any policeman or other peace officer to enter and search any private dwelling house or place of residence without the authority of a search warrant issued upon a complaint as by law provided.</a:t>
            </a:r>
          </a:p>
          <a:p>
            <a:endParaRPr lang="en-US" sz="2400" dirty="0"/>
          </a:p>
          <a:p>
            <a:endParaRPr lang="en-US" sz="2400" dirty="0" smtClean="0"/>
          </a:p>
          <a:p>
            <a:r>
              <a:rPr lang="en-US" sz="2400" dirty="0" smtClean="0"/>
              <a:t>………shall be guilty of a gross misdemeanor.</a:t>
            </a:r>
            <a:endParaRPr lang="en-US" sz="2400" dirty="0"/>
          </a:p>
        </p:txBody>
      </p:sp>
      <p:sp>
        <p:nvSpPr>
          <p:cNvPr id="3" name="Title 2"/>
          <p:cNvSpPr>
            <a:spLocks noGrp="1"/>
          </p:cNvSpPr>
          <p:nvPr>
            <p:ph type="title"/>
          </p:nvPr>
        </p:nvSpPr>
        <p:spPr/>
        <p:txBody>
          <a:bodyPr/>
          <a:lstStyle/>
          <a:p>
            <a:r>
              <a:rPr lang="en-US" dirty="0" smtClean="0"/>
              <a:t>RCW 10.79.040 SEARCH W/O WARRANT UNLAWFUL</a:t>
            </a:r>
            <a:endParaRPr lang="en-US" dirty="0"/>
          </a:p>
        </p:txBody>
      </p:sp>
    </p:spTree>
    <p:extLst>
      <p:ext uri="{BB962C8B-B14F-4D97-AF65-F5344CB8AC3E}">
        <p14:creationId xmlns:p14="http://schemas.microsoft.com/office/powerpoint/2010/main" val="13188818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ALL searches and seizures should be with a warrant…….</a:t>
            </a:r>
          </a:p>
          <a:p>
            <a:endParaRPr lang="en-US" sz="2400" dirty="0"/>
          </a:p>
          <a:p>
            <a:pPr lvl="1"/>
            <a:r>
              <a:rPr lang="en-US" sz="2400" dirty="0" smtClean="0"/>
              <a:t>Except for a very few “carefully drawn and jealousy guarded exceptions”……</a:t>
            </a:r>
          </a:p>
          <a:p>
            <a:pPr lvl="1"/>
            <a:r>
              <a:rPr lang="en-US" sz="2400" dirty="0" smtClean="0"/>
              <a:t>Case Law -  searches without a warrant are presumed unreasonable</a:t>
            </a:r>
            <a:endParaRPr lang="en-US" sz="2400" dirty="0"/>
          </a:p>
        </p:txBody>
      </p:sp>
      <p:sp>
        <p:nvSpPr>
          <p:cNvPr id="3" name="Title 2"/>
          <p:cNvSpPr>
            <a:spLocks noGrp="1"/>
          </p:cNvSpPr>
          <p:nvPr>
            <p:ph type="title"/>
          </p:nvPr>
        </p:nvSpPr>
        <p:spPr/>
        <p:txBody>
          <a:bodyPr/>
          <a:lstStyle/>
          <a:p>
            <a:r>
              <a:rPr lang="en-US" dirty="0" smtClean="0"/>
              <a:t>Bottom line</a:t>
            </a:r>
            <a:endParaRPr lang="en-US" dirty="0"/>
          </a:p>
        </p:txBody>
      </p:sp>
    </p:spTree>
    <p:extLst>
      <p:ext uri="{BB962C8B-B14F-4D97-AF65-F5344CB8AC3E}">
        <p14:creationId xmlns:p14="http://schemas.microsoft.com/office/powerpoint/2010/main" val="7425164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Procedural advantage for prosecution.</a:t>
            </a:r>
          </a:p>
          <a:p>
            <a:pPr lvl="1"/>
            <a:r>
              <a:rPr lang="en-US" sz="2400" dirty="0" smtClean="0"/>
              <a:t>Switches the burden of proof.</a:t>
            </a:r>
          </a:p>
          <a:p>
            <a:pPr marL="45720" indent="0">
              <a:buNone/>
            </a:pPr>
            <a:r>
              <a:rPr lang="en-US" dirty="0" smtClean="0">
                <a:solidFill>
                  <a:srgbClr val="008000"/>
                </a:solidFill>
              </a:rPr>
              <a:t>State v </a:t>
            </a:r>
            <a:r>
              <a:rPr lang="en-US" dirty="0" err="1" smtClean="0">
                <a:solidFill>
                  <a:srgbClr val="008000"/>
                </a:solidFill>
              </a:rPr>
              <a:t>Mance</a:t>
            </a:r>
            <a:r>
              <a:rPr lang="en-US" dirty="0" smtClean="0">
                <a:solidFill>
                  <a:srgbClr val="008000"/>
                </a:solidFill>
              </a:rPr>
              <a:t>, 82 </a:t>
            </a:r>
            <a:r>
              <a:rPr lang="en-US" dirty="0" err="1" smtClean="0">
                <a:solidFill>
                  <a:srgbClr val="008000"/>
                </a:solidFill>
              </a:rPr>
              <a:t>Wn</a:t>
            </a:r>
            <a:r>
              <a:rPr lang="en-US" dirty="0" smtClean="0">
                <a:solidFill>
                  <a:srgbClr val="008000"/>
                </a:solidFill>
              </a:rPr>
              <a:t>. App. 539, 544, 918 P.2d 527 (1997)</a:t>
            </a:r>
          </a:p>
          <a:p>
            <a:pPr lvl="1"/>
            <a:endParaRPr lang="en-US" sz="2400" dirty="0"/>
          </a:p>
          <a:p>
            <a:r>
              <a:rPr lang="en-US" sz="2400" dirty="0" smtClean="0"/>
              <a:t>Practical advantage in court.</a:t>
            </a:r>
          </a:p>
          <a:p>
            <a:pPr lvl="1"/>
            <a:r>
              <a:rPr lang="en-US" sz="2400" dirty="0" smtClean="0"/>
              <a:t>Courts are directed to interpret warrants in a “common sense and realistic” fashion.</a:t>
            </a:r>
          </a:p>
        </p:txBody>
      </p:sp>
      <p:sp>
        <p:nvSpPr>
          <p:cNvPr id="3" name="Title 2"/>
          <p:cNvSpPr>
            <a:spLocks noGrp="1"/>
          </p:cNvSpPr>
          <p:nvPr>
            <p:ph type="title"/>
          </p:nvPr>
        </p:nvSpPr>
        <p:spPr/>
        <p:txBody>
          <a:bodyPr/>
          <a:lstStyle/>
          <a:p>
            <a:r>
              <a:rPr lang="en-US" dirty="0" smtClean="0"/>
              <a:t>What are the benefits?</a:t>
            </a:r>
            <a:endParaRPr lang="en-US" dirty="0"/>
          </a:p>
        </p:txBody>
      </p:sp>
    </p:spTree>
    <p:extLst>
      <p:ext uri="{BB962C8B-B14F-4D97-AF65-F5344CB8AC3E}">
        <p14:creationId xmlns:p14="http://schemas.microsoft.com/office/powerpoint/2010/main" val="31845284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An order in writing (or telephonically made) in the name of the state, signed by a neutral and detached magistrate who has authority to issue such an order, directing a law enforcement officer to search personal property (or the body of a person) and to bring the same before the court.</a:t>
            </a:r>
          </a:p>
        </p:txBody>
      </p:sp>
      <p:sp>
        <p:nvSpPr>
          <p:cNvPr id="3" name="Title 2"/>
          <p:cNvSpPr>
            <a:spLocks noGrp="1"/>
          </p:cNvSpPr>
          <p:nvPr>
            <p:ph type="title"/>
          </p:nvPr>
        </p:nvSpPr>
        <p:spPr/>
        <p:txBody>
          <a:bodyPr/>
          <a:lstStyle/>
          <a:p>
            <a:r>
              <a:rPr lang="en-US" dirty="0" smtClean="0"/>
              <a:t>Search warrant defined</a:t>
            </a:r>
            <a:endParaRPr lang="en-US" dirty="0"/>
          </a:p>
        </p:txBody>
      </p:sp>
    </p:spTree>
    <p:extLst>
      <p:ext uri="{BB962C8B-B14F-4D97-AF65-F5344CB8AC3E}">
        <p14:creationId xmlns:p14="http://schemas.microsoft.com/office/powerpoint/2010/main" val="23285453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472</TotalTime>
  <Words>3469</Words>
  <Application>Microsoft Office PowerPoint</Application>
  <PresentationFormat>On-screen Show (4:3)</PresentationFormat>
  <Paragraphs>421</Paragraphs>
  <Slides>49</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MS PGothic</vt:lpstr>
      <vt:lpstr>Calibri</vt:lpstr>
      <vt:lpstr>Franklin Gothic Medium</vt:lpstr>
      <vt:lpstr>Times New Roman</vt:lpstr>
      <vt:lpstr>Wingdings</vt:lpstr>
      <vt:lpstr>Wingdings 2</vt:lpstr>
      <vt:lpstr>Grid</vt:lpstr>
      <vt:lpstr>Search Warrants</vt:lpstr>
      <vt:lpstr>Learning objectives</vt:lpstr>
      <vt:lpstr>overview</vt:lpstr>
      <vt:lpstr>3 parts to a search warrant</vt:lpstr>
      <vt:lpstr>Why?</vt:lpstr>
      <vt:lpstr>RCW 10.79.040 SEARCH W/O WARRANT UNLAWFUL</vt:lpstr>
      <vt:lpstr>Bottom line</vt:lpstr>
      <vt:lpstr>What are the benefits?</vt:lpstr>
      <vt:lpstr>Search warrant defined</vt:lpstr>
      <vt:lpstr>The “7” elements</vt:lpstr>
      <vt:lpstr>PowerPoint Presentation</vt:lpstr>
      <vt:lpstr>Court of jurisdiction</vt:lpstr>
      <vt:lpstr>Type of crime</vt:lpstr>
      <vt:lpstr>Search within ? days</vt:lpstr>
      <vt:lpstr>PowerPoint Presentation</vt:lpstr>
      <vt:lpstr>Description of premise/ vehicle/ person</vt:lpstr>
      <vt:lpstr>Premise example</vt:lpstr>
      <vt:lpstr>outbuildings</vt:lpstr>
      <vt:lpstr>Vehicle description</vt:lpstr>
      <vt:lpstr>Persons description</vt:lpstr>
      <vt:lpstr>Seize the following</vt:lpstr>
      <vt:lpstr>Signatures on the warrant</vt:lpstr>
      <vt:lpstr>PowerPoint Presentation</vt:lpstr>
      <vt:lpstr>Type of crime</vt:lpstr>
      <vt:lpstr>I believe that……..</vt:lpstr>
      <vt:lpstr>Description of premise/ vehicle/ persons</vt:lpstr>
      <vt:lpstr>My belief is based upon the following facts and circumstances</vt:lpstr>
      <vt:lpstr>Your “hero Statement”</vt:lpstr>
      <vt:lpstr>Hero statement, “VUCSA”</vt:lpstr>
      <vt:lpstr>Hero statement “non vucsa”</vt:lpstr>
      <vt:lpstr>What’s after the Hero Statement?</vt:lpstr>
      <vt:lpstr>Probable Cause, what does that mean?</vt:lpstr>
      <vt:lpstr>What can establish Probable Cause in your affidavit?</vt:lpstr>
      <vt:lpstr>Credibility witness types</vt:lpstr>
      <vt:lpstr>Establishing credibility</vt:lpstr>
      <vt:lpstr>Establishing credibility cont.</vt:lpstr>
      <vt:lpstr>Additional thoughts when establishing probable cause</vt:lpstr>
      <vt:lpstr>Attachments to the affidavit</vt:lpstr>
      <vt:lpstr>Conclusion, the wrap up</vt:lpstr>
      <vt:lpstr>Signatures on an affidavit</vt:lpstr>
      <vt:lpstr>What makes a good Affidavit</vt:lpstr>
      <vt:lpstr>PowerPoint Presentation</vt:lpstr>
      <vt:lpstr>Inventory and Return of service</vt:lpstr>
      <vt:lpstr>Inventory and return of service continued</vt:lpstr>
      <vt:lpstr>PowerPoint Presentation</vt:lpstr>
      <vt:lpstr>Telephonic warrants</vt:lpstr>
      <vt:lpstr>Telephonic warrants continued</vt:lpstr>
      <vt:lpstr>review</vt:lpstr>
      <vt:lpstr>Scenario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Search Warrants</dc:title>
  <dc:creator>localadmin</dc:creator>
  <cp:lastModifiedBy>Donna Rorvik</cp:lastModifiedBy>
  <cp:revision>28</cp:revision>
  <dcterms:created xsi:type="dcterms:W3CDTF">2012-02-02T19:30:49Z</dcterms:created>
  <dcterms:modified xsi:type="dcterms:W3CDTF">2014-10-01T01:15:59Z</dcterms:modified>
</cp:coreProperties>
</file>