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handoutMasterIdLst>
    <p:handoutMasterId r:id="rId124"/>
  </p:handoutMasterIdLst>
  <p:sldIdLst>
    <p:sldId id="257" r:id="rId2"/>
    <p:sldId id="398" r:id="rId3"/>
    <p:sldId id="295" r:id="rId4"/>
    <p:sldId id="298" r:id="rId5"/>
    <p:sldId id="299" r:id="rId6"/>
    <p:sldId id="300" r:id="rId7"/>
    <p:sldId id="301" r:id="rId8"/>
    <p:sldId id="302" r:id="rId9"/>
    <p:sldId id="303" r:id="rId10"/>
    <p:sldId id="304" r:id="rId11"/>
    <p:sldId id="305" r:id="rId12"/>
    <p:sldId id="413" r:id="rId13"/>
    <p:sldId id="414" r:id="rId14"/>
    <p:sldId id="306" r:id="rId15"/>
    <p:sldId id="307" r:id="rId16"/>
    <p:sldId id="308" r:id="rId17"/>
    <p:sldId id="309" r:id="rId18"/>
    <p:sldId id="310" r:id="rId19"/>
    <p:sldId id="311" r:id="rId20"/>
    <p:sldId id="312" r:id="rId21"/>
    <p:sldId id="313" r:id="rId22"/>
    <p:sldId id="314" r:id="rId23"/>
    <p:sldId id="415"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5" r:id="rId44"/>
    <p:sldId id="336" r:id="rId45"/>
    <p:sldId id="399" r:id="rId46"/>
    <p:sldId id="337" r:id="rId47"/>
    <p:sldId id="338" r:id="rId48"/>
    <p:sldId id="339" r:id="rId49"/>
    <p:sldId id="340" r:id="rId50"/>
    <p:sldId id="341" r:id="rId51"/>
    <p:sldId id="342" r:id="rId52"/>
    <p:sldId id="343" r:id="rId53"/>
    <p:sldId id="344" r:id="rId54"/>
    <p:sldId id="345" r:id="rId55"/>
    <p:sldId id="346" r:id="rId56"/>
    <p:sldId id="400" r:id="rId57"/>
    <p:sldId id="401" r:id="rId58"/>
    <p:sldId id="347" r:id="rId59"/>
    <p:sldId id="348" r:id="rId60"/>
    <p:sldId id="349" r:id="rId61"/>
    <p:sldId id="402" r:id="rId62"/>
    <p:sldId id="351" r:id="rId63"/>
    <p:sldId id="403" r:id="rId64"/>
    <p:sldId id="404" r:id="rId65"/>
    <p:sldId id="405" r:id="rId66"/>
    <p:sldId id="406" r:id="rId67"/>
    <p:sldId id="407" r:id="rId68"/>
    <p:sldId id="408" r:id="rId69"/>
    <p:sldId id="409" r:id="rId70"/>
    <p:sldId id="410" r:id="rId71"/>
    <p:sldId id="411" r:id="rId72"/>
    <p:sldId id="352" r:id="rId73"/>
    <p:sldId id="353" r:id="rId74"/>
    <p:sldId id="354" r:id="rId75"/>
    <p:sldId id="416" r:id="rId76"/>
    <p:sldId id="355" r:id="rId77"/>
    <p:sldId id="356" r:id="rId78"/>
    <p:sldId id="357" r:id="rId79"/>
    <p:sldId id="358" r:id="rId80"/>
    <p:sldId id="359" r:id="rId81"/>
    <p:sldId id="360" r:id="rId82"/>
    <p:sldId id="361" r:id="rId83"/>
    <p:sldId id="362" r:id="rId84"/>
    <p:sldId id="363" r:id="rId85"/>
    <p:sldId id="364" r:id="rId86"/>
    <p:sldId id="365" r:id="rId87"/>
    <p:sldId id="366" r:id="rId88"/>
    <p:sldId id="367" r:id="rId89"/>
    <p:sldId id="368" r:id="rId90"/>
    <p:sldId id="369" r:id="rId91"/>
    <p:sldId id="370" r:id="rId92"/>
    <p:sldId id="371" r:id="rId93"/>
    <p:sldId id="372" r:id="rId94"/>
    <p:sldId id="373" r:id="rId95"/>
    <p:sldId id="374" r:id="rId96"/>
    <p:sldId id="375" r:id="rId97"/>
    <p:sldId id="376" r:id="rId98"/>
    <p:sldId id="377" r:id="rId99"/>
    <p:sldId id="378" r:id="rId100"/>
    <p:sldId id="379" r:id="rId101"/>
    <p:sldId id="380" r:id="rId102"/>
    <p:sldId id="381" r:id="rId103"/>
    <p:sldId id="382" r:id="rId104"/>
    <p:sldId id="383" r:id="rId105"/>
    <p:sldId id="384" r:id="rId106"/>
    <p:sldId id="385" r:id="rId107"/>
    <p:sldId id="386" r:id="rId108"/>
    <p:sldId id="387" r:id="rId109"/>
    <p:sldId id="388" r:id="rId110"/>
    <p:sldId id="389" r:id="rId111"/>
    <p:sldId id="390" r:id="rId112"/>
    <p:sldId id="391" r:id="rId113"/>
    <p:sldId id="392" r:id="rId114"/>
    <p:sldId id="393" r:id="rId115"/>
    <p:sldId id="394" r:id="rId116"/>
    <p:sldId id="395" r:id="rId117"/>
    <p:sldId id="396" r:id="rId118"/>
    <p:sldId id="412" r:id="rId119"/>
    <p:sldId id="397" r:id="rId120"/>
    <p:sldId id="418" r:id="rId121"/>
    <p:sldId id="417" r:id="rId122"/>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EEFE"/>
    <a:srgbClr val="96EAFE"/>
    <a:srgbClr val="7C5989"/>
    <a:srgbClr val="000066"/>
    <a:srgbClr val="333399"/>
    <a:srgbClr val="FFFFFF"/>
    <a:srgbClr val="336699"/>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79630" autoAdjust="0"/>
  </p:normalViewPr>
  <p:slideViewPr>
    <p:cSldViewPr>
      <p:cViewPr varScale="1">
        <p:scale>
          <a:sx n="82" d="100"/>
          <a:sy n="82" d="100"/>
        </p:scale>
        <p:origin x="16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Times New Roman" pitchFamily="18" charset="0"/>
                <a:cs typeface="Arial" charset="0"/>
              </a:defRPr>
            </a:lvl1pPr>
          </a:lstStyle>
          <a:p>
            <a:pPr>
              <a:defRPr/>
            </a:pPr>
            <a:endParaRPr lang="en-US"/>
          </a:p>
        </p:txBody>
      </p:sp>
      <p:sp>
        <p:nvSpPr>
          <p:cNvPr id="171011"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Times New Roman" pitchFamily="18" charset="0"/>
                <a:cs typeface="Arial" charset="0"/>
              </a:defRPr>
            </a:lvl1pPr>
          </a:lstStyle>
          <a:p>
            <a:pPr>
              <a:defRPr/>
            </a:pPr>
            <a:endParaRPr lang="en-US"/>
          </a:p>
        </p:txBody>
      </p:sp>
      <p:sp>
        <p:nvSpPr>
          <p:cNvPr id="171012"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Times New Roman" pitchFamily="18" charset="0"/>
                <a:cs typeface="Arial" charset="0"/>
              </a:defRPr>
            </a:lvl1pPr>
          </a:lstStyle>
          <a:p>
            <a:pPr>
              <a:defRPr/>
            </a:pPr>
            <a:endParaRPr lang="en-US"/>
          </a:p>
        </p:txBody>
      </p:sp>
      <p:sp>
        <p:nvSpPr>
          <p:cNvPr id="171013"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Times New Roman" panose="02020603050405020304" pitchFamily="18" charset="0"/>
              </a:defRPr>
            </a:lvl1pPr>
          </a:lstStyle>
          <a:p>
            <a:fld id="{8DF07A00-EF04-4D44-9343-709867AB7A47}" type="slidenum">
              <a:rPr lang="en-US" altLang="en-US"/>
              <a:pPr/>
              <a:t>‹#›</a:t>
            </a:fld>
            <a:endParaRPr lang="en-US" altLang="en-US"/>
          </a:p>
        </p:txBody>
      </p:sp>
    </p:spTree>
    <p:extLst>
      <p:ext uri="{BB962C8B-B14F-4D97-AF65-F5344CB8AC3E}">
        <p14:creationId xmlns:p14="http://schemas.microsoft.com/office/powerpoint/2010/main" val="1603569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Times New Roman" pitchFamily="18" charset="0"/>
                <a:cs typeface="Arial" charset="0"/>
              </a:defRPr>
            </a:lvl1pPr>
          </a:lstStyle>
          <a:p>
            <a:pPr>
              <a:defRPr/>
            </a:pPr>
            <a:endParaRPr lang="en-US"/>
          </a:p>
        </p:txBody>
      </p:sp>
      <p:sp>
        <p:nvSpPr>
          <p:cNvPr id="82947"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Times New Roman" pitchFamily="18" charset="0"/>
                <a:cs typeface="Arial" charset="0"/>
              </a:defRPr>
            </a:lvl1pPr>
          </a:lstStyle>
          <a:p>
            <a:pPr>
              <a:defRPr/>
            </a:pPr>
            <a:endParaRPr lang="en-US"/>
          </a:p>
        </p:txBody>
      </p:sp>
      <p:sp>
        <p:nvSpPr>
          <p:cNvPr id="130052" name="Rectangle 4"/>
          <p:cNvSpPr>
            <a:spLocks noRo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9"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2950"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Times New Roman" pitchFamily="18" charset="0"/>
                <a:cs typeface="Arial" charset="0"/>
              </a:defRPr>
            </a:lvl1pPr>
          </a:lstStyle>
          <a:p>
            <a:pPr>
              <a:defRPr/>
            </a:pPr>
            <a:endParaRPr lang="en-US"/>
          </a:p>
        </p:txBody>
      </p:sp>
      <p:sp>
        <p:nvSpPr>
          <p:cNvPr id="82951"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Times New Roman" panose="02020603050405020304" pitchFamily="18" charset="0"/>
              </a:defRPr>
            </a:lvl1pPr>
          </a:lstStyle>
          <a:p>
            <a:fld id="{E59E642F-B809-4464-99A3-6886C0E29D7B}" type="slidenum">
              <a:rPr lang="en-US" altLang="en-US"/>
              <a:pPr/>
              <a:t>‹#›</a:t>
            </a:fld>
            <a:endParaRPr lang="en-US" altLang="en-US"/>
          </a:p>
        </p:txBody>
      </p:sp>
    </p:spTree>
    <p:extLst>
      <p:ext uri="{BB962C8B-B14F-4D97-AF65-F5344CB8AC3E}">
        <p14:creationId xmlns:p14="http://schemas.microsoft.com/office/powerpoint/2010/main" val="37916859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28C58F01-96B1-4E51-822D-55EEF420CACF}" type="slidenum">
              <a:rPr lang="en-US" altLang="en-US"/>
              <a:pPr eaLnBrk="1" hangingPunct="1">
                <a:spcBef>
                  <a:spcPct val="0"/>
                </a:spcBef>
              </a:pPr>
              <a:t>1</a:t>
            </a:fld>
            <a:endParaRPr lang="en-US" altLang="en-US"/>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cs typeface="Arial" panose="020B0604020202020204" pitchFamily="34" charset="0"/>
              </a:rPr>
              <a:t>Good Morning/Afternoon – </a:t>
            </a:r>
          </a:p>
          <a:p>
            <a:pPr eaLnBrk="1" hangingPunct="1"/>
            <a:endParaRPr lang="en-US" altLang="en-US" smtClean="0">
              <a:cs typeface="Arial" panose="020B0604020202020204" pitchFamily="34" charset="0"/>
            </a:endParaRPr>
          </a:p>
          <a:p>
            <a:pPr eaLnBrk="1" hangingPunct="1"/>
            <a:r>
              <a:rPr lang="en-US" altLang="en-US" smtClean="0">
                <a:cs typeface="Arial" panose="020B0604020202020204" pitchFamily="34" charset="0"/>
              </a:rPr>
              <a:t>I’m Jim Dibble, assigned to the agency Criminal Intelligence Unit.  </a:t>
            </a:r>
          </a:p>
          <a:p>
            <a:pPr eaLnBrk="1" hangingPunct="1"/>
            <a:endParaRPr lang="en-US" altLang="en-US" smtClean="0">
              <a:cs typeface="Arial" panose="020B0604020202020204" pitchFamily="34" charset="0"/>
            </a:endParaRPr>
          </a:p>
          <a:p>
            <a:pPr eaLnBrk="1" hangingPunct="1"/>
            <a:r>
              <a:rPr lang="en-US" altLang="en-US" smtClean="0">
                <a:cs typeface="Arial" panose="020B0604020202020204" pitchFamily="34" charset="0"/>
              </a:rPr>
              <a:t>(Give BRIEF history of forensic computer qualifications):</a:t>
            </a:r>
          </a:p>
          <a:p>
            <a:pPr lvl="1" eaLnBrk="1" hangingPunct="1">
              <a:buFontTx/>
              <a:buChar char="•"/>
            </a:pPr>
            <a:r>
              <a:rPr lang="en-US" altLang="en-US" smtClean="0">
                <a:cs typeface="Arial" panose="020B0604020202020204" pitchFamily="34" charset="0"/>
              </a:rPr>
              <a:t>Law Enforcement for roughly 25 years</a:t>
            </a:r>
          </a:p>
          <a:p>
            <a:pPr eaLnBrk="1" hangingPunct="1"/>
            <a:endParaRPr lang="en-US" altLang="en-US" smtClean="0">
              <a:cs typeface="Arial" panose="020B0604020202020204" pitchFamily="34" charset="0"/>
            </a:endParaRPr>
          </a:p>
          <a:p>
            <a:pPr eaLnBrk="1" hangingPunct="1"/>
            <a:r>
              <a:rPr lang="en-US" altLang="en-US" smtClean="0">
                <a:cs typeface="Arial" panose="020B0604020202020204" pitchFamily="34" charset="0"/>
              </a:rPr>
              <a:t>Forensic Computer qualifications include:</a:t>
            </a:r>
          </a:p>
          <a:p>
            <a:pPr lvl="1" eaLnBrk="1" hangingPunct="1">
              <a:buFontTx/>
              <a:buChar char="•"/>
            </a:pPr>
            <a:r>
              <a:rPr lang="en-US" altLang="en-US" smtClean="0">
                <a:cs typeface="Arial" panose="020B0604020202020204" pitchFamily="34" charset="0"/>
              </a:rPr>
              <a:t>Certified Electronic Evidence Collection Specialist</a:t>
            </a:r>
          </a:p>
          <a:p>
            <a:pPr lvl="1" eaLnBrk="1" hangingPunct="1">
              <a:buFontTx/>
              <a:buChar char="•"/>
            </a:pPr>
            <a:r>
              <a:rPr lang="en-US" altLang="en-US" smtClean="0">
                <a:cs typeface="Arial" panose="020B0604020202020204" pitchFamily="34" charset="0"/>
              </a:rPr>
              <a:t>Seized Computer Evidence Recovery Specialist</a:t>
            </a:r>
          </a:p>
          <a:p>
            <a:pPr lvl="1" eaLnBrk="1" hangingPunct="1">
              <a:buFontTx/>
              <a:buChar char="•"/>
            </a:pPr>
            <a:r>
              <a:rPr lang="en-US" altLang="en-US" smtClean="0">
                <a:cs typeface="Arial" panose="020B0604020202020204" pitchFamily="34" charset="0"/>
              </a:rPr>
              <a:t>Certified Forensic Computer Examiner</a:t>
            </a:r>
          </a:p>
          <a:p>
            <a:pPr lvl="1" eaLnBrk="1" hangingPunct="1">
              <a:buFontTx/>
              <a:buChar char="•"/>
            </a:pPr>
            <a:r>
              <a:rPr lang="en-US" altLang="en-US" smtClean="0">
                <a:cs typeface="Arial" panose="020B0604020202020204" pitchFamily="34" charset="0"/>
              </a:rPr>
              <a:t>Trained in use of EnCase &amp; Access Data Forensic Software</a:t>
            </a:r>
          </a:p>
          <a:p>
            <a:pPr eaLnBrk="1" hangingPunct="1"/>
            <a:endParaRPr lang="en-US" altLang="en-US" smtClean="0">
              <a:cs typeface="Arial" panose="020B0604020202020204" pitchFamily="34" charset="0"/>
            </a:endParaRPr>
          </a:p>
          <a:p>
            <a:pPr eaLnBrk="1" hangingPunct="1"/>
            <a:r>
              <a:rPr lang="en-US" altLang="en-US" smtClean="0">
                <a:cs typeface="Arial" panose="020B0604020202020204" pitchFamily="34" charset="0"/>
              </a:rPr>
              <a:t>Welcome to this presentation on “Electronic Evidence Seizure”.   The</a:t>
            </a:r>
            <a:r>
              <a:rPr lang="en-US" altLang="en-US" smtClean="0">
                <a:latin typeface="Tahoma" panose="020B0604030504040204" pitchFamily="34" charset="0"/>
                <a:cs typeface="Arial" panose="020B0604020202020204" pitchFamily="34" charset="0"/>
              </a:rPr>
              <a:t> goal of this training is to provide you with a practical overview of electronic evidence.  Specifically, we’ll spend some time discussing what constitutes electronic evidence and then we’ll discuss the procedures used in the search and seizure of computers and computer-related electronic evidence.  </a:t>
            </a:r>
          </a:p>
          <a:p>
            <a:pPr eaLnBrk="1" hangingPunct="1"/>
            <a:endParaRPr lang="en-US" altLang="en-US" smtClean="0">
              <a:latin typeface="Tahoma" panose="020B0604030504040204" pitchFamily="34" charset="0"/>
              <a:cs typeface="Arial" panose="020B0604020202020204" pitchFamily="34" charset="0"/>
            </a:endParaRPr>
          </a:p>
          <a:p>
            <a:pPr eaLnBrk="1" hangingPunct="1"/>
            <a:r>
              <a:rPr lang="en-US" altLang="en-US" smtClean="0">
                <a:latin typeface="Tahoma" panose="020B0604030504040204" pitchFamily="34" charset="0"/>
                <a:cs typeface="Arial" panose="020B0604020202020204" pitchFamily="34" charset="0"/>
              </a:rPr>
              <a:t>[NEXT SLIDE]</a:t>
            </a:r>
          </a:p>
          <a:p>
            <a:pPr eaLnBrk="1" hangingPunct="1"/>
            <a:endParaRPr lang="en-US" altLang="en-US" smtClean="0">
              <a:cs typeface="Arial" panose="020B0604020202020204" pitchFamily="34" charset="0"/>
            </a:endParaRPr>
          </a:p>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736802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E3ABC316-2D63-4BEF-946C-FA06A0C77424}" type="slidenum">
              <a:rPr lang="en-US" altLang="en-US"/>
              <a:pPr eaLnBrk="1" hangingPunct="1">
                <a:spcBef>
                  <a:spcPct val="0"/>
                </a:spcBef>
              </a:pPr>
              <a:t>10</a:t>
            </a:fld>
            <a:endParaRPr lang="en-US" alt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609045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E56A13E6-B259-4650-BF2B-838DA94EAE2B}" type="slidenum">
              <a:rPr lang="en-US" altLang="en-US"/>
              <a:pPr eaLnBrk="1" hangingPunct="1">
                <a:spcBef>
                  <a:spcPct val="0"/>
                </a:spcBef>
              </a:pPr>
              <a:t>11</a:t>
            </a:fld>
            <a:endParaRPr lang="en-US" alt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274784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652170D3-380B-4185-B0D8-2D57955982A3}" type="slidenum">
              <a:rPr lang="en-US" altLang="en-US"/>
              <a:pPr eaLnBrk="1" hangingPunct="1">
                <a:spcBef>
                  <a:spcPct val="0"/>
                </a:spcBef>
              </a:pPr>
              <a:t>12</a:t>
            </a:fld>
            <a:endParaRPr lang="en-US" alt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4164808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79D05B57-F149-45C3-8194-CD7594A2576C}" type="slidenum">
              <a:rPr lang="en-US" altLang="en-US"/>
              <a:pPr eaLnBrk="1" hangingPunct="1">
                <a:spcBef>
                  <a:spcPct val="0"/>
                </a:spcBef>
              </a:pPr>
              <a:t>13</a:t>
            </a:fld>
            <a:endParaRPr lang="en-US" alt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5403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65037604-C339-4FF2-A76F-27B0CA624FBE}" type="slidenum">
              <a:rPr lang="en-US" altLang="en-US"/>
              <a:pPr eaLnBrk="1" hangingPunct="1">
                <a:spcBef>
                  <a:spcPct val="0"/>
                </a:spcBef>
              </a:pPr>
              <a:t>14</a:t>
            </a:fld>
            <a:endParaRPr lang="en-US" alt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3678112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1D52FE01-FA3D-41E5-B57B-EC738B09F91E}" type="slidenum">
              <a:rPr lang="en-US" altLang="en-US"/>
              <a:pPr eaLnBrk="1" hangingPunct="1">
                <a:spcBef>
                  <a:spcPct val="0"/>
                </a:spcBef>
              </a:pPr>
              <a:t>15</a:t>
            </a:fld>
            <a:endParaRPr lang="en-US" alt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583601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D7CE6A36-A6CB-43AD-A613-B0FA11AA3FBF}" type="slidenum">
              <a:rPr lang="en-US" altLang="en-US"/>
              <a:pPr eaLnBrk="1" hangingPunct="1">
                <a:spcBef>
                  <a:spcPct val="0"/>
                </a:spcBef>
              </a:pPr>
              <a:t>16</a:t>
            </a:fld>
            <a:endParaRPr lang="en-US" alt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058562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FEDDCA6C-A172-425A-9F53-D2C5E078D6F7}" type="slidenum">
              <a:rPr lang="en-US" altLang="en-US"/>
              <a:pPr eaLnBrk="1" hangingPunct="1">
                <a:spcBef>
                  <a:spcPct val="0"/>
                </a:spcBef>
              </a:pPr>
              <a:t>17</a:t>
            </a:fld>
            <a:endParaRPr lang="en-US" altLang="en-US"/>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256771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A4EF8BDE-30A7-435D-B20A-A183E446C9B9}" type="slidenum">
              <a:rPr lang="en-US" altLang="en-US"/>
              <a:pPr eaLnBrk="1" hangingPunct="1">
                <a:spcBef>
                  <a:spcPct val="0"/>
                </a:spcBef>
              </a:pPr>
              <a:t>18</a:t>
            </a:fld>
            <a:endParaRPr lang="en-US" alt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4188269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E8FCD92B-5202-4D1A-B5FC-8B1C0502113F}" type="slidenum">
              <a:rPr lang="en-US" altLang="en-US"/>
              <a:pPr eaLnBrk="1" hangingPunct="1">
                <a:spcBef>
                  <a:spcPct val="0"/>
                </a:spcBef>
              </a:pPr>
              <a:t>19</a:t>
            </a:fld>
            <a:endParaRPr lang="en-US" altLang="en-US"/>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819938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79AE4BB7-ED1E-4F66-AD34-95A7D51731FD}" type="slidenum">
              <a:rPr lang="en-US" altLang="en-US"/>
              <a:pPr eaLnBrk="1" hangingPunct="1">
                <a:spcBef>
                  <a:spcPct val="0"/>
                </a:spcBef>
              </a:pPr>
              <a:t>2</a:t>
            </a:fld>
            <a:endParaRPr lang="en-US" altLang="en-US"/>
          </a:p>
        </p:txBody>
      </p:sp>
      <p:sp>
        <p:nvSpPr>
          <p:cNvPr id="132099" name="Rectangle 2"/>
          <p:cNvSpPr>
            <a:spLocks noRot="1" noChangeArrowheads="1" noTextEdit="1"/>
          </p:cNvSpPr>
          <p:nvPr>
            <p:ph type="sldImg"/>
          </p:nvPr>
        </p:nvSpPr>
        <p:spPr>
          <a:ln/>
        </p:spPr>
      </p:sp>
      <p:sp>
        <p:nvSpPr>
          <p:cNvPr id="132100"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“In this age of technology”… </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In this age of technology, it is more likely than not that a computer was used to commit or during the commission of a crime.  Today, some 95% of all documents are created using a computer.  Daily electronic mail or email traffic far outstrips postal mail and telephone usage </a:t>
            </a:r>
            <a:r>
              <a:rPr lang="en-US" altLang="en-US" b="1" i="1" smtClean="0">
                <a:latin typeface="Arial" panose="020B0604020202020204" pitchFamily="34" charset="0"/>
                <a:cs typeface="Arial" panose="020B0604020202020204" pitchFamily="34" charset="0"/>
              </a:rPr>
              <a:t>combined</a:t>
            </a:r>
            <a:r>
              <a:rPr lang="en-US" altLang="en-US" smtClean="0">
                <a:latin typeface="Arial" panose="020B0604020202020204" pitchFamily="34" charset="0"/>
                <a:cs typeface="Arial" panose="020B0604020202020204" pitchFamily="34" charset="0"/>
              </a:rPr>
              <a:t>.  Computer technology impacts every facet of our modern life, and the crimes, torts and disputes which carry us to the courthouse are no exception.  </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“Crime involving”…</a:t>
            </a:r>
          </a:p>
          <a:p>
            <a:r>
              <a:rPr lang="en-US" altLang="en-US" smtClean="0">
                <a:latin typeface="Arial" panose="020B0604020202020204" pitchFamily="34" charset="0"/>
                <a:cs typeface="Arial" panose="020B0604020202020204" pitchFamily="34" charset="0"/>
              </a:rPr>
              <a:t>The fact is, computers are used in virtually every type of crime you can imagine.  Can you think of some of the gambling-related crimes where electronic evidence may be involved?  Fraud, Forgery, Theft, Extortion, Embezzlement, to name a few, and that doesn’t even include other more heinous cyber-crimes like child exploitation and pornography. </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“Evidence”…</a:t>
            </a:r>
          </a:p>
          <a:p>
            <a:r>
              <a:rPr lang="en-US" altLang="en-US" smtClean="0">
                <a:latin typeface="Arial" panose="020B0604020202020204" pitchFamily="34" charset="0"/>
                <a:cs typeface="Arial" panose="020B0604020202020204" pitchFamily="34" charset="0"/>
              </a:rPr>
              <a:t>Many times critical evidence is unwittingly left behind at the crime scene.  Agents routinely walk right past the “smoking gun” because agents/officers don’t consider the computer or electronic storage devices as containers of evidence.  </a:t>
            </a:r>
            <a:r>
              <a:rPr lang="en-US" altLang="en-US" b="1" i="1" smtClean="0">
                <a:latin typeface="Arial" panose="020B0604020202020204" pitchFamily="34" charset="0"/>
                <a:cs typeface="Arial" panose="020B0604020202020204" pitchFamily="34" charset="0"/>
              </a:rPr>
              <a:t>(Hold up thumb </a:t>
            </a:r>
            <a:r>
              <a:rPr lang="en-US" altLang="en-US" smtClean="0">
                <a:latin typeface="Arial" panose="020B0604020202020204" pitchFamily="34" charset="0"/>
                <a:cs typeface="Arial" panose="020B0604020202020204" pitchFamily="34" charset="0"/>
              </a:rPr>
              <a:t>drive)  Why? – probably because the evidence is not readily visible.  This is where we must be creative and spend some time thinking about what electronic evidence </a:t>
            </a:r>
            <a:r>
              <a:rPr lang="en-US" altLang="en-US" u="sng" smtClean="0">
                <a:latin typeface="Arial" panose="020B0604020202020204" pitchFamily="34" charset="0"/>
                <a:cs typeface="Arial" panose="020B0604020202020204" pitchFamily="34" charset="0"/>
              </a:rPr>
              <a:t>could</a:t>
            </a:r>
            <a:r>
              <a:rPr lang="en-US" altLang="en-US" smtClean="0">
                <a:latin typeface="Arial" panose="020B0604020202020204" pitchFamily="34" charset="0"/>
                <a:cs typeface="Arial" panose="020B0604020202020204" pitchFamily="34" charset="0"/>
              </a:rPr>
              <a:t> be available.</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“The new generation…”</a:t>
            </a:r>
          </a:p>
          <a:p>
            <a:r>
              <a:rPr lang="en-US" altLang="en-US" smtClean="0">
                <a:latin typeface="Arial" panose="020B0604020202020204" pitchFamily="34" charset="0"/>
                <a:cs typeface="Arial" panose="020B0604020202020204" pitchFamily="34" charset="0"/>
              </a:rPr>
              <a:t>As criminal become more sophisticated, so do their schemes…and their tools. A whole new generation of cyber-criminals has grown up with computers, which are a part of their culture. This new generation of criminals are computer literate and we need to be also, if we are to mitigate the impact of electronic crime.</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“Civil vs…….”</a:t>
            </a:r>
          </a:p>
          <a:p>
            <a:r>
              <a:rPr lang="en-US" altLang="en-US" smtClean="0">
                <a:latin typeface="Arial" panose="020B0604020202020204" pitchFamily="34" charset="0"/>
                <a:cs typeface="Arial" panose="020B0604020202020204" pitchFamily="34" charset="0"/>
              </a:rPr>
              <a:t>As law enforcement professionals, we </a:t>
            </a:r>
            <a:r>
              <a:rPr lang="en-US" altLang="en-US" b="1" i="1" smtClean="0">
                <a:latin typeface="Arial" panose="020B0604020202020204" pitchFamily="34" charset="0"/>
                <a:cs typeface="Arial" panose="020B0604020202020204" pitchFamily="34" charset="0"/>
              </a:rPr>
              <a:t>must </a:t>
            </a:r>
            <a:r>
              <a:rPr lang="en-US" altLang="en-US" smtClean="0">
                <a:latin typeface="Arial" panose="020B0604020202020204" pitchFamily="34" charset="0"/>
                <a:cs typeface="Arial" panose="020B0604020202020204" pitchFamily="34" charset="0"/>
              </a:rPr>
              <a:t>be aware of the law regarding the seizure and examination of electronic evidence, as civil and criminally liability may result if evidence is not seized properly.</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[NEXT SLIDE]</a:t>
            </a:r>
          </a:p>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268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FA735D6F-498B-4302-A127-D213053BFED9}" type="slidenum">
              <a:rPr lang="en-US" altLang="en-US"/>
              <a:pPr eaLnBrk="1" hangingPunct="1">
                <a:spcBef>
                  <a:spcPct val="0"/>
                </a:spcBef>
              </a:pPr>
              <a:t>20</a:t>
            </a:fld>
            <a:endParaRPr lang="en-US" alt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497729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805DBC77-B96A-464B-B967-D00AEDE5F989}" type="slidenum">
              <a:rPr lang="en-US" altLang="en-US"/>
              <a:pPr eaLnBrk="1" hangingPunct="1">
                <a:spcBef>
                  <a:spcPct val="0"/>
                </a:spcBef>
              </a:pPr>
              <a:t>21</a:t>
            </a:fld>
            <a:endParaRPr lang="en-US" alt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570533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2E531B77-0262-4721-82B5-B7631DA376A0}" type="slidenum">
              <a:rPr lang="en-US" altLang="en-US"/>
              <a:pPr eaLnBrk="1" hangingPunct="1">
                <a:spcBef>
                  <a:spcPct val="0"/>
                </a:spcBef>
              </a:pPr>
              <a:t>22</a:t>
            </a:fld>
            <a:endParaRPr lang="en-US" alt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3676536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F00AB403-7085-4D9D-8AF8-BAF01057DEF9}" type="slidenum">
              <a:rPr lang="en-US" altLang="en-US"/>
              <a:pPr eaLnBrk="1" hangingPunct="1">
                <a:spcBef>
                  <a:spcPct val="0"/>
                </a:spcBef>
              </a:pPr>
              <a:t>24</a:t>
            </a:fld>
            <a:endParaRPr lang="en-US" alt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539294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ED1999D0-540D-46AE-9A62-D31427278C40}" type="slidenum">
              <a:rPr lang="en-US" altLang="en-US"/>
              <a:pPr eaLnBrk="1" hangingPunct="1">
                <a:spcBef>
                  <a:spcPct val="0"/>
                </a:spcBef>
              </a:pPr>
              <a:t>25</a:t>
            </a:fld>
            <a:endParaRPr lang="en-US" alt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874536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C76F83AB-B2ED-4E75-9AE7-FEF74C312FBE}" type="slidenum">
              <a:rPr lang="en-US" altLang="en-US"/>
              <a:pPr eaLnBrk="1" hangingPunct="1">
                <a:spcBef>
                  <a:spcPct val="0"/>
                </a:spcBef>
              </a:pPr>
              <a:t>26</a:t>
            </a:fld>
            <a:endParaRPr lang="en-US" alt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4159556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29F4E7AF-534A-44E1-AADD-A189B111B884}" type="slidenum">
              <a:rPr lang="en-US" altLang="en-US"/>
              <a:pPr eaLnBrk="1" hangingPunct="1">
                <a:spcBef>
                  <a:spcPct val="0"/>
                </a:spcBef>
              </a:pPr>
              <a:t>27</a:t>
            </a:fld>
            <a:endParaRPr lang="en-US" alt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872796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DD99235E-D9D5-4398-940C-444BA11C989C}" type="slidenum">
              <a:rPr lang="en-US" altLang="en-US"/>
              <a:pPr eaLnBrk="1" hangingPunct="1">
                <a:spcBef>
                  <a:spcPct val="0"/>
                </a:spcBef>
              </a:pPr>
              <a:t>28</a:t>
            </a:fld>
            <a:endParaRPr lang="en-US" alt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853029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57914ACD-47BB-4550-8A5E-4777BCD8003A}" type="slidenum">
              <a:rPr lang="en-US" altLang="en-US"/>
              <a:pPr eaLnBrk="1" hangingPunct="1">
                <a:spcBef>
                  <a:spcPct val="0"/>
                </a:spcBef>
              </a:pPr>
              <a:t>29</a:t>
            </a:fld>
            <a:endParaRPr lang="en-US" altLang="en-US"/>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835483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B020E2BB-411E-457B-BA4E-FA0F501A4665}" type="slidenum">
              <a:rPr lang="en-US" altLang="en-US"/>
              <a:pPr eaLnBrk="1" hangingPunct="1">
                <a:spcBef>
                  <a:spcPct val="0"/>
                </a:spcBef>
              </a:pPr>
              <a:t>30</a:t>
            </a:fld>
            <a:endParaRPr lang="en-US" alt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69779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11101692-05AC-4C38-85C8-03CDE72378AA}" type="slidenum">
              <a:rPr lang="en-US" altLang="en-US"/>
              <a:pPr eaLnBrk="1" hangingPunct="1">
                <a:spcBef>
                  <a:spcPct val="0"/>
                </a:spcBef>
              </a:pPr>
              <a:t>3</a:t>
            </a:fld>
            <a:endParaRPr lang="en-US" altLang="en-US"/>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cs typeface="Arial" panose="020B0604020202020204" pitchFamily="34" charset="0"/>
              </a:rPr>
              <a:t>No one can deny that computers have revolutionized our professional and personal lives.  As law enforcement professionals, it is imperative that we all adapt to this dynamic, emerging technology, if we are to be effective in identifying crime and bringing the culprits to justice.</a:t>
            </a:r>
          </a:p>
          <a:p>
            <a:pPr eaLnBrk="1" hangingPunct="1"/>
            <a:endParaRPr lang="en-US" altLang="en-US" smtClean="0">
              <a:latin typeface="Arial" panose="020B0604020202020204" pitchFamily="34" charset="0"/>
              <a:cs typeface="Arial" panose="020B0604020202020204" pitchFamily="34" charset="0"/>
            </a:endParaRPr>
          </a:p>
          <a:p>
            <a:pPr eaLnBrk="1" hangingPunct="1"/>
            <a:r>
              <a:rPr lang="en-US" altLang="en-US" smtClean="0">
                <a:latin typeface="Arial" panose="020B0604020202020204" pitchFamily="34" charset="0"/>
                <a:cs typeface="Arial" panose="020B0604020202020204" pitchFamily="34" charset="0"/>
              </a:rPr>
              <a:t>(NEXT SLIDE) </a:t>
            </a:r>
          </a:p>
        </p:txBody>
      </p:sp>
    </p:spTree>
    <p:extLst>
      <p:ext uri="{BB962C8B-B14F-4D97-AF65-F5344CB8AC3E}">
        <p14:creationId xmlns:p14="http://schemas.microsoft.com/office/powerpoint/2010/main" val="3964437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9C2AF30E-0439-4916-ADB6-D04B7DFC3DE5}" type="slidenum">
              <a:rPr lang="en-US" altLang="en-US"/>
              <a:pPr eaLnBrk="1" hangingPunct="1">
                <a:spcBef>
                  <a:spcPct val="0"/>
                </a:spcBef>
              </a:pPr>
              <a:t>31</a:t>
            </a:fld>
            <a:endParaRPr lang="en-US" alt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37380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29B4689B-2528-48EA-856C-6CCAAA357C0C}" type="slidenum">
              <a:rPr lang="en-US" altLang="en-US"/>
              <a:pPr eaLnBrk="1" hangingPunct="1">
                <a:spcBef>
                  <a:spcPct val="0"/>
                </a:spcBef>
              </a:pPr>
              <a:t>32</a:t>
            </a:fld>
            <a:endParaRPr lang="en-US" alt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00821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1A9E90D1-2802-4213-BD2D-915E062C25D4}" type="slidenum">
              <a:rPr lang="en-US" altLang="en-US"/>
              <a:pPr eaLnBrk="1" hangingPunct="1">
                <a:spcBef>
                  <a:spcPct val="0"/>
                </a:spcBef>
              </a:pPr>
              <a:t>33</a:t>
            </a:fld>
            <a:endParaRPr lang="en-US" alt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853964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AB85CAEB-4170-46CF-9E9D-56AB6D601B59}" type="slidenum">
              <a:rPr lang="en-US" altLang="en-US"/>
              <a:pPr eaLnBrk="1" hangingPunct="1">
                <a:spcBef>
                  <a:spcPct val="0"/>
                </a:spcBef>
              </a:pPr>
              <a:t>34</a:t>
            </a:fld>
            <a:endParaRPr lang="en-US" alt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555150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17D1E4BB-D892-4EC8-BBF9-6B2056BFDE2E}" type="slidenum">
              <a:rPr lang="en-US" altLang="en-US"/>
              <a:pPr eaLnBrk="1" hangingPunct="1">
                <a:spcBef>
                  <a:spcPct val="0"/>
                </a:spcBef>
              </a:pPr>
              <a:t>35</a:t>
            </a:fld>
            <a:endParaRPr lang="en-US" alt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3301634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F038F0D3-FC5A-4B1B-A1D0-4FF724584162}" type="slidenum">
              <a:rPr lang="en-US" altLang="en-US"/>
              <a:pPr eaLnBrk="1" hangingPunct="1">
                <a:spcBef>
                  <a:spcPct val="0"/>
                </a:spcBef>
              </a:pPr>
              <a:t>45</a:t>
            </a:fld>
            <a:endParaRPr lang="en-US" altLang="en-US"/>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800" smtClean="0">
                <a:latin typeface="Arial" panose="020B0604020202020204" pitchFamily="34" charset="0"/>
                <a:cs typeface="Arial" panose="020B0604020202020204" pitchFamily="34" charset="0"/>
              </a:rPr>
              <a:t>“Components &amp; devices……..”</a:t>
            </a:r>
          </a:p>
          <a:p>
            <a:pPr>
              <a:lnSpc>
                <a:spcPct val="80000"/>
              </a:lnSpc>
            </a:pPr>
            <a:endParaRPr lang="en-US" altLang="en-US" sz="800" smtClean="0">
              <a:latin typeface="Arial" panose="020B0604020202020204" pitchFamily="34" charset="0"/>
              <a:cs typeface="Arial" panose="020B0604020202020204" pitchFamily="34" charset="0"/>
            </a:endParaRPr>
          </a:p>
          <a:p>
            <a:pPr>
              <a:lnSpc>
                <a:spcPct val="80000"/>
              </a:lnSpc>
            </a:pPr>
            <a:r>
              <a:rPr lang="en-US" altLang="en-US" sz="800" smtClean="0">
                <a:latin typeface="Arial" panose="020B0604020202020204" pitchFamily="34" charset="0"/>
                <a:cs typeface="Arial" panose="020B0604020202020204" pitchFamily="34" charset="0"/>
              </a:rPr>
              <a:t>Today there are a multitude of system components and electronic devices.  Many of them can contain valuable evidence.  The guide you have been provided will describe many of them in detail.  Although I don’t expect you all to become experts in automated devices, you should be able to identify some of the more common ones, which include</a:t>
            </a:r>
          </a:p>
          <a:p>
            <a:pPr>
              <a:lnSpc>
                <a:spcPct val="80000"/>
              </a:lnSpc>
            </a:pPr>
            <a:endParaRPr lang="en-US" altLang="en-US" sz="800" smtClean="0">
              <a:latin typeface="Arial" panose="020B0604020202020204" pitchFamily="34" charset="0"/>
              <a:cs typeface="Arial" panose="020B0604020202020204" pitchFamily="34" charset="0"/>
            </a:endParaRPr>
          </a:p>
          <a:p>
            <a:pPr>
              <a:lnSpc>
                <a:spcPct val="80000"/>
              </a:lnSpc>
              <a:buFontTx/>
              <a:buChar char="-"/>
            </a:pPr>
            <a:r>
              <a:rPr lang="en-US" altLang="en-US" sz="800" smtClean="0">
                <a:latin typeface="Arial" panose="020B0604020202020204" pitchFamily="34" charset="0"/>
                <a:cs typeface="Arial" panose="020B0604020202020204" pitchFamily="34" charset="0"/>
              </a:rPr>
              <a:t>Smart Cards</a:t>
            </a:r>
          </a:p>
          <a:p>
            <a:pPr>
              <a:lnSpc>
                <a:spcPct val="80000"/>
              </a:lnSpc>
              <a:buFontTx/>
              <a:buChar char="-"/>
            </a:pPr>
            <a:r>
              <a:rPr lang="en-US" altLang="en-US" sz="800" smtClean="0">
                <a:latin typeface="Arial" panose="020B0604020202020204" pitchFamily="34" charset="0"/>
                <a:cs typeface="Arial" panose="020B0604020202020204" pitchFamily="34" charset="0"/>
              </a:rPr>
              <a:t>Dongles</a:t>
            </a:r>
          </a:p>
          <a:p>
            <a:pPr>
              <a:lnSpc>
                <a:spcPct val="80000"/>
              </a:lnSpc>
              <a:buFontTx/>
              <a:buChar char="-"/>
            </a:pPr>
            <a:r>
              <a:rPr lang="en-US" altLang="en-US" sz="800" smtClean="0">
                <a:latin typeface="Arial" panose="020B0604020202020204" pitchFamily="34" charset="0"/>
                <a:cs typeface="Arial" panose="020B0604020202020204" pitchFamily="34" charset="0"/>
              </a:rPr>
              <a:t>Biometric Scanners</a:t>
            </a:r>
          </a:p>
          <a:p>
            <a:pPr>
              <a:lnSpc>
                <a:spcPct val="80000"/>
              </a:lnSpc>
              <a:buFontTx/>
              <a:buChar char="-"/>
            </a:pPr>
            <a:r>
              <a:rPr lang="en-US" altLang="en-US" sz="800" smtClean="0">
                <a:latin typeface="Arial" panose="020B0604020202020204" pitchFamily="34" charset="0"/>
                <a:cs typeface="Arial" panose="020B0604020202020204" pitchFamily="34" charset="0"/>
              </a:rPr>
              <a:t>Answering Machines</a:t>
            </a:r>
          </a:p>
          <a:p>
            <a:pPr>
              <a:lnSpc>
                <a:spcPct val="80000"/>
              </a:lnSpc>
              <a:buFontTx/>
              <a:buChar char="-"/>
            </a:pPr>
            <a:r>
              <a:rPr lang="en-US" altLang="en-US" sz="800" smtClean="0">
                <a:latin typeface="Arial" panose="020B0604020202020204" pitchFamily="34" charset="0"/>
                <a:cs typeface="Arial" panose="020B0604020202020204" pitchFamily="34" charset="0"/>
              </a:rPr>
              <a:t>Digital Cameras</a:t>
            </a:r>
          </a:p>
          <a:p>
            <a:pPr>
              <a:lnSpc>
                <a:spcPct val="80000"/>
              </a:lnSpc>
              <a:buFontTx/>
              <a:buChar char="-"/>
            </a:pPr>
            <a:r>
              <a:rPr lang="en-US" altLang="en-US" sz="800" smtClean="0">
                <a:latin typeface="Arial" panose="020B0604020202020204" pitchFamily="34" charset="0"/>
                <a:cs typeface="Arial" panose="020B0604020202020204" pitchFamily="34" charset="0"/>
              </a:rPr>
              <a:t>Personal Digital Assistants</a:t>
            </a:r>
          </a:p>
          <a:p>
            <a:pPr>
              <a:lnSpc>
                <a:spcPct val="80000"/>
              </a:lnSpc>
              <a:buFontTx/>
              <a:buChar char="-"/>
            </a:pPr>
            <a:r>
              <a:rPr lang="en-US" altLang="en-US" sz="800" smtClean="0">
                <a:latin typeface="Arial" panose="020B0604020202020204" pitchFamily="34" charset="0"/>
                <a:cs typeface="Arial" panose="020B0604020202020204" pitchFamily="34" charset="0"/>
              </a:rPr>
              <a:t>Electronic Organizers</a:t>
            </a:r>
          </a:p>
          <a:p>
            <a:pPr>
              <a:lnSpc>
                <a:spcPct val="80000"/>
              </a:lnSpc>
              <a:buFontTx/>
              <a:buChar char="-"/>
            </a:pPr>
            <a:r>
              <a:rPr lang="en-US" altLang="en-US" sz="800" smtClean="0">
                <a:latin typeface="Arial" panose="020B0604020202020204" pitchFamily="34" charset="0"/>
                <a:cs typeface="Arial" panose="020B0604020202020204" pitchFamily="34" charset="0"/>
              </a:rPr>
              <a:t>Memory Cards</a:t>
            </a:r>
          </a:p>
          <a:p>
            <a:pPr>
              <a:lnSpc>
                <a:spcPct val="80000"/>
              </a:lnSpc>
              <a:buFontTx/>
              <a:buChar char="-"/>
            </a:pPr>
            <a:r>
              <a:rPr lang="en-US" altLang="en-US" sz="800" smtClean="0">
                <a:latin typeface="Arial" panose="020B0604020202020204" pitchFamily="34" charset="0"/>
                <a:cs typeface="Arial" panose="020B0604020202020204" pitchFamily="34" charset="0"/>
              </a:rPr>
              <a:t>Modems</a:t>
            </a:r>
          </a:p>
          <a:p>
            <a:pPr>
              <a:lnSpc>
                <a:spcPct val="80000"/>
              </a:lnSpc>
              <a:buFontTx/>
              <a:buChar char="-"/>
            </a:pPr>
            <a:r>
              <a:rPr lang="en-US" altLang="en-US" sz="800" smtClean="0">
                <a:latin typeface="Arial" panose="020B0604020202020204" pitchFamily="34" charset="0"/>
                <a:cs typeface="Arial" panose="020B0604020202020204" pitchFamily="34" charset="0"/>
              </a:rPr>
              <a:t>Network Interface Cards</a:t>
            </a:r>
          </a:p>
          <a:p>
            <a:pPr>
              <a:lnSpc>
                <a:spcPct val="80000"/>
              </a:lnSpc>
              <a:buFontTx/>
              <a:buChar char="-"/>
            </a:pPr>
            <a:r>
              <a:rPr lang="en-US" altLang="en-US" sz="800" smtClean="0">
                <a:latin typeface="Arial" panose="020B0604020202020204" pitchFamily="34" charset="0"/>
                <a:cs typeface="Arial" panose="020B0604020202020204" pitchFamily="34" charset="0"/>
              </a:rPr>
              <a:t>Routers, Hubs &amp; Switches</a:t>
            </a:r>
          </a:p>
          <a:p>
            <a:pPr>
              <a:lnSpc>
                <a:spcPct val="80000"/>
              </a:lnSpc>
              <a:buFontTx/>
              <a:buChar char="-"/>
            </a:pPr>
            <a:r>
              <a:rPr lang="en-US" altLang="en-US" sz="800" smtClean="0">
                <a:latin typeface="Arial" panose="020B0604020202020204" pitchFamily="34" charset="0"/>
                <a:cs typeface="Arial" panose="020B0604020202020204" pitchFamily="34" charset="0"/>
              </a:rPr>
              <a:t>Servers</a:t>
            </a:r>
          </a:p>
          <a:p>
            <a:pPr>
              <a:lnSpc>
                <a:spcPct val="80000"/>
              </a:lnSpc>
              <a:buFontTx/>
              <a:buChar char="-"/>
            </a:pPr>
            <a:r>
              <a:rPr lang="en-US" altLang="en-US" sz="800" smtClean="0">
                <a:latin typeface="Arial" panose="020B0604020202020204" pitchFamily="34" charset="0"/>
                <a:cs typeface="Arial" panose="020B0604020202020204" pitchFamily="34" charset="0"/>
              </a:rPr>
              <a:t>Pagers</a:t>
            </a:r>
          </a:p>
          <a:p>
            <a:pPr>
              <a:lnSpc>
                <a:spcPct val="80000"/>
              </a:lnSpc>
              <a:buFontTx/>
              <a:buChar char="-"/>
            </a:pPr>
            <a:r>
              <a:rPr lang="en-US" altLang="en-US" sz="800" smtClean="0">
                <a:latin typeface="Arial" panose="020B0604020202020204" pitchFamily="34" charset="0"/>
                <a:cs typeface="Arial" panose="020B0604020202020204" pitchFamily="34" charset="0"/>
              </a:rPr>
              <a:t>Printers</a:t>
            </a:r>
          </a:p>
          <a:p>
            <a:pPr>
              <a:lnSpc>
                <a:spcPct val="80000"/>
              </a:lnSpc>
              <a:buFontTx/>
              <a:buChar char="-"/>
            </a:pPr>
            <a:r>
              <a:rPr lang="en-US" altLang="en-US" sz="800" smtClean="0">
                <a:latin typeface="Arial" panose="020B0604020202020204" pitchFamily="34" charset="0"/>
                <a:cs typeface="Arial" panose="020B0604020202020204" pitchFamily="34" charset="0"/>
              </a:rPr>
              <a:t>Removable Storage Devices &amp; Media</a:t>
            </a:r>
          </a:p>
          <a:p>
            <a:pPr>
              <a:lnSpc>
                <a:spcPct val="80000"/>
              </a:lnSpc>
              <a:buFontTx/>
              <a:buChar char="-"/>
            </a:pPr>
            <a:r>
              <a:rPr lang="en-US" altLang="en-US" sz="800" smtClean="0">
                <a:latin typeface="Arial" panose="020B0604020202020204" pitchFamily="34" charset="0"/>
                <a:cs typeface="Arial" panose="020B0604020202020204" pitchFamily="34" charset="0"/>
              </a:rPr>
              <a:t>Scanners</a:t>
            </a:r>
          </a:p>
          <a:p>
            <a:pPr>
              <a:lnSpc>
                <a:spcPct val="80000"/>
              </a:lnSpc>
              <a:buFontTx/>
              <a:buChar char="-"/>
            </a:pPr>
            <a:r>
              <a:rPr lang="en-US" altLang="en-US" sz="800" smtClean="0">
                <a:latin typeface="Arial" panose="020B0604020202020204" pitchFamily="34" charset="0"/>
                <a:cs typeface="Arial" panose="020B0604020202020204" pitchFamily="34" charset="0"/>
              </a:rPr>
              <a:t>Telephones &amp; Cell Phones</a:t>
            </a:r>
          </a:p>
          <a:p>
            <a:pPr>
              <a:lnSpc>
                <a:spcPct val="80000"/>
              </a:lnSpc>
              <a:buFontTx/>
              <a:buChar char="-"/>
            </a:pPr>
            <a:r>
              <a:rPr lang="en-US" altLang="en-US" sz="800" smtClean="0">
                <a:latin typeface="Arial" panose="020B0604020202020204" pitchFamily="34" charset="0"/>
                <a:cs typeface="Arial" panose="020B0604020202020204" pitchFamily="34" charset="0"/>
              </a:rPr>
              <a:t>Copiers</a:t>
            </a:r>
          </a:p>
          <a:p>
            <a:pPr>
              <a:lnSpc>
                <a:spcPct val="80000"/>
              </a:lnSpc>
              <a:buFontTx/>
              <a:buChar char="-"/>
            </a:pPr>
            <a:r>
              <a:rPr lang="en-US" altLang="en-US" sz="800" smtClean="0">
                <a:latin typeface="Arial" panose="020B0604020202020204" pitchFamily="34" charset="0"/>
                <a:cs typeface="Arial" panose="020B0604020202020204" pitchFamily="34" charset="0"/>
              </a:rPr>
              <a:t>Facsimile Machines</a:t>
            </a:r>
          </a:p>
          <a:p>
            <a:pPr>
              <a:lnSpc>
                <a:spcPct val="80000"/>
              </a:lnSpc>
              <a:buFontTx/>
              <a:buChar char="-"/>
            </a:pPr>
            <a:r>
              <a:rPr lang="en-US" altLang="en-US" sz="800" smtClean="0">
                <a:latin typeface="Arial" panose="020B0604020202020204" pitchFamily="34" charset="0"/>
                <a:cs typeface="Arial" panose="020B0604020202020204" pitchFamily="34" charset="0"/>
              </a:rPr>
              <a:t>Global Positioning Systems</a:t>
            </a:r>
          </a:p>
          <a:p>
            <a:pPr>
              <a:lnSpc>
                <a:spcPct val="80000"/>
              </a:lnSpc>
            </a:pPr>
            <a:endParaRPr lang="en-US" altLang="en-US" sz="800" smtClean="0">
              <a:latin typeface="Arial" panose="020B0604020202020204" pitchFamily="34" charset="0"/>
              <a:cs typeface="Arial" panose="020B0604020202020204" pitchFamily="34" charset="0"/>
            </a:endParaRPr>
          </a:p>
          <a:p>
            <a:pPr>
              <a:lnSpc>
                <a:spcPct val="80000"/>
              </a:lnSpc>
            </a:pPr>
            <a:r>
              <a:rPr lang="en-US" altLang="en-US" sz="800" smtClean="0">
                <a:latin typeface="Arial" panose="020B0604020202020204" pitchFamily="34" charset="0"/>
                <a:cs typeface="Arial" panose="020B0604020202020204" pitchFamily="34" charset="0"/>
              </a:rPr>
              <a:t>[NEXT SLIDE]</a:t>
            </a:r>
          </a:p>
        </p:txBody>
      </p:sp>
    </p:spTree>
    <p:extLst>
      <p:ext uri="{BB962C8B-B14F-4D97-AF65-F5344CB8AC3E}">
        <p14:creationId xmlns:p14="http://schemas.microsoft.com/office/powerpoint/2010/main" val="2240534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77D61DAA-53E9-40DC-BC36-F76C8AE2796B}" type="slidenum">
              <a:rPr lang="en-US" altLang="en-US"/>
              <a:pPr eaLnBrk="1" hangingPunct="1">
                <a:spcBef>
                  <a:spcPct val="0"/>
                </a:spcBef>
              </a:pPr>
              <a:t>56</a:t>
            </a:fld>
            <a:endParaRPr lang="en-US" altLang="en-US"/>
          </a:p>
        </p:txBody>
      </p:sp>
      <p:sp>
        <p:nvSpPr>
          <p:cNvPr id="166915" name="Rectangle 2"/>
          <p:cNvSpPr>
            <a:spLocks noRot="1" noChangeArrowheads="1" noTextEdit="1"/>
          </p:cNvSpPr>
          <p:nvPr>
            <p:ph type="sldImg"/>
          </p:nvPr>
        </p:nvSpPr>
        <p:spPr>
          <a:ln/>
        </p:spPr>
      </p:sp>
      <p:sp>
        <p:nvSpPr>
          <p:cNvPr id="166916"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“Don’t overlook the unusual….”</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Not every PC you encounter will LOOK like a common PC...</a:t>
            </a:r>
          </a:p>
          <a:p>
            <a:r>
              <a:rPr lang="en-US" altLang="en-US" smtClean="0">
                <a:latin typeface="Arial" panose="020B0604020202020204" pitchFamily="34" charset="0"/>
                <a:cs typeface="Arial" panose="020B0604020202020204" pitchFamily="34" charset="0"/>
              </a:rPr>
              <a:t>In fact -- Given enough time, you will LIKELY encounter computer monsters disguised like THESE !!!</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[NEXT SLIDE]</a:t>
            </a:r>
          </a:p>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759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DBC2F8A8-82D1-4421-B216-022D0516AC46}" type="slidenum">
              <a:rPr lang="en-US" altLang="en-US"/>
              <a:pPr eaLnBrk="1" hangingPunct="1">
                <a:spcBef>
                  <a:spcPct val="0"/>
                </a:spcBef>
              </a:pPr>
              <a:t>57</a:t>
            </a:fld>
            <a:endParaRPr lang="en-US" altLang="en-US"/>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Not every PC you encounter will LOOK like a common PC...</a:t>
            </a:r>
          </a:p>
          <a:p>
            <a:r>
              <a:rPr lang="en-US" altLang="en-US" smtClean="0">
                <a:latin typeface="Arial" panose="020B0604020202020204" pitchFamily="34" charset="0"/>
                <a:cs typeface="Arial" panose="020B0604020202020204" pitchFamily="34" charset="0"/>
              </a:rPr>
              <a:t>In fact -- Given enough time, you will LIKELY encounter computer monsters disguised like THESE !!!</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[NEXT SLIDE]</a:t>
            </a:r>
          </a:p>
          <a:p>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6175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9B38A111-6401-4605-8EB6-35F5DF9B3A8D}" type="slidenum">
              <a:rPr lang="en-US" altLang="en-US"/>
              <a:pPr eaLnBrk="1" hangingPunct="1">
                <a:spcBef>
                  <a:spcPct val="0"/>
                </a:spcBef>
              </a:pPr>
              <a:t>61</a:t>
            </a:fld>
            <a:endParaRPr lang="en-US" altLang="en-US"/>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“Securing &amp; Evaluating the Scene…..”</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When executing a search warrant…remember that all of the standard protocols involving a search warrant scene apply – officer safety comes  FIRST.   Follow established protocols to ensure your safety and that of your team members.</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Additionally, you’ll want to consider establishing and following sound procedures to ensure successful execution of the warrant and seizure of all pertinent computer-related devices.</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[NEXT SLIDE]</a:t>
            </a:r>
          </a:p>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7698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48F4ADA7-0DA5-485B-BA66-9550474298C1}" type="slidenum">
              <a:rPr lang="en-US" altLang="en-US"/>
              <a:pPr eaLnBrk="1" hangingPunct="1">
                <a:spcBef>
                  <a:spcPct val="0"/>
                </a:spcBef>
              </a:pPr>
              <a:t>63</a:t>
            </a:fld>
            <a:endParaRPr lang="en-US" altLang="en-US"/>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“Before you get there…..”</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In your pre-raid briefing, be sure and assign specific areas of responsibility </a:t>
            </a:r>
          </a:p>
          <a:p>
            <a:pPr>
              <a:buFontTx/>
              <a:buChar char="•"/>
            </a:pPr>
            <a:r>
              <a:rPr lang="en-US" altLang="en-US" smtClean="0">
                <a:latin typeface="Arial" panose="020B0604020202020204" pitchFamily="34" charset="0"/>
                <a:cs typeface="Arial" panose="020B0604020202020204" pitchFamily="34" charset="0"/>
              </a:rPr>
              <a:t>Who is operating as the search team leader?</a:t>
            </a:r>
          </a:p>
          <a:p>
            <a:pPr>
              <a:buFontTx/>
              <a:buChar char="•"/>
            </a:pPr>
            <a:r>
              <a:rPr lang="en-US" altLang="en-US" smtClean="0">
                <a:latin typeface="Arial" panose="020B0604020202020204" pitchFamily="34" charset="0"/>
                <a:cs typeface="Arial" panose="020B0604020202020204" pitchFamily="34" charset="0"/>
              </a:rPr>
              <a:t>Who will conduct the suspect interviews?</a:t>
            </a:r>
          </a:p>
          <a:p>
            <a:pPr>
              <a:buFontTx/>
              <a:buChar char="-"/>
            </a:pPr>
            <a:r>
              <a:rPr lang="en-US" altLang="en-US" smtClean="0">
                <a:latin typeface="Arial" panose="020B0604020202020204" pitchFamily="34" charset="0"/>
                <a:cs typeface="Arial" panose="020B0604020202020204" pitchFamily="34" charset="0"/>
              </a:rPr>
              <a:t>Who will operate as the search team ? </a:t>
            </a:r>
          </a:p>
          <a:p>
            <a:pPr>
              <a:buFontTx/>
              <a:buChar char="-"/>
            </a:pPr>
            <a:r>
              <a:rPr lang="en-US" altLang="en-US" smtClean="0">
                <a:latin typeface="Arial" panose="020B0604020202020204" pitchFamily="34" charset="0"/>
                <a:cs typeface="Arial" panose="020B0604020202020204" pitchFamily="34" charset="0"/>
              </a:rPr>
              <a:t>Who will be responsible for the seizure of the computer and related media?</a:t>
            </a:r>
          </a:p>
          <a:p>
            <a:pPr lvl="1">
              <a:buFontTx/>
              <a:buChar char="-"/>
            </a:pPr>
            <a:r>
              <a:rPr lang="en-US" altLang="en-US" smtClean="0">
                <a:latin typeface="Arial" panose="020B0604020202020204" pitchFamily="34" charset="0"/>
                <a:cs typeface="Arial" panose="020B0604020202020204" pitchFamily="34" charset="0"/>
              </a:rPr>
              <a:t>Be certain this is someone who has been trained in the best practices for electronic media search &amp; 	seizure </a:t>
            </a:r>
          </a:p>
          <a:p>
            <a:pPr lvl="1">
              <a:buFontTx/>
              <a:buChar char="-"/>
            </a:pPr>
            <a:r>
              <a:rPr lang="en-US" altLang="en-US" smtClean="0">
                <a:latin typeface="Arial" panose="020B0604020202020204" pitchFamily="34" charset="0"/>
                <a:cs typeface="Arial" panose="020B0604020202020204" pitchFamily="34" charset="0"/>
              </a:rPr>
              <a:t>Remember – you can always call for assistance!</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[NEXT SLIDE]</a:t>
            </a:r>
          </a:p>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7866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D9CA6195-ABA1-4B55-9098-C7D47B1298C1}" type="slidenum">
              <a:rPr lang="en-US" altLang="en-US"/>
              <a:pPr eaLnBrk="1" hangingPunct="1">
                <a:spcBef>
                  <a:spcPct val="0"/>
                </a:spcBef>
              </a:pPr>
              <a:t>4</a:t>
            </a:fld>
            <a:endParaRPr lang="en-US" alt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839391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503448DB-97A4-4A13-9AC6-576A2D09424B}" type="slidenum">
              <a:rPr lang="en-US" altLang="en-US"/>
              <a:pPr eaLnBrk="1" hangingPunct="1">
                <a:spcBef>
                  <a:spcPct val="0"/>
                </a:spcBef>
              </a:pPr>
              <a:t>64</a:t>
            </a:fld>
            <a:endParaRPr lang="en-US" altLang="en-US"/>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“Before you get here….”</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Before executing the warrant, do your homework  and learn as much as you can about your suspect!</a:t>
            </a:r>
          </a:p>
          <a:p>
            <a:r>
              <a:rPr lang="en-US" altLang="en-US" smtClean="0">
                <a:latin typeface="Arial" panose="020B0604020202020204" pitchFamily="34" charset="0"/>
                <a:cs typeface="Arial" panose="020B0604020202020204" pitchFamily="34" charset="0"/>
              </a:rPr>
              <a:t>If you have an informant – ask lots of questions about what to expect at the scene... </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If it’s a business – you may want to establish contact with the network administrator (assuming he/she is not a suspect) and ask for their cooperation...</a:t>
            </a:r>
          </a:p>
          <a:p>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[NEXT SLIDE]</a:t>
            </a:r>
          </a:p>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3298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111F0548-7BFD-41F4-A8A6-598848F0E718}" type="slidenum">
              <a:rPr lang="en-US" altLang="en-US"/>
              <a:pPr eaLnBrk="1" hangingPunct="1">
                <a:spcBef>
                  <a:spcPct val="0"/>
                </a:spcBef>
              </a:pPr>
              <a:t>65</a:t>
            </a:fld>
            <a:endParaRPr lang="en-US" altLang="en-US"/>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cs typeface="Arial" panose="020B0604020202020204" pitchFamily="34" charset="0"/>
              </a:rPr>
              <a:t>“Before you get there….”</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Determining the suspect’s level of computer knowledge is often a great resource </a:t>
            </a:r>
          </a:p>
          <a:p>
            <a:r>
              <a:rPr lang="en-US" altLang="en-US" smtClean="0">
                <a:latin typeface="Arial" panose="020B0604020202020204" pitchFamily="34" charset="0"/>
                <a:cs typeface="Arial" panose="020B0604020202020204" pitchFamily="34" charset="0"/>
              </a:rPr>
              <a:t>– not only to the search team, but also to the forensic examiner during the analysis of the media.  </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[NEXT SLIDE]</a:t>
            </a:r>
          </a:p>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580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560A1CDF-A05A-4D25-9314-E2D7D5F5BE11}" type="slidenum">
              <a:rPr lang="en-US" altLang="en-US"/>
              <a:pPr eaLnBrk="1" hangingPunct="1">
                <a:spcBef>
                  <a:spcPct val="0"/>
                </a:spcBef>
              </a:pPr>
              <a:t>66</a:t>
            </a:fld>
            <a:endParaRPr lang="en-US" altLang="en-US"/>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smtClean="0">
                <a:latin typeface="Arial" panose="020B0604020202020204" pitchFamily="34" charset="0"/>
                <a:cs typeface="Arial" panose="020B0604020202020204" pitchFamily="34" charset="0"/>
              </a:rPr>
              <a:t>“What will you find?…..”</a:t>
            </a:r>
          </a:p>
          <a:p>
            <a:endParaRPr lang="en-US" altLang="en-US" sz="1000" smtClean="0">
              <a:cs typeface="Arial" panose="020B0604020202020204" pitchFamily="34" charset="0"/>
            </a:endParaRPr>
          </a:p>
          <a:p>
            <a:r>
              <a:rPr lang="en-US" altLang="en-US" sz="1000" smtClean="0">
                <a:latin typeface="Arial" panose="020B0604020202020204" pitchFamily="34" charset="0"/>
                <a:cs typeface="Arial" panose="020B0604020202020204" pitchFamily="34" charset="0"/>
              </a:rPr>
              <a:t>What should you expect to encounter at the crime scene?  As with any criminal investigation, be prepared for anything!  Don’t be overwhelmed or intimidated by what you might find.  </a:t>
            </a:r>
          </a:p>
          <a:p>
            <a:endParaRPr lang="en-US" altLang="en-US" sz="1000" smtClean="0">
              <a:latin typeface="Arial" panose="020B0604020202020204" pitchFamily="34" charset="0"/>
              <a:cs typeface="Arial" panose="020B0604020202020204" pitchFamily="34" charset="0"/>
            </a:endParaRPr>
          </a:p>
          <a:p>
            <a:r>
              <a:rPr lang="en-US" altLang="en-US" sz="1000" smtClean="0">
                <a:latin typeface="Arial" panose="020B0604020202020204" pitchFamily="34" charset="0"/>
                <a:cs typeface="Arial" panose="020B0604020202020204" pitchFamily="34" charset="0"/>
              </a:rPr>
              <a:t>[NEXT SLIDE]</a:t>
            </a:r>
          </a:p>
          <a:p>
            <a:endParaRPr lang="en-US" altLang="en-US" sz="1000" smtClean="0">
              <a:latin typeface="Arial" panose="020B0604020202020204" pitchFamily="34" charset="0"/>
              <a:cs typeface="Arial" panose="020B0604020202020204" pitchFamily="34" charset="0"/>
            </a:endParaRPr>
          </a:p>
          <a:p>
            <a:r>
              <a:rPr lang="en-US" altLang="en-US" sz="1000" smtClean="0">
                <a:latin typeface="Arial" panose="020B0604020202020204" pitchFamily="34" charset="0"/>
                <a:cs typeface="Arial" panose="020B0604020202020204" pitchFamily="34" charset="0"/>
              </a:rPr>
              <a:t>Just remember to be systematic and thorough in your search, using appropriate collection techniques so as to avoid altering, damaging or destroying evidence.</a:t>
            </a:r>
          </a:p>
          <a:p>
            <a:endParaRPr lang="en-US" altLang="en-US" sz="1000" smtClean="0">
              <a:latin typeface="Arial" panose="020B0604020202020204" pitchFamily="34" charset="0"/>
              <a:cs typeface="Arial" panose="020B0604020202020204" pitchFamily="34" charset="0"/>
            </a:endParaRPr>
          </a:p>
          <a:p>
            <a:r>
              <a:rPr lang="en-US" altLang="en-US" sz="1000" smtClean="0">
                <a:latin typeface="Arial" panose="020B0604020202020204" pitchFamily="34" charset="0"/>
                <a:cs typeface="Arial" panose="020B0604020202020204" pitchFamily="34" charset="0"/>
              </a:rPr>
              <a:t>[NEXT SLIDE]</a:t>
            </a:r>
          </a:p>
          <a:p>
            <a:endParaRPr lang="en-US" altLang="en-US" sz="1000" smtClean="0">
              <a:latin typeface="Arial" panose="020B0604020202020204" pitchFamily="34" charset="0"/>
              <a:cs typeface="Arial" panose="020B0604020202020204" pitchFamily="34" charset="0"/>
            </a:endParaRPr>
          </a:p>
          <a:p>
            <a:r>
              <a:rPr lang="en-US" altLang="en-US" sz="1000" smtClean="0">
                <a:latin typeface="Arial" panose="020B0604020202020204" pitchFamily="34" charset="0"/>
                <a:cs typeface="Arial" panose="020B0604020202020204" pitchFamily="34" charset="0"/>
              </a:rPr>
              <a:t>After securing the scene and all persons at the scene, a visual check must be made to identify potential evidence,</a:t>
            </a:r>
          </a:p>
          <a:p>
            <a:endParaRPr lang="en-US" altLang="en-US" sz="1000" smtClean="0">
              <a:latin typeface="Arial" panose="020B0604020202020204" pitchFamily="34" charset="0"/>
              <a:cs typeface="Arial" panose="020B0604020202020204" pitchFamily="34" charset="0"/>
            </a:endParaRPr>
          </a:p>
          <a:p>
            <a:r>
              <a:rPr lang="en-US" altLang="en-US" sz="1000" smtClean="0">
                <a:latin typeface="Arial" panose="020B0604020202020204" pitchFamily="34" charset="0"/>
                <a:cs typeface="Arial" panose="020B0604020202020204" pitchFamily="34" charset="0"/>
              </a:rPr>
              <a:t>[NEXT SLIDE]</a:t>
            </a:r>
          </a:p>
          <a:p>
            <a:endParaRPr lang="en-US" altLang="en-US" sz="1000" smtClean="0">
              <a:latin typeface="Arial" panose="020B0604020202020204" pitchFamily="34" charset="0"/>
              <a:cs typeface="Arial" panose="020B0604020202020204" pitchFamily="34" charset="0"/>
            </a:endParaRPr>
          </a:p>
          <a:p>
            <a:r>
              <a:rPr lang="en-US" altLang="en-US" sz="1000" smtClean="0">
                <a:latin typeface="Arial" panose="020B0604020202020204" pitchFamily="34" charset="0"/>
                <a:cs typeface="Arial" panose="020B0604020202020204" pitchFamily="34" charset="0"/>
              </a:rPr>
              <a:t> both conventional (physical) and electronic, and determine if fragile and/or perishable evidence exists. It is imperative that the scene is evaluated and a search plan formulated.</a:t>
            </a:r>
          </a:p>
          <a:p>
            <a:endParaRPr lang="en-US" altLang="en-US" sz="1000" smtClean="0">
              <a:cs typeface="Arial" panose="020B0604020202020204" pitchFamily="34" charset="0"/>
            </a:endParaRPr>
          </a:p>
          <a:p>
            <a:r>
              <a:rPr lang="en-US" altLang="en-US" sz="1000" smtClean="0">
                <a:cs typeface="Arial" panose="020B0604020202020204" pitchFamily="34" charset="0"/>
              </a:rPr>
              <a:t>[NEXT SLIDE]</a:t>
            </a:r>
          </a:p>
          <a:p>
            <a:endParaRPr lang="en-US" altLang="en-US" sz="1000" smtClean="0">
              <a:cs typeface="Arial" panose="020B0604020202020204" pitchFamily="34" charset="0"/>
            </a:endParaRPr>
          </a:p>
          <a:p>
            <a:endParaRPr lang="en-US" altLang="en-US" sz="1000" smtClean="0">
              <a:cs typeface="Arial" panose="020B0604020202020204" pitchFamily="34" charset="0"/>
            </a:endParaRPr>
          </a:p>
        </p:txBody>
      </p:sp>
    </p:spTree>
    <p:extLst>
      <p:ext uri="{BB962C8B-B14F-4D97-AF65-F5344CB8AC3E}">
        <p14:creationId xmlns:p14="http://schemas.microsoft.com/office/powerpoint/2010/main" val="610169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0C20CA48-66CD-426A-B445-68709E9AB92C}" type="slidenum">
              <a:rPr lang="en-US" altLang="en-US"/>
              <a:pPr eaLnBrk="1" hangingPunct="1">
                <a:spcBef>
                  <a:spcPct val="0"/>
                </a:spcBef>
              </a:pPr>
              <a:t>82</a:t>
            </a:fld>
            <a:endParaRPr lang="en-US" alt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7868569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5F5A4467-94E7-49E4-B5A2-DDBFCF379E81}" type="slidenum">
              <a:rPr lang="en-US" altLang="en-US"/>
              <a:pPr eaLnBrk="1" hangingPunct="1">
                <a:spcBef>
                  <a:spcPct val="0"/>
                </a:spcBef>
              </a:pPr>
              <a:t>83</a:t>
            </a:fld>
            <a:endParaRPr lang="en-US" alt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42790796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44D98C98-C195-461E-8665-6EBDFFF2D8EC}" type="slidenum">
              <a:rPr lang="en-US" altLang="en-US"/>
              <a:pPr eaLnBrk="1" hangingPunct="1">
                <a:spcBef>
                  <a:spcPct val="0"/>
                </a:spcBef>
              </a:pPr>
              <a:t>84</a:t>
            </a:fld>
            <a:endParaRPr lang="en-US" alt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1274088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F2103C86-D951-4BDF-90D7-727C49F7A6B1}" type="slidenum">
              <a:rPr lang="en-US" altLang="en-US"/>
              <a:pPr eaLnBrk="1" hangingPunct="1">
                <a:spcBef>
                  <a:spcPct val="0"/>
                </a:spcBef>
              </a:pPr>
              <a:t>85</a:t>
            </a:fld>
            <a:endParaRPr lang="en-US" alt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179078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370E1DDE-7CC0-441C-8B2D-90CB154D6890}" type="slidenum">
              <a:rPr lang="en-US" altLang="en-US"/>
              <a:pPr eaLnBrk="1" hangingPunct="1">
                <a:spcBef>
                  <a:spcPct val="0"/>
                </a:spcBef>
              </a:pPr>
              <a:t>86</a:t>
            </a:fld>
            <a:endParaRPr lang="en-US" alt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455948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32FDAC76-0391-4DB4-9207-3000232871D3}" type="slidenum">
              <a:rPr lang="en-US" altLang="en-US"/>
              <a:pPr eaLnBrk="1" hangingPunct="1">
                <a:spcBef>
                  <a:spcPct val="0"/>
                </a:spcBef>
              </a:pPr>
              <a:t>87</a:t>
            </a:fld>
            <a:endParaRPr lang="en-US" altLang="en-US"/>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341993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FE4CF309-377D-4D57-B08C-039D7828E732}" type="slidenum">
              <a:rPr lang="en-US" altLang="en-US"/>
              <a:pPr eaLnBrk="1" hangingPunct="1">
                <a:spcBef>
                  <a:spcPct val="0"/>
                </a:spcBef>
              </a:pPr>
              <a:t>88</a:t>
            </a:fld>
            <a:endParaRPr lang="en-US" alt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597821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0D5BE885-0BBC-4A7C-973F-084C0AFEE932}" type="slidenum">
              <a:rPr lang="en-US" altLang="en-US"/>
              <a:pPr eaLnBrk="1" hangingPunct="1">
                <a:spcBef>
                  <a:spcPct val="0"/>
                </a:spcBef>
              </a:pPr>
              <a:t>5</a:t>
            </a:fld>
            <a:endParaRPr lang="en-US" alt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72404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C24EC21C-B42A-447A-9823-59787BC37434}" type="slidenum">
              <a:rPr lang="en-US" altLang="en-US"/>
              <a:pPr eaLnBrk="1" hangingPunct="1">
                <a:spcBef>
                  <a:spcPct val="0"/>
                </a:spcBef>
              </a:pPr>
              <a:t>90</a:t>
            </a:fld>
            <a:endParaRPr lang="en-US" alt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3095627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E5E68EC6-BF9A-46E7-9168-866E79DF184A}" type="slidenum">
              <a:rPr lang="en-US" altLang="en-US"/>
              <a:pPr eaLnBrk="1" hangingPunct="1">
                <a:spcBef>
                  <a:spcPct val="0"/>
                </a:spcBef>
              </a:pPr>
              <a:t>91</a:t>
            </a:fld>
            <a:endParaRPr lang="en-US" alt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3026054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F53C3519-C472-475C-9132-9B17C930F94F}" type="slidenum">
              <a:rPr lang="en-US" altLang="en-US"/>
              <a:pPr eaLnBrk="1" hangingPunct="1">
                <a:spcBef>
                  <a:spcPct val="0"/>
                </a:spcBef>
              </a:pPr>
              <a:t>92</a:t>
            </a:fld>
            <a:endParaRPr lang="en-US" altLang="en-US"/>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8841735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400940D9-01D7-46B0-8D6F-683639815677}" type="slidenum">
              <a:rPr lang="en-US" altLang="en-US"/>
              <a:pPr eaLnBrk="1" hangingPunct="1">
                <a:spcBef>
                  <a:spcPct val="0"/>
                </a:spcBef>
              </a:pPr>
              <a:t>93</a:t>
            </a:fld>
            <a:endParaRPr lang="en-US" alt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325482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045E2793-F764-40A4-8759-F9DBC933901F}" type="slidenum">
              <a:rPr lang="en-US" altLang="en-US"/>
              <a:pPr eaLnBrk="1" hangingPunct="1">
                <a:spcBef>
                  <a:spcPct val="0"/>
                </a:spcBef>
              </a:pPr>
              <a:t>94</a:t>
            </a:fld>
            <a:endParaRPr lang="en-US" altLang="en-US"/>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907536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FD6609A1-A374-453D-98D8-F1D6E9392A22}" type="slidenum">
              <a:rPr lang="en-US" altLang="en-US"/>
              <a:pPr eaLnBrk="1" hangingPunct="1">
                <a:spcBef>
                  <a:spcPct val="0"/>
                </a:spcBef>
              </a:pPr>
              <a:t>95</a:t>
            </a:fld>
            <a:endParaRPr lang="en-US" alt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355571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ADCF0C5E-0CA9-448E-8A72-3F988C9B0C18}" type="slidenum">
              <a:rPr lang="en-US" altLang="en-US"/>
              <a:pPr eaLnBrk="1" hangingPunct="1">
                <a:spcBef>
                  <a:spcPct val="0"/>
                </a:spcBef>
              </a:pPr>
              <a:t>96</a:t>
            </a:fld>
            <a:endParaRPr lang="en-US" alt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4176823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1060A24F-1AFD-4CBF-BA68-0E4F5899444A}" type="slidenum">
              <a:rPr lang="en-US" altLang="en-US"/>
              <a:pPr eaLnBrk="1" hangingPunct="1">
                <a:spcBef>
                  <a:spcPct val="0"/>
                </a:spcBef>
              </a:pPr>
              <a:t>97</a:t>
            </a:fld>
            <a:endParaRPr lang="en-US" alt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6054513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38D7D858-5571-4D5F-A1C2-DB26A54CFD34}" type="slidenum">
              <a:rPr lang="en-US" altLang="en-US"/>
              <a:pPr eaLnBrk="1" hangingPunct="1">
                <a:spcBef>
                  <a:spcPct val="0"/>
                </a:spcBef>
              </a:pPr>
              <a:t>98</a:t>
            </a:fld>
            <a:endParaRPr lang="en-US" altLang="en-US"/>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2762931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DAEE3252-26FC-400C-9AA4-C85C753C57AA}" type="slidenum">
              <a:rPr lang="en-US" altLang="en-US"/>
              <a:pPr eaLnBrk="1" hangingPunct="1">
                <a:spcBef>
                  <a:spcPct val="0"/>
                </a:spcBef>
              </a:pPr>
              <a:t>99</a:t>
            </a:fld>
            <a:endParaRPr lang="en-US" altLang="en-US"/>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157484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D87B38C3-A46F-4547-9370-EDF085940904}" type="slidenum">
              <a:rPr lang="en-US" altLang="en-US"/>
              <a:pPr eaLnBrk="1" hangingPunct="1">
                <a:spcBef>
                  <a:spcPct val="0"/>
                </a:spcBef>
              </a:pPr>
              <a:t>6</a:t>
            </a:fld>
            <a:endParaRPr lang="en-US" alt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41494106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9042A9C5-CF3A-4617-9B6D-4F23B1A907CF}" type="slidenum">
              <a:rPr lang="en-US" altLang="en-US"/>
              <a:pPr eaLnBrk="1" hangingPunct="1">
                <a:spcBef>
                  <a:spcPct val="0"/>
                </a:spcBef>
              </a:pPr>
              <a:t>100</a:t>
            </a:fld>
            <a:endParaRPr lang="en-US" altLang="en-US"/>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7961476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1CC62F34-1935-430D-894D-2403CF56C4C7}" type="slidenum">
              <a:rPr lang="en-US" altLang="en-US"/>
              <a:pPr eaLnBrk="1" hangingPunct="1">
                <a:spcBef>
                  <a:spcPct val="0"/>
                </a:spcBef>
              </a:pPr>
              <a:t>101</a:t>
            </a:fld>
            <a:endParaRPr lang="en-US" alt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6189622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10AEDC7F-C63E-4248-8A44-CCB325947844}" type="slidenum">
              <a:rPr lang="en-US" altLang="en-US"/>
              <a:pPr eaLnBrk="1" hangingPunct="1">
                <a:spcBef>
                  <a:spcPct val="0"/>
                </a:spcBef>
              </a:pPr>
              <a:t>102</a:t>
            </a:fld>
            <a:endParaRPr lang="en-US" alt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8746029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528111BF-1F51-4D17-8C5D-EC64D830CD34}" type="slidenum">
              <a:rPr lang="en-US" altLang="en-US"/>
              <a:pPr eaLnBrk="1" hangingPunct="1">
                <a:spcBef>
                  <a:spcPct val="0"/>
                </a:spcBef>
              </a:pPr>
              <a:t>104</a:t>
            </a:fld>
            <a:endParaRPr lang="en-US" alt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2381644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FD02EE50-326E-442C-9F06-063B495D7078}" type="slidenum">
              <a:rPr lang="en-US" altLang="en-US"/>
              <a:pPr eaLnBrk="1" hangingPunct="1">
                <a:spcBef>
                  <a:spcPct val="0"/>
                </a:spcBef>
              </a:pPr>
              <a:t>105</a:t>
            </a:fld>
            <a:endParaRPr lang="en-US" alt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5822873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2D6F0908-6465-41E2-B7D4-B4939BE9CDFE}" type="slidenum">
              <a:rPr lang="en-US" altLang="en-US"/>
              <a:pPr eaLnBrk="1" hangingPunct="1">
                <a:spcBef>
                  <a:spcPct val="0"/>
                </a:spcBef>
              </a:pPr>
              <a:t>106</a:t>
            </a:fld>
            <a:endParaRPr lang="en-US" alt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7343924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283E1041-27CA-4ED0-B762-748D0B5706AA}" type="slidenum">
              <a:rPr lang="en-US" altLang="en-US"/>
              <a:pPr eaLnBrk="1" hangingPunct="1">
                <a:spcBef>
                  <a:spcPct val="0"/>
                </a:spcBef>
              </a:pPr>
              <a:t>107</a:t>
            </a:fld>
            <a:endParaRPr lang="en-US" alt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3606061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11BB75B9-D9DB-4A15-AC6F-1277A5B7EA27}" type="slidenum">
              <a:rPr lang="en-US" altLang="en-US"/>
              <a:pPr eaLnBrk="1" hangingPunct="1">
                <a:spcBef>
                  <a:spcPct val="0"/>
                </a:spcBef>
              </a:pPr>
              <a:t>108</a:t>
            </a:fld>
            <a:endParaRPr lang="en-US" alt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33247413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7856672B-C488-41C4-8F9A-2FFD63C81593}" type="slidenum">
              <a:rPr lang="en-US" altLang="en-US"/>
              <a:pPr eaLnBrk="1" hangingPunct="1">
                <a:spcBef>
                  <a:spcPct val="0"/>
                </a:spcBef>
              </a:pPr>
              <a:t>109</a:t>
            </a:fld>
            <a:endParaRPr lang="en-US" alt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5766207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57B2FC61-3A41-4B90-8417-F2B4D32A8A4D}" type="slidenum">
              <a:rPr lang="en-US" altLang="en-US"/>
              <a:pPr eaLnBrk="1" hangingPunct="1">
                <a:spcBef>
                  <a:spcPct val="0"/>
                </a:spcBef>
              </a:pPr>
              <a:t>110</a:t>
            </a:fld>
            <a:endParaRPr lang="en-US" alt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539144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CFA97BC5-32CC-4A26-BDE0-16BBA3C54A58}" type="slidenum">
              <a:rPr lang="en-US" altLang="en-US"/>
              <a:pPr eaLnBrk="1" hangingPunct="1">
                <a:spcBef>
                  <a:spcPct val="0"/>
                </a:spcBef>
              </a:pPr>
              <a:t>7</a:t>
            </a:fld>
            <a:endParaRPr lang="en-US" alt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0725687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9A95CA78-2FF4-44E8-B5D8-408BC444FABC}" type="slidenum">
              <a:rPr lang="en-US" altLang="en-US"/>
              <a:pPr eaLnBrk="1" hangingPunct="1">
                <a:spcBef>
                  <a:spcPct val="0"/>
                </a:spcBef>
              </a:pPr>
              <a:t>111</a:t>
            </a:fld>
            <a:endParaRPr lang="en-US" altLang="en-US"/>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40654058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BADCF509-E0F7-46F2-84A2-02B83A7DE74D}" type="slidenum">
              <a:rPr lang="en-US" altLang="en-US"/>
              <a:pPr eaLnBrk="1" hangingPunct="1">
                <a:spcBef>
                  <a:spcPct val="0"/>
                </a:spcBef>
              </a:pPr>
              <a:t>112</a:t>
            </a:fld>
            <a:endParaRPr lang="en-US" alt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42647488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302184AE-D90B-40D4-A1E9-844418B51D3A}" type="slidenum">
              <a:rPr lang="en-US" altLang="en-US"/>
              <a:pPr eaLnBrk="1" hangingPunct="1">
                <a:spcBef>
                  <a:spcPct val="0"/>
                </a:spcBef>
              </a:pPr>
              <a:t>113</a:t>
            </a:fld>
            <a:endParaRPr lang="en-US" alt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8321284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442C92CE-BB32-4E45-8A0E-30E2E94E785E}" type="slidenum">
              <a:rPr lang="en-US" altLang="en-US"/>
              <a:pPr eaLnBrk="1" hangingPunct="1">
                <a:spcBef>
                  <a:spcPct val="0"/>
                </a:spcBef>
              </a:pPr>
              <a:t>114</a:t>
            </a:fld>
            <a:endParaRPr lang="en-US" alt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39402757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D409C878-AD3D-444D-BE6A-43D03D6AB01E}" type="slidenum">
              <a:rPr lang="en-US" altLang="en-US"/>
              <a:pPr eaLnBrk="1" hangingPunct="1">
                <a:spcBef>
                  <a:spcPct val="0"/>
                </a:spcBef>
              </a:pPr>
              <a:t>115</a:t>
            </a:fld>
            <a:endParaRPr lang="en-US" altLang="en-US"/>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993523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220DFC85-C7C0-434E-97B7-8DA429E8FB82}" type="slidenum">
              <a:rPr lang="en-US" altLang="en-US"/>
              <a:pPr eaLnBrk="1" hangingPunct="1">
                <a:spcBef>
                  <a:spcPct val="0"/>
                </a:spcBef>
              </a:pPr>
              <a:t>116</a:t>
            </a:fld>
            <a:endParaRPr lang="en-US" alt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41785071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DA60F779-A4A2-4D45-AAF3-F4E87C30FA5B}" type="slidenum">
              <a:rPr lang="en-US" altLang="en-US"/>
              <a:pPr eaLnBrk="1" hangingPunct="1">
                <a:spcBef>
                  <a:spcPct val="0"/>
                </a:spcBef>
              </a:pPr>
              <a:t>117</a:t>
            </a:fld>
            <a:endParaRPr lang="en-US" alt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20029797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7205537C-7F16-4C62-AE0D-37C447695503}" type="slidenum">
              <a:rPr lang="en-US" altLang="en-US"/>
              <a:pPr eaLnBrk="1" hangingPunct="1">
                <a:spcBef>
                  <a:spcPct val="0"/>
                </a:spcBef>
              </a:pPr>
              <a:t>119</a:t>
            </a:fld>
            <a:endParaRPr lang="en-US" altLang="en-US"/>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0322524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01E4DE76-9AE7-4E27-8EC3-5696DDDB145F}" type="slidenum">
              <a:rPr lang="en-US" altLang="en-US"/>
              <a:pPr eaLnBrk="1" hangingPunct="1">
                <a:spcBef>
                  <a:spcPct val="0"/>
                </a:spcBef>
              </a:pPr>
              <a:t>120</a:t>
            </a:fld>
            <a:endParaRPr lang="en-US" altLang="en-US"/>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3192781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6EEE0345-A299-4999-8038-4F49517F4685}" type="slidenum">
              <a:rPr lang="en-US" altLang="en-US"/>
              <a:pPr eaLnBrk="1" hangingPunct="1">
                <a:spcBef>
                  <a:spcPct val="0"/>
                </a:spcBef>
              </a:pPr>
              <a:t>8</a:t>
            </a:fld>
            <a:endParaRPr lang="en-US" alt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333499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defTabSz="931863"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fld id="{DC30E8C8-3BD9-41D8-959B-7BE76C79EEC4}" type="slidenum">
              <a:rPr lang="en-US" altLang="en-US"/>
              <a:pPr eaLnBrk="1" hangingPunct="1">
                <a:spcBef>
                  <a:spcPct val="0"/>
                </a:spcBef>
              </a:pPr>
              <a:t>9</a:t>
            </a:fld>
            <a:endParaRPr lang="en-US" alt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cs typeface="Arial" panose="020B0604020202020204" pitchFamily="34" charset="0"/>
            </a:endParaRPr>
          </a:p>
        </p:txBody>
      </p:sp>
    </p:spTree>
    <p:extLst>
      <p:ext uri="{BB962C8B-B14F-4D97-AF65-F5344CB8AC3E}">
        <p14:creationId xmlns:p14="http://schemas.microsoft.com/office/powerpoint/2010/main" val="192211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3048000"/>
            <a:ext cx="9144000" cy="762000"/>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39688" y="3810000"/>
            <a:ext cx="9104312" cy="457200"/>
          </a:xfrm>
        </p:spPr>
        <p:txBody>
          <a:bodyPr/>
          <a:lstStyle>
            <a:lvl1pPr marL="0" indent="0">
              <a:buFontTx/>
              <a:buNone/>
              <a:defRPr sz="24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b="0"/>
            </a:lvl1pPr>
          </a:lstStyle>
          <a:p>
            <a:pPr>
              <a:defRPr/>
            </a:pPr>
            <a:endParaRPr lang="en-US"/>
          </a:p>
        </p:txBody>
      </p:sp>
      <p:sp>
        <p:nvSpPr>
          <p:cNvPr id="5" name="Rectangle 5"/>
          <p:cNvSpPr>
            <a:spLocks noGrp="1" noChangeArrowheads="1"/>
          </p:cNvSpPr>
          <p:nvPr>
            <p:ph type="ftr" sz="quarter" idx="11"/>
          </p:nvPr>
        </p:nvSpPr>
        <p:spPr/>
        <p:txBody>
          <a:bodyPr/>
          <a:lstStyle>
            <a:lvl1pPr>
              <a:defRPr b="0"/>
            </a:lvl1pPr>
          </a:lstStyle>
          <a:p>
            <a:pPr>
              <a:defRPr/>
            </a:pPr>
            <a:endParaRPr lang="en-US"/>
          </a:p>
        </p:txBody>
      </p:sp>
      <p:sp>
        <p:nvSpPr>
          <p:cNvPr id="6" name="Rectangle 6"/>
          <p:cNvSpPr>
            <a:spLocks noGrp="1" noChangeArrowheads="1"/>
          </p:cNvSpPr>
          <p:nvPr>
            <p:ph type="sldNum" sz="quarter" idx="12"/>
          </p:nvPr>
        </p:nvSpPr>
        <p:spPr/>
        <p:txBody>
          <a:bodyPr/>
          <a:lstStyle>
            <a:lvl1pPr>
              <a:defRPr b="0"/>
            </a:lvl1pPr>
          </a:lstStyle>
          <a:p>
            <a:fld id="{8BB7E231-62ED-49CD-81F9-7820A71AB2AC}" type="slidenum">
              <a:rPr lang="en-US" altLang="en-US"/>
              <a:pPr/>
              <a:t>‹#›</a:t>
            </a:fld>
            <a:endParaRPr lang="en-US" altLang="en-US"/>
          </a:p>
        </p:txBody>
      </p:sp>
    </p:spTree>
    <p:extLst>
      <p:ext uri="{BB962C8B-B14F-4D97-AF65-F5344CB8AC3E}">
        <p14:creationId xmlns:p14="http://schemas.microsoft.com/office/powerpoint/2010/main" val="82539927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9EFE246-11FC-4FBE-9D04-A57585244062}" type="slidenum">
              <a:rPr lang="en-US" altLang="en-US"/>
              <a:pPr/>
              <a:t>‹#›</a:t>
            </a:fld>
            <a:endParaRPr lang="en-US" altLang="en-US"/>
          </a:p>
        </p:txBody>
      </p:sp>
    </p:spTree>
    <p:extLst>
      <p:ext uri="{BB962C8B-B14F-4D97-AF65-F5344CB8AC3E}">
        <p14:creationId xmlns:p14="http://schemas.microsoft.com/office/powerpoint/2010/main" val="3581106564"/>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7"/>
          <p:cNvSpPr txBox="1">
            <a:spLocks noChangeArrowheads="1"/>
          </p:cNvSpPr>
          <p:nvPr userDrawn="1"/>
        </p:nvSpPr>
        <p:spPr bwMode="auto">
          <a:xfrm>
            <a:off x="304800" y="76200"/>
            <a:ext cx="861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latin typeface="Georgia" panose="02040502050405020303" pitchFamily="18" charset="0"/>
              </a:rPr>
              <a:t>Seizing Electronic and Digital Evidence</a:t>
            </a:r>
            <a:endParaRPr lang="en-US" altLang="en-US"/>
          </a:p>
        </p:txBody>
      </p:sp>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fld id="{624D3BC6-70EA-4234-91DC-12E405ADC92E}" type="slidenum">
              <a:rPr lang="en-US" altLang="en-US"/>
              <a:pPr/>
              <a:t>‹#›</a:t>
            </a:fld>
            <a:endParaRPr lang="en-US" altLang="en-US"/>
          </a:p>
        </p:txBody>
      </p:sp>
    </p:spTree>
    <p:extLst>
      <p:ext uri="{BB962C8B-B14F-4D97-AF65-F5344CB8AC3E}">
        <p14:creationId xmlns:p14="http://schemas.microsoft.com/office/powerpoint/2010/main" val="2865592468"/>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5225"/>
            <a:ext cx="2133600" cy="476250"/>
          </a:xfrm>
        </p:spPr>
        <p:txBody>
          <a:bodyPr/>
          <a:lstStyle>
            <a:lvl1pPr>
              <a:defRPr/>
            </a:lvl1pPr>
          </a:lstStyle>
          <a:p>
            <a:fld id="{F05E52B8-220F-4661-B1A2-D47EEE90861D}" type="slidenum">
              <a:rPr lang="en-US" altLang="en-US"/>
              <a:pPr/>
              <a:t>‹#›</a:t>
            </a:fld>
            <a:endParaRPr lang="en-US" altLang="en-US"/>
          </a:p>
        </p:txBody>
      </p:sp>
    </p:spTree>
    <p:extLst>
      <p:ext uri="{BB962C8B-B14F-4D97-AF65-F5344CB8AC3E}">
        <p14:creationId xmlns:p14="http://schemas.microsoft.com/office/powerpoint/2010/main" val="147010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553200" y="6245225"/>
            <a:ext cx="2133600" cy="476250"/>
          </a:xfrm>
        </p:spPr>
        <p:txBody>
          <a:bodyPr/>
          <a:lstStyle>
            <a:lvl1pPr>
              <a:defRPr/>
            </a:lvl1pPr>
          </a:lstStyle>
          <a:p>
            <a:fld id="{C92C3612-5779-4B05-8BEE-74F9C302E206}" type="slidenum">
              <a:rPr lang="en-US" altLang="en-US"/>
              <a:pPr/>
              <a:t>‹#›</a:t>
            </a:fld>
            <a:endParaRPr lang="en-US" altLang="en-US"/>
          </a:p>
        </p:txBody>
      </p:sp>
    </p:spTree>
    <p:extLst>
      <p:ext uri="{BB962C8B-B14F-4D97-AF65-F5344CB8AC3E}">
        <p14:creationId xmlns:p14="http://schemas.microsoft.com/office/powerpoint/2010/main" val="3468152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762000"/>
            <a:ext cx="44958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958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F735894-887A-4F7E-9CC5-C4F7253698AB}" type="slidenum">
              <a:rPr lang="en-US" altLang="en-US"/>
              <a:pPr/>
              <a:t>‹#›</a:t>
            </a:fld>
            <a:endParaRPr lang="en-US" altLang="en-US"/>
          </a:p>
        </p:txBody>
      </p:sp>
    </p:spTree>
    <p:extLst>
      <p:ext uri="{BB962C8B-B14F-4D97-AF65-F5344CB8AC3E}">
        <p14:creationId xmlns:p14="http://schemas.microsoft.com/office/powerpoint/2010/main" val="1881267476"/>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963A45E-FC7D-4F5D-90C5-54B08BB54101}" type="slidenum">
              <a:rPr lang="en-US" altLang="en-US"/>
              <a:pPr/>
              <a:t>‹#›</a:t>
            </a:fld>
            <a:endParaRPr lang="en-US" altLang="en-US"/>
          </a:p>
        </p:txBody>
      </p:sp>
    </p:spTree>
    <p:extLst>
      <p:ext uri="{BB962C8B-B14F-4D97-AF65-F5344CB8AC3E}">
        <p14:creationId xmlns:p14="http://schemas.microsoft.com/office/powerpoint/2010/main" val="528686932"/>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762000"/>
            <a:ext cx="4495800" cy="5638800"/>
          </a:xfrm>
        </p:spPr>
        <p:txBody>
          <a:bodyPr/>
          <a:lstStyle/>
          <a:p>
            <a:pPr lvl="0"/>
            <a:endParaRPr lang="en-US" noProof="0"/>
          </a:p>
        </p:txBody>
      </p:sp>
      <p:sp>
        <p:nvSpPr>
          <p:cNvPr id="4" name="Text Placeholder 3"/>
          <p:cNvSpPr>
            <a:spLocks noGrp="1"/>
          </p:cNvSpPr>
          <p:nvPr>
            <p:ph type="body" sz="half" idx="2"/>
          </p:nvPr>
        </p:nvSpPr>
        <p:spPr>
          <a:xfrm>
            <a:off x="4648200" y="762000"/>
            <a:ext cx="449580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7B62739-1AB8-4542-BB00-474F8C15D4B7}" type="slidenum">
              <a:rPr lang="en-US" altLang="en-US"/>
              <a:pPr/>
              <a:t>‹#›</a:t>
            </a:fld>
            <a:endParaRPr lang="en-US" altLang="en-US"/>
          </a:p>
        </p:txBody>
      </p:sp>
    </p:spTree>
    <p:extLst>
      <p:ext uri="{BB962C8B-B14F-4D97-AF65-F5344CB8AC3E}">
        <p14:creationId xmlns:p14="http://schemas.microsoft.com/office/powerpoint/2010/main" val="2657807920"/>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762000"/>
            <a:ext cx="449580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762000"/>
            <a:ext cx="4495800" cy="5638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147FD05-D4B1-4903-8305-BBDCAC8F9BD1}" type="slidenum">
              <a:rPr lang="en-US" altLang="en-US"/>
              <a:pPr/>
              <a:t>‹#›</a:t>
            </a:fld>
            <a:endParaRPr lang="en-US" altLang="en-US"/>
          </a:p>
        </p:txBody>
      </p:sp>
    </p:spTree>
    <p:extLst>
      <p:ext uri="{BB962C8B-B14F-4D97-AF65-F5344CB8AC3E}">
        <p14:creationId xmlns:p14="http://schemas.microsoft.com/office/powerpoint/2010/main" val="1236579564"/>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Rectangle 33"/>
          <p:cNvSpPr>
            <a:spLocks noChangeArrowheads="1"/>
          </p:cNvSpPr>
          <p:nvPr/>
        </p:nvSpPr>
        <p:spPr bwMode="auto">
          <a:xfrm>
            <a:off x="0" y="0"/>
            <a:ext cx="9144000" cy="498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27" name="Rectangle 3"/>
          <p:cNvSpPr>
            <a:spLocks noGrp="1" noChangeArrowheads="1"/>
          </p:cNvSpPr>
          <p:nvPr>
            <p:ph type="body" idx="1"/>
          </p:nvPr>
        </p:nvSpPr>
        <p:spPr bwMode="auto">
          <a:xfrm>
            <a:off x="0" y="7620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2"/>
          <p:cNvSpPr>
            <a:spLocks noGrp="1" noChangeArrowheads="1"/>
          </p:cNvSpPr>
          <p:nvPr>
            <p:ph type="title"/>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Seizing Electronic and Digital Evidence</a:t>
            </a:r>
          </a:p>
        </p:txBody>
      </p:sp>
      <p:sp>
        <p:nvSpPr>
          <p:cNvPr id="2" name="Rectangle 4"/>
          <p:cNvSpPr>
            <a:spLocks noGrp="1" noChangeArrowheads="1"/>
          </p:cNvSpPr>
          <p:nvPr>
            <p:ph type="dt" sz="half" idx="2"/>
          </p:nvPr>
        </p:nvSpPr>
        <p:spPr bwMode="auto">
          <a:xfrm>
            <a:off x="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6294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lvl1pPr>
          </a:lstStyle>
          <a:p>
            <a:fld id="{3E05AA10-CEB8-431D-A98C-363FC9C2562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0" r:id="rId1"/>
    <p:sldLayoutId id="2147483785" r:id="rId2"/>
    <p:sldLayoutId id="2147483791" r:id="rId3"/>
    <p:sldLayoutId id="2147483792" r:id="rId4"/>
    <p:sldLayoutId id="2147483793" r:id="rId5"/>
    <p:sldLayoutId id="2147483786" r:id="rId6"/>
    <p:sldLayoutId id="2147483787" r:id="rId7"/>
    <p:sldLayoutId id="2147483788" r:id="rId8"/>
    <p:sldLayoutId id="2147483789" r:id="rId9"/>
  </p:sldLayoutIdLst>
  <p:transition>
    <p:fade thruBlk="1"/>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Black" pitchFamily="34" charset="0"/>
          <a:cs typeface="Arial" charset="0"/>
        </a:defRPr>
      </a:lvl2pPr>
      <a:lvl3pPr algn="ctr" rtl="0" eaLnBrk="0" fontAlgn="base" hangingPunct="0">
        <a:spcBef>
          <a:spcPct val="0"/>
        </a:spcBef>
        <a:spcAft>
          <a:spcPct val="0"/>
        </a:spcAft>
        <a:defRPr sz="4000">
          <a:solidFill>
            <a:schemeClr val="tx2"/>
          </a:solidFill>
          <a:latin typeface="Arial Black" pitchFamily="34" charset="0"/>
          <a:cs typeface="Arial" charset="0"/>
        </a:defRPr>
      </a:lvl3pPr>
      <a:lvl4pPr algn="ctr" rtl="0" eaLnBrk="0" fontAlgn="base" hangingPunct="0">
        <a:spcBef>
          <a:spcPct val="0"/>
        </a:spcBef>
        <a:spcAft>
          <a:spcPct val="0"/>
        </a:spcAft>
        <a:defRPr sz="4000">
          <a:solidFill>
            <a:schemeClr val="tx2"/>
          </a:solidFill>
          <a:latin typeface="Arial Black" pitchFamily="34" charset="0"/>
          <a:cs typeface="Arial" charset="0"/>
        </a:defRPr>
      </a:lvl4pPr>
      <a:lvl5pPr algn="ctr" rtl="0" eaLnBrk="0" fontAlgn="base" hangingPunct="0">
        <a:spcBef>
          <a:spcPct val="0"/>
        </a:spcBef>
        <a:spcAft>
          <a:spcPct val="0"/>
        </a:spcAft>
        <a:defRPr sz="4000">
          <a:solidFill>
            <a:schemeClr val="tx2"/>
          </a:solidFill>
          <a:latin typeface="Arial Black" pitchFamily="34" charset="0"/>
          <a:cs typeface="Arial" charset="0"/>
        </a:defRPr>
      </a:lvl5pPr>
      <a:lvl6pPr marL="457200" algn="l" rtl="0" fontAlgn="base">
        <a:spcBef>
          <a:spcPct val="0"/>
        </a:spcBef>
        <a:spcAft>
          <a:spcPct val="0"/>
        </a:spcAft>
        <a:defRPr sz="4000">
          <a:solidFill>
            <a:schemeClr val="tx2"/>
          </a:solidFill>
          <a:latin typeface="Arial Black" pitchFamily="34" charset="0"/>
          <a:cs typeface="Arial" charset="0"/>
        </a:defRPr>
      </a:lvl6pPr>
      <a:lvl7pPr marL="914400" algn="l" rtl="0" fontAlgn="base">
        <a:spcBef>
          <a:spcPct val="0"/>
        </a:spcBef>
        <a:spcAft>
          <a:spcPct val="0"/>
        </a:spcAft>
        <a:defRPr sz="4000">
          <a:solidFill>
            <a:schemeClr val="tx2"/>
          </a:solidFill>
          <a:latin typeface="Arial Black" pitchFamily="34" charset="0"/>
          <a:cs typeface="Arial" charset="0"/>
        </a:defRPr>
      </a:lvl7pPr>
      <a:lvl8pPr marL="1371600" algn="l" rtl="0" fontAlgn="base">
        <a:spcBef>
          <a:spcPct val="0"/>
        </a:spcBef>
        <a:spcAft>
          <a:spcPct val="0"/>
        </a:spcAft>
        <a:defRPr sz="4000">
          <a:solidFill>
            <a:schemeClr val="tx2"/>
          </a:solidFill>
          <a:latin typeface="Arial Black" pitchFamily="34" charset="0"/>
          <a:cs typeface="Arial" charset="0"/>
        </a:defRPr>
      </a:lvl8pPr>
      <a:lvl9pPr marL="1828800" algn="l" rtl="0" fontAlgn="base">
        <a:spcBef>
          <a:spcPct val="0"/>
        </a:spcBef>
        <a:spcAft>
          <a:spcPct val="0"/>
        </a:spcAft>
        <a:defRPr sz="4000">
          <a:solidFill>
            <a:schemeClr val="tx2"/>
          </a:solidFill>
          <a:latin typeface="Arial Black" pitchFamily="34" charset="0"/>
          <a:cs typeface="Arial" charset="0"/>
        </a:defRPr>
      </a:lvl9pPr>
    </p:titleStyle>
    <p:bodyStyle>
      <a:lvl1pPr marL="342900" indent="-342900" algn="l" rtl="0" eaLnBrk="0" fontAlgn="base" hangingPunct="0">
        <a:spcBef>
          <a:spcPct val="20000"/>
        </a:spcBef>
        <a:spcAft>
          <a:spcPct val="0"/>
        </a:spcAft>
        <a:buChar char="•"/>
        <a:defRPr sz="3200" i="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i="1">
          <a:solidFill>
            <a:schemeClr val="tx1"/>
          </a:solidFill>
          <a:latin typeface="+mn-lt"/>
          <a:cs typeface="+mn-cs"/>
        </a:defRPr>
      </a:lvl2pPr>
      <a:lvl3pPr marL="1143000" indent="-228600" algn="l" rtl="0" eaLnBrk="0" fontAlgn="base" hangingPunct="0">
        <a:spcBef>
          <a:spcPct val="20000"/>
        </a:spcBef>
        <a:spcAft>
          <a:spcPct val="0"/>
        </a:spcAft>
        <a:buChar char="•"/>
        <a:defRPr sz="2400" i="1">
          <a:solidFill>
            <a:schemeClr val="tx1"/>
          </a:solidFill>
          <a:latin typeface="+mn-lt"/>
          <a:cs typeface="+mn-cs"/>
        </a:defRPr>
      </a:lvl3pPr>
      <a:lvl4pPr marL="1600200" indent="-228600" algn="l" rtl="0" eaLnBrk="0" fontAlgn="base" hangingPunct="0">
        <a:spcBef>
          <a:spcPct val="20000"/>
        </a:spcBef>
        <a:spcAft>
          <a:spcPct val="0"/>
        </a:spcAft>
        <a:buChar char="•"/>
        <a:defRPr sz="2000" i="1">
          <a:solidFill>
            <a:schemeClr val="tx1"/>
          </a:solidFill>
          <a:latin typeface="+mn-lt"/>
          <a:cs typeface="+mn-cs"/>
        </a:defRPr>
      </a:lvl4pPr>
      <a:lvl5pPr marL="2057400" indent="-228600" algn="l" rtl="0" eaLnBrk="0" fontAlgn="base" hangingPunct="0">
        <a:spcBef>
          <a:spcPct val="20000"/>
        </a:spcBef>
        <a:spcAft>
          <a:spcPct val="0"/>
        </a:spcAft>
        <a:buChar char="•"/>
        <a:defRPr sz="2000" i="1">
          <a:solidFill>
            <a:schemeClr val="tx1"/>
          </a:solidFill>
          <a:latin typeface="+mn-lt"/>
          <a:cs typeface="+mn-cs"/>
        </a:defRPr>
      </a:lvl5pPr>
      <a:lvl6pPr marL="2514600" indent="-228600" algn="l" rtl="0" fontAlgn="base">
        <a:spcBef>
          <a:spcPct val="20000"/>
        </a:spcBef>
        <a:spcAft>
          <a:spcPct val="0"/>
        </a:spcAft>
        <a:buChar char="•"/>
        <a:defRPr sz="2000" i="1">
          <a:solidFill>
            <a:schemeClr val="tx1"/>
          </a:solidFill>
          <a:latin typeface="+mn-lt"/>
          <a:cs typeface="+mn-cs"/>
        </a:defRPr>
      </a:lvl6pPr>
      <a:lvl7pPr marL="2971800" indent="-228600" algn="l" rtl="0" fontAlgn="base">
        <a:spcBef>
          <a:spcPct val="20000"/>
        </a:spcBef>
        <a:spcAft>
          <a:spcPct val="0"/>
        </a:spcAft>
        <a:buChar char="•"/>
        <a:defRPr sz="2000" i="1">
          <a:solidFill>
            <a:schemeClr val="tx1"/>
          </a:solidFill>
          <a:latin typeface="+mn-lt"/>
          <a:cs typeface="+mn-cs"/>
        </a:defRPr>
      </a:lvl7pPr>
      <a:lvl8pPr marL="3429000" indent="-228600" algn="l" rtl="0" fontAlgn="base">
        <a:spcBef>
          <a:spcPct val="20000"/>
        </a:spcBef>
        <a:spcAft>
          <a:spcPct val="0"/>
        </a:spcAft>
        <a:buChar char="•"/>
        <a:defRPr sz="2000" i="1">
          <a:solidFill>
            <a:schemeClr val="tx1"/>
          </a:solidFill>
          <a:latin typeface="+mn-lt"/>
          <a:cs typeface="+mn-cs"/>
        </a:defRPr>
      </a:lvl8pPr>
      <a:lvl9pPr marL="3886200" indent="-228600" algn="l" rtl="0" fontAlgn="base">
        <a:spcBef>
          <a:spcPct val="20000"/>
        </a:spcBef>
        <a:spcAft>
          <a:spcPct val="0"/>
        </a:spcAft>
        <a:buChar char="•"/>
        <a:defRPr sz="2000" i="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3" Type="http://schemas.openxmlformats.org/officeDocument/2006/relationships/hyperlink" Target="http://blaugh.com/2007/06/25/boca-computer-repair"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2.wm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gadgets.fosfor.se/teddy-usb-memor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oleObject" Target="../embeddings/oleObject1.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819400" y="1676400"/>
            <a:ext cx="5867400" cy="1511300"/>
          </a:xfrm>
        </p:spPr>
        <p:txBody>
          <a:bodyPr/>
          <a:lstStyle/>
          <a:p>
            <a:pPr eaLnBrk="1" hangingPunct="1"/>
            <a:r>
              <a:rPr lang="en-US" altLang="en-US" sz="3000" b="1" smtClean="0">
                <a:latin typeface="Georgia" panose="02040502050405020303" pitchFamily="18" charset="0"/>
              </a:rPr>
              <a:t>Seizing Electronic and Digital Evidence</a:t>
            </a:r>
            <a:br>
              <a:rPr lang="en-US" altLang="en-US" sz="3000" b="1" smtClean="0">
                <a:latin typeface="Georgia" panose="02040502050405020303" pitchFamily="18" charset="0"/>
              </a:rPr>
            </a:br>
            <a:endParaRPr lang="en-US" altLang="en-US" sz="2400" b="1" i="1" smtClean="0">
              <a:latin typeface="Georgia" panose="02040502050405020303" pitchFamily="18" charset="0"/>
            </a:endParaRPr>
          </a:p>
        </p:txBody>
      </p:sp>
      <p:sp>
        <p:nvSpPr>
          <p:cNvPr id="6147" name="Text Box 4"/>
          <p:cNvSpPr txBox="1">
            <a:spLocks noChangeArrowheads="1"/>
          </p:cNvSpPr>
          <p:nvPr/>
        </p:nvSpPr>
        <p:spPr bwMode="auto">
          <a:xfrm>
            <a:off x="1050925" y="798513"/>
            <a:ext cx="6873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i="0"/>
          </a:p>
        </p:txBody>
      </p:sp>
      <p:pic>
        <p:nvPicPr>
          <p:cNvPr id="6148" name="Picture 5" descr="IACIS Homepage_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22875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228600" y="5715000"/>
            <a:ext cx="579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solidFill>
                  <a:srgbClr val="996633"/>
                </a:solidFill>
              </a:rPr>
              <a:t>Presented by Jim Dibble, CFCE, SCERS, DFCP</a:t>
            </a:r>
          </a:p>
          <a:p>
            <a:pPr>
              <a:spcBef>
                <a:spcPct val="50000"/>
              </a:spcBef>
              <a:buFontTx/>
              <a:buNone/>
            </a:pPr>
            <a:r>
              <a:rPr lang="en-US" altLang="en-US" sz="1600" b="1">
                <a:solidFill>
                  <a:srgbClr val="996633"/>
                </a:solidFill>
              </a:rPr>
              <a:t>Special Agent, Washington State Gambling Commission</a:t>
            </a: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15" descr="desktop_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36671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16"/>
          <p:cNvSpPr txBox="1">
            <a:spLocks noChangeArrowheads="1"/>
          </p:cNvSpPr>
          <p:nvPr/>
        </p:nvSpPr>
        <p:spPr bwMode="auto">
          <a:xfrm>
            <a:off x="4876800" y="1752600"/>
            <a:ext cx="3294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a:solidFill>
                  <a:schemeClr val="accent2"/>
                </a:solidFill>
              </a:rPr>
              <a:t>What is a computer?</a:t>
            </a:r>
          </a:p>
        </p:txBody>
      </p:sp>
      <p:sp>
        <p:nvSpPr>
          <p:cNvPr id="16388" name="Text Box 17"/>
          <p:cNvSpPr txBox="1">
            <a:spLocks noChangeArrowheads="1"/>
          </p:cNvSpPr>
          <p:nvPr/>
        </p:nvSpPr>
        <p:spPr bwMode="auto">
          <a:xfrm>
            <a:off x="304800" y="3886200"/>
            <a:ext cx="838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solidFill>
                  <a:schemeClr val="tx2"/>
                </a:solidFill>
                <a:cs typeface="Times New Roman" panose="02020603050405020304" pitchFamily="18" charset="0"/>
              </a:rPr>
              <a:t>According to RCW 82.04.215:</a:t>
            </a:r>
          </a:p>
          <a:p>
            <a:pPr eaLnBrk="1" hangingPunct="1">
              <a:spcBef>
                <a:spcPct val="50000"/>
              </a:spcBef>
              <a:buFontTx/>
              <a:buNone/>
            </a:pPr>
            <a:r>
              <a:rPr lang="en-US" altLang="en-US" sz="2400" b="1" i="0">
                <a:solidFill>
                  <a:schemeClr val="tx2"/>
                </a:solidFill>
                <a:cs typeface="Times New Roman" panose="02020603050405020304" pitchFamily="18" charset="0"/>
              </a:rPr>
              <a:t>(1) "Computer" means an electronic device that </a:t>
            </a:r>
            <a:r>
              <a:rPr lang="en-US" altLang="en-US" sz="2400" b="1" i="0">
                <a:solidFill>
                  <a:schemeClr val="tx2"/>
                </a:solidFill>
              </a:rPr>
              <a:t>accepts information in digital or similar form and manipulates it for a result based on a sequence of instructions.</a:t>
            </a:r>
            <a:r>
              <a:rPr lang="en-US" altLang="en-US" sz="2400" i="0">
                <a:solidFill>
                  <a:schemeClr val="tx2"/>
                </a:solidFill>
              </a:rPr>
              <a:t> </a:t>
            </a:r>
            <a:r>
              <a:rPr lang="en-US" altLang="en-US" sz="2400" b="1" i="0">
                <a:solidFill>
                  <a:schemeClr val="tx2"/>
                </a:solidFill>
                <a:cs typeface="Times New Roman" panose="02020603050405020304" pitchFamily="18" charset="0"/>
              </a:rPr>
              <a:t>.</a:t>
            </a:r>
          </a:p>
        </p:txBody>
      </p:sp>
      <p:sp>
        <p:nvSpPr>
          <p:cNvPr id="15365"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dissolve">
                                      <p:cBhvr>
                                        <p:cTn id="7" dur="1000"/>
                                        <p:tgtEl>
                                          <p:spTgt spid="16388">
                                            <p:txEl>
                                              <p:pRg st="0" end="0"/>
                                            </p:txEl>
                                          </p:spTgt>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16388">
                                            <p:txEl>
                                              <p:pRg st="1" end="1"/>
                                            </p:txEl>
                                          </p:spTgt>
                                        </p:tgtEl>
                                        <p:attrNameLst>
                                          <p:attrName>style.visibility</p:attrName>
                                        </p:attrNameLst>
                                      </p:cBhvr>
                                      <p:to>
                                        <p:strVal val="visible"/>
                                      </p:to>
                                    </p:set>
                                    <p:animEffect transition="in" filter="dissolve">
                                      <p:cBhvr>
                                        <p:cTn id="11" dur="1000"/>
                                        <p:tgtEl>
                                          <p:spTgt spid="163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4"/>
          <p:cNvSpPr txBox="1">
            <a:spLocks noChangeArrowheads="1"/>
          </p:cNvSpPr>
          <p:nvPr/>
        </p:nvSpPr>
        <p:spPr bwMode="auto">
          <a:xfrm>
            <a:off x="1295400" y="1219200"/>
            <a:ext cx="6553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i="0">
                <a:solidFill>
                  <a:schemeClr val="tx2"/>
                </a:solidFill>
              </a:rPr>
              <a:t>Where were you</a:t>
            </a:r>
          </a:p>
          <a:p>
            <a:pPr eaLnBrk="1" hangingPunct="1">
              <a:spcBef>
                <a:spcPct val="50000"/>
              </a:spcBef>
              <a:buFontTx/>
              <a:buNone/>
            </a:pPr>
            <a:r>
              <a:rPr lang="en-US" altLang="en-US" sz="2000" b="1" i="0">
                <a:solidFill>
                  <a:schemeClr val="tx2"/>
                </a:solidFill>
              </a:rPr>
              <a:t>Who was there</a:t>
            </a:r>
          </a:p>
          <a:p>
            <a:pPr eaLnBrk="1" hangingPunct="1">
              <a:spcBef>
                <a:spcPct val="50000"/>
              </a:spcBef>
              <a:buFontTx/>
              <a:buNone/>
            </a:pPr>
            <a:r>
              <a:rPr lang="en-US" altLang="en-US" sz="2000" b="1" i="0">
                <a:solidFill>
                  <a:schemeClr val="tx2"/>
                </a:solidFill>
              </a:rPr>
              <a:t>Where &amp; how was the evidence discovered</a:t>
            </a:r>
          </a:p>
          <a:p>
            <a:pPr eaLnBrk="1" hangingPunct="1">
              <a:spcBef>
                <a:spcPct val="50000"/>
              </a:spcBef>
              <a:buFontTx/>
              <a:buNone/>
            </a:pPr>
            <a:r>
              <a:rPr lang="en-US" altLang="en-US" sz="2000" b="1" i="0">
                <a:solidFill>
                  <a:schemeClr val="tx2"/>
                </a:solidFill>
              </a:rPr>
              <a:t>How was power removed</a:t>
            </a:r>
          </a:p>
          <a:p>
            <a:pPr eaLnBrk="1" hangingPunct="1">
              <a:spcBef>
                <a:spcPct val="50000"/>
              </a:spcBef>
              <a:buFontTx/>
              <a:buNone/>
            </a:pPr>
            <a:r>
              <a:rPr lang="en-US" altLang="en-US" sz="2000" b="1" i="0">
                <a:solidFill>
                  <a:schemeClr val="tx2"/>
                </a:solidFill>
              </a:rPr>
              <a:t>If and why the computer accessed</a:t>
            </a:r>
          </a:p>
          <a:p>
            <a:pPr eaLnBrk="1" hangingPunct="1">
              <a:spcBef>
                <a:spcPct val="50000"/>
              </a:spcBef>
              <a:buFontTx/>
              <a:buNone/>
            </a:pPr>
            <a:r>
              <a:rPr lang="en-US" altLang="en-US" sz="2000" b="1" i="0">
                <a:solidFill>
                  <a:schemeClr val="tx2"/>
                </a:solidFill>
              </a:rPr>
              <a:t>Was there an internet operable connection</a:t>
            </a:r>
          </a:p>
          <a:p>
            <a:pPr eaLnBrk="1" hangingPunct="1">
              <a:spcBef>
                <a:spcPct val="50000"/>
              </a:spcBef>
              <a:buFontTx/>
              <a:buNone/>
            </a:pPr>
            <a:r>
              <a:rPr lang="en-US" altLang="en-US" sz="2000" b="1" i="0">
                <a:solidFill>
                  <a:schemeClr val="tx2"/>
                </a:solidFill>
              </a:rPr>
              <a:t>How was the evidence packaged</a:t>
            </a:r>
          </a:p>
          <a:p>
            <a:pPr eaLnBrk="1" hangingPunct="1">
              <a:spcBef>
                <a:spcPct val="50000"/>
              </a:spcBef>
              <a:buFontTx/>
              <a:buNone/>
            </a:pPr>
            <a:r>
              <a:rPr lang="en-US" altLang="en-US" sz="2000" b="1" i="0">
                <a:solidFill>
                  <a:schemeClr val="tx2"/>
                </a:solidFill>
              </a:rPr>
              <a:t>How was the evidence transported</a:t>
            </a:r>
          </a:p>
          <a:p>
            <a:pPr eaLnBrk="1" hangingPunct="1">
              <a:spcBef>
                <a:spcPct val="50000"/>
              </a:spcBef>
              <a:buFontTx/>
              <a:buNone/>
            </a:pPr>
            <a:r>
              <a:rPr lang="en-US" altLang="en-US" sz="2000" b="1" i="0">
                <a:solidFill>
                  <a:schemeClr val="tx2"/>
                </a:solidFill>
              </a:rPr>
              <a:t>Who transported the evidence</a:t>
            </a:r>
          </a:p>
          <a:p>
            <a:pPr eaLnBrk="1" hangingPunct="1">
              <a:spcBef>
                <a:spcPct val="50000"/>
              </a:spcBef>
              <a:buFontTx/>
              <a:buNone/>
            </a:pPr>
            <a:r>
              <a:rPr lang="en-US" altLang="en-US" sz="2000" b="1" i="0">
                <a:solidFill>
                  <a:schemeClr val="tx2"/>
                </a:solidFill>
              </a:rPr>
              <a:t>Where was the evidence stored</a:t>
            </a:r>
          </a:p>
          <a:p>
            <a:pPr eaLnBrk="1" hangingPunct="1">
              <a:spcBef>
                <a:spcPct val="50000"/>
              </a:spcBef>
              <a:buFontTx/>
              <a:buNone/>
            </a:pPr>
            <a:r>
              <a:rPr lang="en-US" altLang="en-US" sz="2000" b="1" i="0">
                <a:solidFill>
                  <a:schemeClr val="tx2"/>
                </a:solidFill>
              </a:rPr>
              <a:t>Who created pictures and sketches</a:t>
            </a:r>
          </a:p>
        </p:txBody>
      </p:sp>
      <p:sp>
        <p:nvSpPr>
          <p:cNvPr id="107523" name="TextBox 2"/>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
        <p:nvSpPr>
          <p:cNvPr id="107524" name="Text Box 5"/>
          <p:cNvSpPr txBox="1">
            <a:spLocks noChangeArrowheads="1"/>
          </p:cNvSpPr>
          <p:nvPr/>
        </p:nvSpPr>
        <p:spPr bwMode="auto">
          <a:xfrm>
            <a:off x="3810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Create a very detailed report</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animEffect transition="in" filter="dissolve">
                                      <p:cBhvr>
                                        <p:cTn id="7" dur="500"/>
                                        <p:tgtEl>
                                          <p:spTgt spid="107522">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07522">
                                            <p:txEl>
                                              <p:pRg st="1" end="1"/>
                                            </p:txEl>
                                          </p:spTgt>
                                        </p:tgtEl>
                                        <p:attrNameLst>
                                          <p:attrName>style.visibility</p:attrName>
                                        </p:attrNameLst>
                                      </p:cBhvr>
                                      <p:to>
                                        <p:strVal val="visible"/>
                                      </p:to>
                                    </p:set>
                                    <p:animEffect transition="in" filter="dissolve">
                                      <p:cBhvr>
                                        <p:cTn id="11" dur="500"/>
                                        <p:tgtEl>
                                          <p:spTgt spid="107522">
                                            <p:txEl>
                                              <p:pRg st="1" end="1"/>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107522">
                                            <p:txEl>
                                              <p:pRg st="2" end="2"/>
                                            </p:txEl>
                                          </p:spTgt>
                                        </p:tgtEl>
                                        <p:attrNameLst>
                                          <p:attrName>style.visibility</p:attrName>
                                        </p:attrNameLst>
                                      </p:cBhvr>
                                      <p:to>
                                        <p:strVal val="visible"/>
                                      </p:to>
                                    </p:set>
                                    <p:animEffect transition="in" filter="dissolve">
                                      <p:cBhvr>
                                        <p:cTn id="15" dur="500"/>
                                        <p:tgtEl>
                                          <p:spTgt spid="107522">
                                            <p:txEl>
                                              <p:pRg st="2" end="2"/>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107522">
                                            <p:txEl>
                                              <p:pRg st="3" end="3"/>
                                            </p:txEl>
                                          </p:spTgt>
                                        </p:tgtEl>
                                        <p:attrNameLst>
                                          <p:attrName>style.visibility</p:attrName>
                                        </p:attrNameLst>
                                      </p:cBhvr>
                                      <p:to>
                                        <p:strVal val="visible"/>
                                      </p:to>
                                    </p:set>
                                    <p:animEffect transition="in" filter="dissolve">
                                      <p:cBhvr>
                                        <p:cTn id="19" dur="500"/>
                                        <p:tgtEl>
                                          <p:spTgt spid="107522">
                                            <p:txEl>
                                              <p:pRg st="3" end="3"/>
                                            </p:txEl>
                                          </p:spTgt>
                                        </p:tgtEl>
                                      </p:cBhvr>
                                    </p:animEffect>
                                  </p:childTnLst>
                                </p:cTn>
                              </p:par>
                            </p:childTnLst>
                          </p:cTn>
                        </p:par>
                        <p:par>
                          <p:cTn id="20" fill="hold" nodeType="afterGroup">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107522">
                                            <p:txEl>
                                              <p:pRg st="4" end="4"/>
                                            </p:txEl>
                                          </p:spTgt>
                                        </p:tgtEl>
                                        <p:attrNameLst>
                                          <p:attrName>style.visibility</p:attrName>
                                        </p:attrNameLst>
                                      </p:cBhvr>
                                      <p:to>
                                        <p:strVal val="visible"/>
                                      </p:to>
                                    </p:set>
                                    <p:animEffect transition="in" filter="dissolve">
                                      <p:cBhvr>
                                        <p:cTn id="23" dur="500"/>
                                        <p:tgtEl>
                                          <p:spTgt spid="107522">
                                            <p:txEl>
                                              <p:pRg st="4" end="4"/>
                                            </p:txEl>
                                          </p:spTgt>
                                        </p:tgtEl>
                                      </p:cBhvr>
                                    </p:animEffect>
                                  </p:childTnLst>
                                </p:cTn>
                              </p:par>
                            </p:childTnLst>
                          </p:cTn>
                        </p:par>
                        <p:par>
                          <p:cTn id="24" fill="hold" nodeType="afterGroup">
                            <p:stCondLst>
                              <p:cond delay="6500"/>
                            </p:stCondLst>
                            <p:childTnLst>
                              <p:par>
                                <p:cTn id="25" presetID="9" presetClass="entr" presetSubtype="0" fill="hold" nodeType="afterEffect">
                                  <p:stCondLst>
                                    <p:cond delay="1000"/>
                                  </p:stCondLst>
                                  <p:childTnLst>
                                    <p:set>
                                      <p:cBhvr>
                                        <p:cTn id="26" dur="1" fill="hold">
                                          <p:stCondLst>
                                            <p:cond delay="0"/>
                                          </p:stCondLst>
                                        </p:cTn>
                                        <p:tgtEl>
                                          <p:spTgt spid="107522">
                                            <p:txEl>
                                              <p:pRg st="5" end="5"/>
                                            </p:txEl>
                                          </p:spTgt>
                                        </p:tgtEl>
                                        <p:attrNameLst>
                                          <p:attrName>style.visibility</p:attrName>
                                        </p:attrNameLst>
                                      </p:cBhvr>
                                      <p:to>
                                        <p:strVal val="visible"/>
                                      </p:to>
                                    </p:set>
                                    <p:animEffect transition="in" filter="dissolve">
                                      <p:cBhvr>
                                        <p:cTn id="27" dur="500"/>
                                        <p:tgtEl>
                                          <p:spTgt spid="107522">
                                            <p:txEl>
                                              <p:pRg st="5" end="5"/>
                                            </p:txEl>
                                          </p:spTgt>
                                        </p:tgtEl>
                                      </p:cBhvr>
                                    </p:animEffect>
                                  </p:childTnLst>
                                </p:cTn>
                              </p:par>
                            </p:childTnLst>
                          </p:cTn>
                        </p:par>
                        <p:par>
                          <p:cTn id="28" fill="hold" nodeType="afterGroup">
                            <p:stCondLst>
                              <p:cond delay="8000"/>
                            </p:stCondLst>
                            <p:childTnLst>
                              <p:par>
                                <p:cTn id="29" presetID="9" presetClass="entr" presetSubtype="0" fill="hold" nodeType="afterEffect">
                                  <p:stCondLst>
                                    <p:cond delay="1000"/>
                                  </p:stCondLst>
                                  <p:childTnLst>
                                    <p:set>
                                      <p:cBhvr>
                                        <p:cTn id="30" dur="1" fill="hold">
                                          <p:stCondLst>
                                            <p:cond delay="0"/>
                                          </p:stCondLst>
                                        </p:cTn>
                                        <p:tgtEl>
                                          <p:spTgt spid="107522">
                                            <p:txEl>
                                              <p:pRg st="6" end="6"/>
                                            </p:txEl>
                                          </p:spTgt>
                                        </p:tgtEl>
                                        <p:attrNameLst>
                                          <p:attrName>style.visibility</p:attrName>
                                        </p:attrNameLst>
                                      </p:cBhvr>
                                      <p:to>
                                        <p:strVal val="visible"/>
                                      </p:to>
                                    </p:set>
                                    <p:animEffect transition="in" filter="dissolve">
                                      <p:cBhvr>
                                        <p:cTn id="31" dur="500"/>
                                        <p:tgtEl>
                                          <p:spTgt spid="107522">
                                            <p:txEl>
                                              <p:pRg st="6" end="6"/>
                                            </p:txEl>
                                          </p:spTgt>
                                        </p:tgtEl>
                                      </p:cBhvr>
                                    </p:animEffect>
                                  </p:childTnLst>
                                </p:cTn>
                              </p:par>
                            </p:childTnLst>
                          </p:cTn>
                        </p:par>
                        <p:par>
                          <p:cTn id="32" fill="hold" nodeType="afterGroup">
                            <p:stCondLst>
                              <p:cond delay="9500"/>
                            </p:stCondLst>
                            <p:childTnLst>
                              <p:par>
                                <p:cTn id="33" presetID="9" presetClass="entr" presetSubtype="0" fill="hold" nodeType="afterEffect">
                                  <p:stCondLst>
                                    <p:cond delay="1000"/>
                                  </p:stCondLst>
                                  <p:childTnLst>
                                    <p:set>
                                      <p:cBhvr>
                                        <p:cTn id="34" dur="1" fill="hold">
                                          <p:stCondLst>
                                            <p:cond delay="0"/>
                                          </p:stCondLst>
                                        </p:cTn>
                                        <p:tgtEl>
                                          <p:spTgt spid="107522">
                                            <p:txEl>
                                              <p:pRg st="7" end="7"/>
                                            </p:txEl>
                                          </p:spTgt>
                                        </p:tgtEl>
                                        <p:attrNameLst>
                                          <p:attrName>style.visibility</p:attrName>
                                        </p:attrNameLst>
                                      </p:cBhvr>
                                      <p:to>
                                        <p:strVal val="visible"/>
                                      </p:to>
                                    </p:set>
                                    <p:animEffect transition="in" filter="dissolve">
                                      <p:cBhvr>
                                        <p:cTn id="35" dur="500"/>
                                        <p:tgtEl>
                                          <p:spTgt spid="107522">
                                            <p:txEl>
                                              <p:pRg st="7" end="7"/>
                                            </p:txEl>
                                          </p:spTgt>
                                        </p:tgtEl>
                                      </p:cBhvr>
                                    </p:animEffect>
                                  </p:childTnLst>
                                </p:cTn>
                              </p:par>
                            </p:childTnLst>
                          </p:cTn>
                        </p:par>
                        <p:par>
                          <p:cTn id="36" fill="hold" nodeType="afterGroup">
                            <p:stCondLst>
                              <p:cond delay="11000"/>
                            </p:stCondLst>
                            <p:childTnLst>
                              <p:par>
                                <p:cTn id="37" presetID="9" presetClass="entr" presetSubtype="0" fill="hold" nodeType="afterEffect">
                                  <p:stCondLst>
                                    <p:cond delay="1000"/>
                                  </p:stCondLst>
                                  <p:childTnLst>
                                    <p:set>
                                      <p:cBhvr>
                                        <p:cTn id="38" dur="1" fill="hold">
                                          <p:stCondLst>
                                            <p:cond delay="0"/>
                                          </p:stCondLst>
                                        </p:cTn>
                                        <p:tgtEl>
                                          <p:spTgt spid="107522">
                                            <p:txEl>
                                              <p:pRg st="8" end="8"/>
                                            </p:txEl>
                                          </p:spTgt>
                                        </p:tgtEl>
                                        <p:attrNameLst>
                                          <p:attrName>style.visibility</p:attrName>
                                        </p:attrNameLst>
                                      </p:cBhvr>
                                      <p:to>
                                        <p:strVal val="visible"/>
                                      </p:to>
                                    </p:set>
                                    <p:animEffect transition="in" filter="dissolve">
                                      <p:cBhvr>
                                        <p:cTn id="39" dur="500"/>
                                        <p:tgtEl>
                                          <p:spTgt spid="107522">
                                            <p:txEl>
                                              <p:pRg st="8" end="8"/>
                                            </p:txEl>
                                          </p:spTgt>
                                        </p:tgtEl>
                                      </p:cBhvr>
                                    </p:animEffect>
                                  </p:childTnLst>
                                </p:cTn>
                              </p:par>
                            </p:childTnLst>
                          </p:cTn>
                        </p:par>
                        <p:par>
                          <p:cTn id="40" fill="hold" nodeType="afterGroup">
                            <p:stCondLst>
                              <p:cond delay="12500"/>
                            </p:stCondLst>
                            <p:childTnLst>
                              <p:par>
                                <p:cTn id="41" presetID="9" presetClass="entr" presetSubtype="0" fill="hold" nodeType="afterEffect">
                                  <p:stCondLst>
                                    <p:cond delay="1000"/>
                                  </p:stCondLst>
                                  <p:childTnLst>
                                    <p:set>
                                      <p:cBhvr>
                                        <p:cTn id="42" dur="1" fill="hold">
                                          <p:stCondLst>
                                            <p:cond delay="0"/>
                                          </p:stCondLst>
                                        </p:cTn>
                                        <p:tgtEl>
                                          <p:spTgt spid="107522">
                                            <p:txEl>
                                              <p:pRg st="9" end="9"/>
                                            </p:txEl>
                                          </p:spTgt>
                                        </p:tgtEl>
                                        <p:attrNameLst>
                                          <p:attrName>style.visibility</p:attrName>
                                        </p:attrNameLst>
                                      </p:cBhvr>
                                      <p:to>
                                        <p:strVal val="visible"/>
                                      </p:to>
                                    </p:set>
                                    <p:animEffect transition="in" filter="dissolve">
                                      <p:cBhvr>
                                        <p:cTn id="43" dur="500"/>
                                        <p:tgtEl>
                                          <p:spTgt spid="107522">
                                            <p:txEl>
                                              <p:pRg st="9" end="9"/>
                                            </p:txEl>
                                          </p:spTgt>
                                        </p:tgtEl>
                                      </p:cBhvr>
                                    </p:animEffect>
                                  </p:childTnLst>
                                </p:cTn>
                              </p:par>
                            </p:childTnLst>
                          </p:cTn>
                        </p:par>
                        <p:par>
                          <p:cTn id="44" fill="hold" nodeType="afterGroup">
                            <p:stCondLst>
                              <p:cond delay="14000"/>
                            </p:stCondLst>
                            <p:childTnLst>
                              <p:par>
                                <p:cTn id="45" presetID="9" presetClass="entr" presetSubtype="0" fill="hold" nodeType="afterEffect">
                                  <p:stCondLst>
                                    <p:cond delay="1000"/>
                                  </p:stCondLst>
                                  <p:childTnLst>
                                    <p:set>
                                      <p:cBhvr>
                                        <p:cTn id="46" dur="1" fill="hold">
                                          <p:stCondLst>
                                            <p:cond delay="0"/>
                                          </p:stCondLst>
                                        </p:cTn>
                                        <p:tgtEl>
                                          <p:spTgt spid="107522">
                                            <p:txEl>
                                              <p:pRg st="10" end="10"/>
                                            </p:txEl>
                                          </p:spTgt>
                                        </p:tgtEl>
                                        <p:attrNameLst>
                                          <p:attrName>style.visibility</p:attrName>
                                        </p:attrNameLst>
                                      </p:cBhvr>
                                      <p:to>
                                        <p:strVal val="visible"/>
                                      </p:to>
                                    </p:set>
                                    <p:animEffect transition="in" filter="dissolve">
                                      <p:cBhvr>
                                        <p:cTn id="47" dur="500"/>
                                        <p:tgtEl>
                                          <p:spTgt spid="1075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4"/>
          <p:cNvSpPr txBox="1">
            <a:spLocks noChangeArrowheads="1"/>
          </p:cNvSpPr>
          <p:nvPr/>
        </p:nvSpPr>
        <p:spPr bwMode="auto">
          <a:xfrm>
            <a:off x="3810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Recovering “Other” Evidence</a:t>
            </a:r>
          </a:p>
        </p:txBody>
      </p:sp>
      <p:sp>
        <p:nvSpPr>
          <p:cNvPr id="117766" name="Text Box 6"/>
          <p:cNvSpPr txBox="1">
            <a:spLocks noChangeArrowheads="1"/>
          </p:cNvSpPr>
          <p:nvPr/>
        </p:nvSpPr>
        <p:spPr bwMode="auto">
          <a:xfrm>
            <a:off x="1203325" y="1371600"/>
            <a:ext cx="70262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200" b="1" i="0">
                <a:solidFill>
                  <a:schemeClr val="tx2"/>
                </a:solidFill>
              </a:rPr>
              <a:t>FAX MACHINE</a:t>
            </a:r>
          </a:p>
          <a:p>
            <a:pPr eaLnBrk="1" hangingPunct="1">
              <a:spcBef>
                <a:spcPct val="0"/>
              </a:spcBef>
              <a:buFontTx/>
              <a:buNone/>
            </a:pPr>
            <a:endParaRPr lang="en-US" altLang="en-US" sz="1000" i="0">
              <a:solidFill>
                <a:schemeClr val="tx2"/>
              </a:solidFill>
            </a:endParaRPr>
          </a:p>
          <a:p>
            <a:pPr eaLnBrk="1" hangingPunct="1">
              <a:spcBef>
                <a:spcPct val="0"/>
              </a:spcBef>
            </a:pPr>
            <a:r>
              <a:rPr lang="en-US" altLang="en-US" sz="2000" i="0">
                <a:solidFill>
                  <a:schemeClr val="tx2"/>
                </a:solidFill>
              </a:rPr>
              <a:t> May contain speed dial lists, stored faxes, and fax transmission logs	</a:t>
            </a:r>
          </a:p>
          <a:p>
            <a:pPr lvl="1" eaLnBrk="1" hangingPunct="1">
              <a:spcBef>
                <a:spcPct val="0"/>
              </a:spcBef>
            </a:pPr>
            <a:r>
              <a:rPr lang="en-US" altLang="en-US" sz="2000" i="0">
                <a:solidFill>
                  <a:schemeClr val="tx2"/>
                </a:solidFill>
              </a:rPr>
              <a:t> Turning off may cause loss of last dialed number and stored faxes</a:t>
            </a:r>
          </a:p>
          <a:p>
            <a:pPr lvl="1" eaLnBrk="1" hangingPunct="1">
              <a:spcBef>
                <a:spcPct val="0"/>
              </a:spcBef>
            </a:pPr>
            <a:r>
              <a:rPr lang="en-US" altLang="en-US" sz="2000" i="0">
                <a:solidFill>
                  <a:schemeClr val="tx2"/>
                </a:solidFill>
              </a:rPr>
              <a:t> Manually record any information and take pictures</a:t>
            </a:r>
          </a:p>
          <a:p>
            <a:pPr lvl="1" eaLnBrk="1" hangingPunct="1">
              <a:spcBef>
                <a:spcPct val="0"/>
              </a:spcBef>
            </a:pPr>
            <a:r>
              <a:rPr lang="en-US" altLang="en-US" sz="2000" i="0">
                <a:solidFill>
                  <a:schemeClr val="tx2"/>
                </a:solidFill>
              </a:rPr>
              <a:t> Seize all manuals</a:t>
            </a:r>
            <a:r>
              <a:rPr lang="en-US" altLang="en-US" sz="2000" i="0"/>
              <a:t>.</a:t>
            </a:r>
          </a:p>
        </p:txBody>
      </p:sp>
      <p:sp>
        <p:nvSpPr>
          <p:cNvPr id="117768" name="Text Box 8"/>
          <p:cNvSpPr txBox="1">
            <a:spLocks noChangeArrowheads="1"/>
          </p:cNvSpPr>
          <p:nvPr/>
        </p:nvSpPr>
        <p:spPr bwMode="auto">
          <a:xfrm>
            <a:off x="1203325" y="3978275"/>
            <a:ext cx="70262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200" b="1" i="0">
                <a:solidFill>
                  <a:schemeClr val="tx2"/>
                </a:solidFill>
              </a:rPr>
              <a:t>DIGITAL CAMERAS</a:t>
            </a:r>
          </a:p>
          <a:p>
            <a:pPr eaLnBrk="1" hangingPunct="1">
              <a:spcBef>
                <a:spcPct val="0"/>
              </a:spcBef>
              <a:buFontTx/>
              <a:buNone/>
            </a:pPr>
            <a:endParaRPr lang="en-US" altLang="en-US" sz="1000" i="0">
              <a:solidFill>
                <a:schemeClr val="tx2"/>
              </a:solidFill>
            </a:endParaRPr>
          </a:p>
          <a:p>
            <a:pPr eaLnBrk="1" hangingPunct="1">
              <a:spcBef>
                <a:spcPct val="0"/>
              </a:spcBef>
            </a:pPr>
            <a:r>
              <a:rPr lang="en-US" altLang="en-US" sz="1800" i="0">
                <a:solidFill>
                  <a:schemeClr val="tx2"/>
                </a:solidFill>
              </a:rPr>
              <a:t> </a:t>
            </a:r>
            <a:r>
              <a:rPr lang="en-US" altLang="en-US" sz="2000" i="0">
                <a:solidFill>
                  <a:schemeClr val="tx2"/>
                </a:solidFill>
              </a:rPr>
              <a:t>May contain flash memory cards like:  SD, Memory Stick, Compact Flash ….	</a:t>
            </a:r>
          </a:p>
          <a:p>
            <a:pPr lvl="1" eaLnBrk="1" hangingPunct="1">
              <a:spcBef>
                <a:spcPct val="0"/>
              </a:spcBef>
            </a:pPr>
            <a:r>
              <a:rPr lang="en-US" altLang="en-US" sz="2000" i="0">
                <a:solidFill>
                  <a:schemeClr val="tx2"/>
                </a:solidFill>
              </a:rPr>
              <a:t> The storage media can store various types of data</a:t>
            </a:r>
          </a:p>
        </p:txBody>
      </p:sp>
      <p:sp>
        <p:nvSpPr>
          <p:cNvPr id="108549" name="TextBox 6"/>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7766">
                                            <p:txEl>
                                              <p:pRg st="0" end="0"/>
                                            </p:txEl>
                                          </p:spTgt>
                                        </p:tgtEl>
                                        <p:attrNameLst>
                                          <p:attrName>style.visibility</p:attrName>
                                        </p:attrNameLst>
                                      </p:cBhvr>
                                      <p:to>
                                        <p:strVal val="visible"/>
                                      </p:to>
                                    </p:set>
                                    <p:animEffect transition="in" filter="dissolve">
                                      <p:cBhvr>
                                        <p:cTn id="7" dur="500"/>
                                        <p:tgtEl>
                                          <p:spTgt spid="117766">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17766">
                                            <p:txEl>
                                              <p:pRg st="2" end="2"/>
                                            </p:txEl>
                                          </p:spTgt>
                                        </p:tgtEl>
                                        <p:attrNameLst>
                                          <p:attrName>style.visibility</p:attrName>
                                        </p:attrNameLst>
                                      </p:cBhvr>
                                      <p:to>
                                        <p:strVal val="visible"/>
                                      </p:to>
                                    </p:set>
                                    <p:animEffect transition="in" filter="dissolve">
                                      <p:cBhvr>
                                        <p:cTn id="11" dur="500"/>
                                        <p:tgtEl>
                                          <p:spTgt spid="117766">
                                            <p:txEl>
                                              <p:pRg st="2" end="2"/>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117766">
                                            <p:txEl>
                                              <p:pRg st="3" end="3"/>
                                            </p:txEl>
                                          </p:spTgt>
                                        </p:tgtEl>
                                        <p:attrNameLst>
                                          <p:attrName>style.visibility</p:attrName>
                                        </p:attrNameLst>
                                      </p:cBhvr>
                                      <p:to>
                                        <p:strVal val="visible"/>
                                      </p:to>
                                    </p:set>
                                    <p:animEffect transition="in" filter="dissolve">
                                      <p:cBhvr>
                                        <p:cTn id="15" dur="500"/>
                                        <p:tgtEl>
                                          <p:spTgt spid="117766">
                                            <p:txEl>
                                              <p:pRg st="3" end="3"/>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117766">
                                            <p:txEl>
                                              <p:pRg st="4" end="4"/>
                                            </p:txEl>
                                          </p:spTgt>
                                        </p:tgtEl>
                                        <p:attrNameLst>
                                          <p:attrName>style.visibility</p:attrName>
                                        </p:attrNameLst>
                                      </p:cBhvr>
                                      <p:to>
                                        <p:strVal val="visible"/>
                                      </p:to>
                                    </p:set>
                                    <p:animEffect transition="in" filter="dissolve">
                                      <p:cBhvr>
                                        <p:cTn id="19" dur="500"/>
                                        <p:tgtEl>
                                          <p:spTgt spid="117766">
                                            <p:txEl>
                                              <p:pRg st="4" end="4"/>
                                            </p:txEl>
                                          </p:spTgt>
                                        </p:tgtEl>
                                      </p:cBhvr>
                                    </p:animEffect>
                                  </p:childTnLst>
                                </p:cTn>
                              </p:par>
                            </p:childTnLst>
                          </p:cTn>
                        </p:par>
                        <p:par>
                          <p:cTn id="20" fill="hold" nodeType="afterGroup">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117766">
                                            <p:txEl>
                                              <p:pRg st="5" end="5"/>
                                            </p:txEl>
                                          </p:spTgt>
                                        </p:tgtEl>
                                        <p:attrNameLst>
                                          <p:attrName>style.visibility</p:attrName>
                                        </p:attrNameLst>
                                      </p:cBhvr>
                                      <p:to>
                                        <p:strVal val="visible"/>
                                      </p:to>
                                    </p:set>
                                    <p:animEffect transition="in" filter="dissolve">
                                      <p:cBhvr>
                                        <p:cTn id="23" dur="500"/>
                                        <p:tgtEl>
                                          <p:spTgt spid="117766">
                                            <p:txEl>
                                              <p:pRg st="5" end="5"/>
                                            </p:txEl>
                                          </p:spTgt>
                                        </p:tgtEl>
                                      </p:cBhvr>
                                    </p:animEffect>
                                  </p:childTnLst>
                                </p:cTn>
                              </p:par>
                            </p:childTnLst>
                          </p:cTn>
                        </p:par>
                        <p:par>
                          <p:cTn id="24" fill="hold" nodeType="afterGroup">
                            <p:stCondLst>
                              <p:cond delay="6500"/>
                            </p:stCondLst>
                            <p:childTnLst>
                              <p:par>
                                <p:cTn id="25" presetID="9" presetClass="entr" presetSubtype="0" fill="hold" nodeType="afterEffect">
                                  <p:stCondLst>
                                    <p:cond delay="1000"/>
                                  </p:stCondLst>
                                  <p:childTnLst>
                                    <p:set>
                                      <p:cBhvr>
                                        <p:cTn id="26" dur="1" fill="hold">
                                          <p:stCondLst>
                                            <p:cond delay="0"/>
                                          </p:stCondLst>
                                        </p:cTn>
                                        <p:tgtEl>
                                          <p:spTgt spid="117768">
                                            <p:txEl>
                                              <p:pRg st="0" end="0"/>
                                            </p:txEl>
                                          </p:spTgt>
                                        </p:tgtEl>
                                        <p:attrNameLst>
                                          <p:attrName>style.visibility</p:attrName>
                                        </p:attrNameLst>
                                      </p:cBhvr>
                                      <p:to>
                                        <p:strVal val="visible"/>
                                      </p:to>
                                    </p:set>
                                    <p:animEffect transition="in" filter="dissolve">
                                      <p:cBhvr>
                                        <p:cTn id="27" dur="500"/>
                                        <p:tgtEl>
                                          <p:spTgt spid="117768">
                                            <p:txEl>
                                              <p:pRg st="0" end="0"/>
                                            </p:txEl>
                                          </p:spTgt>
                                        </p:tgtEl>
                                      </p:cBhvr>
                                    </p:animEffect>
                                  </p:childTnLst>
                                </p:cTn>
                              </p:par>
                            </p:childTnLst>
                          </p:cTn>
                        </p:par>
                        <p:par>
                          <p:cTn id="28" fill="hold" nodeType="afterGroup">
                            <p:stCondLst>
                              <p:cond delay="8000"/>
                            </p:stCondLst>
                            <p:childTnLst>
                              <p:par>
                                <p:cTn id="29" presetID="9" presetClass="entr" presetSubtype="0" fill="hold" nodeType="afterEffect">
                                  <p:stCondLst>
                                    <p:cond delay="1000"/>
                                  </p:stCondLst>
                                  <p:childTnLst>
                                    <p:set>
                                      <p:cBhvr>
                                        <p:cTn id="30" dur="1" fill="hold">
                                          <p:stCondLst>
                                            <p:cond delay="0"/>
                                          </p:stCondLst>
                                        </p:cTn>
                                        <p:tgtEl>
                                          <p:spTgt spid="117768">
                                            <p:txEl>
                                              <p:pRg st="2" end="2"/>
                                            </p:txEl>
                                          </p:spTgt>
                                        </p:tgtEl>
                                        <p:attrNameLst>
                                          <p:attrName>style.visibility</p:attrName>
                                        </p:attrNameLst>
                                      </p:cBhvr>
                                      <p:to>
                                        <p:strVal val="visible"/>
                                      </p:to>
                                    </p:set>
                                    <p:animEffect transition="in" filter="dissolve">
                                      <p:cBhvr>
                                        <p:cTn id="31" dur="500"/>
                                        <p:tgtEl>
                                          <p:spTgt spid="117768">
                                            <p:txEl>
                                              <p:pRg st="2" end="2"/>
                                            </p:txEl>
                                          </p:spTgt>
                                        </p:tgtEl>
                                      </p:cBhvr>
                                    </p:animEffect>
                                  </p:childTnLst>
                                </p:cTn>
                              </p:par>
                            </p:childTnLst>
                          </p:cTn>
                        </p:par>
                        <p:par>
                          <p:cTn id="32" fill="hold" nodeType="afterGroup">
                            <p:stCondLst>
                              <p:cond delay="9500"/>
                            </p:stCondLst>
                            <p:childTnLst>
                              <p:par>
                                <p:cTn id="33" presetID="9" presetClass="entr" presetSubtype="0" fill="hold" nodeType="afterEffect">
                                  <p:stCondLst>
                                    <p:cond delay="1000"/>
                                  </p:stCondLst>
                                  <p:childTnLst>
                                    <p:set>
                                      <p:cBhvr>
                                        <p:cTn id="34" dur="1" fill="hold">
                                          <p:stCondLst>
                                            <p:cond delay="0"/>
                                          </p:stCondLst>
                                        </p:cTn>
                                        <p:tgtEl>
                                          <p:spTgt spid="117768">
                                            <p:txEl>
                                              <p:pRg st="3" end="3"/>
                                            </p:txEl>
                                          </p:spTgt>
                                        </p:tgtEl>
                                        <p:attrNameLst>
                                          <p:attrName>style.visibility</p:attrName>
                                        </p:attrNameLst>
                                      </p:cBhvr>
                                      <p:to>
                                        <p:strVal val="visible"/>
                                      </p:to>
                                    </p:set>
                                    <p:animEffect transition="in" filter="dissolve">
                                      <p:cBhvr>
                                        <p:cTn id="35" dur="500"/>
                                        <p:tgtEl>
                                          <p:spTgt spid="1177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4"/>
          <p:cNvSpPr txBox="1">
            <a:spLocks noChangeArrowheads="1"/>
          </p:cNvSpPr>
          <p:nvPr/>
        </p:nvSpPr>
        <p:spPr bwMode="auto">
          <a:xfrm>
            <a:off x="381000" y="838200"/>
            <a:ext cx="838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000" i="0"/>
          </a:p>
        </p:txBody>
      </p:sp>
      <p:sp>
        <p:nvSpPr>
          <p:cNvPr id="109571" name="Text Box 5"/>
          <p:cNvSpPr txBox="1">
            <a:spLocks noChangeArrowheads="1"/>
          </p:cNvSpPr>
          <p:nvPr/>
        </p:nvSpPr>
        <p:spPr bwMode="auto">
          <a:xfrm>
            <a:off x="3810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Cellular Phones/Devices</a:t>
            </a:r>
          </a:p>
        </p:txBody>
      </p:sp>
      <p:sp>
        <p:nvSpPr>
          <p:cNvPr id="118790" name="Text Box 6"/>
          <p:cNvSpPr txBox="1">
            <a:spLocks noChangeArrowheads="1"/>
          </p:cNvSpPr>
          <p:nvPr/>
        </p:nvSpPr>
        <p:spPr bwMode="auto">
          <a:xfrm>
            <a:off x="762000" y="1143000"/>
            <a:ext cx="746760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i="0">
                <a:solidFill>
                  <a:schemeClr val="tx2"/>
                </a:solidFill>
              </a:rPr>
              <a:t>May contain:</a:t>
            </a:r>
          </a:p>
          <a:p>
            <a:pPr lvl="1" eaLnBrk="1" hangingPunct="1">
              <a:spcBef>
                <a:spcPct val="0"/>
              </a:spcBef>
              <a:buFontTx/>
              <a:buNone/>
            </a:pPr>
            <a:r>
              <a:rPr lang="en-US" altLang="en-US" sz="2000" i="0">
                <a:solidFill>
                  <a:schemeClr val="tx2"/>
                </a:solidFill>
              </a:rPr>
              <a:t>Phone ownership</a:t>
            </a:r>
          </a:p>
          <a:p>
            <a:pPr lvl="1" eaLnBrk="1" hangingPunct="1">
              <a:spcBef>
                <a:spcPct val="0"/>
              </a:spcBef>
              <a:buFontTx/>
              <a:buNone/>
            </a:pPr>
            <a:r>
              <a:rPr lang="en-US" altLang="en-US" sz="2000" i="0">
                <a:solidFill>
                  <a:schemeClr val="tx2"/>
                </a:solidFill>
              </a:rPr>
              <a:t>Numbers dialed</a:t>
            </a:r>
          </a:p>
          <a:p>
            <a:pPr lvl="1" eaLnBrk="1" hangingPunct="1">
              <a:spcBef>
                <a:spcPct val="0"/>
              </a:spcBef>
              <a:buFontTx/>
              <a:buNone/>
            </a:pPr>
            <a:r>
              <a:rPr lang="en-US" altLang="en-US" sz="2000" i="0">
                <a:solidFill>
                  <a:schemeClr val="tx2"/>
                </a:solidFill>
              </a:rPr>
              <a:t>Directory</a:t>
            </a:r>
          </a:p>
          <a:p>
            <a:pPr lvl="1" eaLnBrk="1" hangingPunct="1">
              <a:spcBef>
                <a:spcPct val="0"/>
              </a:spcBef>
              <a:buFontTx/>
              <a:buNone/>
            </a:pPr>
            <a:r>
              <a:rPr lang="en-US" altLang="en-US" sz="2000" i="0">
                <a:solidFill>
                  <a:schemeClr val="tx2"/>
                </a:solidFill>
              </a:rPr>
              <a:t>Pictures</a:t>
            </a:r>
          </a:p>
          <a:p>
            <a:pPr lvl="1" eaLnBrk="1" hangingPunct="1">
              <a:spcBef>
                <a:spcPct val="0"/>
              </a:spcBef>
              <a:buFontTx/>
              <a:buNone/>
            </a:pPr>
            <a:r>
              <a:rPr lang="en-US" altLang="en-US" sz="2000" i="0">
                <a:solidFill>
                  <a:schemeClr val="tx2"/>
                </a:solidFill>
              </a:rPr>
              <a:t>Videos</a:t>
            </a:r>
          </a:p>
          <a:p>
            <a:pPr lvl="1" eaLnBrk="1" hangingPunct="1">
              <a:spcBef>
                <a:spcPct val="0"/>
              </a:spcBef>
              <a:buFontTx/>
              <a:buNone/>
            </a:pPr>
            <a:r>
              <a:rPr lang="en-US" altLang="en-US" sz="2000" i="0">
                <a:solidFill>
                  <a:schemeClr val="tx2"/>
                </a:solidFill>
              </a:rPr>
              <a:t>SMS (text messages)</a:t>
            </a:r>
          </a:p>
          <a:p>
            <a:pPr lvl="1" eaLnBrk="1" hangingPunct="1">
              <a:spcBef>
                <a:spcPct val="0"/>
              </a:spcBef>
              <a:buFontTx/>
              <a:buNone/>
            </a:pPr>
            <a:r>
              <a:rPr lang="en-US" altLang="en-US" sz="2000" i="0">
                <a:solidFill>
                  <a:schemeClr val="tx2"/>
                </a:solidFill>
              </a:rPr>
              <a:t>Voice mail access number</a:t>
            </a:r>
          </a:p>
          <a:p>
            <a:pPr lvl="1" eaLnBrk="1" hangingPunct="1">
              <a:spcBef>
                <a:spcPct val="0"/>
              </a:spcBef>
              <a:buFontTx/>
              <a:buNone/>
            </a:pPr>
            <a:r>
              <a:rPr lang="en-US" altLang="en-US" sz="2000" i="0">
                <a:solidFill>
                  <a:schemeClr val="tx2"/>
                </a:solidFill>
              </a:rPr>
              <a:t>Passwords</a:t>
            </a:r>
          </a:p>
          <a:p>
            <a:pPr lvl="1" eaLnBrk="1" hangingPunct="1">
              <a:spcBef>
                <a:spcPct val="0"/>
              </a:spcBef>
              <a:buFontTx/>
              <a:buNone/>
            </a:pPr>
            <a:r>
              <a:rPr lang="en-US" altLang="en-US" sz="2000" i="0">
                <a:solidFill>
                  <a:schemeClr val="tx2"/>
                </a:solidFill>
              </a:rPr>
              <a:t>Credit card numbers</a:t>
            </a:r>
          </a:p>
          <a:p>
            <a:pPr lvl="1" eaLnBrk="1" hangingPunct="1">
              <a:spcBef>
                <a:spcPct val="0"/>
              </a:spcBef>
              <a:buFontTx/>
              <a:buNone/>
            </a:pPr>
            <a:r>
              <a:rPr lang="en-US" altLang="en-US" sz="2000" i="0">
                <a:solidFill>
                  <a:schemeClr val="tx2"/>
                </a:solidFill>
              </a:rPr>
              <a:t>Calling card numbers</a:t>
            </a:r>
          </a:p>
          <a:p>
            <a:pPr lvl="1" eaLnBrk="1" hangingPunct="1">
              <a:spcBef>
                <a:spcPct val="0"/>
              </a:spcBef>
              <a:buFontTx/>
              <a:buNone/>
            </a:pPr>
            <a:endParaRPr lang="en-US" altLang="en-US" sz="2000" i="0">
              <a:solidFill>
                <a:schemeClr val="tx2"/>
              </a:solidFill>
            </a:endParaRPr>
          </a:p>
          <a:p>
            <a:pPr eaLnBrk="1" hangingPunct="1">
              <a:spcBef>
                <a:spcPct val="0"/>
              </a:spcBef>
            </a:pPr>
            <a:r>
              <a:rPr lang="en-US" altLang="en-US" sz="2000" i="0">
                <a:solidFill>
                  <a:schemeClr val="tx2"/>
                </a:solidFill>
              </a:rPr>
              <a:t>If off – leave it off  </a:t>
            </a:r>
          </a:p>
          <a:p>
            <a:pPr eaLnBrk="1" hangingPunct="1">
              <a:spcBef>
                <a:spcPct val="0"/>
              </a:spcBef>
            </a:pPr>
            <a:r>
              <a:rPr lang="en-US" altLang="en-US" sz="2000" i="0">
                <a:solidFill>
                  <a:schemeClr val="tx2"/>
                </a:solidFill>
              </a:rPr>
              <a:t>If on, do not turn off - prevent contact with the network (discuss)</a:t>
            </a:r>
          </a:p>
          <a:p>
            <a:pPr eaLnBrk="1" hangingPunct="1">
              <a:spcBef>
                <a:spcPct val="0"/>
              </a:spcBef>
            </a:pPr>
            <a:r>
              <a:rPr lang="en-US" altLang="en-US" sz="2000" i="0">
                <a:solidFill>
                  <a:schemeClr val="tx2"/>
                </a:solidFill>
              </a:rPr>
              <a:t>Take power and data cables</a:t>
            </a:r>
          </a:p>
          <a:p>
            <a:pPr eaLnBrk="1" hangingPunct="1">
              <a:spcBef>
                <a:spcPct val="0"/>
              </a:spcBef>
            </a:pPr>
            <a:r>
              <a:rPr lang="en-US" altLang="en-US" sz="2000" i="0">
                <a:solidFill>
                  <a:schemeClr val="tx2"/>
                </a:solidFill>
              </a:rPr>
              <a:t>Call specialist to analyze ASAP</a:t>
            </a:r>
          </a:p>
          <a:p>
            <a:pPr eaLnBrk="1" hangingPunct="1">
              <a:spcBef>
                <a:spcPct val="50000"/>
              </a:spcBef>
              <a:buFontTx/>
              <a:buNone/>
            </a:pPr>
            <a:r>
              <a:rPr lang="en-US" altLang="en-US" sz="2000" i="0"/>
              <a:t>	</a:t>
            </a:r>
            <a:endParaRPr lang="en-US" altLang="en-US" sz="2000" i="0">
              <a:solidFill>
                <a:schemeClr val="tx2"/>
              </a:solidFill>
            </a:endParaRPr>
          </a:p>
        </p:txBody>
      </p:sp>
      <p:sp>
        <p:nvSpPr>
          <p:cNvPr id="109573"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8790">
                                            <p:txEl>
                                              <p:pRg st="0" end="0"/>
                                            </p:txEl>
                                          </p:spTgt>
                                        </p:tgtEl>
                                        <p:attrNameLst>
                                          <p:attrName>style.visibility</p:attrName>
                                        </p:attrNameLst>
                                      </p:cBhvr>
                                      <p:to>
                                        <p:strVal val="visible"/>
                                      </p:to>
                                    </p:set>
                                    <p:animEffect transition="in" filter="dissolve">
                                      <p:cBhvr>
                                        <p:cTn id="7" dur="500"/>
                                        <p:tgtEl>
                                          <p:spTgt spid="118790">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500"/>
                                  </p:stCondLst>
                                  <p:childTnLst>
                                    <p:set>
                                      <p:cBhvr>
                                        <p:cTn id="10" dur="1" fill="hold">
                                          <p:stCondLst>
                                            <p:cond delay="0"/>
                                          </p:stCondLst>
                                        </p:cTn>
                                        <p:tgtEl>
                                          <p:spTgt spid="118790">
                                            <p:txEl>
                                              <p:pRg st="1" end="1"/>
                                            </p:txEl>
                                          </p:spTgt>
                                        </p:tgtEl>
                                        <p:attrNameLst>
                                          <p:attrName>style.visibility</p:attrName>
                                        </p:attrNameLst>
                                      </p:cBhvr>
                                      <p:to>
                                        <p:strVal val="visible"/>
                                      </p:to>
                                    </p:set>
                                    <p:animEffect transition="in" filter="dissolve">
                                      <p:cBhvr>
                                        <p:cTn id="11" dur="500"/>
                                        <p:tgtEl>
                                          <p:spTgt spid="118790">
                                            <p:txEl>
                                              <p:pRg st="1" end="1"/>
                                            </p:txEl>
                                          </p:spTgt>
                                        </p:tgtEl>
                                      </p:cBhvr>
                                    </p:animEffect>
                                  </p:childTnLst>
                                </p:cTn>
                              </p:par>
                            </p:childTnLst>
                          </p:cTn>
                        </p:par>
                        <p:par>
                          <p:cTn id="12" fill="hold" nodeType="afterGroup">
                            <p:stCondLst>
                              <p:cond delay="1500"/>
                            </p:stCondLst>
                            <p:childTnLst>
                              <p:par>
                                <p:cTn id="13" presetID="9" presetClass="entr" presetSubtype="0" fill="hold" nodeType="afterEffect">
                                  <p:stCondLst>
                                    <p:cond delay="500"/>
                                  </p:stCondLst>
                                  <p:childTnLst>
                                    <p:set>
                                      <p:cBhvr>
                                        <p:cTn id="14" dur="1" fill="hold">
                                          <p:stCondLst>
                                            <p:cond delay="0"/>
                                          </p:stCondLst>
                                        </p:cTn>
                                        <p:tgtEl>
                                          <p:spTgt spid="118790">
                                            <p:txEl>
                                              <p:pRg st="2" end="2"/>
                                            </p:txEl>
                                          </p:spTgt>
                                        </p:tgtEl>
                                        <p:attrNameLst>
                                          <p:attrName>style.visibility</p:attrName>
                                        </p:attrNameLst>
                                      </p:cBhvr>
                                      <p:to>
                                        <p:strVal val="visible"/>
                                      </p:to>
                                    </p:set>
                                    <p:animEffect transition="in" filter="dissolve">
                                      <p:cBhvr>
                                        <p:cTn id="15" dur="500"/>
                                        <p:tgtEl>
                                          <p:spTgt spid="118790">
                                            <p:txEl>
                                              <p:pRg st="2" end="2"/>
                                            </p:txEl>
                                          </p:spTgt>
                                        </p:tgtEl>
                                      </p:cBhvr>
                                    </p:animEffect>
                                  </p:childTnLst>
                                </p:cTn>
                              </p:par>
                            </p:childTnLst>
                          </p:cTn>
                        </p:par>
                        <p:par>
                          <p:cTn id="16" fill="hold" nodeType="afterGroup">
                            <p:stCondLst>
                              <p:cond delay="2500"/>
                            </p:stCondLst>
                            <p:childTnLst>
                              <p:par>
                                <p:cTn id="17" presetID="9" presetClass="entr" presetSubtype="0" fill="hold" nodeType="afterEffect">
                                  <p:stCondLst>
                                    <p:cond delay="500"/>
                                  </p:stCondLst>
                                  <p:childTnLst>
                                    <p:set>
                                      <p:cBhvr>
                                        <p:cTn id="18" dur="1" fill="hold">
                                          <p:stCondLst>
                                            <p:cond delay="0"/>
                                          </p:stCondLst>
                                        </p:cTn>
                                        <p:tgtEl>
                                          <p:spTgt spid="118790">
                                            <p:txEl>
                                              <p:pRg st="3" end="3"/>
                                            </p:txEl>
                                          </p:spTgt>
                                        </p:tgtEl>
                                        <p:attrNameLst>
                                          <p:attrName>style.visibility</p:attrName>
                                        </p:attrNameLst>
                                      </p:cBhvr>
                                      <p:to>
                                        <p:strVal val="visible"/>
                                      </p:to>
                                    </p:set>
                                    <p:animEffect transition="in" filter="dissolve">
                                      <p:cBhvr>
                                        <p:cTn id="19" dur="500"/>
                                        <p:tgtEl>
                                          <p:spTgt spid="118790">
                                            <p:txEl>
                                              <p:pRg st="3" end="3"/>
                                            </p:txEl>
                                          </p:spTgt>
                                        </p:tgtEl>
                                      </p:cBhvr>
                                    </p:animEffect>
                                  </p:childTnLst>
                                </p:cTn>
                              </p:par>
                            </p:childTnLst>
                          </p:cTn>
                        </p:par>
                        <p:par>
                          <p:cTn id="20" fill="hold" nodeType="afterGroup">
                            <p:stCondLst>
                              <p:cond delay="3500"/>
                            </p:stCondLst>
                            <p:childTnLst>
                              <p:par>
                                <p:cTn id="21" presetID="9" presetClass="entr" presetSubtype="0" fill="hold" nodeType="afterEffect">
                                  <p:stCondLst>
                                    <p:cond delay="500"/>
                                  </p:stCondLst>
                                  <p:childTnLst>
                                    <p:set>
                                      <p:cBhvr>
                                        <p:cTn id="22" dur="1" fill="hold">
                                          <p:stCondLst>
                                            <p:cond delay="0"/>
                                          </p:stCondLst>
                                        </p:cTn>
                                        <p:tgtEl>
                                          <p:spTgt spid="118790">
                                            <p:txEl>
                                              <p:pRg st="4" end="4"/>
                                            </p:txEl>
                                          </p:spTgt>
                                        </p:tgtEl>
                                        <p:attrNameLst>
                                          <p:attrName>style.visibility</p:attrName>
                                        </p:attrNameLst>
                                      </p:cBhvr>
                                      <p:to>
                                        <p:strVal val="visible"/>
                                      </p:to>
                                    </p:set>
                                    <p:animEffect transition="in" filter="dissolve">
                                      <p:cBhvr>
                                        <p:cTn id="23" dur="500"/>
                                        <p:tgtEl>
                                          <p:spTgt spid="118790">
                                            <p:txEl>
                                              <p:pRg st="4" end="4"/>
                                            </p:txEl>
                                          </p:spTgt>
                                        </p:tgtEl>
                                      </p:cBhvr>
                                    </p:animEffect>
                                  </p:childTnLst>
                                </p:cTn>
                              </p:par>
                            </p:childTnLst>
                          </p:cTn>
                        </p:par>
                        <p:par>
                          <p:cTn id="24" fill="hold" nodeType="afterGroup">
                            <p:stCondLst>
                              <p:cond delay="4500"/>
                            </p:stCondLst>
                            <p:childTnLst>
                              <p:par>
                                <p:cTn id="25" presetID="9" presetClass="entr" presetSubtype="0" fill="hold" nodeType="afterEffect">
                                  <p:stCondLst>
                                    <p:cond delay="500"/>
                                  </p:stCondLst>
                                  <p:childTnLst>
                                    <p:set>
                                      <p:cBhvr>
                                        <p:cTn id="26" dur="1" fill="hold">
                                          <p:stCondLst>
                                            <p:cond delay="0"/>
                                          </p:stCondLst>
                                        </p:cTn>
                                        <p:tgtEl>
                                          <p:spTgt spid="118790">
                                            <p:txEl>
                                              <p:pRg st="5" end="5"/>
                                            </p:txEl>
                                          </p:spTgt>
                                        </p:tgtEl>
                                        <p:attrNameLst>
                                          <p:attrName>style.visibility</p:attrName>
                                        </p:attrNameLst>
                                      </p:cBhvr>
                                      <p:to>
                                        <p:strVal val="visible"/>
                                      </p:to>
                                    </p:set>
                                    <p:animEffect transition="in" filter="dissolve">
                                      <p:cBhvr>
                                        <p:cTn id="27" dur="500"/>
                                        <p:tgtEl>
                                          <p:spTgt spid="118790">
                                            <p:txEl>
                                              <p:pRg st="5" end="5"/>
                                            </p:txEl>
                                          </p:spTgt>
                                        </p:tgtEl>
                                      </p:cBhvr>
                                    </p:animEffect>
                                  </p:childTnLst>
                                </p:cTn>
                              </p:par>
                            </p:childTnLst>
                          </p:cTn>
                        </p:par>
                        <p:par>
                          <p:cTn id="28" fill="hold" nodeType="afterGroup">
                            <p:stCondLst>
                              <p:cond delay="5500"/>
                            </p:stCondLst>
                            <p:childTnLst>
                              <p:par>
                                <p:cTn id="29" presetID="9" presetClass="entr" presetSubtype="0" fill="hold" nodeType="afterEffect">
                                  <p:stCondLst>
                                    <p:cond delay="500"/>
                                  </p:stCondLst>
                                  <p:childTnLst>
                                    <p:set>
                                      <p:cBhvr>
                                        <p:cTn id="30" dur="1" fill="hold">
                                          <p:stCondLst>
                                            <p:cond delay="0"/>
                                          </p:stCondLst>
                                        </p:cTn>
                                        <p:tgtEl>
                                          <p:spTgt spid="118790">
                                            <p:txEl>
                                              <p:pRg st="6" end="6"/>
                                            </p:txEl>
                                          </p:spTgt>
                                        </p:tgtEl>
                                        <p:attrNameLst>
                                          <p:attrName>style.visibility</p:attrName>
                                        </p:attrNameLst>
                                      </p:cBhvr>
                                      <p:to>
                                        <p:strVal val="visible"/>
                                      </p:to>
                                    </p:set>
                                    <p:animEffect transition="in" filter="dissolve">
                                      <p:cBhvr>
                                        <p:cTn id="31" dur="500"/>
                                        <p:tgtEl>
                                          <p:spTgt spid="118790">
                                            <p:txEl>
                                              <p:pRg st="6" end="6"/>
                                            </p:txEl>
                                          </p:spTgt>
                                        </p:tgtEl>
                                      </p:cBhvr>
                                    </p:animEffect>
                                  </p:childTnLst>
                                </p:cTn>
                              </p:par>
                            </p:childTnLst>
                          </p:cTn>
                        </p:par>
                        <p:par>
                          <p:cTn id="32" fill="hold" nodeType="afterGroup">
                            <p:stCondLst>
                              <p:cond delay="6500"/>
                            </p:stCondLst>
                            <p:childTnLst>
                              <p:par>
                                <p:cTn id="33" presetID="9" presetClass="entr" presetSubtype="0" fill="hold" nodeType="afterEffect">
                                  <p:stCondLst>
                                    <p:cond delay="500"/>
                                  </p:stCondLst>
                                  <p:childTnLst>
                                    <p:set>
                                      <p:cBhvr>
                                        <p:cTn id="34" dur="1" fill="hold">
                                          <p:stCondLst>
                                            <p:cond delay="0"/>
                                          </p:stCondLst>
                                        </p:cTn>
                                        <p:tgtEl>
                                          <p:spTgt spid="118790">
                                            <p:txEl>
                                              <p:pRg st="7" end="7"/>
                                            </p:txEl>
                                          </p:spTgt>
                                        </p:tgtEl>
                                        <p:attrNameLst>
                                          <p:attrName>style.visibility</p:attrName>
                                        </p:attrNameLst>
                                      </p:cBhvr>
                                      <p:to>
                                        <p:strVal val="visible"/>
                                      </p:to>
                                    </p:set>
                                    <p:animEffect transition="in" filter="dissolve">
                                      <p:cBhvr>
                                        <p:cTn id="35" dur="500"/>
                                        <p:tgtEl>
                                          <p:spTgt spid="118790">
                                            <p:txEl>
                                              <p:pRg st="7" end="7"/>
                                            </p:txEl>
                                          </p:spTgt>
                                        </p:tgtEl>
                                      </p:cBhvr>
                                    </p:animEffect>
                                  </p:childTnLst>
                                </p:cTn>
                              </p:par>
                            </p:childTnLst>
                          </p:cTn>
                        </p:par>
                        <p:par>
                          <p:cTn id="36" fill="hold" nodeType="afterGroup">
                            <p:stCondLst>
                              <p:cond delay="7500"/>
                            </p:stCondLst>
                            <p:childTnLst>
                              <p:par>
                                <p:cTn id="37" presetID="9" presetClass="entr" presetSubtype="0" fill="hold" nodeType="afterEffect">
                                  <p:stCondLst>
                                    <p:cond delay="500"/>
                                  </p:stCondLst>
                                  <p:childTnLst>
                                    <p:set>
                                      <p:cBhvr>
                                        <p:cTn id="38" dur="1" fill="hold">
                                          <p:stCondLst>
                                            <p:cond delay="0"/>
                                          </p:stCondLst>
                                        </p:cTn>
                                        <p:tgtEl>
                                          <p:spTgt spid="118790">
                                            <p:txEl>
                                              <p:pRg st="8" end="8"/>
                                            </p:txEl>
                                          </p:spTgt>
                                        </p:tgtEl>
                                        <p:attrNameLst>
                                          <p:attrName>style.visibility</p:attrName>
                                        </p:attrNameLst>
                                      </p:cBhvr>
                                      <p:to>
                                        <p:strVal val="visible"/>
                                      </p:to>
                                    </p:set>
                                    <p:animEffect transition="in" filter="dissolve">
                                      <p:cBhvr>
                                        <p:cTn id="39" dur="500"/>
                                        <p:tgtEl>
                                          <p:spTgt spid="118790">
                                            <p:txEl>
                                              <p:pRg st="8" end="8"/>
                                            </p:txEl>
                                          </p:spTgt>
                                        </p:tgtEl>
                                      </p:cBhvr>
                                    </p:animEffect>
                                  </p:childTnLst>
                                </p:cTn>
                              </p:par>
                            </p:childTnLst>
                          </p:cTn>
                        </p:par>
                        <p:par>
                          <p:cTn id="40" fill="hold" nodeType="afterGroup">
                            <p:stCondLst>
                              <p:cond delay="8500"/>
                            </p:stCondLst>
                            <p:childTnLst>
                              <p:par>
                                <p:cTn id="41" presetID="9" presetClass="entr" presetSubtype="0" fill="hold" nodeType="afterEffect">
                                  <p:stCondLst>
                                    <p:cond delay="500"/>
                                  </p:stCondLst>
                                  <p:childTnLst>
                                    <p:set>
                                      <p:cBhvr>
                                        <p:cTn id="42" dur="1" fill="hold">
                                          <p:stCondLst>
                                            <p:cond delay="0"/>
                                          </p:stCondLst>
                                        </p:cTn>
                                        <p:tgtEl>
                                          <p:spTgt spid="118790">
                                            <p:txEl>
                                              <p:pRg st="9" end="9"/>
                                            </p:txEl>
                                          </p:spTgt>
                                        </p:tgtEl>
                                        <p:attrNameLst>
                                          <p:attrName>style.visibility</p:attrName>
                                        </p:attrNameLst>
                                      </p:cBhvr>
                                      <p:to>
                                        <p:strVal val="visible"/>
                                      </p:to>
                                    </p:set>
                                    <p:animEffect transition="in" filter="dissolve">
                                      <p:cBhvr>
                                        <p:cTn id="43" dur="500"/>
                                        <p:tgtEl>
                                          <p:spTgt spid="118790">
                                            <p:txEl>
                                              <p:pRg st="9" end="9"/>
                                            </p:txEl>
                                          </p:spTgt>
                                        </p:tgtEl>
                                      </p:cBhvr>
                                    </p:animEffect>
                                  </p:childTnLst>
                                </p:cTn>
                              </p:par>
                            </p:childTnLst>
                          </p:cTn>
                        </p:par>
                        <p:par>
                          <p:cTn id="44" fill="hold" nodeType="afterGroup">
                            <p:stCondLst>
                              <p:cond delay="9500"/>
                            </p:stCondLst>
                            <p:childTnLst>
                              <p:par>
                                <p:cTn id="45" presetID="9" presetClass="entr" presetSubtype="0" fill="hold" nodeType="afterEffect">
                                  <p:stCondLst>
                                    <p:cond delay="500"/>
                                  </p:stCondLst>
                                  <p:childTnLst>
                                    <p:set>
                                      <p:cBhvr>
                                        <p:cTn id="46" dur="1" fill="hold">
                                          <p:stCondLst>
                                            <p:cond delay="0"/>
                                          </p:stCondLst>
                                        </p:cTn>
                                        <p:tgtEl>
                                          <p:spTgt spid="118790">
                                            <p:txEl>
                                              <p:pRg st="10" end="10"/>
                                            </p:txEl>
                                          </p:spTgt>
                                        </p:tgtEl>
                                        <p:attrNameLst>
                                          <p:attrName>style.visibility</p:attrName>
                                        </p:attrNameLst>
                                      </p:cBhvr>
                                      <p:to>
                                        <p:strVal val="visible"/>
                                      </p:to>
                                    </p:set>
                                    <p:animEffect transition="in" filter="dissolve">
                                      <p:cBhvr>
                                        <p:cTn id="47" dur="500"/>
                                        <p:tgtEl>
                                          <p:spTgt spid="118790">
                                            <p:txEl>
                                              <p:pRg st="10" end="10"/>
                                            </p:txEl>
                                          </p:spTgt>
                                        </p:tgtEl>
                                      </p:cBhvr>
                                    </p:animEffect>
                                  </p:childTnLst>
                                </p:cTn>
                              </p:par>
                            </p:childTnLst>
                          </p:cTn>
                        </p:par>
                        <p:par>
                          <p:cTn id="48" fill="hold" nodeType="afterGroup">
                            <p:stCondLst>
                              <p:cond delay="10500"/>
                            </p:stCondLst>
                            <p:childTnLst>
                              <p:par>
                                <p:cTn id="49" presetID="9" presetClass="entr" presetSubtype="0" fill="hold" nodeType="afterEffect">
                                  <p:stCondLst>
                                    <p:cond delay="1500"/>
                                  </p:stCondLst>
                                  <p:childTnLst>
                                    <p:set>
                                      <p:cBhvr>
                                        <p:cTn id="50" dur="1" fill="hold">
                                          <p:stCondLst>
                                            <p:cond delay="0"/>
                                          </p:stCondLst>
                                        </p:cTn>
                                        <p:tgtEl>
                                          <p:spTgt spid="118790">
                                            <p:txEl>
                                              <p:pRg st="12" end="12"/>
                                            </p:txEl>
                                          </p:spTgt>
                                        </p:tgtEl>
                                        <p:attrNameLst>
                                          <p:attrName>style.visibility</p:attrName>
                                        </p:attrNameLst>
                                      </p:cBhvr>
                                      <p:to>
                                        <p:strVal val="visible"/>
                                      </p:to>
                                    </p:set>
                                    <p:animEffect transition="in" filter="dissolve">
                                      <p:cBhvr>
                                        <p:cTn id="51" dur="500"/>
                                        <p:tgtEl>
                                          <p:spTgt spid="118790">
                                            <p:txEl>
                                              <p:pRg st="12" end="12"/>
                                            </p:txEl>
                                          </p:spTgt>
                                        </p:tgtEl>
                                      </p:cBhvr>
                                    </p:animEffect>
                                  </p:childTnLst>
                                </p:cTn>
                              </p:par>
                            </p:childTnLst>
                          </p:cTn>
                        </p:par>
                        <p:par>
                          <p:cTn id="52" fill="hold" nodeType="afterGroup">
                            <p:stCondLst>
                              <p:cond delay="12500"/>
                            </p:stCondLst>
                            <p:childTnLst>
                              <p:par>
                                <p:cTn id="53" presetID="9" presetClass="entr" presetSubtype="0" fill="hold" nodeType="afterEffect">
                                  <p:stCondLst>
                                    <p:cond delay="1500"/>
                                  </p:stCondLst>
                                  <p:childTnLst>
                                    <p:set>
                                      <p:cBhvr>
                                        <p:cTn id="54" dur="1" fill="hold">
                                          <p:stCondLst>
                                            <p:cond delay="0"/>
                                          </p:stCondLst>
                                        </p:cTn>
                                        <p:tgtEl>
                                          <p:spTgt spid="118790">
                                            <p:txEl>
                                              <p:pRg st="13" end="13"/>
                                            </p:txEl>
                                          </p:spTgt>
                                        </p:tgtEl>
                                        <p:attrNameLst>
                                          <p:attrName>style.visibility</p:attrName>
                                        </p:attrNameLst>
                                      </p:cBhvr>
                                      <p:to>
                                        <p:strVal val="visible"/>
                                      </p:to>
                                    </p:set>
                                    <p:animEffect transition="in" filter="dissolve">
                                      <p:cBhvr>
                                        <p:cTn id="55" dur="500"/>
                                        <p:tgtEl>
                                          <p:spTgt spid="118790">
                                            <p:txEl>
                                              <p:pRg st="13" end="13"/>
                                            </p:txEl>
                                          </p:spTgt>
                                        </p:tgtEl>
                                      </p:cBhvr>
                                    </p:animEffect>
                                  </p:childTnLst>
                                </p:cTn>
                              </p:par>
                            </p:childTnLst>
                          </p:cTn>
                        </p:par>
                        <p:par>
                          <p:cTn id="56" fill="hold" nodeType="afterGroup">
                            <p:stCondLst>
                              <p:cond delay="14500"/>
                            </p:stCondLst>
                            <p:childTnLst>
                              <p:par>
                                <p:cTn id="57" presetID="9" presetClass="entr" presetSubtype="0" fill="hold" nodeType="afterEffect">
                                  <p:stCondLst>
                                    <p:cond delay="1500"/>
                                  </p:stCondLst>
                                  <p:childTnLst>
                                    <p:set>
                                      <p:cBhvr>
                                        <p:cTn id="58" dur="1" fill="hold">
                                          <p:stCondLst>
                                            <p:cond delay="0"/>
                                          </p:stCondLst>
                                        </p:cTn>
                                        <p:tgtEl>
                                          <p:spTgt spid="118790">
                                            <p:txEl>
                                              <p:pRg st="14" end="14"/>
                                            </p:txEl>
                                          </p:spTgt>
                                        </p:tgtEl>
                                        <p:attrNameLst>
                                          <p:attrName>style.visibility</p:attrName>
                                        </p:attrNameLst>
                                      </p:cBhvr>
                                      <p:to>
                                        <p:strVal val="visible"/>
                                      </p:to>
                                    </p:set>
                                    <p:animEffect transition="in" filter="dissolve">
                                      <p:cBhvr>
                                        <p:cTn id="59" dur="500"/>
                                        <p:tgtEl>
                                          <p:spTgt spid="118790">
                                            <p:txEl>
                                              <p:pRg st="14" end="14"/>
                                            </p:txEl>
                                          </p:spTgt>
                                        </p:tgtEl>
                                      </p:cBhvr>
                                    </p:animEffect>
                                  </p:childTnLst>
                                </p:cTn>
                              </p:par>
                            </p:childTnLst>
                          </p:cTn>
                        </p:par>
                        <p:par>
                          <p:cTn id="60" fill="hold" nodeType="afterGroup">
                            <p:stCondLst>
                              <p:cond delay="16500"/>
                            </p:stCondLst>
                            <p:childTnLst>
                              <p:par>
                                <p:cTn id="61" presetID="9" presetClass="entr" presetSubtype="0" fill="hold" nodeType="afterEffect">
                                  <p:stCondLst>
                                    <p:cond delay="1500"/>
                                  </p:stCondLst>
                                  <p:childTnLst>
                                    <p:set>
                                      <p:cBhvr>
                                        <p:cTn id="62" dur="1" fill="hold">
                                          <p:stCondLst>
                                            <p:cond delay="0"/>
                                          </p:stCondLst>
                                        </p:cTn>
                                        <p:tgtEl>
                                          <p:spTgt spid="118790">
                                            <p:txEl>
                                              <p:pRg st="15" end="15"/>
                                            </p:txEl>
                                          </p:spTgt>
                                        </p:tgtEl>
                                        <p:attrNameLst>
                                          <p:attrName>style.visibility</p:attrName>
                                        </p:attrNameLst>
                                      </p:cBhvr>
                                      <p:to>
                                        <p:strVal val="visible"/>
                                      </p:to>
                                    </p:set>
                                    <p:animEffect transition="in" filter="dissolve">
                                      <p:cBhvr>
                                        <p:cTn id="63" dur="500"/>
                                        <p:tgtEl>
                                          <p:spTgt spid="118790">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descr="ume36pro-pp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025775"/>
            <a:ext cx="30480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7" descr="janes-new-horizonta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667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8"/>
          <p:cNvSpPr txBox="1">
            <a:spLocks noChangeArrowheads="1"/>
          </p:cNvSpPr>
          <p:nvPr/>
        </p:nvSpPr>
        <p:spPr bwMode="auto">
          <a:xfrm>
            <a:off x="4724400" y="3657600"/>
            <a:ext cx="369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i="0">
                <a:solidFill>
                  <a:schemeClr val="tx2"/>
                </a:solidFill>
              </a:rPr>
              <a:t>CelleBrite UFED System</a:t>
            </a:r>
          </a:p>
        </p:txBody>
      </p:sp>
      <p:sp>
        <p:nvSpPr>
          <p:cNvPr id="110597" name="Text Box 9"/>
          <p:cNvSpPr txBox="1">
            <a:spLocks noChangeArrowheads="1"/>
          </p:cNvSpPr>
          <p:nvPr/>
        </p:nvSpPr>
        <p:spPr bwMode="auto">
          <a:xfrm>
            <a:off x="6400800" y="4191000"/>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i="0">
                <a:solidFill>
                  <a:schemeClr val="tx2"/>
                </a:solidFill>
              </a:rPr>
              <a:t>Mobile Forensics</a:t>
            </a:r>
          </a:p>
        </p:txBody>
      </p:sp>
      <p:sp>
        <p:nvSpPr>
          <p:cNvPr id="110598"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dissolve">
                                      <p:cBhvr>
                                        <p:cTn id="7" dur="500"/>
                                        <p:tgtEl>
                                          <p:spTgt spid="110594"/>
                                        </p:tgtEl>
                                      </p:cBhvr>
                                    </p:animEffect>
                                  </p:childTnLst>
                                </p:cTn>
                              </p:par>
                              <p:par>
                                <p:cTn id="8" presetID="9" presetClass="entr" presetSubtype="0" fill="hold" nodeType="withEffect">
                                  <p:stCondLst>
                                    <p:cond delay="0"/>
                                  </p:stCondLst>
                                  <p:childTnLst>
                                    <p:set>
                                      <p:cBhvr>
                                        <p:cTn id="9" dur="1" fill="hold">
                                          <p:stCondLst>
                                            <p:cond delay="0"/>
                                          </p:stCondLst>
                                        </p:cTn>
                                        <p:tgtEl>
                                          <p:spTgt spid="110595"/>
                                        </p:tgtEl>
                                        <p:attrNameLst>
                                          <p:attrName>style.visibility</p:attrName>
                                        </p:attrNameLst>
                                      </p:cBhvr>
                                      <p:to>
                                        <p:strVal val="visible"/>
                                      </p:to>
                                    </p:set>
                                    <p:animEffect transition="in" filter="dissolve">
                                      <p:cBhvr>
                                        <p:cTn id="10" dur="500"/>
                                        <p:tgtEl>
                                          <p:spTgt spid="11059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0596"/>
                                        </p:tgtEl>
                                        <p:attrNameLst>
                                          <p:attrName>style.visibility</p:attrName>
                                        </p:attrNameLst>
                                      </p:cBhvr>
                                      <p:to>
                                        <p:strVal val="visible"/>
                                      </p:to>
                                    </p:set>
                                    <p:animEffect transition="in" filter="dissolve">
                                      <p:cBhvr>
                                        <p:cTn id="13" dur="500"/>
                                        <p:tgtEl>
                                          <p:spTgt spid="11059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0597"/>
                                        </p:tgtEl>
                                        <p:attrNameLst>
                                          <p:attrName>style.visibility</p:attrName>
                                        </p:attrNameLst>
                                      </p:cBhvr>
                                      <p:to>
                                        <p:strVal val="visible"/>
                                      </p:to>
                                    </p:set>
                                    <p:animEffect transition="in" filter="dissolve">
                                      <p:cBhvr>
                                        <p:cTn id="16" dur="500"/>
                                        <p:tgtEl>
                                          <p:spTgt spid="110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P spid="11059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4"/>
          <p:cNvSpPr txBox="1">
            <a:spLocks noChangeArrowheads="1"/>
          </p:cNvSpPr>
          <p:nvPr/>
        </p:nvSpPr>
        <p:spPr bwMode="auto">
          <a:xfrm>
            <a:off x="381000" y="7620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Special problems encountered</a:t>
            </a:r>
          </a:p>
        </p:txBody>
      </p:sp>
      <p:sp>
        <p:nvSpPr>
          <p:cNvPr id="111619" name="Text Box 5"/>
          <p:cNvSpPr txBox="1">
            <a:spLocks noChangeArrowheads="1"/>
          </p:cNvSpPr>
          <p:nvPr/>
        </p:nvSpPr>
        <p:spPr bwMode="auto">
          <a:xfrm>
            <a:off x="228600" y="2632075"/>
            <a:ext cx="3429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i="0">
                <a:solidFill>
                  <a:schemeClr val="tx2"/>
                </a:solidFill>
              </a:rPr>
              <a:t>Fires</a:t>
            </a:r>
          </a:p>
          <a:p>
            <a:pPr eaLnBrk="1" hangingPunct="1">
              <a:spcBef>
                <a:spcPct val="50000"/>
              </a:spcBef>
              <a:buFontTx/>
              <a:buNone/>
            </a:pPr>
            <a:r>
              <a:rPr lang="en-US" altLang="en-US" sz="2000" b="1" i="0">
                <a:solidFill>
                  <a:schemeClr val="tx2"/>
                </a:solidFill>
              </a:rPr>
              <a:t>Usually only affects the exterior of the system unit</a:t>
            </a:r>
          </a:p>
          <a:p>
            <a:pPr eaLnBrk="1" hangingPunct="1">
              <a:spcBef>
                <a:spcPct val="50000"/>
              </a:spcBef>
              <a:buFontTx/>
              <a:buNone/>
            </a:pPr>
            <a:r>
              <a:rPr lang="en-US" altLang="en-US" sz="2000" b="1" i="0">
                <a:solidFill>
                  <a:schemeClr val="tx2"/>
                </a:solidFill>
              </a:rPr>
              <a:t>The HDD data is usually recoverable</a:t>
            </a:r>
            <a:endParaRPr lang="en-US" altLang="en-US" sz="2000" i="0">
              <a:solidFill>
                <a:schemeClr val="tx2"/>
              </a:solidFill>
            </a:endParaRPr>
          </a:p>
        </p:txBody>
      </p:sp>
      <p:pic>
        <p:nvPicPr>
          <p:cNvPr id="111620" name="Picture 6" descr="burn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447800"/>
            <a:ext cx="297180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7" descr="burn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505200"/>
            <a:ext cx="2976563"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TextBox 6"/>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dissolve">
                                      <p:cBhvr>
                                        <p:cTn id="7" dur="500"/>
                                        <p:tgtEl>
                                          <p:spTgt spid="11162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11619">
                                            <p:txEl>
                                              <p:pRg st="0" end="0"/>
                                            </p:txEl>
                                          </p:spTgt>
                                        </p:tgtEl>
                                        <p:attrNameLst>
                                          <p:attrName>style.visibility</p:attrName>
                                        </p:attrNameLst>
                                      </p:cBhvr>
                                      <p:to>
                                        <p:strVal val="visible"/>
                                      </p:to>
                                    </p:set>
                                    <p:animEffect transition="in" filter="dissolve">
                                      <p:cBhvr>
                                        <p:cTn id="11" dur="500"/>
                                        <p:tgtEl>
                                          <p:spTgt spid="111619">
                                            <p:txEl>
                                              <p:pRg st="0" end="0"/>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11619">
                                            <p:txEl>
                                              <p:pRg st="1" end="1"/>
                                            </p:txEl>
                                          </p:spTgt>
                                        </p:tgtEl>
                                        <p:attrNameLst>
                                          <p:attrName>style.visibility</p:attrName>
                                        </p:attrNameLst>
                                      </p:cBhvr>
                                      <p:to>
                                        <p:strVal val="visible"/>
                                      </p:to>
                                    </p:set>
                                    <p:animEffect transition="in" filter="dissolve">
                                      <p:cBhvr>
                                        <p:cTn id="15" dur="500"/>
                                        <p:tgtEl>
                                          <p:spTgt spid="111619">
                                            <p:txEl>
                                              <p:pRg st="1" end="1"/>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1000"/>
                                  </p:stCondLst>
                                  <p:childTnLst>
                                    <p:set>
                                      <p:cBhvr>
                                        <p:cTn id="18" dur="1" fill="hold">
                                          <p:stCondLst>
                                            <p:cond delay="0"/>
                                          </p:stCondLst>
                                        </p:cTn>
                                        <p:tgtEl>
                                          <p:spTgt spid="111619">
                                            <p:txEl>
                                              <p:pRg st="2" end="2"/>
                                            </p:txEl>
                                          </p:spTgt>
                                        </p:tgtEl>
                                        <p:attrNameLst>
                                          <p:attrName>style.visibility</p:attrName>
                                        </p:attrNameLst>
                                      </p:cBhvr>
                                      <p:to>
                                        <p:strVal val="visible"/>
                                      </p:to>
                                    </p:set>
                                    <p:animEffect transition="in" filter="dissolve">
                                      <p:cBhvr>
                                        <p:cTn id="19" dur="500"/>
                                        <p:tgtEl>
                                          <p:spTgt spid="111619">
                                            <p:txEl>
                                              <p:pRg st="2" end="2"/>
                                            </p:txEl>
                                          </p:spTgt>
                                        </p:tgtEl>
                                      </p:cBhvr>
                                    </p:animEffect>
                                  </p:childTnLst>
                                </p:cTn>
                              </p:par>
                            </p:childTnLst>
                          </p:cTn>
                        </p:par>
                        <p:par>
                          <p:cTn id="20" fill="hold" nodeType="afterGroup">
                            <p:stCondLst>
                              <p:cond delay="3000"/>
                            </p:stCondLst>
                            <p:childTnLst>
                              <p:par>
                                <p:cTn id="21" presetID="9" presetClass="entr" presetSubtype="0" fill="hold" nodeType="afterEffect">
                                  <p:stCondLst>
                                    <p:cond delay="0"/>
                                  </p:stCondLst>
                                  <p:childTnLst>
                                    <p:set>
                                      <p:cBhvr>
                                        <p:cTn id="22" dur="1" fill="hold">
                                          <p:stCondLst>
                                            <p:cond delay="0"/>
                                          </p:stCondLst>
                                        </p:cTn>
                                        <p:tgtEl>
                                          <p:spTgt spid="111621"/>
                                        </p:tgtEl>
                                        <p:attrNameLst>
                                          <p:attrName>style.visibility</p:attrName>
                                        </p:attrNameLst>
                                      </p:cBhvr>
                                      <p:to>
                                        <p:strVal val="visible"/>
                                      </p:to>
                                    </p:set>
                                    <p:animEffect transition="in" filter="dissolve">
                                      <p:cBhvr>
                                        <p:cTn id="23" dur="5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5" descr="Boca Computer Repai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716280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Box 2"/>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dissolve">
                                      <p:cBhvr>
                                        <p:cTn id="7" dur="500"/>
                                        <p:tgtEl>
                                          <p:spTgt spid="112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1371600" y="762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What happens next?</a:t>
            </a:r>
          </a:p>
        </p:txBody>
      </p:sp>
      <p:sp>
        <p:nvSpPr>
          <p:cNvPr id="113667" name="Text Box 5"/>
          <p:cNvSpPr txBox="1">
            <a:spLocks noChangeArrowheads="1"/>
          </p:cNvSpPr>
          <p:nvPr/>
        </p:nvSpPr>
        <p:spPr bwMode="auto">
          <a:xfrm>
            <a:off x="304800" y="1981200"/>
            <a:ext cx="86106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200" b="1" i="0">
                <a:solidFill>
                  <a:schemeClr val="tx2"/>
                </a:solidFill>
              </a:rPr>
              <a:t> The evidence needs to be protected from ANY alteration.</a:t>
            </a:r>
          </a:p>
          <a:p>
            <a:pPr eaLnBrk="1" hangingPunct="1">
              <a:spcBef>
                <a:spcPct val="50000"/>
              </a:spcBef>
            </a:pPr>
            <a:endParaRPr lang="en-US" altLang="en-US" sz="1400" b="1" i="0">
              <a:solidFill>
                <a:schemeClr val="tx2"/>
              </a:solidFill>
            </a:endParaRPr>
          </a:p>
          <a:p>
            <a:pPr eaLnBrk="1" hangingPunct="1">
              <a:spcBef>
                <a:spcPct val="50000"/>
              </a:spcBef>
            </a:pPr>
            <a:r>
              <a:rPr lang="en-US" altLang="en-US" sz="2200" b="1" i="0">
                <a:solidFill>
                  <a:schemeClr val="tx2"/>
                </a:solidFill>
              </a:rPr>
              <a:t> The seized items need to be analyzed for potential evidence.</a:t>
            </a:r>
          </a:p>
          <a:p>
            <a:pPr eaLnBrk="1" hangingPunct="1">
              <a:spcBef>
                <a:spcPct val="50000"/>
              </a:spcBef>
            </a:pPr>
            <a:endParaRPr lang="en-US" altLang="en-US" sz="1400" b="1" i="0">
              <a:solidFill>
                <a:schemeClr val="tx2"/>
              </a:solidFill>
            </a:endParaRPr>
          </a:p>
          <a:p>
            <a:pPr eaLnBrk="1" hangingPunct="1">
              <a:spcBef>
                <a:spcPct val="50000"/>
              </a:spcBef>
            </a:pPr>
            <a:r>
              <a:rPr lang="en-US" altLang="en-US" sz="2200" b="1" i="0">
                <a:solidFill>
                  <a:schemeClr val="tx2"/>
                </a:solidFill>
              </a:rPr>
              <a:t> This process is called “Computer/Data Forensics”.</a:t>
            </a:r>
            <a:endParaRPr lang="en-US" altLang="en-US" sz="2200" i="0">
              <a:solidFill>
                <a:schemeClr val="tx2"/>
              </a:solidFill>
            </a:endParaRPr>
          </a:p>
        </p:txBody>
      </p:sp>
      <p:sp>
        <p:nvSpPr>
          <p:cNvPr id="113668"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Effect transition="in" filter="dissolve">
                                      <p:cBhvr>
                                        <p:cTn id="7" dur="500"/>
                                        <p:tgtEl>
                                          <p:spTgt spid="113667">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13667">
                                            <p:txEl>
                                              <p:pRg st="2" end="2"/>
                                            </p:txEl>
                                          </p:spTgt>
                                        </p:tgtEl>
                                        <p:attrNameLst>
                                          <p:attrName>style.visibility</p:attrName>
                                        </p:attrNameLst>
                                      </p:cBhvr>
                                      <p:to>
                                        <p:strVal val="visible"/>
                                      </p:to>
                                    </p:set>
                                    <p:animEffect transition="in" filter="dissolve">
                                      <p:cBhvr>
                                        <p:cTn id="11" dur="500"/>
                                        <p:tgtEl>
                                          <p:spTgt spid="113667">
                                            <p:txEl>
                                              <p:pRg st="2" end="2"/>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113667">
                                            <p:txEl>
                                              <p:pRg st="4" end="4"/>
                                            </p:txEl>
                                          </p:spTgt>
                                        </p:tgtEl>
                                        <p:attrNameLst>
                                          <p:attrName>style.visibility</p:attrName>
                                        </p:attrNameLst>
                                      </p:cBhvr>
                                      <p:to>
                                        <p:strVal val="visible"/>
                                      </p:to>
                                    </p:set>
                                    <p:animEffect transition="in" filter="dissolve">
                                      <p:cBhvr>
                                        <p:cTn id="15" dur="500"/>
                                        <p:tgtEl>
                                          <p:spTgt spid="1136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4"/>
          <p:cNvSpPr txBox="1">
            <a:spLocks noChangeArrowheads="1"/>
          </p:cNvSpPr>
          <p:nvPr/>
        </p:nvSpPr>
        <p:spPr bwMode="auto">
          <a:xfrm>
            <a:off x="1371600" y="762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Computer What?</a:t>
            </a:r>
          </a:p>
        </p:txBody>
      </p:sp>
      <p:sp>
        <p:nvSpPr>
          <p:cNvPr id="114691" name="Text Box 5"/>
          <p:cNvSpPr txBox="1">
            <a:spLocks noChangeArrowheads="1"/>
          </p:cNvSpPr>
          <p:nvPr/>
        </p:nvSpPr>
        <p:spPr bwMode="auto">
          <a:xfrm>
            <a:off x="304800" y="1447800"/>
            <a:ext cx="86106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a:solidFill>
                  <a:schemeClr val="tx2"/>
                </a:solidFill>
              </a:rPr>
              <a:t>Computer Forensics is:</a:t>
            </a:r>
            <a:r>
              <a:rPr lang="en-US" altLang="en-US" sz="2200" b="1" i="0">
                <a:solidFill>
                  <a:schemeClr val="tx2"/>
                </a:solidFill>
              </a:rPr>
              <a:t> </a:t>
            </a:r>
          </a:p>
          <a:p>
            <a:pPr lvl="1" eaLnBrk="1" hangingPunct="1">
              <a:spcBef>
                <a:spcPct val="50000"/>
              </a:spcBef>
            </a:pPr>
            <a:r>
              <a:rPr lang="en-US" altLang="en-US" sz="2200" b="1" i="0">
                <a:solidFill>
                  <a:schemeClr val="tx2"/>
                </a:solidFill>
              </a:rPr>
              <a:t> The preservation, identification, extraction and documentation of computer evidence recovered using scientific methods</a:t>
            </a:r>
          </a:p>
          <a:p>
            <a:pPr lvl="1" eaLnBrk="1" hangingPunct="1">
              <a:spcBef>
                <a:spcPct val="50000"/>
              </a:spcBef>
            </a:pPr>
            <a:r>
              <a:rPr lang="en-US" altLang="en-US" sz="2200" b="1" i="0">
                <a:solidFill>
                  <a:schemeClr val="tx2"/>
                </a:solidFill>
              </a:rPr>
              <a:t> Protection of digital evidence to prevent it from being altered, destroyed, damaged or compromised,</a:t>
            </a:r>
          </a:p>
          <a:p>
            <a:pPr lvl="1" eaLnBrk="1" hangingPunct="1">
              <a:spcBef>
                <a:spcPct val="50000"/>
              </a:spcBef>
            </a:pPr>
            <a:r>
              <a:rPr lang="en-US" altLang="en-US" sz="2200" b="1" i="0">
                <a:solidFill>
                  <a:schemeClr val="tx2"/>
                </a:solidFill>
              </a:rPr>
              <a:t> Presentation and explanation of digital evidence recovery in courtroom testimony.</a:t>
            </a:r>
          </a:p>
        </p:txBody>
      </p:sp>
      <p:sp>
        <p:nvSpPr>
          <p:cNvPr id="114692"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dissolve">
                                      <p:cBhvr>
                                        <p:cTn id="7" dur="500"/>
                                        <p:tgtEl>
                                          <p:spTgt spid="11469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14691">
                                            <p:txEl>
                                              <p:pRg st="1" end="1"/>
                                            </p:txEl>
                                          </p:spTgt>
                                        </p:tgtEl>
                                        <p:attrNameLst>
                                          <p:attrName>style.visibility</p:attrName>
                                        </p:attrNameLst>
                                      </p:cBhvr>
                                      <p:to>
                                        <p:strVal val="visible"/>
                                      </p:to>
                                    </p:set>
                                    <p:animEffect transition="in" filter="dissolve">
                                      <p:cBhvr>
                                        <p:cTn id="11" dur="500"/>
                                        <p:tgtEl>
                                          <p:spTgt spid="114691">
                                            <p:txEl>
                                              <p:pRg st="1" end="1"/>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114691">
                                            <p:txEl>
                                              <p:pRg st="2" end="2"/>
                                            </p:txEl>
                                          </p:spTgt>
                                        </p:tgtEl>
                                        <p:attrNameLst>
                                          <p:attrName>style.visibility</p:attrName>
                                        </p:attrNameLst>
                                      </p:cBhvr>
                                      <p:to>
                                        <p:strVal val="visible"/>
                                      </p:to>
                                    </p:set>
                                    <p:animEffect transition="in" filter="dissolve">
                                      <p:cBhvr>
                                        <p:cTn id="15" dur="500"/>
                                        <p:tgtEl>
                                          <p:spTgt spid="114691">
                                            <p:txEl>
                                              <p:pRg st="2" end="2"/>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114691">
                                            <p:txEl>
                                              <p:pRg st="3" end="3"/>
                                            </p:txEl>
                                          </p:spTgt>
                                        </p:tgtEl>
                                        <p:attrNameLst>
                                          <p:attrName>style.visibility</p:attrName>
                                        </p:attrNameLst>
                                      </p:cBhvr>
                                      <p:to>
                                        <p:strVal val="visible"/>
                                      </p:to>
                                    </p:set>
                                    <p:animEffect transition="in" filter="dissolve">
                                      <p:cBhvr>
                                        <p:cTn id="19" dur="500"/>
                                        <p:tgtEl>
                                          <p:spTgt spid="1146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4"/>
          <p:cNvSpPr txBox="1">
            <a:spLocks noChangeArrowheads="1"/>
          </p:cNvSpPr>
          <p:nvPr/>
        </p:nvSpPr>
        <p:spPr bwMode="auto">
          <a:xfrm>
            <a:off x="457200" y="1066800"/>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chemeClr val="tx2"/>
                </a:solidFill>
              </a:rPr>
              <a:t>So, when I discover a computer or other electronic device at the scene, can I browse through it to look for notes or possible evidence?</a:t>
            </a:r>
          </a:p>
        </p:txBody>
      </p:sp>
      <p:sp>
        <p:nvSpPr>
          <p:cNvPr id="123909" name="Text Box 5"/>
          <p:cNvSpPr txBox="1">
            <a:spLocks noChangeArrowheads="1"/>
          </p:cNvSpPr>
          <p:nvPr/>
        </p:nvSpPr>
        <p:spPr bwMode="auto">
          <a:xfrm>
            <a:off x="242888" y="2133600"/>
            <a:ext cx="844391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000" b="1" i="0">
                <a:solidFill>
                  <a:srgbClr val="FF0000"/>
                </a:solidFill>
              </a:rPr>
              <a:t>ABSOLUTELY</a:t>
            </a:r>
            <a:r>
              <a:rPr lang="en-US" altLang="en-US" sz="9600" b="1" i="0">
                <a:solidFill>
                  <a:srgbClr val="FF0000"/>
                </a:solidFill>
                <a:latin typeface="Times New Roman" panose="02020603050405020304" pitchFamily="18" charset="0"/>
              </a:rPr>
              <a:t> </a:t>
            </a:r>
            <a:r>
              <a:rPr lang="en-US" altLang="en-US" sz="9600" b="1" i="0" u="sng">
                <a:solidFill>
                  <a:srgbClr val="FF0000"/>
                </a:solidFill>
              </a:rPr>
              <a:t>NOT!!</a:t>
            </a:r>
            <a:endParaRPr lang="en-US" altLang="en-US" sz="9600" i="0" u="sng">
              <a:solidFill>
                <a:srgbClr val="FF0000"/>
              </a:solidFill>
            </a:endParaRPr>
          </a:p>
        </p:txBody>
      </p:sp>
      <p:sp>
        <p:nvSpPr>
          <p:cNvPr id="115716"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5714">
                                            <p:txEl>
                                              <p:pRg st="0" end="0"/>
                                            </p:txEl>
                                          </p:spTgt>
                                        </p:tgtEl>
                                        <p:attrNameLst>
                                          <p:attrName>style.visibility</p:attrName>
                                        </p:attrNameLst>
                                      </p:cBhvr>
                                      <p:to>
                                        <p:strVal val="visible"/>
                                      </p:to>
                                    </p:set>
                                    <p:animEffect transition="in" filter="dissolve">
                                      <p:cBhvr>
                                        <p:cTn id="7" dur="500"/>
                                        <p:tgtEl>
                                          <p:spTgt spid="11571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123909"/>
                                        </p:tgtEl>
                                        <p:attrNameLst>
                                          <p:attrName>style.visibility</p:attrName>
                                        </p:attrNameLst>
                                      </p:cBhvr>
                                      <p:to>
                                        <p:strVal val="visible"/>
                                      </p:to>
                                    </p:set>
                                    <p:animEffect transition="in" filter="dissolve">
                                      <p:cBhvr>
                                        <p:cTn id="11" dur="500"/>
                                        <p:tgtEl>
                                          <p:spTgt spid="123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Text Box 4"/>
          <p:cNvSpPr txBox="1">
            <a:spLocks noChangeArrowheads="1"/>
          </p:cNvSpPr>
          <p:nvPr/>
        </p:nvSpPr>
        <p:spPr bwMode="auto">
          <a:xfrm>
            <a:off x="304800" y="1295400"/>
            <a:ext cx="8610600"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i="0">
                <a:solidFill>
                  <a:schemeClr val="tx2"/>
                </a:solidFill>
              </a:rPr>
              <a:t>When you browse through a computer some undesirable things happen:</a:t>
            </a:r>
          </a:p>
          <a:p>
            <a:pPr lvl="1" eaLnBrk="1" hangingPunct="1">
              <a:spcBef>
                <a:spcPts val="600"/>
              </a:spcBef>
            </a:pPr>
            <a:r>
              <a:rPr lang="en-US" altLang="en-US" sz="2000" b="1" i="0">
                <a:solidFill>
                  <a:schemeClr val="tx2"/>
                </a:solidFill>
              </a:rPr>
              <a:t>You alter last access dates/time of the files you touch/access</a:t>
            </a:r>
          </a:p>
          <a:p>
            <a:pPr lvl="1" eaLnBrk="1" hangingPunct="1">
              <a:spcBef>
                <a:spcPts val="600"/>
              </a:spcBef>
            </a:pPr>
            <a:r>
              <a:rPr lang="en-US" altLang="en-US" sz="2000" b="1" i="0">
                <a:solidFill>
                  <a:schemeClr val="tx2"/>
                </a:solidFill>
              </a:rPr>
              <a:t>You modify the information in the SWAP files, temp files and other system files</a:t>
            </a:r>
          </a:p>
          <a:p>
            <a:pPr lvl="1" eaLnBrk="1" hangingPunct="1">
              <a:spcBef>
                <a:spcPts val="600"/>
              </a:spcBef>
            </a:pPr>
            <a:r>
              <a:rPr lang="en-US" altLang="en-US" sz="2000" b="1" i="0">
                <a:solidFill>
                  <a:schemeClr val="tx2"/>
                </a:solidFill>
              </a:rPr>
              <a:t>You may delete incriminating or exculpatory evidence in unallocated space of the hard drive</a:t>
            </a:r>
          </a:p>
          <a:p>
            <a:pPr lvl="1" eaLnBrk="1" hangingPunct="1">
              <a:spcBef>
                <a:spcPts val="600"/>
              </a:spcBef>
            </a:pPr>
            <a:r>
              <a:rPr lang="en-US" altLang="en-US" sz="2000" b="1" i="0">
                <a:solidFill>
                  <a:schemeClr val="tx2"/>
                </a:solidFill>
              </a:rPr>
              <a:t>You may prevent any “tainted” evidence you accessed from being admitted in court</a:t>
            </a:r>
          </a:p>
          <a:p>
            <a:pPr lvl="1" eaLnBrk="1" hangingPunct="1">
              <a:spcBef>
                <a:spcPts val="600"/>
              </a:spcBef>
            </a:pPr>
            <a:r>
              <a:rPr lang="en-US" altLang="en-US" sz="2000" b="1" i="0">
                <a:solidFill>
                  <a:schemeClr val="tx2"/>
                </a:solidFill>
              </a:rPr>
              <a:t>You may be humiliated on the witness stand (assuming it makes it that far)</a:t>
            </a:r>
          </a:p>
          <a:p>
            <a:pPr lvl="1" eaLnBrk="1" hangingPunct="1">
              <a:spcBef>
                <a:spcPts val="600"/>
              </a:spcBef>
            </a:pPr>
            <a:r>
              <a:rPr lang="en-US" altLang="en-US" sz="2000" b="1" i="0">
                <a:solidFill>
                  <a:schemeClr val="tx2"/>
                </a:solidFill>
              </a:rPr>
              <a:t>Your examiner may kill you!</a:t>
            </a:r>
          </a:p>
          <a:p>
            <a:pPr algn="ctr" eaLnBrk="1" hangingPunct="1">
              <a:spcBef>
                <a:spcPts val="600"/>
              </a:spcBef>
              <a:buFontTx/>
              <a:buNone/>
            </a:pPr>
            <a:r>
              <a:rPr lang="en-US" altLang="en-US" sz="2200" b="1" i="0">
                <a:solidFill>
                  <a:schemeClr val="tx2"/>
                </a:solidFill>
              </a:rPr>
              <a:t>If you do anything – please report it!</a:t>
            </a:r>
          </a:p>
        </p:txBody>
      </p:sp>
      <p:sp>
        <p:nvSpPr>
          <p:cNvPr id="116739" name="Text Box 5"/>
          <p:cNvSpPr txBox="1">
            <a:spLocks noChangeArrowheads="1"/>
          </p:cNvSpPr>
          <p:nvPr/>
        </p:nvSpPr>
        <p:spPr bwMode="auto">
          <a:xfrm>
            <a:off x="1371600" y="838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Why Not…What’s the big deal?</a:t>
            </a:r>
          </a:p>
        </p:txBody>
      </p:sp>
      <p:sp>
        <p:nvSpPr>
          <p:cNvPr id="116740"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6980">
                                            <p:txEl>
                                              <p:pRg st="0" end="0"/>
                                            </p:txEl>
                                          </p:spTgt>
                                        </p:tgtEl>
                                        <p:attrNameLst>
                                          <p:attrName>style.visibility</p:attrName>
                                        </p:attrNameLst>
                                      </p:cBhvr>
                                      <p:to>
                                        <p:strVal val="visible"/>
                                      </p:to>
                                    </p:set>
                                    <p:animEffect transition="in" filter="dissolve">
                                      <p:cBhvr>
                                        <p:cTn id="7" dur="500"/>
                                        <p:tgtEl>
                                          <p:spTgt spid="1269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6980">
                                            <p:txEl>
                                              <p:pRg st="1" end="1"/>
                                            </p:txEl>
                                          </p:spTgt>
                                        </p:tgtEl>
                                        <p:attrNameLst>
                                          <p:attrName>style.visibility</p:attrName>
                                        </p:attrNameLst>
                                      </p:cBhvr>
                                      <p:to>
                                        <p:strVal val="visible"/>
                                      </p:to>
                                    </p:set>
                                    <p:animEffect transition="in" filter="dissolve">
                                      <p:cBhvr>
                                        <p:cTn id="12" dur="500"/>
                                        <p:tgtEl>
                                          <p:spTgt spid="1269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6980">
                                            <p:txEl>
                                              <p:pRg st="2" end="2"/>
                                            </p:txEl>
                                          </p:spTgt>
                                        </p:tgtEl>
                                        <p:attrNameLst>
                                          <p:attrName>style.visibility</p:attrName>
                                        </p:attrNameLst>
                                      </p:cBhvr>
                                      <p:to>
                                        <p:strVal val="visible"/>
                                      </p:to>
                                    </p:set>
                                    <p:animEffect transition="in" filter="dissolve">
                                      <p:cBhvr>
                                        <p:cTn id="17" dur="500"/>
                                        <p:tgtEl>
                                          <p:spTgt spid="1269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26980">
                                            <p:txEl>
                                              <p:pRg st="3" end="3"/>
                                            </p:txEl>
                                          </p:spTgt>
                                        </p:tgtEl>
                                        <p:attrNameLst>
                                          <p:attrName>style.visibility</p:attrName>
                                        </p:attrNameLst>
                                      </p:cBhvr>
                                      <p:to>
                                        <p:strVal val="visible"/>
                                      </p:to>
                                    </p:set>
                                    <p:animEffect transition="in" filter="dissolve">
                                      <p:cBhvr>
                                        <p:cTn id="22" dur="500"/>
                                        <p:tgtEl>
                                          <p:spTgt spid="12698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26980">
                                            <p:txEl>
                                              <p:pRg st="4" end="4"/>
                                            </p:txEl>
                                          </p:spTgt>
                                        </p:tgtEl>
                                        <p:attrNameLst>
                                          <p:attrName>style.visibility</p:attrName>
                                        </p:attrNameLst>
                                      </p:cBhvr>
                                      <p:to>
                                        <p:strVal val="visible"/>
                                      </p:to>
                                    </p:set>
                                    <p:animEffect transition="in" filter="dissolve">
                                      <p:cBhvr>
                                        <p:cTn id="27" dur="500"/>
                                        <p:tgtEl>
                                          <p:spTgt spid="12698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26980">
                                            <p:txEl>
                                              <p:pRg st="5" end="5"/>
                                            </p:txEl>
                                          </p:spTgt>
                                        </p:tgtEl>
                                        <p:attrNameLst>
                                          <p:attrName>style.visibility</p:attrName>
                                        </p:attrNameLst>
                                      </p:cBhvr>
                                      <p:to>
                                        <p:strVal val="visible"/>
                                      </p:to>
                                    </p:set>
                                    <p:animEffect transition="in" filter="dissolve">
                                      <p:cBhvr>
                                        <p:cTn id="32" dur="500"/>
                                        <p:tgtEl>
                                          <p:spTgt spid="12698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26980">
                                            <p:txEl>
                                              <p:pRg st="6" end="6"/>
                                            </p:txEl>
                                          </p:spTgt>
                                        </p:tgtEl>
                                        <p:attrNameLst>
                                          <p:attrName>style.visibility</p:attrName>
                                        </p:attrNameLst>
                                      </p:cBhvr>
                                      <p:to>
                                        <p:strVal val="visible"/>
                                      </p:to>
                                    </p:set>
                                    <p:animEffect transition="in" filter="dissolve">
                                      <p:cBhvr>
                                        <p:cTn id="37" dur="500"/>
                                        <p:tgtEl>
                                          <p:spTgt spid="126980">
                                            <p:txEl>
                                              <p:pRg st="6" end="6"/>
                                            </p:txEl>
                                          </p:spTgt>
                                        </p:tgtEl>
                                      </p:cBhvr>
                                    </p:animEffect>
                                  </p:childTnLst>
                                </p:cTn>
                              </p:par>
                            </p:childTnLst>
                          </p:cTn>
                        </p:par>
                        <p:par>
                          <p:cTn id="38" fill="hold" nodeType="afterGroup">
                            <p:stCondLst>
                              <p:cond delay="500"/>
                            </p:stCondLst>
                            <p:childTnLst>
                              <p:par>
                                <p:cTn id="39" presetID="9" presetClass="entr" presetSubtype="0" fill="hold" nodeType="afterEffect">
                                  <p:stCondLst>
                                    <p:cond delay="1000"/>
                                  </p:stCondLst>
                                  <p:childTnLst>
                                    <p:set>
                                      <p:cBhvr>
                                        <p:cTn id="40" dur="1" fill="hold">
                                          <p:stCondLst>
                                            <p:cond delay="0"/>
                                          </p:stCondLst>
                                        </p:cTn>
                                        <p:tgtEl>
                                          <p:spTgt spid="126980">
                                            <p:txEl>
                                              <p:pRg st="7" end="7"/>
                                            </p:txEl>
                                          </p:spTgt>
                                        </p:tgtEl>
                                        <p:attrNameLst>
                                          <p:attrName>style.visibility</p:attrName>
                                        </p:attrNameLst>
                                      </p:cBhvr>
                                      <p:to>
                                        <p:strVal val="visible"/>
                                      </p:to>
                                    </p:set>
                                    <p:animEffect transition="in" filter="dissolve">
                                      <p:cBhvr>
                                        <p:cTn id="41" dur="500"/>
                                        <p:tgtEl>
                                          <p:spTgt spid="12698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solidFill>
                  <a:schemeClr val="accent2"/>
                </a:solidFill>
              </a:rPr>
              <a:t>What is Computer Equipment?</a:t>
            </a:r>
          </a:p>
        </p:txBody>
      </p:sp>
      <p:sp>
        <p:nvSpPr>
          <p:cNvPr id="16387" name="Text Box 6"/>
          <p:cNvSpPr txBox="1">
            <a:spLocks noChangeArrowheads="1"/>
          </p:cNvSpPr>
          <p:nvPr/>
        </p:nvSpPr>
        <p:spPr bwMode="auto">
          <a:xfrm>
            <a:off x="533400" y="2189163"/>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2400" b="1" i="0">
              <a:latin typeface="Times New Roman" panose="02020603050405020304" pitchFamily="18" charset="0"/>
            </a:endParaRPr>
          </a:p>
        </p:txBody>
      </p:sp>
      <p:sp>
        <p:nvSpPr>
          <p:cNvPr id="17412" name="Text Box 7"/>
          <p:cNvSpPr txBox="1">
            <a:spLocks noChangeArrowheads="1"/>
          </p:cNvSpPr>
          <p:nvPr/>
        </p:nvSpPr>
        <p:spPr bwMode="auto">
          <a:xfrm>
            <a:off x="914400" y="1716088"/>
            <a:ext cx="7239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a:solidFill>
                  <a:schemeClr val="tx2"/>
                </a:solidFill>
                <a:cs typeface="Times New Roman" panose="02020603050405020304" pitchFamily="18" charset="0"/>
              </a:rPr>
              <a:t>Computer hardware consists of all equipment, which can collect, analyze, create, display, convert, store, conceal, or transmit electronic, magnetic, optical or similar computer impulses or data. </a:t>
            </a:r>
          </a:p>
          <a:p>
            <a:pPr eaLnBrk="1" hangingPunct="1">
              <a:spcBef>
                <a:spcPct val="50000"/>
              </a:spcBef>
              <a:buFontTx/>
              <a:buNone/>
            </a:pPr>
            <a:endParaRPr lang="en-US" altLang="en-US" sz="2000" i="0">
              <a:solidFill>
                <a:schemeClr val="tx2"/>
              </a:solidFill>
              <a:cs typeface="Times New Roman" panose="02020603050405020304" pitchFamily="18" charset="0"/>
            </a:endParaRPr>
          </a:p>
          <a:p>
            <a:pPr eaLnBrk="1" hangingPunct="1">
              <a:spcBef>
                <a:spcPct val="50000"/>
              </a:spcBef>
              <a:buFontTx/>
              <a:buNone/>
            </a:pPr>
            <a:r>
              <a:rPr lang="en-US" altLang="en-US" sz="2000" i="0">
                <a:solidFill>
                  <a:schemeClr val="tx2"/>
                </a:solidFill>
                <a:cs typeface="Times New Roman" panose="02020603050405020304" pitchFamily="18" charset="0"/>
              </a:rPr>
              <a:t>Hardware includes:</a:t>
            </a:r>
          </a:p>
          <a:p>
            <a:pPr eaLnBrk="1" hangingPunct="1">
              <a:spcBef>
                <a:spcPct val="50000"/>
              </a:spcBef>
            </a:pPr>
            <a:r>
              <a:rPr lang="en-US" altLang="en-US" sz="2000" i="0">
                <a:solidFill>
                  <a:schemeClr val="tx2"/>
                </a:solidFill>
                <a:cs typeface="Times New Roman" panose="02020603050405020304" pitchFamily="18" charset="0"/>
              </a:rPr>
              <a:t> </a:t>
            </a:r>
            <a:r>
              <a:rPr lang="en-US" altLang="en-US" sz="2000">
                <a:solidFill>
                  <a:schemeClr val="tx2"/>
                </a:solidFill>
                <a:cs typeface="Times New Roman" panose="02020603050405020304" pitchFamily="18" charset="0"/>
              </a:rPr>
              <a:t>any data-processing devices (such as central processing units and self contained “laptop” or “notebook" computers or "Personal Data Assistant" handheld computer/organizers)</a:t>
            </a:r>
            <a:endParaRPr lang="en-US" altLang="en-US" sz="2000">
              <a:solidFill>
                <a:schemeClr val="tx2"/>
              </a:solidFill>
            </a:endParaRPr>
          </a:p>
        </p:txBody>
      </p:sp>
      <p:sp>
        <p:nvSpPr>
          <p:cNvPr id="16389"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dissolve">
                                      <p:cBhvr>
                                        <p:cTn id="7" dur="500"/>
                                        <p:tgtEl>
                                          <p:spTgt spid="17412">
                                            <p:txEl>
                                              <p:pRg st="0" end="0"/>
                                            </p:txEl>
                                          </p:spTgt>
                                        </p:tgtEl>
                                      </p:cBhvr>
                                    </p:animEffect>
                                  </p:childTnLst>
                                </p:cTn>
                              </p:par>
                            </p:childTnLst>
                          </p:cTn>
                        </p:par>
                        <p:par>
                          <p:cTn id="8" fill="hold" nodeType="afterGroup">
                            <p:stCondLst>
                              <p:cond delay="1000"/>
                            </p:stCondLst>
                            <p:childTnLst>
                              <p:par>
                                <p:cTn id="9" presetID="9" presetClass="entr" presetSubtype="0" fill="hold" nodeType="afterEffect">
                                  <p:stCondLst>
                                    <p:cond delay="2500"/>
                                  </p:stCondLst>
                                  <p:childTnLst>
                                    <p:set>
                                      <p:cBhvr>
                                        <p:cTn id="10" dur="1" fill="hold">
                                          <p:stCondLst>
                                            <p:cond delay="0"/>
                                          </p:stCondLst>
                                        </p:cTn>
                                        <p:tgtEl>
                                          <p:spTgt spid="17412">
                                            <p:txEl>
                                              <p:pRg st="2" end="2"/>
                                            </p:txEl>
                                          </p:spTgt>
                                        </p:tgtEl>
                                        <p:attrNameLst>
                                          <p:attrName>style.visibility</p:attrName>
                                        </p:attrNameLst>
                                      </p:cBhvr>
                                      <p:to>
                                        <p:strVal val="visible"/>
                                      </p:to>
                                    </p:set>
                                    <p:animEffect transition="in" filter="dissolve">
                                      <p:cBhvr>
                                        <p:cTn id="11" dur="500"/>
                                        <p:tgtEl>
                                          <p:spTgt spid="17412">
                                            <p:txEl>
                                              <p:pRg st="2" end="2"/>
                                            </p:txEl>
                                          </p:spTgt>
                                        </p:tgtEl>
                                      </p:cBhvr>
                                    </p:animEffect>
                                  </p:childTnLst>
                                </p:cTn>
                              </p:par>
                            </p:childTnLst>
                          </p:cTn>
                        </p:par>
                        <p:par>
                          <p:cTn id="12" fill="hold" nodeType="afterGroup">
                            <p:stCondLst>
                              <p:cond delay="4000"/>
                            </p:stCondLst>
                            <p:childTnLst>
                              <p:par>
                                <p:cTn id="13" presetID="9" presetClass="entr" presetSubtype="0" fill="hold" nodeType="afterEffect">
                                  <p:stCondLst>
                                    <p:cond delay="1000"/>
                                  </p:stCondLst>
                                  <p:childTnLst>
                                    <p:set>
                                      <p:cBhvr>
                                        <p:cTn id="14" dur="1" fill="hold">
                                          <p:stCondLst>
                                            <p:cond delay="0"/>
                                          </p:stCondLst>
                                        </p:cTn>
                                        <p:tgtEl>
                                          <p:spTgt spid="17412">
                                            <p:txEl>
                                              <p:pRg st="3" end="3"/>
                                            </p:txEl>
                                          </p:spTgt>
                                        </p:tgtEl>
                                        <p:attrNameLst>
                                          <p:attrName>style.visibility</p:attrName>
                                        </p:attrNameLst>
                                      </p:cBhvr>
                                      <p:to>
                                        <p:strVal val="visible"/>
                                      </p:to>
                                    </p:set>
                                    <p:animEffect transition="in" filter="dissolve">
                                      <p:cBhvr>
                                        <p:cTn id="15" dur="500"/>
                                        <p:tgtEl>
                                          <p:spTgt spid="174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1371600" y="762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QUESTIONS</a:t>
            </a:r>
          </a:p>
        </p:txBody>
      </p:sp>
      <p:sp>
        <p:nvSpPr>
          <p:cNvPr id="130051" name="Text Box 3"/>
          <p:cNvSpPr txBox="1">
            <a:spLocks noChangeArrowheads="1"/>
          </p:cNvSpPr>
          <p:nvPr/>
        </p:nvSpPr>
        <p:spPr bwMode="auto">
          <a:xfrm>
            <a:off x="304800" y="1371600"/>
            <a:ext cx="7820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solidFill>
                  <a:schemeClr val="tx2"/>
                </a:solidFill>
              </a:rPr>
              <a:t>Is a file actually gone from my computer when I delete it? </a:t>
            </a:r>
          </a:p>
        </p:txBody>
      </p:sp>
      <p:sp>
        <p:nvSpPr>
          <p:cNvPr id="130052" name="Text Box 4"/>
          <p:cNvSpPr txBox="1">
            <a:spLocks noChangeArrowheads="1"/>
          </p:cNvSpPr>
          <p:nvPr/>
        </p:nvSpPr>
        <p:spPr bwMode="auto">
          <a:xfrm>
            <a:off x="304800" y="2286000"/>
            <a:ext cx="861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solidFill>
                  <a:schemeClr val="tx2"/>
                </a:solidFill>
              </a:rPr>
              <a:t>Is a file actually gone from my computer when I empty the recycle bin?</a:t>
            </a:r>
          </a:p>
        </p:txBody>
      </p:sp>
      <p:sp>
        <p:nvSpPr>
          <p:cNvPr id="130053" name="Text Box 5"/>
          <p:cNvSpPr txBox="1">
            <a:spLocks noChangeArrowheads="1"/>
          </p:cNvSpPr>
          <p:nvPr/>
        </p:nvSpPr>
        <p:spPr bwMode="auto">
          <a:xfrm>
            <a:off x="304800" y="327660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i="0">
                <a:solidFill>
                  <a:schemeClr val="tx2"/>
                </a:solidFill>
              </a:rPr>
              <a:t>Are files permanently removed from my computer when I format the hard drive? </a:t>
            </a:r>
          </a:p>
        </p:txBody>
      </p:sp>
      <p:sp>
        <p:nvSpPr>
          <p:cNvPr id="130054" name="Text Box 6"/>
          <p:cNvSpPr txBox="1">
            <a:spLocks noChangeArrowheads="1"/>
          </p:cNvSpPr>
          <p:nvPr/>
        </p:nvSpPr>
        <p:spPr bwMode="auto">
          <a:xfrm>
            <a:off x="304800" y="4495800"/>
            <a:ext cx="777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solidFill>
                  <a:schemeClr val="tx2"/>
                </a:solidFill>
              </a:rPr>
              <a:t>Are files actually deleted from my computer after I load SPADA 3.1 Knoppix OS and use the forensic tools option to zero disk the HDD and receive a checksum wipe log??????????</a:t>
            </a:r>
          </a:p>
        </p:txBody>
      </p:sp>
      <p:sp>
        <p:nvSpPr>
          <p:cNvPr id="130055" name="Text Box 7"/>
          <p:cNvSpPr txBox="1">
            <a:spLocks noChangeArrowheads="1"/>
          </p:cNvSpPr>
          <p:nvPr/>
        </p:nvSpPr>
        <p:spPr bwMode="auto">
          <a:xfrm>
            <a:off x="914400" y="182880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i="0">
                <a:solidFill>
                  <a:srgbClr val="CC0000"/>
                </a:solidFill>
              </a:rPr>
              <a:t>NO</a:t>
            </a:r>
          </a:p>
        </p:txBody>
      </p:sp>
      <p:sp>
        <p:nvSpPr>
          <p:cNvPr id="130056" name="Text Box 8"/>
          <p:cNvSpPr txBox="1">
            <a:spLocks noChangeArrowheads="1"/>
          </p:cNvSpPr>
          <p:nvPr/>
        </p:nvSpPr>
        <p:spPr bwMode="auto">
          <a:xfrm>
            <a:off x="914400" y="281940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i="0">
                <a:solidFill>
                  <a:srgbClr val="CC0000"/>
                </a:solidFill>
              </a:rPr>
              <a:t>NO</a:t>
            </a:r>
          </a:p>
        </p:txBody>
      </p:sp>
      <p:sp>
        <p:nvSpPr>
          <p:cNvPr id="130057" name="Text Box 9"/>
          <p:cNvSpPr txBox="1">
            <a:spLocks noChangeArrowheads="1"/>
          </p:cNvSpPr>
          <p:nvPr/>
        </p:nvSpPr>
        <p:spPr bwMode="auto">
          <a:xfrm>
            <a:off x="914400" y="3976688"/>
            <a:ext cx="403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i="0">
                <a:solidFill>
                  <a:srgbClr val="CC0000"/>
                </a:solidFill>
              </a:rPr>
              <a:t>NO...well MAYBE</a:t>
            </a:r>
          </a:p>
        </p:txBody>
      </p:sp>
      <p:sp>
        <p:nvSpPr>
          <p:cNvPr id="130058" name="Text Box 10"/>
          <p:cNvSpPr txBox="1">
            <a:spLocks noChangeArrowheads="1"/>
          </p:cNvSpPr>
          <p:nvPr/>
        </p:nvSpPr>
        <p:spPr bwMode="auto">
          <a:xfrm>
            <a:off x="914400" y="57150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i="0">
                <a:solidFill>
                  <a:srgbClr val="C00000"/>
                </a:solidFill>
              </a:rPr>
              <a:t>NO……WHAT??</a:t>
            </a:r>
          </a:p>
        </p:txBody>
      </p:sp>
      <p:sp>
        <p:nvSpPr>
          <p:cNvPr id="117771" name="TextBox 10"/>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dissolve">
                                      <p:cBhvr>
                                        <p:cTn id="7" dur="500"/>
                                        <p:tgtEl>
                                          <p:spTgt spid="130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0055"/>
                                        </p:tgtEl>
                                        <p:attrNameLst>
                                          <p:attrName>style.visibility</p:attrName>
                                        </p:attrNameLst>
                                      </p:cBhvr>
                                      <p:to>
                                        <p:strVal val="visible"/>
                                      </p:to>
                                    </p:set>
                                    <p:animEffect transition="in" filter="dissolve">
                                      <p:cBhvr>
                                        <p:cTn id="12" dur="500"/>
                                        <p:tgtEl>
                                          <p:spTgt spid="1300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0052"/>
                                        </p:tgtEl>
                                        <p:attrNameLst>
                                          <p:attrName>style.visibility</p:attrName>
                                        </p:attrNameLst>
                                      </p:cBhvr>
                                      <p:to>
                                        <p:strVal val="visible"/>
                                      </p:to>
                                    </p:set>
                                    <p:animEffect transition="in" filter="dissolve">
                                      <p:cBhvr>
                                        <p:cTn id="17" dur="500"/>
                                        <p:tgtEl>
                                          <p:spTgt spid="1300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0056"/>
                                        </p:tgtEl>
                                        <p:attrNameLst>
                                          <p:attrName>style.visibility</p:attrName>
                                        </p:attrNameLst>
                                      </p:cBhvr>
                                      <p:to>
                                        <p:strVal val="visible"/>
                                      </p:to>
                                    </p:set>
                                    <p:animEffect transition="in" filter="dissolve">
                                      <p:cBhvr>
                                        <p:cTn id="22" dur="500"/>
                                        <p:tgtEl>
                                          <p:spTgt spid="13005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0053"/>
                                        </p:tgtEl>
                                        <p:attrNameLst>
                                          <p:attrName>style.visibility</p:attrName>
                                        </p:attrNameLst>
                                      </p:cBhvr>
                                      <p:to>
                                        <p:strVal val="visible"/>
                                      </p:to>
                                    </p:set>
                                    <p:animEffect transition="in" filter="dissolve">
                                      <p:cBhvr>
                                        <p:cTn id="27" dur="500"/>
                                        <p:tgtEl>
                                          <p:spTgt spid="13005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0057"/>
                                        </p:tgtEl>
                                        <p:attrNameLst>
                                          <p:attrName>style.visibility</p:attrName>
                                        </p:attrNameLst>
                                      </p:cBhvr>
                                      <p:to>
                                        <p:strVal val="visible"/>
                                      </p:to>
                                    </p:set>
                                    <p:animEffect transition="in" filter="dissolve">
                                      <p:cBhvr>
                                        <p:cTn id="32" dur="500"/>
                                        <p:tgtEl>
                                          <p:spTgt spid="1300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0054"/>
                                        </p:tgtEl>
                                        <p:attrNameLst>
                                          <p:attrName>style.visibility</p:attrName>
                                        </p:attrNameLst>
                                      </p:cBhvr>
                                      <p:to>
                                        <p:strVal val="visible"/>
                                      </p:to>
                                    </p:set>
                                    <p:animEffect transition="in" filter="dissolve">
                                      <p:cBhvr>
                                        <p:cTn id="37" dur="500"/>
                                        <p:tgtEl>
                                          <p:spTgt spid="13005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0058"/>
                                        </p:tgtEl>
                                        <p:attrNameLst>
                                          <p:attrName>style.visibility</p:attrName>
                                        </p:attrNameLst>
                                      </p:cBhvr>
                                      <p:to>
                                        <p:strVal val="visible"/>
                                      </p:to>
                                    </p:set>
                                    <p:animEffect transition="in" filter="dissolve">
                                      <p:cBhvr>
                                        <p:cTn id="42" dur="500"/>
                                        <p:tgtEl>
                                          <p:spTgt spid="13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P spid="130052" grpId="0"/>
      <p:bldP spid="130053" grpId="0"/>
      <p:bldP spid="130054" grpId="0"/>
      <p:bldP spid="130055" grpId="0"/>
      <p:bldP spid="130056" grpId="0"/>
      <p:bldP spid="130057" grpId="0"/>
      <p:bldP spid="13005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4"/>
          <p:cNvSpPr txBox="1">
            <a:spLocks noChangeArrowheads="1"/>
          </p:cNvSpPr>
          <p:nvPr/>
        </p:nvSpPr>
        <p:spPr bwMode="auto">
          <a:xfrm>
            <a:off x="3810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Who can do computer forensics for my case?</a:t>
            </a:r>
          </a:p>
        </p:txBody>
      </p:sp>
      <p:sp>
        <p:nvSpPr>
          <p:cNvPr id="118787" name="Text Box 5"/>
          <p:cNvSpPr txBox="1">
            <a:spLocks noChangeArrowheads="1"/>
          </p:cNvSpPr>
          <p:nvPr/>
        </p:nvSpPr>
        <p:spPr bwMode="auto">
          <a:xfrm>
            <a:off x="381000" y="2209800"/>
            <a:ext cx="84582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p:txBody>
      </p:sp>
      <p:sp>
        <p:nvSpPr>
          <p:cNvPr id="131078" name="Text Box 6"/>
          <p:cNvSpPr txBox="1">
            <a:spLocks noChangeArrowheads="1"/>
          </p:cNvSpPr>
          <p:nvPr/>
        </p:nvSpPr>
        <p:spPr bwMode="auto">
          <a:xfrm>
            <a:off x="381000" y="2346325"/>
            <a:ext cx="83820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200" b="1" i="0">
                <a:solidFill>
                  <a:schemeClr val="tx2"/>
                </a:solidFill>
              </a:rPr>
              <a:t>Remember – </a:t>
            </a:r>
          </a:p>
          <a:p>
            <a:pPr algn="ctr" eaLnBrk="1" hangingPunct="1">
              <a:spcBef>
                <a:spcPct val="50000"/>
              </a:spcBef>
              <a:buFontTx/>
              <a:buNone/>
            </a:pPr>
            <a:r>
              <a:rPr lang="en-US" altLang="en-US" sz="2200" b="1" i="0">
                <a:solidFill>
                  <a:schemeClr val="tx2"/>
                </a:solidFill>
              </a:rPr>
              <a:t>Only someone trained in computer forensics should </a:t>
            </a:r>
          </a:p>
          <a:p>
            <a:pPr algn="ctr" eaLnBrk="1" hangingPunct="1">
              <a:spcBef>
                <a:spcPct val="50000"/>
              </a:spcBef>
              <a:buFontTx/>
              <a:buNone/>
            </a:pPr>
            <a:r>
              <a:rPr lang="en-US" altLang="en-US" sz="2200" b="1" i="0">
                <a:solidFill>
                  <a:schemeClr val="tx2"/>
                </a:solidFill>
              </a:rPr>
              <a:t>ever access the data inside a suspect computer  </a:t>
            </a:r>
          </a:p>
          <a:p>
            <a:pPr eaLnBrk="1" hangingPunct="1">
              <a:spcBef>
                <a:spcPct val="50000"/>
              </a:spcBef>
              <a:buFontTx/>
              <a:buNone/>
            </a:pPr>
            <a:endParaRPr lang="en-US" altLang="en-US" sz="2000" b="1" i="0">
              <a:solidFill>
                <a:schemeClr val="tx2"/>
              </a:solidFill>
            </a:endParaRPr>
          </a:p>
          <a:p>
            <a:pPr eaLnBrk="1" hangingPunct="1">
              <a:spcBef>
                <a:spcPct val="50000"/>
              </a:spcBef>
              <a:buFontTx/>
              <a:buNone/>
            </a:pPr>
            <a:endParaRPr lang="en-US" altLang="en-US" sz="2000" b="1" i="0">
              <a:solidFill>
                <a:schemeClr val="tx2"/>
              </a:solidFill>
            </a:endParaRPr>
          </a:p>
        </p:txBody>
      </p:sp>
      <p:sp>
        <p:nvSpPr>
          <p:cNvPr id="118789"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1078">
                                            <p:txEl>
                                              <p:pRg st="0" end="0"/>
                                            </p:txEl>
                                          </p:spTgt>
                                        </p:tgtEl>
                                        <p:attrNameLst>
                                          <p:attrName>style.visibility</p:attrName>
                                        </p:attrNameLst>
                                      </p:cBhvr>
                                      <p:to>
                                        <p:strVal val="visible"/>
                                      </p:to>
                                    </p:set>
                                    <p:animEffect transition="in" filter="dissolve">
                                      <p:cBhvr>
                                        <p:cTn id="7" dur="500"/>
                                        <p:tgtEl>
                                          <p:spTgt spid="131078">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31078">
                                            <p:txEl>
                                              <p:pRg st="1" end="1"/>
                                            </p:txEl>
                                          </p:spTgt>
                                        </p:tgtEl>
                                        <p:attrNameLst>
                                          <p:attrName>style.visibility</p:attrName>
                                        </p:attrNameLst>
                                      </p:cBhvr>
                                      <p:to>
                                        <p:strVal val="visible"/>
                                      </p:to>
                                    </p:set>
                                    <p:animEffect transition="in" filter="dissolve">
                                      <p:cBhvr>
                                        <p:cTn id="11" dur="500"/>
                                        <p:tgtEl>
                                          <p:spTgt spid="131078">
                                            <p:txEl>
                                              <p:pRg st="1" end="1"/>
                                            </p:txEl>
                                          </p:spTgt>
                                        </p:tgtEl>
                                      </p:cBhvr>
                                    </p:animEffect>
                                  </p:childTnLst>
                                </p:cTn>
                              </p:par>
                              <p:par>
                                <p:cTn id="12" presetID="9" presetClass="entr" presetSubtype="0" fill="hold" nodeType="withEffect">
                                  <p:stCondLst>
                                    <p:cond delay="1000"/>
                                  </p:stCondLst>
                                  <p:childTnLst>
                                    <p:set>
                                      <p:cBhvr>
                                        <p:cTn id="13" dur="1" fill="hold">
                                          <p:stCondLst>
                                            <p:cond delay="0"/>
                                          </p:stCondLst>
                                        </p:cTn>
                                        <p:tgtEl>
                                          <p:spTgt spid="131078">
                                            <p:txEl>
                                              <p:pRg st="2" end="2"/>
                                            </p:txEl>
                                          </p:spTgt>
                                        </p:tgtEl>
                                        <p:attrNameLst>
                                          <p:attrName>style.visibility</p:attrName>
                                        </p:attrNameLst>
                                      </p:cBhvr>
                                      <p:to>
                                        <p:strVal val="visible"/>
                                      </p:to>
                                    </p:set>
                                    <p:animEffect transition="in" filter="dissolve">
                                      <p:cBhvr>
                                        <p:cTn id="14" dur="500"/>
                                        <p:tgtEl>
                                          <p:spTgt spid="1310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4"/>
          <p:cNvSpPr txBox="1">
            <a:spLocks noChangeArrowheads="1"/>
          </p:cNvSpPr>
          <p:nvPr/>
        </p:nvSpPr>
        <p:spPr bwMode="auto">
          <a:xfrm>
            <a:off x="3810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What do I need to submit?</a:t>
            </a:r>
            <a:endParaRPr lang="en-US" altLang="en-US" sz="2400" i="0">
              <a:solidFill>
                <a:schemeClr val="accent2"/>
              </a:solidFill>
            </a:endParaRPr>
          </a:p>
        </p:txBody>
      </p:sp>
      <p:sp>
        <p:nvSpPr>
          <p:cNvPr id="119811" name="Text Box 5"/>
          <p:cNvSpPr txBox="1">
            <a:spLocks noChangeArrowheads="1"/>
          </p:cNvSpPr>
          <p:nvPr/>
        </p:nvSpPr>
        <p:spPr bwMode="auto">
          <a:xfrm>
            <a:off x="381000" y="2209800"/>
            <a:ext cx="84582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p:txBody>
      </p:sp>
      <p:sp>
        <p:nvSpPr>
          <p:cNvPr id="119812" name="Text Box 6"/>
          <p:cNvSpPr txBox="1">
            <a:spLocks noChangeArrowheads="1"/>
          </p:cNvSpPr>
          <p:nvPr/>
        </p:nvSpPr>
        <p:spPr bwMode="auto">
          <a:xfrm>
            <a:off x="685800" y="1828800"/>
            <a:ext cx="80010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200" b="1" i="0">
                <a:solidFill>
                  <a:schemeClr val="tx2"/>
                </a:solidFill>
              </a:rPr>
              <a:t> A copy of your search warrant or written consent</a:t>
            </a:r>
          </a:p>
          <a:p>
            <a:pPr eaLnBrk="1" hangingPunct="1">
              <a:spcBef>
                <a:spcPct val="50000"/>
              </a:spcBef>
            </a:pPr>
            <a:r>
              <a:rPr lang="en-US" altLang="en-US" sz="2200" b="1" i="0">
                <a:solidFill>
                  <a:schemeClr val="tx2"/>
                </a:solidFill>
              </a:rPr>
              <a:t> Digital Forensics Lab Request Form</a:t>
            </a:r>
          </a:p>
          <a:p>
            <a:pPr eaLnBrk="1" hangingPunct="1">
              <a:spcBef>
                <a:spcPct val="50000"/>
              </a:spcBef>
            </a:pPr>
            <a:r>
              <a:rPr lang="en-US" altLang="en-US" sz="2200" b="1" i="0">
                <a:solidFill>
                  <a:schemeClr val="tx2"/>
                </a:solidFill>
              </a:rPr>
              <a:t> Keyword list is optional but should be provided to the examiner</a:t>
            </a:r>
          </a:p>
          <a:p>
            <a:pPr eaLnBrk="1" hangingPunct="1">
              <a:spcBef>
                <a:spcPct val="50000"/>
              </a:spcBef>
            </a:pPr>
            <a:r>
              <a:rPr lang="en-US" altLang="en-US" sz="2200" b="1" i="0">
                <a:solidFill>
                  <a:schemeClr val="tx2"/>
                </a:solidFill>
              </a:rPr>
              <a:t> Don’t ask for a “Print Out Of Everything”….consider first……</a:t>
            </a:r>
          </a:p>
        </p:txBody>
      </p:sp>
      <p:sp>
        <p:nvSpPr>
          <p:cNvPr id="119813"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9812">
                                            <p:txEl>
                                              <p:pRg st="0" end="0"/>
                                            </p:txEl>
                                          </p:spTgt>
                                        </p:tgtEl>
                                        <p:attrNameLst>
                                          <p:attrName>style.visibility</p:attrName>
                                        </p:attrNameLst>
                                      </p:cBhvr>
                                      <p:to>
                                        <p:strVal val="visible"/>
                                      </p:to>
                                    </p:set>
                                    <p:animEffect transition="in" filter="dissolve">
                                      <p:cBhvr>
                                        <p:cTn id="7" dur="500"/>
                                        <p:tgtEl>
                                          <p:spTgt spid="119812">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19812">
                                            <p:txEl>
                                              <p:pRg st="1" end="1"/>
                                            </p:txEl>
                                          </p:spTgt>
                                        </p:tgtEl>
                                        <p:attrNameLst>
                                          <p:attrName>style.visibility</p:attrName>
                                        </p:attrNameLst>
                                      </p:cBhvr>
                                      <p:to>
                                        <p:strVal val="visible"/>
                                      </p:to>
                                    </p:set>
                                    <p:animEffect transition="in" filter="dissolve">
                                      <p:cBhvr>
                                        <p:cTn id="11" dur="500"/>
                                        <p:tgtEl>
                                          <p:spTgt spid="119812">
                                            <p:txEl>
                                              <p:pRg st="1" end="1"/>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119812">
                                            <p:txEl>
                                              <p:pRg st="2" end="2"/>
                                            </p:txEl>
                                          </p:spTgt>
                                        </p:tgtEl>
                                        <p:attrNameLst>
                                          <p:attrName>style.visibility</p:attrName>
                                        </p:attrNameLst>
                                      </p:cBhvr>
                                      <p:to>
                                        <p:strVal val="visible"/>
                                      </p:to>
                                    </p:set>
                                    <p:animEffect transition="in" filter="dissolve">
                                      <p:cBhvr>
                                        <p:cTn id="15" dur="500"/>
                                        <p:tgtEl>
                                          <p:spTgt spid="119812">
                                            <p:txEl>
                                              <p:pRg st="2" end="2"/>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119812">
                                            <p:txEl>
                                              <p:pRg st="3" end="3"/>
                                            </p:txEl>
                                          </p:spTgt>
                                        </p:tgtEl>
                                        <p:attrNameLst>
                                          <p:attrName>style.visibility</p:attrName>
                                        </p:attrNameLst>
                                      </p:cBhvr>
                                      <p:to>
                                        <p:strVal val="visible"/>
                                      </p:to>
                                    </p:set>
                                    <p:animEffect transition="in" filter="dissolve">
                                      <p:cBhvr>
                                        <p:cTn id="19" dur="500"/>
                                        <p:tgtEl>
                                          <p:spTgt spid="1198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4"/>
          <p:cNvSpPr txBox="1">
            <a:spLocks noChangeArrowheads="1"/>
          </p:cNvSpPr>
          <p:nvPr/>
        </p:nvSpPr>
        <p:spPr bwMode="auto">
          <a:xfrm>
            <a:off x="381000" y="2209800"/>
            <a:ext cx="84582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b="1" i="0"/>
          </a:p>
          <a:p>
            <a:pPr eaLnBrk="1" hangingPunct="1">
              <a:spcBef>
                <a:spcPct val="50000"/>
              </a:spcBef>
              <a:buFontTx/>
              <a:buNone/>
            </a:pPr>
            <a:endParaRPr lang="en-US" altLang="en-US" sz="2400" b="1" i="0"/>
          </a:p>
          <a:p>
            <a:pPr eaLnBrk="1" hangingPunct="1">
              <a:spcBef>
                <a:spcPct val="50000"/>
              </a:spcBef>
              <a:buFontTx/>
              <a:buNone/>
            </a:pPr>
            <a:endParaRPr lang="en-US" altLang="en-US" sz="2400" b="1" i="0"/>
          </a:p>
          <a:p>
            <a:pPr eaLnBrk="1" hangingPunct="1">
              <a:spcBef>
                <a:spcPct val="50000"/>
              </a:spcBef>
              <a:buFontTx/>
              <a:buNone/>
            </a:pPr>
            <a:endParaRPr lang="en-US" altLang="en-US" sz="2400" b="1" i="0"/>
          </a:p>
          <a:p>
            <a:pPr eaLnBrk="1" hangingPunct="1">
              <a:spcBef>
                <a:spcPct val="50000"/>
              </a:spcBef>
              <a:buFontTx/>
              <a:buNone/>
            </a:pPr>
            <a:endParaRPr lang="en-US" altLang="en-US" sz="2400" b="1" i="0"/>
          </a:p>
          <a:p>
            <a:pPr eaLnBrk="1" hangingPunct="1">
              <a:spcBef>
                <a:spcPct val="50000"/>
              </a:spcBef>
              <a:buFontTx/>
              <a:buNone/>
            </a:pPr>
            <a:endParaRPr lang="en-US" altLang="en-US" sz="2400" b="1" i="0"/>
          </a:p>
        </p:txBody>
      </p:sp>
      <p:sp>
        <p:nvSpPr>
          <p:cNvPr id="120835" name="Rectangle 5"/>
          <p:cNvSpPr>
            <a:spLocks noChangeArrowheads="1"/>
          </p:cNvSpPr>
          <p:nvPr/>
        </p:nvSpPr>
        <p:spPr bwMode="auto">
          <a:xfrm>
            <a:off x="685800" y="914400"/>
            <a:ext cx="388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3600" b="1" i="0">
                <a:solidFill>
                  <a:schemeClr val="tx2"/>
                </a:solidFill>
              </a:rPr>
              <a:t>12 GB HDD</a:t>
            </a:r>
          </a:p>
        </p:txBody>
      </p:sp>
      <p:sp>
        <p:nvSpPr>
          <p:cNvPr id="120836" name="Rectangle 6"/>
          <p:cNvSpPr>
            <a:spLocks noChangeArrowheads="1"/>
          </p:cNvSpPr>
          <p:nvPr/>
        </p:nvSpPr>
        <p:spPr bwMode="auto">
          <a:xfrm>
            <a:off x="685800" y="1752600"/>
            <a:ext cx="4473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tabLst>
                <a:tab pos="2282825" algn="l"/>
              </a:tabLst>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tabLst>
                <a:tab pos="2282825" algn="l"/>
              </a:tabLst>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tabLst>
                <a:tab pos="2282825" algn="l"/>
              </a:tabLst>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tabLst>
                <a:tab pos="2282825" algn="l"/>
              </a:tabLst>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tabLst>
                <a:tab pos="2282825" algn="l"/>
              </a:tabLst>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282825" algn="l"/>
              </a:tabLst>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282825" algn="l"/>
              </a:tabLst>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282825" algn="l"/>
              </a:tabLst>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282825" algn="l"/>
              </a:tabLst>
              <a:defRPr sz="2000" i="1">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n-US" altLang="en-US" sz="1600" b="1" i="0">
                <a:solidFill>
                  <a:schemeClr val="tx2"/>
                </a:solidFill>
                <a:cs typeface="Times New Roman" panose="02020603050405020304" pitchFamily="18" charset="0"/>
              </a:rPr>
              <a:t>Average Volume	12gb</a:t>
            </a:r>
          </a:p>
          <a:p>
            <a:pPr eaLnBrk="1" hangingPunct="1">
              <a:lnSpc>
                <a:spcPct val="90000"/>
              </a:lnSpc>
            </a:pPr>
            <a:r>
              <a:rPr lang="en-US" altLang="en-US" sz="1600" b="1" i="0">
                <a:solidFill>
                  <a:schemeClr val="tx2"/>
                </a:solidFill>
                <a:cs typeface="Times New Roman" panose="02020603050405020304" pitchFamily="18" charset="0"/>
              </a:rPr>
              <a:t>Bytes	12,884,901,888 bytes</a:t>
            </a:r>
          </a:p>
          <a:p>
            <a:pPr eaLnBrk="1" hangingPunct="1">
              <a:lnSpc>
                <a:spcPct val="90000"/>
              </a:lnSpc>
            </a:pPr>
            <a:r>
              <a:rPr lang="en-US" altLang="en-US" sz="1600" b="1" i="0">
                <a:solidFill>
                  <a:schemeClr val="tx2"/>
                </a:solidFill>
                <a:cs typeface="Times New Roman" panose="02020603050405020304" pitchFamily="18" charset="0"/>
              </a:rPr>
              <a:t>Pages size	3000 bytes</a:t>
            </a:r>
          </a:p>
          <a:p>
            <a:pPr eaLnBrk="1" hangingPunct="1">
              <a:lnSpc>
                <a:spcPct val="90000"/>
              </a:lnSpc>
            </a:pPr>
            <a:r>
              <a:rPr lang="en-US" altLang="en-US" sz="1600" b="1" i="0">
                <a:solidFill>
                  <a:schemeClr val="tx2"/>
                </a:solidFill>
                <a:cs typeface="Times New Roman" panose="02020603050405020304" pitchFamily="18" charset="0"/>
              </a:rPr>
              <a:t>Pages	4,294,967</a:t>
            </a:r>
          </a:p>
          <a:p>
            <a:pPr eaLnBrk="1" hangingPunct="1">
              <a:lnSpc>
                <a:spcPct val="90000"/>
              </a:lnSpc>
            </a:pPr>
            <a:r>
              <a:rPr lang="en-US" altLang="en-US" sz="1600" b="1" i="0">
                <a:solidFill>
                  <a:schemeClr val="tx2"/>
                </a:solidFill>
                <a:cs typeface="Times New Roman" panose="02020603050405020304" pitchFamily="18" charset="0"/>
              </a:rPr>
              <a:t>Ream	500 pages</a:t>
            </a:r>
          </a:p>
          <a:p>
            <a:pPr eaLnBrk="1" hangingPunct="1">
              <a:lnSpc>
                <a:spcPct val="90000"/>
              </a:lnSpc>
            </a:pPr>
            <a:r>
              <a:rPr lang="en-US" altLang="en-US" sz="1600" b="1" i="0">
                <a:solidFill>
                  <a:schemeClr val="tx2"/>
                </a:solidFill>
                <a:cs typeface="Times New Roman" panose="02020603050405020304" pitchFamily="18" charset="0"/>
              </a:rPr>
              <a:t>Reams	8,590 Reams</a:t>
            </a:r>
          </a:p>
          <a:p>
            <a:pPr eaLnBrk="1" hangingPunct="1">
              <a:lnSpc>
                <a:spcPct val="90000"/>
              </a:lnSpc>
            </a:pPr>
            <a:r>
              <a:rPr lang="en-US" altLang="en-US" sz="1600" b="1" i="0">
                <a:solidFill>
                  <a:schemeClr val="tx2"/>
                </a:solidFill>
                <a:cs typeface="Times New Roman" panose="02020603050405020304" pitchFamily="18" charset="0"/>
              </a:rPr>
              <a:t>Ream height	2”</a:t>
            </a:r>
          </a:p>
          <a:p>
            <a:pPr eaLnBrk="1" hangingPunct="1">
              <a:lnSpc>
                <a:spcPct val="90000"/>
              </a:lnSpc>
            </a:pPr>
            <a:r>
              <a:rPr lang="en-US" altLang="en-US" sz="1600" b="1" i="0">
                <a:solidFill>
                  <a:schemeClr val="tx2"/>
                </a:solidFill>
                <a:cs typeface="Times New Roman" panose="02020603050405020304" pitchFamily="18" charset="0"/>
              </a:rPr>
              <a:t>Total height	17,180”</a:t>
            </a:r>
          </a:p>
          <a:p>
            <a:pPr eaLnBrk="1" hangingPunct="1">
              <a:lnSpc>
                <a:spcPct val="90000"/>
              </a:lnSpc>
            </a:pPr>
            <a:r>
              <a:rPr lang="en-US" altLang="en-US" sz="1600" b="1" i="0">
                <a:solidFill>
                  <a:schemeClr val="tx2"/>
                </a:solidFill>
                <a:cs typeface="Times New Roman" panose="02020603050405020304" pitchFamily="18" charset="0"/>
              </a:rPr>
              <a:t>Height in feet	1431’</a:t>
            </a:r>
          </a:p>
          <a:p>
            <a:pPr eaLnBrk="1" hangingPunct="1">
              <a:lnSpc>
                <a:spcPct val="90000"/>
              </a:lnSpc>
            </a:pPr>
            <a:r>
              <a:rPr lang="en-US" altLang="en-US" sz="1600" b="1" i="0">
                <a:solidFill>
                  <a:schemeClr val="tx2"/>
                </a:solidFill>
                <a:cs typeface="Times New Roman" panose="02020603050405020304" pitchFamily="18" charset="0"/>
              </a:rPr>
              <a:t>Height of Sears </a:t>
            </a:r>
          </a:p>
          <a:p>
            <a:pPr eaLnBrk="1" hangingPunct="1">
              <a:lnSpc>
                <a:spcPct val="90000"/>
              </a:lnSpc>
              <a:buFontTx/>
              <a:buNone/>
            </a:pPr>
            <a:r>
              <a:rPr lang="en-US" altLang="en-US" sz="1600" b="1" i="0">
                <a:solidFill>
                  <a:schemeClr val="tx2"/>
                </a:solidFill>
                <a:cs typeface="Times New Roman" panose="02020603050405020304" pitchFamily="18" charset="0"/>
              </a:rPr>
              <a:t>	Tower (Chicago)	1450’</a:t>
            </a:r>
          </a:p>
          <a:p>
            <a:pPr eaLnBrk="1" hangingPunct="1">
              <a:lnSpc>
                <a:spcPct val="90000"/>
              </a:lnSpc>
              <a:buFontTx/>
              <a:buNone/>
            </a:pPr>
            <a:endParaRPr lang="en-US" altLang="en-US" sz="1600" b="1" i="0">
              <a:solidFill>
                <a:schemeClr val="tx2"/>
              </a:solidFill>
              <a:cs typeface="Times New Roman" panose="02020603050405020304" pitchFamily="18" charset="0"/>
            </a:endParaRPr>
          </a:p>
          <a:p>
            <a:pPr algn="ctr" eaLnBrk="1" hangingPunct="1">
              <a:lnSpc>
                <a:spcPct val="90000"/>
              </a:lnSpc>
              <a:buFontTx/>
              <a:buNone/>
            </a:pPr>
            <a:r>
              <a:rPr lang="en-US" altLang="en-US" sz="1600" b="1" i="0">
                <a:solidFill>
                  <a:schemeClr val="tx2"/>
                </a:solidFill>
                <a:cs typeface="Times New Roman" panose="02020603050405020304" pitchFamily="18" charset="0"/>
              </a:rPr>
              <a:t>(Note these figures are conservative!)</a:t>
            </a:r>
            <a:endParaRPr lang="en-US" altLang="en-US" sz="1600" b="1" i="0">
              <a:solidFill>
                <a:schemeClr val="tx2"/>
              </a:solidFill>
            </a:endParaRPr>
          </a:p>
          <a:p>
            <a:pPr eaLnBrk="1" hangingPunct="1">
              <a:lnSpc>
                <a:spcPct val="90000"/>
              </a:lnSpc>
            </a:pPr>
            <a:endParaRPr lang="en-US" altLang="en-US" sz="2400" b="1" i="0">
              <a:solidFill>
                <a:schemeClr val="tx2"/>
              </a:solidFill>
            </a:endParaRPr>
          </a:p>
        </p:txBody>
      </p:sp>
      <p:pic>
        <p:nvPicPr>
          <p:cNvPr id="120837" name="Picture 7" descr="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838200"/>
            <a:ext cx="19161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8" descr="bs0013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0438" y="4038600"/>
            <a:ext cx="160496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TextBox 6"/>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120835"/>
                                        </p:tgtEl>
                                        <p:attrNameLst>
                                          <p:attrName>style.visibility</p:attrName>
                                        </p:attrNameLst>
                                      </p:cBhvr>
                                      <p:to>
                                        <p:strVal val="visible"/>
                                      </p:to>
                                    </p:set>
                                    <p:animEffect transition="in" filter="dissolve">
                                      <p:cBhvr>
                                        <p:cTn id="7" dur="500"/>
                                        <p:tgtEl>
                                          <p:spTgt spid="120835"/>
                                        </p:tgtEl>
                                      </p:cBhvr>
                                    </p:animEffect>
                                  </p:childTnLst>
                                </p:cTn>
                              </p:par>
                              <p:par>
                                <p:cTn id="8" presetID="9" presetClass="entr" presetSubtype="0" fill="hold" nodeType="withEffect">
                                  <p:stCondLst>
                                    <p:cond delay="1000"/>
                                  </p:stCondLst>
                                  <p:childTnLst>
                                    <p:set>
                                      <p:cBhvr>
                                        <p:cTn id="9" dur="1" fill="hold">
                                          <p:stCondLst>
                                            <p:cond delay="0"/>
                                          </p:stCondLst>
                                        </p:cTn>
                                        <p:tgtEl>
                                          <p:spTgt spid="120837"/>
                                        </p:tgtEl>
                                        <p:attrNameLst>
                                          <p:attrName>style.visibility</p:attrName>
                                        </p:attrNameLst>
                                      </p:cBhvr>
                                      <p:to>
                                        <p:strVal val="visible"/>
                                      </p:to>
                                    </p:set>
                                    <p:animEffect transition="in" filter="dissolve">
                                      <p:cBhvr>
                                        <p:cTn id="10" dur="500"/>
                                        <p:tgtEl>
                                          <p:spTgt spid="120837"/>
                                        </p:tgtEl>
                                      </p:cBhvr>
                                    </p:animEffect>
                                  </p:childTnLst>
                                </p:cTn>
                              </p:par>
                              <p:par>
                                <p:cTn id="11" presetID="9" presetClass="entr" presetSubtype="0" fill="hold" nodeType="withEffect">
                                  <p:stCondLst>
                                    <p:cond delay="1000"/>
                                  </p:stCondLst>
                                  <p:childTnLst>
                                    <p:set>
                                      <p:cBhvr>
                                        <p:cTn id="12" dur="1" fill="hold">
                                          <p:stCondLst>
                                            <p:cond delay="0"/>
                                          </p:stCondLst>
                                        </p:cTn>
                                        <p:tgtEl>
                                          <p:spTgt spid="120838"/>
                                        </p:tgtEl>
                                        <p:attrNameLst>
                                          <p:attrName>style.visibility</p:attrName>
                                        </p:attrNameLst>
                                      </p:cBhvr>
                                      <p:to>
                                        <p:strVal val="visible"/>
                                      </p:to>
                                    </p:set>
                                    <p:animEffect transition="in" filter="dissolve">
                                      <p:cBhvr>
                                        <p:cTn id="13" dur="500"/>
                                        <p:tgtEl>
                                          <p:spTgt spid="1208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20836">
                                            <p:txEl>
                                              <p:pRg st="0" end="0"/>
                                            </p:txEl>
                                          </p:spTgt>
                                        </p:tgtEl>
                                        <p:attrNameLst>
                                          <p:attrName>style.visibility</p:attrName>
                                        </p:attrNameLst>
                                      </p:cBhvr>
                                      <p:to>
                                        <p:strVal val="visible"/>
                                      </p:to>
                                    </p:set>
                                    <p:animEffect transition="in" filter="dissolve">
                                      <p:cBhvr>
                                        <p:cTn id="18" dur="500"/>
                                        <p:tgtEl>
                                          <p:spTgt spid="12083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20836">
                                            <p:txEl>
                                              <p:pRg st="1" end="1"/>
                                            </p:txEl>
                                          </p:spTgt>
                                        </p:tgtEl>
                                        <p:attrNameLst>
                                          <p:attrName>style.visibility</p:attrName>
                                        </p:attrNameLst>
                                      </p:cBhvr>
                                      <p:to>
                                        <p:strVal val="visible"/>
                                      </p:to>
                                    </p:set>
                                    <p:animEffect transition="in" filter="dissolve">
                                      <p:cBhvr>
                                        <p:cTn id="23" dur="500"/>
                                        <p:tgtEl>
                                          <p:spTgt spid="120836">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20836">
                                            <p:txEl>
                                              <p:pRg st="2" end="2"/>
                                            </p:txEl>
                                          </p:spTgt>
                                        </p:tgtEl>
                                        <p:attrNameLst>
                                          <p:attrName>style.visibility</p:attrName>
                                        </p:attrNameLst>
                                      </p:cBhvr>
                                      <p:to>
                                        <p:strVal val="visible"/>
                                      </p:to>
                                    </p:set>
                                    <p:animEffect transition="in" filter="dissolve">
                                      <p:cBhvr>
                                        <p:cTn id="28" dur="500"/>
                                        <p:tgtEl>
                                          <p:spTgt spid="12083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20836">
                                            <p:txEl>
                                              <p:pRg st="3" end="3"/>
                                            </p:txEl>
                                          </p:spTgt>
                                        </p:tgtEl>
                                        <p:attrNameLst>
                                          <p:attrName>style.visibility</p:attrName>
                                        </p:attrNameLst>
                                      </p:cBhvr>
                                      <p:to>
                                        <p:strVal val="visible"/>
                                      </p:to>
                                    </p:set>
                                    <p:animEffect transition="in" filter="dissolve">
                                      <p:cBhvr>
                                        <p:cTn id="33" dur="500"/>
                                        <p:tgtEl>
                                          <p:spTgt spid="120836">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120836">
                                            <p:txEl>
                                              <p:pRg st="4" end="4"/>
                                            </p:txEl>
                                          </p:spTgt>
                                        </p:tgtEl>
                                        <p:attrNameLst>
                                          <p:attrName>style.visibility</p:attrName>
                                        </p:attrNameLst>
                                      </p:cBhvr>
                                      <p:to>
                                        <p:strVal val="visible"/>
                                      </p:to>
                                    </p:set>
                                    <p:animEffect transition="in" filter="dissolve">
                                      <p:cBhvr>
                                        <p:cTn id="38" dur="500"/>
                                        <p:tgtEl>
                                          <p:spTgt spid="120836">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120836">
                                            <p:txEl>
                                              <p:pRg st="5" end="5"/>
                                            </p:txEl>
                                          </p:spTgt>
                                        </p:tgtEl>
                                        <p:attrNameLst>
                                          <p:attrName>style.visibility</p:attrName>
                                        </p:attrNameLst>
                                      </p:cBhvr>
                                      <p:to>
                                        <p:strVal val="visible"/>
                                      </p:to>
                                    </p:set>
                                    <p:animEffect transition="in" filter="dissolve">
                                      <p:cBhvr>
                                        <p:cTn id="43" dur="500"/>
                                        <p:tgtEl>
                                          <p:spTgt spid="120836">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120836">
                                            <p:txEl>
                                              <p:pRg st="6" end="6"/>
                                            </p:txEl>
                                          </p:spTgt>
                                        </p:tgtEl>
                                        <p:attrNameLst>
                                          <p:attrName>style.visibility</p:attrName>
                                        </p:attrNameLst>
                                      </p:cBhvr>
                                      <p:to>
                                        <p:strVal val="visible"/>
                                      </p:to>
                                    </p:set>
                                    <p:animEffect transition="in" filter="dissolve">
                                      <p:cBhvr>
                                        <p:cTn id="48" dur="500"/>
                                        <p:tgtEl>
                                          <p:spTgt spid="120836">
                                            <p:txEl>
                                              <p:pRg st="6" end="6"/>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120836">
                                            <p:txEl>
                                              <p:pRg st="7" end="7"/>
                                            </p:txEl>
                                          </p:spTgt>
                                        </p:tgtEl>
                                        <p:attrNameLst>
                                          <p:attrName>style.visibility</p:attrName>
                                        </p:attrNameLst>
                                      </p:cBhvr>
                                      <p:to>
                                        <p:strVal val="visible"/>
                                      </p:to>
                                    </p:set>
                                    <p:animEffect transition="in" filter="dissolve">
                                      <p:cBhvr>
                                        <p:cTn id="53" dur="500"/>
                                        <p:tgtEl>
                                          <p:spTgt spid="120836">
                                            <p:txEl>
                                              <p:pRg st="7" end="7"/>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nodeType="clickEffect">
                                  <p:stCondLst>
                                    <p:cond delay="0"/>
                                  </p:stCondLst>
                                  <p:childTnLst>
                                    <p:set>
                                      <p:cBhvr>
                                        <p:cTn id="57" dur="1" fill="hold">
                                          <p:stCondLst>
                                            <p:cond delay="0"/>
                                          </p:stCondLst>
                                        </p:cTn>
                                        <p:tgtEl>
                                          <p:spTgt spid="120836">
                                            <p:txEl>
                                              <p:pRg st="8" end="8"/>
                                            </p:txEl>
                                          </p:spTgt>
                                        </p:tgtEl>
                                        <p:attrNameLst>
                                          <p:attrName>style.visibility</p:attrName>
                                        </p:attrNameLst>
                                      </p:cBhvr>
                                      <p:to>
                                        <p:strVal val="visible"/>
                                      </p:to>
                                    </p:set>
                                    <p:animEffect transition="in" filter="dissolve">
                                      <p:cBhvr>
                                        <p:cTn id="58" dur="500"/>
                                        <p:tgtEl>
                                          <p:spTgt spid="120836">
                                            <p:txEl>
                                              <p:pRg st="8" end="8"/>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120836">
                                            <p:txEl>
                                              <p:pRg st="9" end="9"/>
                                            </p:txEl>
                                          </p:spTgt>
                                        </p:tgtEl>
                                        <p:attrNameLst>
                                          <p:attrName>style.visibility</p:attrName>
                                        </p:attrNameLst>
                                      </p:cBhvr>
                                      <p:to>
                                        <p:strVal val="visible"/>
                                      </p:to>
                                    </p:set>
                                    <p:animEffect transition="in" filter="dissolve">
                                      <p:cBhvr>
                                        <p:cTn id="63" dur="500"/>
                                        <p:tgtEl>
                                          <p:spTgt spid="120836">
                                            <p:txEl>
                                              <p:pRg st="9" end="9"/>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20836">
                                            <p:txEl>
                                              <p:pRg st="10" end="10"/>
                                            </p:txEl>
                                          </p:spTgt>
                                        </p:tgtEl>
                                        <p:attrNameLst>
                                          <p:attrName>style.visibility</p:attrName>
                                        </p:attrNameLst>
                                      </p:cBhvr>
                                      <p:to>
                                        <p:strVal val="visible"/>
                                      </p:to>
                                    </p:set>
                                    <p:animEffect transition="in" filter="dissolve">
                                      <p:cBhvr>
                                        <p:cTn id="68" dur="500"/>
                                        <p:tgtEl>
                                          <p:spTgt spid="120836">
                                            <p:txEl>
                                              <p:pRg st="10" end="10"/>
                                            </p:txEl>
                                          </p:spTgt>
                                        </p:tgtEl>
                                      </p:cBhvr>
                                    </p:animEffect>
                                  </p:childTnLst>
                                </p:cTn>
                              </p:par>
                            </p:childTnLst>
                          </p:cTn>
                        </p:par>
                        <p:par>
                          <p:cTn id="69" fill="hold" nodeType="afterGroup">
                            <p:stCondLst>
                              <p:cond delay="500"/>
                            </p:stCondLst>
                            <p:childTnLst>
                              <p:par>
                                <p:cTn id="70" presetID="9" presetClass="entr" presetSubtype="0" fill="hold" nodeType="afterEffect">
                                  <p:stCondLst>
                                    <p:cond delay="0"/>
                                  </p:stCondLst>
                                  <p:childTnLst>
                                    <p:set>
                                      <p:cBhvr>
                                        <p:cTn id="71" dur="1" fill="hold">
                                          <p:stCondLst>
                                            <p:cond delay="0"/>
                                          </p:stCondLst>
                                        </p:cTn>
                                        <p:tgtEl>
                                          <p:spTgt spid="120836">
                                            <p:txEl>
                                              <p:pRg st="12" end="12"/>
                                            </p:txEl>
                                          </p:spTgt>
                                        </p:tgtEl>
                                        <p:attrNameLst>
                                          <p:attrName>style.visibility</p:attrName>
                                        </p:attrNameLst>
                                      </p:cBhvr>
                                      <p:to>
                                        <p:strVal val="visible"/>
                                      </p:to>
                                    </p:set>
                                    <p:animEffect transition="in" filter="dissolve">
                                      <p:cBhvr>
                                        <p:cTn id="72" dur="500"/>
                                        <p:tgtEl>
                                          <p:spTgt spid="12083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4"/>
          <p:cNvSpPr txBox="1">
            <a:spLocks noChangeArrowheads="1"/>
          </p:cNvSpPr>
          <p:nvPr/>
        </p:nvSpPr>
        <p:spPr bwMode="auto">
          <a:xfrm>
            <a:off x="381000" y="2209800"/>
            <a:ext cx="84582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p:txBody>
      </p:sp>
      <p:sp>
        <p:nvSpPr>
          <p:cNvPr id="121859" name="Rectangle 5"/>
          <p:cNvSpPr>
            <a:spLocks noChangeArrowheads="1"/>
          </p:cNvSpPr>
          <p:nvPr/>
        </p:nvSpPr>
        <p:spPr bwMode="auto">
          <a:xfrm>
            <a:off x="685800" y="8382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12 GB HDD - could you print that?</a:t>
            </a:r>
          </a:p>
        </p:txBody>
      </p:sp>
      <p:sp>
        <p:nvSpPr>
          <p:cNvPr id="121860" name="Rectangle 6"/>
          <p:cNvSpPr>
            <a:spLocks noChangeArrowheads="1"/>
          </p:cNvSpPr>
          <p:nvPr/>
        </p:nvSpPr>
        <p:spPr bwMode="auto">
          <a:xfrm>
            <a:off x="381000" y="1828800"/>
            <a:ext cx="845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8138" indent="-338138"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2008188"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r>
              <a:rPr lang="en-US" altLang="en-US" sz="2400" b="1" i="0">
                <a:solidFill>
                  <a:schemeClr val="tx2"/>
                </a:solidFill>
              </a:rPr>
              <a:t>536,871 minutes at 8 pages per minute</a:t>
            </a:r>
          </a:p>
          <a:p>
            <a:pPr lvl="1" eaLnBrk="1" hangingPunct="1">
              <a:buFontTx/>
              <a:buChar char="–"/>
            </a:pPr>
            <a:r>
              <a:rPr lang="en-US" altLang="en-US" sz="1800" b="1" i="0">
                <a:solidFill>
                  <a:schemeClr val="tx2"/>
                </a:solidFill>
              </a:rPr>
              <a:t>(Average Departmental printer)</a:t>
            </a:r>
          </a:p>
          <a:p>
            <a:pPr eaLnBrk="1" hangingPunct="1"/>
            <a:r>
              <a:rPr lang="en-US" altLang="en-US" sz="2400" b="1" i="0">
                <a:solidFill>
                  <a:schemeClr val="tx2"/>
                </a:solidFill>
              </a:rPr>
              <a:t>8947 Hours 51 Minutes</a:t>
            </a:r>
          </a:p>
          <a:p>
            <a:pPr eaLnBrk="1" hangingPunct="1"/>
            <a:r>
              <a:rPr lang="en-US" altLang="en-US" sz="2400" b="1" i="0">
                <a:solidFill>
                  <a:schemeClr val="tx2"/>
                </a:solidFill>
              </a:rPr>
              <a:t>372 Days 19 Hours 51 Minutes</a:t>
            </a:r>
          </a:p>
          <a:p>
            <a:pPr eaLnBrk="1" hangingPunct="1"/>
            <a:r>
              <a:rPr lang="en-US" altLang="en-US" sz="2400" b="1" i="0">
                <a:solidFill>
                  <a:schemeClr val="tx2"/>
                </a:solidFill>
              </a:rPr>
              <a:t>1 Year 7 Days 19 Hours 51 Minutes (Non Stop)</a:t>
            </a:r>
          </a:p>
          <a:p>
            <a:pPr eaLnBrk="1" hangingPunct="1"/>
            <a:endParaRPr lang="en-US" altLang="en-US" sz="2400" b="1" i="0"/>
          </a:p>
        </p:txBody>
      </p:sp>
      <p:sp>
        <p:nvSpPr>
          <p:cNvPr id="121861"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1860">
                                            <p:txEl>
                                              <p:pRg st="0" end="0"/>
                                            </p:txEl>
                                          </p:spTgt>
                                        </p:tgtEl>
                                        <p:attrNameLst>
                                          <p:attrName>style.visibility</p:attrName>
                                        </p:attrNameLst>
                                      </p:cBhvr>
                                      <p:to>
                                        <p:strVal val="visible"/>
                                      </p:to>
                                    </p:set>
                                    <p:animEffect transition="in" filter="dissolve">
                                      <p:cBhvr>
                                        <p:cTn id="7" dur="500"/>
                                        <p:tgtEl>
                                          <p:spTgt spid="121860">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21860">
                                            <p:txEl>
                                              <p:pRg st="1" end="1"/>
                                            </p:txEl>
                                          </p:spTgt>
                                        </p:tgtEl>
                                        <p:attrNameLst>
                                          <p:attrName>style.visibility</p:attrName>
                                        </p:attrNameLst>
                                      </p:cBhvr>
                                      <p:to>
                                        <p:strVal val="visible"/>
                                      </p:to>
                                    </p:set>
                                    <p:animEffect transition="in" filter="dissolve">
                                      <p:cBhvr>
                                        <p:cTn id="11" dur="500"/>
                                        <p:tgtEl>
                                          <p:spTgt spid="121860">
                                            <p:txEl>
                                              <p:pRg st="1" end="1"/>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121860">
                                            <p:txEl>
                                              <p:pRg st="2" end="2"/>
                                            </p:txEl>
                                          </p:spTgt>
                                        </p:tgtEl>
                                        <p:attrNameLst>
                                          <p:attrName>style.visibility</p:attrName>
                                        </p:attrNameLst>
                                      </p:cBhvr>
                                      <p:to>
                                        <p:strVal val="visible"/>
                                      </p:to>
                                    </p:set>
                                    <p:animEffect transition="in" filter="dissolve">
                                      <p:cBhvr>
                                        <p:cTn id="15" dur="500"/>
                                        <p:tgtEl>
                                          <p:spTgt spid="121860">
                                            <p:txEl>
                                              <p:pRg st="2" end="2"/>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121860">
                                            <p:txEl>
                                              <p:pRg st="3" end="3"/>
                                            </p:txEl>
                                          </p:spTgt>
                                        </p:tgtEl>
                                        <p:attrNameLst>
                                          <p:attrName>style.visibility</p:attrName>
                                        </p:attrNameLst>
                                      </p:cBhvr>
                                      <p:to>
                                        <p:strVal val="visible"/>
                                      </p:to>
                                    </p:set>
                                    <p:animEffect transition="in" filter="dissolve">
                                      <p:cBhvr>
                                        <p:cTn id="19" dur="500"/>
                                        <p:tgtEl>
                                          <p:spTgt spid="121860">
                                            <p:txEl>
                                              <p:pRg st="3" end="3"/>
                                            </p:txEl>
                                          </p:spTgt>
                                        </p:tgtEl>
                                      </p:cBhvr>
                                    </p:animEffect>
                                  </p:childTnLst>
                                </p:cTn>
                              </p:par>
                            </p:childTnLst>
                          </p:cTn>
                        </p:par>
                        <p:par>
                          <p:cTn id="20" fill="hold" nodeType="afterGroup">
                            <p:stCondLst>
                              <p:cond delay="5000"/>
                            </p:stCondLst>
                            <p:childTnLst>
                              <p:par>
                                <p:cTn id="21" presetID="9" presetClass="entr" presetSubtype="0" fill="hold" nodeType="afterEffect">
                                  <p:stCondLst>
                                    <p:cond delay="0"/>
                                  </p:stCondLst>
                                  <p:childTnLst>
                                    <p:set>
                                      <p:cBhvr>
                                        <p:cTn id="22" dur="1" fill="hold">
                                          <p:stCondLst>
                                            <p:cond delay="0"/>
                                          </p:stCondLst>
                                        </p:cTn>
                                        <p:tgtEl>
                                          <p:spTgt spid="121860">
                                            <p:txEl>
                                              <p:pRg st="4" end="4"/>
                                            </p:txEl>
                                          </p:spTgt>
                                        </p:tgtEl>
                                        <p:attrNameLst>
                                          <p:attrName>style.visibility</p:attrName>
                                        </p:attrNameLst>
                                      </p:cBhvr>
                                      <p:to>
                                        <p:strVal val="visible"/>
                                      </p:to>
                                    </p:set>
                                    <p:animEffect transition="in" filter="dissolve">
                                      <p:cBhvr>
                                        <p:cTn id="23" dur="500"/>
                                        <p:tgtEl>
                                          <p:spTgt spid="1218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4"/>
          <p:cNvSpPr txBox="1">
            <a:spLocks noChangeArrowheads="1"/>
          </p:cNvSpPr>
          <p:nvPr/>
        </p:nvSpPr>
        <p:spPr bwMode="auto">
          <a:xfrm>
            <a:off x="381000" y="2209800"/>
            <a:ext cx="84582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p:txBody>
      </p:sp>
      <p:sp>
        <p:nvSpPr>
          <p:cNvPr id="122883" name="Rectangle 5"/>
          <p:cNvSpPr>
            <a:spLocks noChangeArrowheads="1"/>
          </p:cNvSpPr>
          <p:nvPr/>
        </p:nvSpPr>
        <p:spPr bwMode="auto">
          <a:xfrm>
            <a:off x="1143000" y="1828800"/>
            <a:ext cx="7391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2400" b="1" i="0">
                <a:solidFill>
                  <a:schemeClr val="tx2"/>
                </a:solidFill>
              </a:rPr>
              <a:t>2500 pages per Toner Cartridge</a:t>
            </a:r>
          </a:p>
          <a:p>
            <a:pPr eaLnBrk="1" hangingPunct="1">
              <a:spcBef>
                <a:spcPct val="0"/>
              </a:spcBef>
            </a:pPr>
            <a:r>
              <a:rPr lang="en-US" altLang="en-US" sz="2400" b="1" i="0">
                <a:solidFill>
                  <a:schemeClr val="tx2"/>
                </a:solidFill>
              </a:rPr>
              <a:t>1718 Toner Cartridges</a:t>
            </a:r>
          </a:p>
          <a:p>
            <a:pPr eaLnBrk="1" hangingPunct="1">
              <a:spcBef>
                <a:spcPct val="0"/>
              </a:spcBef>
            </a:pPr>
            <a:r>
              <a:rPr lang="en-US" altLang="en-US" sz="2400" b="1" i="0">
                <a:solidFill>
                  <a:schemeClr val="tx2"/>
                </a:solidFill>
              </a:rPr>
              <a:t>$24 per Toner Cartridge</a:t>
            </a:r>
          </a:p>
          <a:p>
            <a:pPr eaLnBrk="1" hangingPunct="1">
              <a:spcBef>
                <a:spcPct val="0"/>
              </a:spcBef>
            </a:pPr>
            <a:r>
              <a:rPr lang="en-US" altLang="en-US" sz="2400" b="1" i="0">
                <a:solidFill>
                  <a:schemeClr val="tx2"/>
                </a:solidFill>
              </a:rPr>
              <a:t>$41,232 In Toner</a:t>
            </a:r>
          </a:p>
          <a:p>
            <a:pPr eaLnBrk="1" hangingPunct="1">
              <a:spcBef>
                <a:spcPct val="0"/>
              </a:spcBef>
            </a:pPr>
            <a:r>
              <a:rPr lang="en-US" altLang="en-US" sz="2400" b="1" i="0">
                <a:solidFill>
                  <a:schemeClr val="tx2"/>
                </a:solidFill>
              </a:rPr>
              <a:t>$2 per Ream of Paper</a:t>
            </a:r>
          </a:p>
          <a:p>
            <a:pPr eaLnBrk="1" hangingPunct="1">
              <a:spcBef>
                <a:spcPct val="0"/>
              </a:spcBef>
            </a:pPr>
            <a:r>
              <a:rPr lang="en-US" altLang="en-US" sz="2400" b="1" i="0">
                <a:solidFill>
                  <a:schemeClr val="tx2"/>
                </a:solidFill>
              </a:rPr>
              <a:t>$17,180 in Paper</a:t>
            </a:r>
          </a:p>
          <a:p>
            <a:pPr eaLnBrk="1" hangingPunct="1">
              <a:spcBef>
                <a:spcPct val="0"/>
              </a:spcBef>
            </a:pPr>
            <a:r>
              <a:rPr lang="en-US" altLang="en-US" sz="2400" b="1" i="0">
                <a:solidFill>
                  <a:schemeClr val="tx2"/>
                </a:solidFill>
              </a:rPr>
              <a:t>Total Amount - $58,412</a:t>
            </a:r>
          </a:p>
        </p:txBody>
      </p:sp>
      <p:sp>
        <p:nvSpPr>
          <p:cNvPr id="122884" name="Rectangle 6"/>
          <p:cNvSpPr>
            <a:spLocks noChangeArrowheads="1"/>
          </p:cNvSpPr>
          <p:nvPr/>
        </p:nvSpPr>
        <p:spPr bwMode="auto">
          <a:xfrm>
            <a:off x="914400" y="8382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12 GB HDD - could you print that?</a:t>
            </a:r>
          </a:p>
        </p:txBody>
      </p:sp>
      <p:sp>
        <p:nvSpPr>
          <p:cNvPr id="122885"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Effect transition="in" filter="dissolve">
                                      <p:cBhvr>
                                        <p:cTn id="7" dur="500"/>
                                        <p:tgtEl>
                                          <p:spTgt spid="122883">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22883">
                                            <p:txEl>
                                              <p:pRg st="1" end="1"/>
                                            </p:txEl>
                                          </p:spTgt>
                                        </p:tgtEl>
                                        <p:attrNameLst>
                                          <p:attrName>style.visibility</p:attrName>
                                        </p:attrNameLst>
                                      </p:cBhvr>
                                      <p:to>
                                        <p:strVal val="visible"/>
                                      </p:to>
                                    </p:set>
                                    <p:animEffect transition="in" filter="dissolve">
                                      <p:cBhvr>
                                        <p:cTn id="11" dur="500"/>
                                        <p:tgtEl>
                                          <p:spTgt spid="122883">
                                            <p:txEl>
                                              <p:pRg st="1" end="1"/>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122883">
                                            <p:txEl>
                                              <p:pRg st="2" end="2"/>
                                            </p:txEl>
                                          </p:spTgt>
                                        </p:tgtEl>
                                        <p:attrNameLst>
                                          <p:attrName>style.visibility</p:attrName>
                                        </p:attrNameLst>
                                      </p:cBhvr>
                                      <p:to>
                                        <p:strVal val="visible"/>
                                      </p:to>
                                    </p:set>
                                    <p:animEffect transition="in" filter="dissolve">
                                      <p:cBhvr>
                                        <p:cTn id="15" dur="500"/>
                                        <p:tgtEl>
                                          <p:spTgt spid="122883">
                                            <p:txEl>
                                              <p:pRg st="2" end="2"/>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122883">
                                            <p:txEl>
                                              <p:pRg st="3" end="3"/>
                                            </p:txEl>
                                          </p:spTgt>
                                        </p:tgtEl>
                                        <p:attrNameLst>
                                          <p:attrName>style.visibility</p:attrName>
                                        </p:attrNameLst>
                                      </p:cBhvr>
                                      <p:to>
                                        <p:strVal val="visible"/>
                                      </p:to>
                                    </p:set>
                                    <p:animEffect transition="in" filter="dissolve">
                                      <p:cBhvr>
                                        <p:cTn id="19" dur="500"/>
                                        <p:tgtEl>
                                          <p:spTgt spid="122883">
                                            <p:txEl>
                                              <p:pRg st="3" end="3"/>
                                            </p:txEl>
                                          </p:spTgt>
                                        </p:tgtEl>
                                      </p:cBhvr>
                                    </p:animEffect>
                                  </p:childTnLst>
                                </p:cTn>
                              </p:par>
                            </p:childTnLst>
                          </p:cTn>
                        </p:par>
                        <p:par>
                          <p:cTn id="20" fill="hold" nodeType="afterGroup">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122883">
                                            <p:txEl>
                                              <p:pRg st="4" end="4"/>
                                            </p:txEl>
                                          </p:spTgt>
                                        </p:tgtEl>
                                        <p:attrNameLst>
                                          <p:attrName>style.visibility</p:attrName>
                                        </p:attrNameLst>
                                      </p:cBhvr>
                                      <p:to>
                                        <p:strVal val="visible"/>
                                      </p:to>
                                    </p:set>
                                    <p:animEffect transition="in" filter="dissolve">
                                      <p:cBhvr>
                                        <p:cTn id="23" dur="500"/>
                                        <p:tgtEl>
                                          <p:spTgt spid="122883">
                                            <p:txEl>
                                              <p:pRg st="4" end="4"/>
                                            </p:txEl>
                                          </p:spTgt>
                                        </p:tgtEl>
                                      </p:cBhvr>
                                    </p:animEffect>
                                  </p:childTnLst>
                                </p:cTn>
                              </p:par>
                            </p:childTnLst>
                          </p:cTn>
                        </p:par>
                        <p:par>
                          <p:cTn id="24" fill="hold" nodeType="afterGroup">
                            <p:stCondLst>
                              <p:cond delay="6500"/>
                            </p:stCondLst>
                            <p:childTnLst>
                              <p:par>
                                <p:cTn id="25" presetID="9" presetClass="entr" presetSubtype="0" fill="hold" nodeType="afterEffect">
                                  <p:stCondLst>
                                    <p:cond delay="1000"/>
                                  </p:stCondLst>
                                  <p:childTnLst>
                                    <p:set>
                                      <p:cBhvr>
                                        <p:cTn id="26" dur="1" fill="hold">
                                          <p:stCondLst>
                                            <p:cond delay="0"/>
                                          </p:stCondLst>
                                        </p:cTn>
                                        <p:tgtEl>
                                          <p:spTgt spid="122883">
                                            <p:txEl>
                                              <p:pRg st="5" end="5"/>
                                            </p:txEl>
                                          </p:spTgt>
                                        </p:tgtEl>
                                        <p:attrNameLst>
                                          <p:attrName>style.visibility</p:attrName>
                                        </p:attrNameLst>
                                      </p:cBhvr>
                                      <p:to>
                                        <p:strVal val="visible"/>
                                      </p:to>
                                    </p:set>
                                    <p:animEffect transition="in" filter="dissolve">
                                      <p:cBhvr>
                                        <p:cTn id="27" dur="500"/>
                                        <p:tgtEl>
                                          <p:spTgt spid="122883">
                                            <p:txEl>
                                              <p:pRg st="5" end="5"/>
                                            </p:txEl>
                                          </p:spTgt>
                                        </p:tgtEl>
                                      </p:cBhvr>
                                    </p:animEffect>
                                  </p:childTnLst>
                                </p:cTn>
                              </p:par>
                            </p:childTnLst>
                          </p:cTn>
                        </p:par>
                        <p:par>
                          <p:cTn id="28" fill="hold" nodeType="afterGroup">
                            <p:stCondLst>
                              <p:cond delay="8000"/>
                            </p:stCondLst>
                            <p:childTnLst>
                              <p:par>
                                <p:cTn id="29" presetID="9" presetClass="entr" presetSubtype="0" fill="hold" nodeType="afterEffect">
                                  <p:stCondLst>
                                    <p:cond delay="1000"/>
                                  </p:stCondLst>
                                  <p:childTnLst>
                                    <p:set>
                                      <p:cBhvr>
                                        <p:cTn id="30" dur="1" fill="hold">
                                          <p:stCondLst>
                                            <p:cond delay="0"/>
                                          </p:stCondLst>
                                        </p:cTn>
                                        <p:tgtEl>
                                          <p:spTgt spid="122883">
                                            <p:txEl>
                                              <p:pRg st="6" end="6"/>
                                            </p:txEl>
                                          </p:spTgt>
                                        </p:tgtEl>
                                        <p:attrNameLst>
                                          <p:attrName>style.visibility</p:attrName>
                                        </p:attrNameLst>
                                      </p:cBhvr>
                                      <p:to>
                                        <p:strVal val="visible"/>
                                      </p:to>
                                    </p:set>
                                    <p:animEffect transition="in" filter="dissolve">
                                      <p:cBhvr>
                                        <p:cTn id="31" dur="500"/>
                                        <p:tgtEl>
                                          <p:spTgt spid="1228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4"/>
          <p:cNvSpPr txBox="1">
            <a:spLocks noChangeArrowheads="1"/>
          </p:cNvSpPr>
          <p:nvPr/>
        </p:nvSpPr>
        <p:spPr bwMode="auto">
          <a:xfrm>
            <a:off x="381000" y="2209800"/>
            <a:ext cx="84582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b="1" i="0"/>
          </a:p>
          <a:p>
            <a:pPr eaLnBrk="1" hangingPunct="1">
              <a:spcBef>
                <a:spcPct val="50000"/>
              </a:spcBef>
              <a:buFontTx/>
              <a:buNone/>
            </a:pPr>
            <a:endParaRPr lang="en-US" altLang="en-US" sz="2400" b="1" i="0"/>
          </a:p>
          <a:p>
            <a:pPr eaLnBrk="1" hangingPunct="1">
              <a:spcBef>
                <a:spcPct val="50000"/>
              </a:spcBef>
              <a:buFontTx/>
              <a:buNone/>
            </a:pPr>
            <a:endParaRPr lang="en-US" altLang="en-US" sz="2400" b="1" i="0"/>
          </a:p>
          <a:p>
            <a:pPr eaLnBrk="1" hangingPunct="1">
              <a:spcBef>
                <a:spcPct val="50000"/>
              </a:spcBef>
              <a:buFontTx/>
              <a:buNone/>
            </a:pPr>
            <a:endParaRPr lang="en-US" altLang="en-US" sz="2400" b="1" i="0"/>
          </a:p>
          <a:p>
            <a:pPr eaLnBrk="1" hangingPunct="1">
              <a:spcBef>
                <a:spcPct val="50000"/>
              </a:spcBef>
              <a:buFontTx/>
              <a:buNone/>
            </a:pPr>
            <a:endParaRPr lang="en-US" altLang="en-US" sz="2400" b="1" i="0"/>
          </a:p>
          <a:p>
            <a:pPr eaLnBrk="1" hangingPunct="1">
              <a:spcBef>
                <a:spcPct val="50000"/>
              </a:spcBef>
              <a:buFontTx/>
              <a:buNone/>
            </a:pPr>
            <a:endParaRPr lang="en-US" altLang="en-US" sz="2400" b="1" i="0"/>
          </a:p>
        </p:txBody>
      </p:sp>
      <p:sp>
        <p:nvSpPr>
          <p:cNvPr id="123907" name="Text Box 5"/>
          <p:cNvSpPr txBox="1">
            <a:spLocks noChangeArrowheads="1"/>
          </p:cNvSpPr>
          <p:nvPr/>
        </p:nvSpPr>
        <p:spPr bwMode="auto">
          <a:xfrm>
            <a:off x="914400" y="8382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What happens after the analysis?</a:t>
            </a:r>
          </a:p>
        </p:txBody>
      </p:sp>
      <p:sp>
        <p:nvSpPr>
          <p:cNvPr id="123908" name="Text Box 6"/>
          <p:cNvSpPr txBox="1">
            <a:spLocks noChangeArrowheads="1"/>
          </p:cNvSpPr>
          <p:nvPr/>
        </p:nvSpPr>
        <p:spPr bwMode="auto">
          <a:xfrm>
            <a:off x="762000" y="2133600"/>
            <a:ext cx="76962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200" b="1" i="0">
                <a:solidFill>
                  <a:schemeClr val="tx2"/>
                </a:solidFill>
              </a:rPr>
              <a:t> The investigating officer will receive an analysis report and CD/DVD detailing the evidence found on the computer.</a:t>
            </a:r>
          </a:p>
          <a:p>
            <a:pPr eaLnBrk="1" hangingPunct="1">
              <a:spcBef>
                <a:spcPct val="50000"/>
              </a:spcBef>
              <a:buFontTx/>
              <a:buNone/>
            </a:pPr>
            <a:endParaRPr lang="en-US" altLang="en-US" sz="1400" b="1" i="0">
              <a:solidFill>
                <a:schemeClr val="tx2"/>
              </a:solidFill>
            </a:endParaRPr>
          </a:p>
          <a:p>
            <a:pPr eaLnBrk="1" hangingPunct="1">
              <a:spcBef>
                <a:spcPct val="50000"/>
              </a:spcBef>
            </a:pPr>
            <a:r>
              <a:rPr lang="en-US" altLang="en-US" sz="2200" b="1" i="0">
                <a:solidFill>
                  <a:schemeClr val="tx2"/>
                </a:solidFill>
              </a:rPr>
              <a:t> Testimony at trial will be provided by the examiner as needed.</a:t>
            </a:r>
          </a:p>
        </p:txBody>
      </p:sp>
      <p:sp>
        <p:nvSpPr>
          <p:cNvPr id="123909"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3908">
                                            <p:txEl>
                                              <p:pRg st="0" end="0"/>
                                            </p:txEl>
                                          </p:spTgt>
                                        </p:tgtEl>
                                        <p:attrNameLst>
                                          <p:attrName>style.visibility</p:attrName>
                                        </p:attrNameLst>
                                      </p:cBhvr>
                                      <p:to>
                                        <p:strVal val="visible"/>
                                      </p:to>
                                    </p:set>
                                    <p:animEffect transition="in" filter="dissolve">
                                      <p:cBhvr>
                                        <p:cTn id="7" dur="500"/>
                                        <p:tgtEl>
                                          <p:spTgt spid="123908">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23908">
                                            <p:txEl>
                                              <p:pRg st="2" end="2"/>
                                            </p:txEl>
                                          </p:spTgt>
                                        </p:tgtEl>
                                        <p:attrNameLst>
                                          <p:attrName>style.visibility</p:attrName>
                                        </p:attrNameLst>
                                      </p:cBhvr>
                                      <p:to>
                                        <p:strVal val="visible"/>
                                      </p:to>
                                    </p:set>
                                    <p:animEffect transition="in" filter="dissolve">
                                      <p:cBhvr>
                                        <p:cTn id="11" dur="500"/>
                                        <p:tgtEl>
                                          <p:spTgt spid="1239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4"/>
          <p:cNvSpPr txBox="1">
            <a:spLocks noChangeArrowheads="1"/>
          </p:cNvSpPr>
          <p:nvPr/>
        </p:nvSpPr>
        <p:spPr bwMode="auto">
          <a:xfrm>
            <a:off x="381000" y="2209800"/>
            <a:ext cx="84582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b="1" i="0"/>
          </a:p>
          <a:p>
            <a:pPr eaLnBrk="1" hangingPunct="1">
              <a:spcBef>
                <a:spcPct val="50000"/>
              </a:spcBef>
              <a:buFontTx/>
              <a:buNone/>
            </a:pPr>
            <a:endParaRPr lang="en-US" altLang="en-US" sz="2400" b="1" i="0"/>
          </a:p>
          <a:p>
            <a:pPr eaLnBrk="1" hangingPunct="1">
              <a:spcBef>
                <a:spcPct val="50000"/>
              </a:spcBef>
              <a:buFontTx/>
              <a:buNone/>
            </a:pPr>
            <a:endParaRPr lang="en-US" altLang="en-US" sz="2400" b="1" i="0"/>
          </a:p>
          <a:p>
            <a:pPr eaLnBrk="1" hangingPunct="1">
              <a:spcBef>
                <a:spcPct val="50000"/>
              </a:spcBef>
              <a:buFontTx/>
              <a:buNone/>
            </a:pPr>
            <a:endParaRPr lang="en-US" altLang="en-US" sz="2400" b="1" i="0"/>
          </a:p>
          <a:p>
            <a:pPr eaLnBrk="1" hangingPunct="1">
              <a:spcBef>
                <a:spcPct val="50000"/>
              </a:spcBef>
              <a:buFontTx/>
              <a:buNone/>
            </a:pPr>
            <a:endParaRPr lang="en-US" altLang="en-US" sz="2400" b="1" i="0"/>
          </a:p>
          <a:p>
            <a:pPr eaLnBrk="1" hangingPunct="1">
              <a:spcBef>
                <a:spcPct val="50000"/>
              </a:spcBef>
              <a:buFontTx/>
              <a:buNone/>
            </a:pPr>
            <a:endParaRPr lang="en-US" altLang="en-US" sz="2400" b="1" i="0"/>
          </a:p>
        </p:txBody>
      </p:sp>
      <p:sp>
        <p:nvSpPr>
          <p:cNvPr id="124931" name="Text Box 5"/>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Key things to remember:</a:t>
            </a:r>
            <a:endParaRPr lang="en-US" altLang="en-US" sz="2400" i="0">
              <a:solidFill>
                <a:schemeClr val="accent2"/>
              </a:solidFill>
            </a:endParaRPr>
          </a:p>
        </p:txBody>
      </p:sp>
      <p:sp>
        <p:nvSpPr>
          <p:cNvPr id="124932" name="Text Box 6"/>
          <p:cNvSpPr txBox="1">
            <a:spLocks noChangeArrowheads="1"/>
          </p:cNvSpPr>
          <p:nvPr/>
        </p:nvSpPr>
        <p:spPr bwMode="auto">
          <a:xfrm>
            <a:off x="762000" y="1676400"/>
            <a:ext cx="76962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i="0">
                <a:solidFill>
                  <a:schemeClr val="tx2"/>
                </a:solidFill>
              </a:rPr>
              <a:t> You must have a legal right to seize the evidence and legal permission to conduct the analysis.</a:t>
            </a:r>
          </a:p>
          <a:p>
            <a:pPr eaLnBrk="1" hangingPunct="1">
              <a:spcBef>
                <a:spcPct val="50000"/>
              </a:spcBef>
            </a:pPr>
            <a:r>
              <a:rPr lang="en-US" altLang="en-US" sz="2400" b="1" i="0">
                <a:solidFill>
                  <a:schemeClr val="tx2"/>
                </a:solidFill>
              </a:rPr>
              <a:t> If the device is OFF - Leave it OFF.</a:t>
            </a:r>
          </a:p>
          <a:p>
            <a:pPr eaLnBrk="1" hangingPunct="1">
              <a:spcBef>
                <a:spcPct val="50000"/>
              </a:spcBef>
            </a:pPr>
            <a:r>
              <a:rPr lang="en-US" altLang="en-US" sz="2400" b="1" i="0">
                <a:solidFill>
                  <a:schemeClr val="tx2"/>
                </a:solidFill>
              </a:rPr>
              <a:t> Don’t browse through the evidence.  </a:t>
            </a:r>
          </a:p>
          <a:p>
            <a:pPr eaLnBrk="1" hangingPunct="1">
              <a:spcBef>
                <a:spcPct val="50000"/>
              </a:spcBef>
            </a:pPr>
            <a:r>
              <a:rPr lang="en-US" altLang="en-US" sz="2400" b="1" i="0">
                <a:solidFill>
                  <a:schemeClr val="tx2"/>
                </a:solidFill>
              </a:rPr>
              <a:t> Document everything you do. </a:t>
            </a:r>
            <a:endParaRPr lang="en-US" altLang="en-US" sz="2400" b="1" i="0" u="sng">
              <a:solidFill>
                <a:schemeClr val="tx2"/>
              </a:solidFill>
            </a:endParaRPr>
          </a:p>
          <a:p>
            <a:pPr eaLnBrk="1" hangingPunct="1">
              <a:spcBef>
                <a:spcPct val="50000"/>
              </a:spcBef>
              <a:buFontTx/>
              <a:buNone/>
            </a:pPr>
            <a:endParaRPr lang="en-US" altLang="en-US" sz="2400" b="1" i="0"/>
          </a:p>
          <a:p>
            <a:pPr algn="ctr" eaLnBrk="1" hangingPunct="1">
              <a:spcBef>
                <a:spcPct val="50000"/>
              </a:spcBef>
              <a:buFontTx/>
              <a:buNone/>
            </a:pPr>
            <a:r>
              <a:rPr lang="en-US" altLang="en-US" sz="2000" b="1" i="0">
                <a:solidFill>
                  <a:srgbClr val="CC0000"/>
                </a:solidFill>
              </a:rPr>
              <a:t>CALL FOR ASSISTANCE IF YOU HAVE ANY QUESTIONS</a:t>
            </a:r>
          </a:p>
        </p:txBody>
      </p:sp>
      <p:sp>
        <p:nvSpPr>
          <p:cNvPr id="124933"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4932">
                                            <p:txEl>
                                              <p:pRg st="0" end="0"/>
                                            </p:txEl>
                                          </p:spTgt>
                                        </p:tgtEl>
                                        <p:attrNameLst>
                                          <p:attrName>style.visibility</p:attrName>
                                        </p:attrNameLst>
                                      </p:cBhvr>
                                      <p:to>
                                        <p:strVal val="visible"/>
                                      </p:to>
                                    </p:set>
                                    <p:animEffect transition="in" filter="dissolve">
                                      <p:cBhvr>
                                        <p:cTn id="7" dur="500"/>
                                        <p:tgtEl>
                                          <p:spTgt spid="124932">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24932">
                                            <p:txEl>
                                              <p:pRg st="1" end="1"/>
                                            </p:txEl>
                                          </p:spTgt>
                                        </p:tgtEl>
                                        <p:attrNameLst>
                                          <p:attrName>style.visibility</p:attrName>
                                        </p:attrNameLst>
                                      </p:cBhvr>
                                      <p:to>
                                        <p:strVal val="visible"/>
                                      </p:to>
                                    </p:set>
                                    <p:animEffect transition="in" filter="dissolve">
                                      <p:cBhvr>
                                        <p:cTn id="11" dur="500"/>
                                        <p:tgtEl>
                                          <p:spTgt spid="124932">
                                            <p:txEl>
                                              <p:pRg st="1" end="1"/>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124932">
                                            <p:txEl>
                                              <p:pRg st="2" end="2"/>
                                            </p:txEl>
                                          </p:spTgt>
                                        </p:tgtEl>
                                        <p:attrNameLst>
                                          <p:attrName>style.visibility</p:attrName>
                                        </p:attrNameLst>
                                      </p:cBhvr>
                                      <p:to>
                                        <p:strVal val="visible"/>
                                      </p:to>
                                    </p:set>
                                    <p:animEffect transition="in" filter="dissolve">
                                      <p:cBhvr>
                                        <p:cTn id="15" dur="500"/>
                                        <p:tgtEl>
                                          <p:spTgt spid="124932">
                                            <p:txEl>
                                              <p:pRg st="2" end="2"/>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124932">
                                            <p:txEl>
                                              <p:pRg st="3" end="3"/>
                                            </p:txEl>
                                          </p:spTgt>
                                        </p:tgtEl>
                                        <p:attrNameLst>
                                          <p:attrName>style.visibility</p:attrName>
                                        </p:attrNameLst>
                                      </p:cBhvr>
                                      <p:to>
                                        <p:strVal val="visible"/>
                                      </p:to>
                                    </p:set>
                                    <p:animEffect transition="in" filter="dissolve">
                                      <p:cBhvr>
                                        <p:cTn id="19" dur="500"/>
                                        <p:tgtEl>
                                          <p:spTgt spid="124932">
                                            <p:txEl>
                                              <p:pRg st="3" end="3"/>
                                            </p:txEl>
                                          </p:spTgt>
                                        </p:tgtEl>
                                      </p:cBhvr>
                                    </p:animEffect>
                                  </p:childTnLst>
                                </p:cTn>
                              </p:par>
                            </p:childTnLst>
                          </p:cTn>
                        </p:par>
                        <p:par>
                          <p:cTn id="20" fill="hold" nodeType="afterGroup">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124932">
                                            <p:txEl>
                                              <p:pRg st="5" end="5"/>
                                            </p:txEl>
                                          </p:spTgt>
                                        </p:tgtEl>
                                        <p:attrNameLst>
                                          <p:attrName>style.visibility</p:attrName>
                                        </p:attrNameLst>
                                      </p:cBhvr>
                                      <p:to>
                                        <p:strVal val="visible"/>
                                      </p:to>
                                    </p:set>
                                    <p:animEffect transition="in" filter="dissolve">
                                      <p:cBhvr>
                                        <p:cTn id="23" dur="500"/>
                                        <p:tgtEl>
                                          <p:spTgt spid="1249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fred_all_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57200"/>
            <a:ext cx="66294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ssolve">
                                      <p:cBhvr>
                                        <p:cTn id="7" dur="500"/>
                                        <p:tgtEl>
                                          <p:spTgt spid="125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4"/>
          <p:cNvSpPr txBox="1">
            <a:spLocks noChangeArrowheads="1"/>
          </p:cNvSpPr>
          <p:nvPr/>
        </p:nvSpPr>
        <p:spPr bwMode="auto">
          <a:xfrm>
            <a:off x="990600" y="2667000"/>
            <a:ext cx="716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5400" b="1" i="0">
                <a:solidFill>
                  <a:schemeClr val="accent2"/>
                </a:solidFill>
              </a:rPr>
              <a:t>QUESTIONS?</a:t>
            </a:r>
          </a:p>
        </p:txBody>
      </p:sp>
      <p:sp>
        <p:nvSpPr>
          <p:cNvPr id="126979" name="TextBox 2"/>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solidFill>
                  <a:schemeClr val="accent2"/>
                </a:solidFill>
              </a:rPr>
              <a:t>What is Computer Equipment? (cont)</a:t>
            </a:r>
          </a:p>
        </p:txBody>
      </p:sp>
      <p:sp>
        <p:nvSpPr>
          <p:cNvPr id="17411" name="Text Box 6"/>
          <p:cNvSpPr txBox="1">
            <a:spLocks noChangeArrowheads="1"/>
          </p:cNvSpPr>
          <p:nvPr/>
        </p:nvSpPr>
        <p:spPr bwMode="auto">
          <a:xfrm>
            <a:off x="533400" y="2189163"/>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2400" b="1" i="0">
              <a:latin typeface="Times New Roman" panose="02020603050405020304" pitchFamily="18" charset="0"/>
            </a:endParaRPr>
          </a:p>
        </p:txBody>
      </p:sp>
      <p:sp>
        <p:nvSpPr>
          <p:cNvPr id="18436" name="Text Box 7"/>
          <p:cNvSpPr txBox="1">
            <a:spLocks noChangeArrowheads="1"/>
          </p:cNvSpPr>
          <p:nvPr/>
        </p:nvSpPr>
        <p:spPr bwMode="auto">
          <a:xfrm>
            <a:off x="914400" y="1371600"/>
            <a:ext cx="72390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a:solidFill>
                  <a:schemeClr val="tx2"/>
                </a:solidFill>
                <a:cs typeface="Times New Roman" panose="02020603050405020304" pitchFamily="18" charset="0"/>
              </a:rPr>
              <a:t>internal and peripheral storage devices (such as fixed disks, floppy disks, external hard disks, floppy disk drives, floppy disks, and diskettes, tape drives and optical storage devices, and other memory storage devices)</a:t>
            </a:r>
          </a:p>
          <a:p>
            <a:pPr eaLnBrk="1" hangingPunct="1">
              <a:spcBef>
                <a:spcPct val="50000"/>
              </a:spcBef>
              <a:buFontTx/>
              <a:buNone/>
            </a:pPr>
            <a:endParaRPr lang="en-US" altLang="en-US" sz="1200">
              <a:solidFill>
                <a:schemeClr val="tx2"/>
              </a:solidFill>
              <a:cs typeface="Times New Roman" panose="02020603050405020304" pitchFamily="18" charset="0"/>
            </a:endParaRPr>
          </a:p>
          <a:p>
            <a:pPr eaLnBrk="1" hangingPunct="1">
              <a:spcBef>
                <a:spcPct val="50000"/>
              </a:spcBef>
            </a:pPr>
            <a:r>
              <a:rPr lang="en-US" altLang="en-US" sz="2000">
                <a:solidFill>
                  <a:schemeClr val="tx2"/>
                </a:solidFill>
                <a:cs typeface="Times New Roman" panose="02020603050405020304" pitchFamily="18" charset="0"/>
              </a:rPr>
              <a:t>peripheral input/output device (such as keyboards, printers, scanners, plotters, video display monitors and optical readers) and related communication devices (such as modems, cable and connections, recording equipment, speed dialers, programmable telephone dialing or signaling devices), the cables, cords and connectors for the above devices including battery charging devices for any of the above devices</a:t>
            </a:r>
            <a:endParaRPr lang="en-US" altLang="en-US" sz="2000">
              <a:solidFill>
                <a:schemeClr val="tx2"/>
              </a:solidFill>
            </a:endParaRPr>
          </a:p>
        </p:txBody>
      </p:sp>
      <p:sp>
        <p:nvSpPr>
          <p:cNvPr id="17413"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18436">
                                            <p:txEl>
                                              <p:pRg st="0" end="0"/>
                                            </p:txEl>
                                          </p:spTgt>
                                        </p:tgtEl>
                                        <p:attrNameLst>
                                          <p:attrName>style.visibility</p:attrName>
                                        </p:attrNameLst>
                                      </p:cBhvr>
                                      <p:to>
                                        <p:strVal val="visible"/>
                                      </p:to>
                                    </p:set>
                                    <p:animEffect transition="in" filter="dissolve">
                                      <p:cBhvr>
                                        <p:cTn id="7" dur="500"/>
                                        <p:tgtEl>
                                          <p:spTgt spid="18436">
                                            <p:txEl>
                                              <p:pRg st="0" end="0"/>
                                            </p:txEl>
                                          </p:spTgt>
                                        </p:tgtEl>
                                      </p:cBhvr>
                                    </p:animEffect>
                                  </p:childTnLst>
                                </p:cTn>
                              </p:par>
                              <p:par>
                                <p:cTn id="8" presetID="9" presetClass="entr" presetSubtype="0" fill="hold" nodeType="withEffect">
                                  <p:stCondLst>
                                    <p:cond delay="3000"/>
                                  </p:stCondLst>
                                  <p:childTnLst>
                                    <p:set>
                                      <p:cBhvr>
                                        <p:cTn id="9" dur="1" fill="hold">
                                          <p:stCondLst>
                                            <p:cond delay="0"/>
                                          </p:stCondLst>
                                        </p:cTn>
                                        <p:tgtEl>
                                          <p:spTgt spid="18436">
                                            <p:txEl>
                                              <p:pRg st="2" end="2"/>
                                            </p:txEl>
                                          </p:spTgt>
                                        </p:tgtEl>
                                        <p:attrNameLst>
                                          <p:attrName>style.visibility</p:attrName>
                                        </p:attrNameLst>
                                      </p:cBhvr>
                                      <p:to>
                                        <p:strVal val="visible"/>
                                      </p:to>
                                    </p:set>
                                    <p:animEffect transition="in" filter="dissolve">
                                      <p:cBhvr>
                                        <p:cTn id="10" dur="500"/>
                                        <p:tgtEl>
                                          <p:spTgt spid="184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4"/>
          <p:cNvSpPr txBox="1">
            <a:spLocks noChangeArrowheads="1"/>
          </p:cNvSpPr>
          <p:nvPr/>
        </p:nvSpPr>
        <p:spPr bwMode="auto">
          <a:xfrm>
            <a:off x="990600" y="2616200"/>
            <a:ext cx="716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a:solidFill>
                  <a:schemeClr val="accent2"/>
                </a:solidFill>
              </a:rPr>
              <a:t>Time for a group practical exercise!</a:t>
            </a:r>
          </a:p>
        </p:txBody>
      </p:sp>
      <p:sp>
        <p:nvSpPr>
          <p:cNvPr id="128003" name="TextBox 2"/>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1066800"/>
            <a:ext cx="9144000" cy="5334000"/>
          </a:xfrm>
          <a:prstGeom prst="rect">
            <a:avLst/>
          </a:prstGeom>
        </p:spPr>
        <p:txBody>
          <a:bodyPr/>
          <a:lstStyle/>
          <a:p>
            <a:pPr marL="342900" indent="-342900">
              <a:lnSpc>
                <a:spcPct val="90000"/>
              </a:lnSpc>
              <a:spcBef>
                <a:spcPct val="20000"/>
              </a:spcBef>
              <a:defRPr/>
            </a:pPr>
            <a:r>
              <a:rPr lang="en-US" sz="2200" b="1" i="1" kern="0" dirty="0">
                <a:solidFill>
                  <a:schemeClr val="tx2">
                    <a:tint val="100000"/>
                    <a:shade val="90000"/>
                    <a:satMod val="250000"/>
                    <a:alpha val="100000"/>
                  </a:schemeClr>
                </a:solidFill>
                <a:latin typeface="+mn-lt"/>
                <a:cs typeface="+mn-cs"/>
              </a:rPr>
              <a:t>Problem Statement</a:t>
            </a:r>
            <a:endParaRPr lang="en-US" sz="2200" b="1" i="1" kern="0" dirty="0">
              <a:solidFill>
                <a:schemeClr val="tx2"/>
              </a:solidFill>
              <a:latin typeface="+mn-lt"/>
              <a:cs typeface="+mn-cs"/>
            </a:endParaRPr>
          </a:p>
          <a:p>
            <a:pPr marL="342900" indent="-342900">
              <a:lnSpc>
                <a:spcPct val="90000"/>
              </a:lnSpc>
              <a:spcBef>
                <a:spcPct val="20000"/>
              </a:spcBef>
              <a:buFontTx/>
              <a:buChar char="•"/>
              <a:defRPr/>
            </a:pPr>
            <a:r>
              <a:rPr lang="en-US" sz="2700" i="1" kern="0" dirty="0">
                <a:solidFill>
                  <a:schemeClr val="tx2"/>
                </a:solidFill>
                <a:latin typeface="+mn-lt"/>
                <a:cs typeface="+mn-cs"/>
              </a:rPr>
              <a:t>You have been dispatched to your local community college and asked to contact John Edwards, Chair of the Information Technology Division. Upon interviewing the RP, you are informed that Mr. Edward</a:t>
            </a:r>
            <a:r>
              <a:rPr lang="en-US" altLang="en-US" sz="2700" i="1" kern="0" dirty="0">
                <a:solidFill>
                  <a:schemeClr val="tx2"/>
                </a:solidFill>
                <a:latin typeface="+mn-lt"/>
                <a:cs typeface="+mn-cs"/>
              </a:rPr>
              <a:t>’</a:t>
            </a:r>
            <a:r>
              <a:rPr lang="en-US" sz="2700" i="1" kern="0" dirty="0">
                <a:solidFill>
                  <a:schemeClr val="tx2"/>
                </a:solidFill>
                <a:latin typeface="+mn-lt"/>
                <a:cs typeface="+mn-cs"/>
              </a:rPr>
              <a:t>s IT Technician had grabbed Professor Mitchell</a:t>
            </a:r>
            <a:r>
              <a:rPr lang="en-US" altLang="en-US" sz="2700" i="1" kern="0" dirty="0">
                <a:solidFill>
                  <a:schemeClr val="tx2"/>
                </a:solidFill>
                <a:latin typeface="+mn-lt"/>
                <a:cs typeface="+mn-cs"/>
              </a:rPr>
              <a:t>’</a:t>
            </a:r>
            <a:r>
              <a:rPr lang="en-US" sz="2700" i="1" kern="0" dirty="0">
                <a:solidFill>
                  <a:schemeClr val="tx2"/>
                </a:solidFill>
                <a:latin typeface="+mn-lt"/>
                <a:cs typeface="+mn-cs"/>
              </a:rPr>
              <a:t>s computer from his office in anticipation for the deployment of new computers. While going through Professor Mitchell</a:t>
            </a:r>
            <a:r>
              <a:rPr lang="en-US" altLang="en-US" sz="2700" i="1" kern="0" dirty="0">
                <a:solidFill>
                  <a:schemeClr val="tx2"/>
                </a:solidFill>
                <a:latin typeface="+mn-lt"/>
                <a:cs typeface="+mn-cs"/>
              </a:rPr>
              <a:t>’</a:t>
            </a:r>
            <a:r>
              <a:rPr lang="en-US" sz="2700" i="1" kern="0" dirty="0">
                <a:solidFill>
                  <a:schemeClr val="tx2"/>
                </a:solidFill>
                <a:latin typeface="+mn-lt"/>
                <a:cs typeface="+mn-cs"/>
              </a:rPr>
              <a:t>s computer child pornography was discovered.</a:t>
            </a:r>
          </a:p>
          <a:p>
            <a:pPr marL="342900" indent="-342900">
              <a:lnSpc>
                <a:spcPct val="90000"/>
              </a:lnSpc>
              <a:spcBef>
                <a:spcPct val="20000"/>
              </a:spcBef>
              <a:buFontTx/>
              <a:buChar char="•"/>
              <a:defRPr/>
            </a:pPr>
            <a:endParaRPr lang="en-US" sz="2700" i="1" kern="0" dirty="0">
              <a:latin typeface="+mn-lt"/>
              <a:cs typeface="+mn-cs"/>
            </a:endParaRPr>
          </a:p>
          <a:p>
            <a:pPr marL="342900" indent="-342900" algn="ctr">
              <a:lnSpc>
                <a:spcPct val="90000"/>
              </a:lnSpc>
              <a:spcBef>
                <a:spcPct val="20000"/>
              </a:spcBef>
              <a:buFont typeface="Wingdings 2" pitchFamily="18" charset="2"/>
              <a:buNone/>
              <a:defRPr/>
            </a:pPr>
            <a:r>
              <a:rPr lang="en-US" sz="1400" b="1" i="1" kern="0" dirty="0">
                <a:solidFill>
                  <a:srgbClr val="C00000"/>
                </a:solidFill>
                <a:latin typeface="+mn-lt"/>
                <a:cs typeface="+mn-cs"/>
              </a:rPr>
              <a:t>Handout Problem Statement – 1 per squad.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dissolve">
                                      <p:cBhvr>
                                        <p:cTn id="11" dur="500"/>
                                        <p:tgtEl>
                                          <p:spTgt spid="2">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dissolve">
                                      <p:cBhvr>
                                        <p:cTn id="1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solidFill>
                  <a:schemeClr val="accent2"/>
                </a:solidFill>
              </a:rPr>
              <a:t>What is Computer Equipment? (cont)</a:t>
            </a:r>
          </a:p>
        </p:txBody>
      </p:sp>
      <p:sp>
        <p:nvSpPr>
          <p:cNvPr id="18435" name="Text Box 6"/>
          <p:cNvSpPr txBox="1">
            <a:spLocks noChangeArrowheads="1"/>
          </p:cNvSpPr>
          <p:nvPr/>
        </p:nvSpPr>
        <p:spPr bwMode="auto">
          <a:xfrm>
            <a:off x="533400" y="2189163"/>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en-US" sz="2400" b="1" i="0">
              <a:latin typeface="Times New Roman" panose="02020603050405020304" pitchFamily="18" charset="0"/>
            </a:endParaRPr>
          </a:p>
        </p:txBody>
      </p:sp>
      <p:sp>
        <p:nvSpPr>
          <p:cNvPr id="19460" name="Text Box 7"/>
          <p:cNvSpPr txBox="1">
            <a:spLocks noChangeArrowheads="1"/>
          </p:cNvSpPr>
          <p:nvPr/>
        </p:nvSpPr>
        <p:spPr bwMode="auto">
          <a:xfrm>
            <a:off x="914400" y="2032000"/>
            <a:ext cx="7239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a:solidFill>
                  <a:schemeClr val="tx2"/>
                </a:solidFill>
                <a:cs typeface="Times New Roman" panose="02020603050405020304" pitchFamily="18" charset="0"/>
              </a:rPr>
              <a:t>as well as any devices, mechanisms or parts that can be used to restrict access to computers hardware (such as physical locks and keys).</a:t>
            </a:r>
            <a:r>
              <a:rPr lang="en-US" altLang="en-US" sz="2000">
                <a:solidFill>
                  <a:schemeClr val="tx2"/>
                </a:solidFill>
              </a:rPr>
              <a:t> </a:t>
            </a:r>
          </a:p>
        </p:txBody>
      </p:sp>
      <p:sp>
        <p:nvSpPr>
          <p:cNvPr id="18437"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Effect transition="in" filter="dissolve">
                                      <p:cBhvr>
                                        <p:cTn id="7" dur="500"/>
                                        <p:tgtEl>
                                          <p:spTgt spid="194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457200" y="2209800"/>
            <a:ext cx="8229600" cy="3001963"/>
          </a:xfrm>
        </p:spPr>
        <p:txBody>
          <a:bodyPr/>
          <a:lstStyle/>
          <a:p>
            <a:pPr eaLnBrk="1" hangingPunct="1"/>
            <a:r>
              <a:rPr lang="en-US" altLang="en-US" sz="2800" smtClean="0">
                <a:solidFill>
                  <a:schemeClr val="tx2"/>
                </a:solidFill>
              </a:rPr>
              <a:t>Can the evidence be seized by consent?</a:t>
            </a:r>
          </a:p>
          <a:p>
            <a:pPr eaLnBrk="1" hangingPunct="1"/>
            <a:r>
              <a:rPr lang="en-US" altLang="en-US" sz="2800" smtClean="0">
                <a:solidFill>
                  <a:schemeClr val="tx2"/>
                </a:solidFill>
              </a:rPr>
              <a:t>Is there a need for a search warrant?</a:t>
            </a:r>
          </a:p>
        </p:txBody>
      </p:sp>
      <p:sp>
        <p:nvSpPr>
          <p:cNvPr id="19459" name="TextBox 2"/>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dissolve">
                                      <p:cBhvr>
                                        <p:cTn id="7" dur="500"/>
                                        <p:tgtEl>
                                          <p:spTgt spid="20482">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20482">
                                            <p:txEl>
                                              <p:pRg st="1" end="1"/>
                                            </p:txEl>
                                          </p:spTgt>
                                        </p:tgtEl>
                                        <p:attrNameLst>
                                          <p:attrName>style.visibility</p:attrName>
                                        </p:attrNameLst>
                                      </p:cBhvr>
                                      <p:to>
                                        <p:strVal val="visible"/>
                                      </p:to>
                                    </p:set>
                                    <p:animEffect transition="in" filter="dissolve">
                                      <p:cBhvr>
                                        <p:cTn id="11" dur="500"/>
                                        <p:tgtEl>
                                          <p:spTgt spid="204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Text Box 4"/>
          <p:cNvSpPr txBox="1">
            <a:spLocks noChangeArrowheads="1"/>
          </p:cNvSpPr>
          <p:nvPr/>
        </p:nvSpPr>
        <p:spPr bwMode="auto">
          <a:xfrm>
            <a:off x="914400" y="838200"/>
            <a:ext cx="731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b="1" i="0">
                <a:solidFill>
                  <a:schemeClr val="accent2"/>
                </a:solidFill>
              </a:rPr>
              <a:t>Consensual Search of Computer and Electronic Media</a:t>
            </a:r>
          </a:p>
        </p:txBody>
      </p:sp>
      <p:sp>
        <p:nvSpPr>
          <p:cNvPr id="69640" name="Text Box 8"/>
          <p:cNvSpPr txBox="1">
            <a:spLocks noChangeArrowheads="1"/>
          </p:cNvSpPr>
          <p:nvPr/>
        </p:nvSpPr>
        <p:spPr bwMode="auto">
          <a:xfrm>
            <a:off x="990600" y="1981200"/>
            <a:ext cx="69342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200" i="0">
                <a:solidFill>
                  <a:schemeClr val="tx2"/>
                </a:solidFill>
              </a:rPr>
              <a:t>CONSENT CONSIDERATIONS</a:t>
            </a:r>
          </a:p>
          <a:p>
            <a:pPr eaLnBrk="1" hangingPunct="1">
              <a:spcBef>
                <a:spcPct val="0"/>
              </a:spcBef>
              <a:buFontTx/>
              <a:buNone/>
            </a:pPr>
            <a:endParaRPr lang="en-US" altLang="en-US" sz="2200" i="0">
              <a:solidFill>
                <a:schemeClr val="tx2"/>
              </a:solidFill>
            </a:endParaRPr>
          </a:p>
          <a:p>
            <a:pPr eaLnBrk="1" hangingPunct="1">
              <a:spcBef>
                <a:spcPct val="0"/>
              </a:spcBef>
            </a:pPr>
            <a:r>
              <a:rPr lang="en-US" altLang="en-US" sz="2200" i="0">
                <a:solidFill>
                  <a:schemeClr val="tx2"/>
                </a:solidFill>
              </a:rPr>
              <a:t> Who can provide the consent?</a:t>
            </a:r>
          </a:p>
          <a:p>
            <a:pPr eaLnBrk="1" hangingPunct="1">
              <a:spcBef>
                <a:spcPct val="0"/>
              </a:spcBef>
            </a:pPr>
            <a:r>
              <a:rPr lang="en-US" altLang="en-US" sz="2200" i="0">
                <a:solidFill>
                  <a:schemeClr val="tx2"/>
                </a:solidFill>
              </a:rPr>
              <a:t> Where will the “search” be conducted?</a:t>
            </a:r>
          </a:p>
          <a:p>
            <a:pPr eaLnBrk="1" hangingPunct="1">
              <a:spcBef>
                <a:spcPct val="0"/>
              </a:spcBef>
            </a:pPr>
            <a:r>
              <a:rPr lang="en-US" altLang="en-US" sz="2200" i="0">
                <a:solidFill>
                  <a:schemeClr val="tx2"/>
                </a:solidFill>
              </a:rPr>
              <a:t> Can the consent be withdrawn or limited?</a:t>
            </a:r>
          </a:p>
          <a:p>
            <a:pPr eaLnBrk="1" hangingPunct="1">
              <a:spcBef>
                <a:spcPct val="0"/>
              </a:spcBef>
            </a:pPr>
            <a:r>
              <a:rPr lang="en-US" altLang="en-US" sz="2200" i="0">
                <a:solidFill>
                  <a:schemeClr val="tx2"/>
                </a:solidFill>
              </a:rPr>
              <a:t> Does your agency have a consent form?</a:t>
            </a:r>
          </a:p>
          <a:p>
            <a:pPr eaLnBrk="1" hangingPunct="1">
              <a:spcBef>
                <a:spcPct val="0"/>
              </a:spcBef>
            </a:pPr>
            <a:r>
              <a:rPr lang="en-US" altLang="en-US" sz="2200" i="0">
                <a:solidFill>
                  <a:schemeClr val="tx2"/>
                </a:solidFill>
              </a:rPr>
              <a:t> When in doubt….”WRITE IT OUT”</a:t>
            </a:r>
          </a:p>
        </p:txBody>
      </p:sp>
      <p:sp>
        <p:nvSpPr>
          <p:cNvPr id="20484"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dissolve">
                                      <p:cBhvr>
                                        <p:cTn id="7" dur="500"/>
                                        <p:tgtEl>
                                          <p:spTgt spid="6963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9640">
                                            <p:txEl>
                                              <p:pRg st="0" end="0"/>
                                            </p:txEl>
                                          </p:spTgt>
                                        </p:tgtEl>
                                        <p:attrNameLst>
                                          <p:attrName>style.visibility</p:attrName>
                                        </p:attrNameLst>
                                      </p:cBhvr>
                                      <p:to>
                                        <p:strVal val="visible"/>
                                      </p:to>
                                    </p:set>
                                    <p:animEffect transition="in" filter="dissolve">
                                      <p:cBhvr>
                                        <p:cTn id="11" dur="500"/>
                                        <p:tgtEl>
                                          <p:spTgt spid="69640">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1000"/>
                                  </p:stCondLst>
                                  <p:childTnLst>
                                    <p:set>
                                      <p:cBhvr>
                                        <p:cTn id="14" dur="1" fill="hold">
                                          <p:stCondLst>
                                            <p:cond delay="0"/>
                                          </p:stCondLst>
                                        </p:cTn>
                                        <p:tgtEl>
                                          <p:spTgt spid="69640">
                                            <p:txEl>
                                              <p:pRg st="2" end="2"/>
                                            </p:txEl>
                                          </p:spTgt>
                                        </p:tgtEl>
                                        <p:attrNameLst>
                                          <p:attrName>style.visibility</p:attrName>
                                        </p:attrNameLst>
                                      </p:cBhvr>
                                      <p:to>
                                        <p:strVal val="visible"/>
                                      </p:to>
                                    </p:set>
                                    <p:animEffect transition="in" filter="dissolve">
                                      <p:cBhvr>
                                        <p:cTn id="15" dur="500"/>
                                        <p:tgtEl>
                                          <p:spTgt spid="69640">
                                            <p:txEl>
                                              <p:pRg st="2" end="2"/>
                                            </p:txEl>
                                          </p:spTgt>
                                        </p:tgtEl>
                                      </p:cBhvr>
                                    </p:animEffect>
                                  </p:childTnLst>
                                </p:cTn>
                              </p:par>
                            </p:childTnLst>
                          </p:cTn>
                        </p:par>
                        <p:par>
                          <p:cTn id="16" fill="hold" nodeType="afterGroup">
                            <p:stCondLst>
                              <p:cond delay="2500"/>
                            </p:stCondLst>
                            <p:childTnLst>
                              <p:par>
                                <p:cTn id="17" presetID="9" presetClass="entr" presetSubtype="0" fill="hold" grpId="0" nodeType="afterEffect">
                                  <p:stCondLst>
                                    <p:cond delay="1000"/>
                                  </p:stCondLst>
                                  <p:childTnLst>
                                    <p:set>
                                      <p:cBhvr>
                                        <p:cTn id="18" dur="1" fill="hold">
                                          <p:stCondLst>
                                            <p:cond delay="0"/>
                                          </p:stCondLst>
                                        </p:cTn>
                                        <p:tgtEl>
                                          <p:spTgt spid="69640">
                                            <p:txEl>
                                              <p:pRg st="3" end="3"/>
                                            </p:txEl>
                                          </p:spTgt>
                                        </p:tgtEl>
                                        <p:attrNameLst>
                                          <p:attrName>style.visibility</p:attrName>
                                        </p:attrNameLst>
                                      </p:cBhvr>
                                      <p:to>
                                        <p:strVal val="visible"/>
                                      </p:to>
                                    </p:set>
                                    <p:animEffect transition="in" filter="dissolve">
                                      <p:cBhvr>
                                        <p:cTn id="19" dur="500"/>
                                        <p:tgtEl>
                                          <p:spTgt spid="69640">
                                            <p:txEl>
                                              <p:pRg st="3" end="3"/>
                                            </p:txEl>
                                          </p:spTgt>
                                        </p:tgtEl>
                                      </p:cBhvr>
                                    </p:animEffect>
                                  </p:childTnLst>
                                </p:cTn>
                              </p:par>
                            </p:childTnLst>
                          </p:cTn>
                        </p:par>
                        <p:par>
                          <p:cTn id="20" fill="hold" nodeType="afterGroup">
                            <p:stCondLst>
                              <p:cond delay="4000"/>
                            </p:stCondLst>
                            <p:childTnLst>
                              <p:par>
                                <p:cTn id="21" presetID="9" presetClass="entr" presetSubtype="0" fill="hold" grpId="0" nodeType="afterEffect">
                                  <p:stCondLst>
                                    <p:cond delay="1000"/>
                                  </p:stCondLst>
                                  <p:childTnLst>
                                    <p:set>
                                      <p:cBhvr>
                                        <p:cTn id="22" dur="1" fill="hold">
                                          <p:stCondLst>
                                            <p:cond delay="0"/>
                                          </p:stCondLst>
                                        </p:cTn>
                                        <p:tgtEl>
                                          <p:spTgt spid="69640">
                                            <p:txEl>
                                              <p:pRg st="4" end="4"/>
                                            </p:txEl>
                                          </p:spTgt>
                                        </p:tgtEl>
                                        <p:attrNameLst>
                                          <p:attrName>style.visibility</p:attrName>
                                        </p:attrNameLst>
                                      </p:cBhvr>
                                      <p:to>
                                        <p:strVal val="visible"/>
                                      </p:to>
                                    </p:set>
                                    <p:animEffect transition="in" filter="dissolve">
                                      <p:cBhvr>
                                        <p:cTn id="23" dur="500"/>
                                        <p:tgtEl>
                                          <p:spTgt spid="69640">
                                            <p:txEl>
                                              <p:pRg st="4" end="4"/>
                                            </p:txEl>
                                          </p:spTgt>
                                        </p:tgtEl>
                                      </p:cBhvr>
                                    </p:animEffect>
                                  </p:childTnLst>
                                </p:cTn>
                              </p:par>
                            </p:childTnLst>
                          </p:cTn>
                        </p:par>
                        <p:par>
                          <p:cTn id="24" fill="hold" nodeType="afterGroup">
                            <p:stCondLst>
                              <p:cond delay="5500"/>
                            </p:stCondLst>
                            <p:childTnLst>
                              <p:par>
                                <p:cTn id="25" presetID="9" presetClass="entr" presetSubtype="0" fill="hold" grpId="0" nodeType="afterEffect">
                                  <p:stCondLst>
                                    <p:cond delay="1000"/>
                                  </p:stCondLst>
                                  <p:childTnLst>
                                    <p:set>
                                      <p:cBhvr>
                                        <p:cTn id="26" dur="1" fill="hold">
                                          <p:stCondLst>
                                            <p:cond delay="0"/>
                                          </p:stCondLst>
                                        </p:cTn>
                                        <p:tgtEl>
                                          <p:spTgt spid="69640">
                                            <p:txEl>
                                              <p:pRg st="5" end="5"/>
                                            </p:txEl>
                                          </p:spTgt>
                                        </p:tgtEl>
                                        <p:attrNameLst>
                                          <p:attrName>style.visibility</p:attrName>
                                        </p:attrNameLst>
                                      </p:cBhvr>
                                      <p:to>
                                        <p:strVal val="visible"/>
                                      </p:to>
                                    </p:set>
                                    <p:animEffect transition="in" filter="dissolve">
                                      <p:cBhvr>
                                        <p:cTn id="27" dur="500"/>
                                        <p:tgtEl>
                                          <p:spTgt spid="69640">
                                            <p:txEl>
                                              <p:pRg st="5" end="5"/>
                                            </p:txEl>
                                          </p:spTgt>
                                        </p:tgtEl>
                                      </p:cBhvr>
                                    </p:animEffect>
                                  </p:childTnLst>
                                </p:cTn>
                              </p:par>
                            </p:childTnLst>
                          </p:cTn>
                        </p:par>
                        <p:par>
                          <p:cTn id="28" fill="hold" nodeType="afterGroup">
                            <p:stCondLst>
                              <p:cond delay="7000"/>
                            </p:stCondLst>
                            <p:childTnLst>
                              <p:par>
                                <p:cTn id="29" presetID="9" presetClass="entr" presetSubtype="0" fill="hold" grpId="0" nodeType="afterEffect">
                                  <p:stCondLst>
                                    <p:cond delay="1000"/>
                                  </p:stCondLst>
                                  <p:childTnLst>
                                    <p:set>
                                      <p:cBhvr>
                                        <p:cTn id="30" dur="1" fill="hold">
                                          <p:stCondLst>
                                            <p:cond delay="0"/>
                                          </p:stCondLst>
                                        </p:cTn>
                                        <p:tgtEl>
                                          <p:spTgt spid="69640">
                                            <p:txEl>
                                              <p:pRg st="6" end="6"/>
                                            </p:txEl>
                                          </p:spTgt>
                                        </p:tgtEl>
                                        <p:attrNameLst>
                                          <p:attrName>style.visibility</p:attrName>
                                        </p:attrNameLst>
                                      </p:cBhvr>
                                      <p:to>
                                        <p:strVal val="visible"/>
                                      </p:to>
                                    </p:set>
                                    <p:animEffect transition="in" filter="dissolve">
                                      <p:cBhvr>
                                        <p:cTn id="31" dur="500"/>
                                        <p:tgtEl>
                                          <p:spTgt spid="696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69640"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914400" y="9144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rgbClr val="0066FF"/>
                </a:solidFill>
              </a:rPr>
              <a:t>GEEK QUIZ #2</a:t>
            </a:r>
          </a:p>
        </p:txBody>
      </p:sp>
      <p:sp>
        <p:nvSpPr>
          <p:cNvPr id="174083" name="Text Box 3"/>
          <p:cNvSpPr txBox="1">
            <a:spLocks noChangeArrowheads="1"/>
          </p:cNvSpPr>
          <p:nvPr/>
        </p:nvSpPr>
        <p:spPr bwMode="auto">
          <a:xfrm>
            <a:off x="914400" y="16764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i="0">
                <a:solidFill>
                  <a:schemeClr val="tx2"/>
                </a:solidFill>
              </a:rPr>
              <a:t>WHAT IS THE NAME FOR HALF A BYTE?</a:t>
            </a:r>
          </a:p>
        </p:txBody>
      </p:sp>
      <p:sp>
        <p:nvSpPr>
          <p:cNvPr id="174084" name="Text Box 4"/>
          <p:cNvSpPr txBox="1">
            <a:spLocks noChangeArrowheads="1"/>
          </p:cNvSpPr>
          <p:nvPr/>
        </p:nvSpPr>
        <p:spPr bwMode="auto">
          <a:xfrm>
            <a:off x="762000" y="2362200"/>
            <a:ext cx="3505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i="0">
                <a:solidFill>
                  <a:srgbClr val="CC0000"/>
                </a:solidFill>
              </a:rPr>
              <a:t>A NIBBLE</a:t>
            </a:r>
          </a:p>
        </p:txBody>
      </p:sp>
      <p:pic>
        <p:nvPicPr>
          <p:cNvPr id="174087" name="Picture 7" descr="Bin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2098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74082"/>
                                        </p:tgtEl>
                                        <p:attrNameLst>
                                          <p:attrName>style.visibility</p:attrName>
                                        </p:attrNameLst>
                                      </p:cBhvr>
                                      <p:to>
                                        <p:strVal val="visible"/>
                                      </p:to>
                                    </p:set>
                                    <p:animEffect transition="in" filter="fade">
                                      <p:cBhvr>
                                        <p:cTn id="7" dur="500"/>
                                        <p:tgtEl>
                                          <p:spTgt spid="17408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4083"/>
                                        </p:tgtEl>
                                        <p:attrNameLst>
                                          <p:attrName>style.visibility</p:attrName>
                                        </p:attrNameLst>
                                      </p:cBhvr>
                                      <p:to>
                                        <p:strVal val="visible"/>
                                      </p:to>
                                    </p:set>
                                    <p:animEffect transition="in" filter="fade">
                                      <p:cBhvr>
                                        <p:cTn id="11" dur="2000"/>
                                        <p:tgtEl>
                                          <p:spTgt spid="17408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74084"/>
                                        </p:tgtEl>
                                        <p:attrNameLst>
                                          <p:attrName>style.visibility</p:attrName>
                                        </p:attrNameLst>
                                      </p:cBhvr>
                                      <p:to>
                                        <p:strVal val="visible"/>
                                      </p:to>
                                    </p:set>
                                    <p:anim calcmode="lin" valueType="num">
                                      <p:cBhvr additive="base">
                                        <p:cTn id="16" dur="500" fill="hold"/>
                                        <p:tgtEl>
                                          <p:spTgt spid="174084"/>
                                        </p:tgtEl>
                                        <p:attrNameLst>
                                          <p:attrName>ppt_x</p:attrName>
                                        </p:attrNameLst>
                                      </p:cBhvr>
                                      <p:tavLst>
                                        <p:tav tm="0">
                                          <p:val>
                                            <p:strVal val="#ppt_x"/>
                                          </p:val>
                                        </p:tav>
                                        <p:tav tm="100000">
                                          <p:val>
                                            <p:strVal val="#ppt_x"/>
                                          </p:val>
                                        </p:tav>
                                      </p:tavLst>
                                    </p:anim>
                                    <p:anim calcmode="lin" valueType="num">
                                      <p:cBhvr additive="base">
                                        <p:cTn id="17" dur="500" fill="hold"/>
                                        <p:tgtEl>
                                          <p:spTgt spid="17408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74087"/>
                                        </p:tgtEl>
                                        <p:attrNameLst>
                                          <p:attrName>style.visibility</p:attrName>
                                        </p:attrNameLst>
                                      </p:cBhvr>
                                      <p:to>
                                        <p:strVal val="visible"/>
                                      </p:to>
                                    </p:set>
                                    <p:animEffect transition="in" filter="fade">
                                      <p:cBhvr>
                                        <p:cTn id="22" dur="2000"/>
                                        <p:tgtEl>
                                          <p:spTgt spid="174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P spid="174083" grpId="0"/>
      <p:bldP spid="1740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1600200" y="762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SEARCH WARRANTS</a:t>
            </a:r>
          </a:p>
        </p:txBody>
      </p:sp>
      <p:sp>
        <p:nvSpPr>
          <p:cNvPr id="23555" name="Text Box 5"/>
          <p:cNvSpPr txBox="1">
            <a:spLocks noChangeArrowheads="1"/>
          </p:cNvSpPr>
          <p:nvPr/>
        </p:nvSpPr>
        <p:spPr bwMode="auto">
          <a:xfrm>
            <a:off x="1371600" y="1752600"/>
            <a:ext cx="7239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200" i="0">
                <a:solidFill>
                  <a:schemeClr val="tx2"/>
                </a:solidFill>
              </a:rPr>
              <a:t> Is there probable cause to seize hardware?</a:t>
            </a:r>
          </a:p>
          <a:p>
            <a:pPr eaLnBrk="1" hangingPunct="1">
              <a:spcBef>
                <a:spcPct val="50000"/>
              </a:spcBef>
            </a:pPr>
            <a:r>
              <a:rPr lang="en-US" altLang="en-US" sz="2200" i="0">
                <a:solidFill>
                  <a:schemeClr val="tx2"/>
                </a:solidFill>
              </a:rPr>
              <a:t> Is there probable cause to seize software?</a:t>
            </a:r>
          </a:p>
          <a:p>
            <a:pPr eaLnBrk="1" hangingPunct="1">
              <a:spcBef>
                <a:spcPct val="50000"/>
              </a:spcBef>
            </a:pPr>
            <a:r>
              <a:rPr lang="en-US" altLang="en-US" sz="2200" i="0">
                <a:solidFill>
                  <a:schemeClr val="tx2"/>
                </a:solidFill>
              </a:rPr>
              <a:t> Is there probable cause to seize data?</a:t>
            </a:r>
          </a:p>
          <a:p>
            <a:pPr eaLnBrk="1" hangingPunct="1">
              <a:spcBef>
                <a:spcPct val="50000"/>
              </a:spcBef>
            </a:pPr>
            <a:r>
              <a:rPr lang="en-US" altLang="en-US" sz="2200" i="0">
                <a:solidFill>
                  <a:schemeClr val="tx2"/>
                </a:solidFill>
              </a:rPr>
              <a:t> Where will the search be conducted?</a:t>
            </a:r>
          </a:p>
          <a:p>
            <a:pPr eaLnBrk="1" hangingPunct="1">
              <a:spcBef>
                <a:spcPct val="50000"/>
              </a:spcBef>
            </a:pPr>
            <a:r>
              <a:rPr lang="en-US" altLang="en-US" sz="2200" i="0">
                <a:solidFill>
                  <a:schemeClr val="tx2"/>
                </a:solidFill>
              </a:rPr>
              <a:t> Who will conduct the search?</a:t>
            </a:r>
          </a:p>
          <a:p>
            <a:pPr eaLnBrk="1" hangingPunct="1">
              <a:spcBef>
                <a:spcPct val="50000"/>
              </a:spcBef>
            </a:pPr>
            <a:r>
              <a:rPr lang="en-US" altLang="en-US" sz="2200" i="0">
                <a:solidFill>
                  <a:schemeClr val="tx2"/>
                </a:solidFill>
              </a:rPr>
              <a:t> Who will recover the evidence?</a:t>
            </a:r>
          </a:p>
          <a:p>
            <a:pPr eaLnBrk="1" hangingPunct="1">
              <a:spcBef>
                <a:spcPct val="50000"/>
              </a:spcBef>
            </a:pPr>
            <a:r>
              <a:rPr lang="en-US" altLang="en-US" sz="2200" i="0">
                <a:solidFill>
                  <a:schemeClr val="tx2"/>
                </a:solidFill>
              </a:rPr>
              <a:t> Consult a specialist for technical assistance.</a:t>
            </a:r>
          </a:p>
        </p:txBody>
      </p:sp>
      <p:sp>
        <p:nvSpPr>
          <p:cNvPr id="22532"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dissolve">
                                      <p:cBhvr>
                                        <p:cTn id="7" dur="500"/>
                                        <p:tgtEl>
                                          <p:spTgt spid="23555">
                                            <p:txEl>
                                              <p:pRg st="0" end="0"/>
                                            </p:txEl>
                                          </p:spTgt>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23555">
                                            <p:txEl>
                                              <p:pRg st="1" end="1"/>
                                            </p:txEl>
                                          </p:spTgt>
                                        </p:tgtEl>
                                        <p:attrNameLst>
                                          <p:attrName>style.visibility</p:attrName>
                                        </p:attrNameLst>
                                      </p:cBhvr>
                                      <p:to>
                                        <p:strVal val="visible"/>
                                      </p:to>
                                    </p:set>
                                    <p:animEffect transition="in" filter="dissolve">
                                      <p:cBhvr>
                                        <p:cTn id="11" dur="500"/>
                                        <p:tgtEl>
                                          <p:spTgt spid="23555">
                                            <p:txEl>
                                              <p:pRg st="1" end="1"/>
                                            </p:txEl>
                                          </p:spTgt>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23555">
                                            <p:txEl>
                                              <p:pRg st="2" end="2"/>
                                            </p:txEl>
                                          </p:spTgt>
                                        </p:tgtEl>
                                        <p:attrNameLst>
                                          <p:attrName>style.visibility</p:attrName>
                                        </p:attrNameLst>
                                      </p:cBhvr>
                                      <p:to>
                                        <p:strVal val="visible"/>
                                      </p:to>
                                    </p:set>
                                    <p:animEffect transition="in" filter="dissolve">
                                      <p:cBhvr>
                                        <p:cTn id="15" dur="500"/>
                                        <p:tgtEl>
                                          <p:spTgt spid="23555">
                                            <p:txEl>
                                              <p:pRg st="2" end="2"/>
                                            </p:txEl>
                                          </p:spTgt>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23555">
                                            <p:txEl>
                                              <p:pRg st="3" end="3"/>
                                            </p:txEl>
                                          </p:spTgt>
                                        </p:tgtEl>
                                        <p:attrNameLst>
                                          <p:attrName>style.visibility</p:attrName>
                                        </p:attrNameLst>
                                      </p:cBhvr>
                                      <p:to>
                                        <p:strVal val="visible"/>
                                      </p:to>
                                    </p:set>
                                    <p:animEffect transition="in" filter="dissolve">
                                      <p:cBhvr>
                                        <p:cTn id="19" dur="500"/>
                                        <p:tgtEl>
                                          <p:spTgt spid="23555">
                                            <p:txEl>
                                              <p:pRg st="3" end="3"/>
                                            </p:txEl>
                                          </p:spTgt>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23555">
                                            <p:txEl>
                                              <p:pRg st="4" end="4"/>
                                            </p:txEl>
                                          </p:spTgt>
                                        </p:tgtEl>
                                        <p:attrNameLst>
                                          <p:attrName>style.visibility</p:attrName>
                                        </p:attrNameLst>
                                      </p:cBhvr>
                                      <p:to>
                                        <p:strVal val="visible"/>
                                      </p:to>
                                    </p:set>
                                    <p:animEffect transition="in" filter="dissolve">
                                      <p:cBhvr>
                                        <p:cTn id="23" dur="500"/>
                                        <p:tgtEl>
                                          <p:spTgt spid="23555">
                                            <p:txEl>
                                              <p:pRg st="4" end="4"/>
                                            </p:txEl>
                                          </p:spTgt>
                                        </p:tgtEl>
                                      </p:cBhvr>
                                    </p:animEffect>
                                  </p:childTnLst>
                                </p:cTn>
                              </p:par>
                            </p:childTnLst>
                          </p:cTn>
                        </p:par>
                        <p:par>
                          <p:cTn id="24" fill="hold" nodeType="afterGroup">
                            <p:stCondLst>
                              <p:cond delay="7500"/>
                            </p:stCondLst>
                            <p:childTnLst>
                              <p:par>
                                <p:cTn id="25" presetID="9" presetClass="entr" presetSubtype="0" fill="hold" nodeType="afterEffect">
                                  <p:stCondLst>
                                    <p:cond delay="1000"/>
                                  </p:stCondLst>
                                  <p:childTnLst>
                                    <p:set>
                                      <p:cBhvr>
                                        <p:cTn id="26" dur="1" fill="hold">
                                          <p:stCondLst>
                                            <p:cond delay="0"/>
                                          </p:stCondLst>
                                        </p:cTn>
                                        <p:tgtEl>
                                          <p:spTgt spid="23555">
                                            <p:txEl>
                                              <p:pRg st="5" end="5"/>
                                            </p:txEl>
                                          </p:spTgt>
                                        </p:tgtEl>
                                        <p:attrNameLst>
                                          <p:attrName>style.visibility</p:attrName>
                                        </p:attrNameLst>
                                      </p:cBhvr>
                                      <p:to>
                                        <p:strVal val="visible"/>
                                      </p:to>
                                    </p:set>
                                    <p:animEffect transition="in" filter="dissolve">
                                      <p:cBhvr>
                                        <p:cTn id="27" dur="500"/>
                                        <p:tgtEl>
                                          <p:spTgt spid="23555">
                                            <p:txEl>
                                              <p:pRg st="5" end="5"/>
                                            </p:txEl>
                                          </p:spTgt>
                                        </p:tgtEl>
                                      </p:cBhvr>
                                    </p:animEffect>
                                  </p:childTnLst>
                                </p:cTn>
                              </p:par>
                            </p:childTnLst>
                          </p:cTn>
                        </p:par>
                        <p:par>
                          <p:cTn id="28" fill="hold" nodeType="afterGroup">
                            <p:stCondLst>
                              <p:cond delay="9000"/>
                            </p:stCondLst>
                            <p:childTnLst>
                              <p:par>
                                <p:cTn id="29" presetID="9" presetClass="entr" presetSubtype="0" fill="hold" nodeType="afterEffect">
                                  <p:stCondLst>
                                    <p:cond delay="1000"/>
                                  </p:stCondLst>
                                  <p:childTnLst>
                                    <p:set>
                                      <p:cBhvr>
                                        <p:cTn id="30" dur="1" fill="hold">
                                          <p:stCondLst>
                                            <p:cond delay="0"/>
                                          </p:stCondLst>
                                        </p:cTn>
                                        <p:tgtEl>
                                          <p:spTgt spid="23555">
                                            <p:txEl>
                                              <p:pRg st="6" end="6"/>
                                            </p:txEl>
                                          </p:spTgt>
                                        </p:tgtEl>
                                        <p:attrNameLst>
                                          <p:attrName>style.visibility</p:attrName>
                                        </p:attrNameLst>
                                      </p:cBhvr>
                                      <p:to>
                                        <p:strVal val="visible"/>
                                      </p:to>
                                    </p:set>
                                    <p:animEffect transition="in" filter="dissolve">
                                      <p:cBhvr>
                                        <p:cTn id="31" dur="500"/>
                                        <p:tgtEl>
                                          <p:spTgt spid="235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0" y="762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Search Warrants</a:t>
            </a:r>
          </a:p>
        </p:txBody>
      </p:sp>
      <p:sp>
        <p:nvSpPr>
          <p:cNvPr id="24579" name="Text Box 5"/>
          <p:cNvSpPr txBox="1">
            <a:spLocks noChangeArrowheads="1"/>
          </p:cNvSpPr>
          <p:nvPr/>
        </p:nvSpPr>
        <p:spPr bwMode="auto">
          <a:xfrm>
            <a:off x="228600" y="1812925"/>
            <a:ext cx="87630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i="0" u="sng">
                <a:solidFill>
                  <a:schemeClr val="tx2"/>
                </a:solidFill>
                <a:cs typeface="Times New Roman" panose="02020603050405020304" pitchFamily="18" charset="0"/>
              </a:rPr>
              <a:t>You</a:t>
            </a:r>
            <a:r>
              <a:rPr lang="en-US" altLang="en-US" sz="2200" i="0">
                <a:solidFill>
                  <a:schemeClr val="tx2"/>
                </a:solidFill>
                <a:cs typeface="Times New Roman" panose="02020603050405020304" pitchFamily="18" charset="0"/>
              </a:rPr>
              <a:t> must ensure the search warrant is valid for the computer(s) being seized </a:t>
            </a:r>
            <a:r>
              <a:rPr lang="en-US" altLang="en-US" sz="2200" b="1" i="0" u="sng">
                <a:solidFill>
                  <a:schemeClr val="tx2"/>
                </a:solidFill>
                <a:cs typeface="Times New Roman" panose="02020603050405020304" pitchFamily="18" charset="0"/>
              </a:rPr>
              <a:t>and</a:t>
            </a:r>
            <a:r>
              <a:rPr lang="en-US" altLang="en-US" sz="2200" i="0">
                <a:solidFill>
                  <a:schemeClr val="tx2"/>
                </a:solidFill>
                <a:cs typeface="Times New Roman" panose="02020603050405020304" pitchFamily="18" charset="0"/>
              </a:rPr>
              <a:t> for the subsequent exam.</a:t>
            </a:r>
          </a:p>
          <a:p>
            <a:pPr eaLnBrk="1" hangingPunct="1">
              <a:spcBef>
                <a:spcPct val="50000"/>
              </a:spcBef>
              <a:buFontTx/>
              <a:buNone/>
            </a:pPr>
            <a:r>
              <a:rPr lang="en-US" altLang="en-US" sz="2200" i="0">
                <a:solidFill>
                  <a:schemeClr val="tx2"/>
                </a:solidFill>
                <a:cs typeface="Times New Roman" panose="02020603050405020304" pitchFamily="18" charset="0"/>
              </a:rPr>
              <a:t>Huge difference between “taking</a:t>
            </a:r>
            <a:r>
              <a:rPr lang="en-US" altLang="en-US" sz="2200">
                <a:solidFill>
                  <a:schemeClr val="tx2"/>
                </a:solidFill>
                <a:cs typeface="Times New Roman" panose="02020603050405020304" pitchFamily="18" charset="0"/>
              </a:rPr>
              <a:t>”</a:t>
            </a:r>
            <a:r>
              <a:rPr lang="en-US" altLang="en-US" sz="2200" i="0">
                <a:solidFill>
                  <a:schemeClr val="tx2"/>
                </a:solidFill>
                <a:cs typeface="Times New Roman" panose="02020603050405020304" pitchFamily="18" charset="0"/>
              </a:rPr>
              <a:t> and “taking </a:t>
            </a:r>
            <a:r>
              <a:rPr lang="en-US" altLang="en-US" sz="2200" i="0" u="sng">
                <a:solidFill>
                  <a:schemeClr val="tx2"/>
                </a:solidFill>
                <a:cs typeface="Times New Roman" panose="02020603050405020304" pitchFamily="18" charset="0"/>
              </a:rPr>
              <a:t>and</a:t>
            </a:r>
            <a:r>
              <a:rPr lang="en-US" altLang="en-US" sz="2200" i="0">
                <a:solidFill>
                  <a:schemeClr val="tx2"/>
                </a:solidFill>
                <a:cs typeface="Times New Roman" panose="02020603050405020304" pitchFamily="18" charset="0"/>
              </a:rPr>
              <a:t> examining</a:t>
            </a:r>
            <a:r>
              <a:rPr lang="en-US" altLang="en-US" sz="2200">
                <a:solidFill>
                  <a:schemeClr val="tx2"/>
                </a:solidFill>
                <a:cs typeface="Times New Roman" panose="02020603050405020304" pitchFamily="18" charset="0"/>
              </a:rPr>
              <a:t>”</a:t>
            </a:r>
          </a:p>
          <a:p>
            <a:pPr lvl="1" eaLnBrk="1" hangingPunct="1">
              <a:spcBef>
                <a:spcPct val="50000"/>
              </a:spcBef>
              <a:buFontTx/>
              <a:buNone/>
            </a:pPr>
            <a:r>
              <a:rPr lang="en-US" altLang="en-US" sz="2200" i="0">
                <a:solidFill>
                  <a:schemeClr val="tx2"/>
                </a:solidFill>
                <a:cs typeface="Times New Roman" panose="02020603050405020304" pitchFamily="18" charset="0"/>
              </a:rPr>
              <a:t>Example 1: </a:t>
            </a:r>
            <a:r>
              <a:rPr lang="en-US" altLang="en-US" sz="2200">
                <a:solidFill>
                  <a:schemeClr val="tx2"/>
                </a:solidFill>
                <a:cs typeface="Times New Roman" panose="02020603050405020304" pitchFamily="18" charset="0"/>
              </a:rPr>
              <a:t>Search for and seize all pictures, documents, computer’s and disks</a:t>
            </a:r>
          </a:p>
          <a:p>
            <a:pPr lvl="1" eaLnBrk="1" hangingPunct="1">
              <a:spcBef>
                <a:spcPct val="50000"/>
              </a:spcBef>
              <a:buFontTx/>
              <a:buNone/>
            </a:pPr>
            <a:r>
              <a:rPr lang="en-US" altLang="en-US" sz="2200" i="0">
                <a:solidFill>
                  <a:schemeClr val="tx2"/>
                </a:solidFill>
                <a:cs typeface="Times New Roman" panose="02020603050405020304" pitchFamily="18" charset="0"/>
              </a:rPr>
              <a:t>Example 2: </a:t>
            </a:r>
            <a:r>
              <a:rPr lang="en-US" altLang="en-US" sz="2200">
                <a:solidFill>
                  <a:schemeClr val="tx2"/>
                </a:solidFill>
                <a:cs typeface="Times New Roman" panose="02020603050405020304" pitchFamily="18" charset="0"/>
              </a:rPr>
              <a:t>Search for and seize any and all pictures and documents whether printed in paper format or digitally stored (briefly explain need to take and examine computer equipment)</a:t>
            </a:r>
          </a:p>
        </p:txBody>
      </p:sp>
      <p:sp>
        <p:nvSpPr>
          <p:cNvPr id="23556"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par>
                          <p:cTn id="8" fill="hold" nodeType="afterGroup">
                            <p:stCondLst>
                              <p:cond delay="1000"/>
                            </p:stCondLst>
                            <p:childTnLst>
                              <p:par>
                                <p:cTn id="9" presetID="9" presetClass="entr" presetSubtype="0" fill="hold" nodeType="afterEffect">
                                  <p:stCondLst>
                                    <p:cond delay="1000"/>
                                  </p:stCondLst>
                                  <p:childTnLst>
                                    <p:set>
                                      <p:cBhvr>
                                        <p:cTn id="10" dur="1" fill="hold">
                                          <p:stCondLst>
                                            <p:cond delay="0"/>
                                          </p:stCondLst>
                                        </p:cTn>
                                        <p:tgtEl>
                                          <p:spTgt spid="24579">
                                            <p:txEl>
                                              <p:pRg st="1" end="1"/>
                                            </p:txEl>
                                          </p:spTgt>
                                        </p:tgtEl>
                                        <p:attrNameLst>
                                          <p:attrName>style.visibility</p:attrName>
                                        </p:attrNameLst>
                                      </p:cBhvr>
                                      <p:to>
                                        <p:strVal val="visible"/>
                                      </p:to>
                                    </p:set>
                                    <p:animEffect transition="in" filter="dissolve">
                                      <p:cBhvr>
                                        <p:cTn id="11" dur="500"/>
                                        <p:tgtEl>
                                          <p:spTgt spid="24579">
                                            <p:txEl>
                                              <p:pRg st="1" end="1"/>
                                            </p:txEl>
                                          </p:spTgt>
                                        </p:tgtEl>
                                      </p:cBhvr>
                                    </p:animEffect>
                                  </p:childTnLst>
                                </p:cTn>
                              </p:par>
                            </p:childTnLst>
                          </p:cTn>
                        </p:par>
                        <p:par>
                          <p:cTn id="12" fill="hold" nodeType="afterGroup">
                            <p:stCondLst>
                              <p:cond delay="2500"/>
                            </p:stCondLst>
                            <p:childTnLst>
                              <p:par>
                                <p:cTn id="13" presetID="9" presetClass="entr" presetSubtype="0" fill="hold" nodeType="afterEffect">
                                  <p:stCondLst>
                                    <p:cond delay="1000"/>
                                  </p:stCondLst>
                                  <p:childTnLst>
                                    <p:set>
                                      <p:cBhvr>
                                        <p:cTn id="14" dur="1" fill="hold">
                                          <p:stCondLst>
                                            <p:cond delay="0"/>
                                          </p:stCondLst>
                                        </p:cTn>
                                        <p:tgtEl>
                                          <p:spTgt spid="24579">
                                            <p:txEl>
                                              <p:pRg st="2" end="2"/>
                                            </p:txEl>
                                          </p:spTgt>
                                        </p:tgtEl>
                                        <p:attrNameLst>
                                          <p:attrName>style.visibility</p:attrName>
                                        </p:attrNameLst>
                                      </p:cBhvr>
                                      <p:to>
                                        <p:strVal val="visible"/>
                                      </p:to>
                                    </p:set>
                                    <p:animEffect transition="in" filter="dissolve">
                                      <p:cBhvr>
                                        <p:cTn id="15" dur="500"/>
                                        <p:tgtEl>
                                          <p:spTgt spid="24579">
                                            <p:txEl>
                                              <p:pRg st="2" end="2"/>
                                            </p:txEl>
                                          </p:spTgt>
                                        </p:tgtEl>
                                      </p:cBhvr>
                                    </p:animEffect>
                                  </p:childTnLst>
                                </p:cTn>
                              </p:par>
                            </p:childTnLst>
                          </p:cTn>
                        </p:par>
                        <p:par>
                          <p:cTn id="16" fill="hold" nodeType="afterGroup">
                            <p:stCondLst>
                              <p:cond delay="4000"/>
                            </p:stCondLst>
                            <p:childTnLst>
                              <p:par>
                                <p:cTn id="17" presetID="9" presetClass="entr" presetSubtype="0" fill="hold" nodeType="afterEffect">
                                  <p:stCondLst>
                                    <p:cond delay="1000"/>
                                  </p:stCondLst>
                                  <p:childTnLst>
                                    <p:set>
                                      <p:cBhvr>
                                        <p:cTn id="18" dur="1" fill="hold">
                                          <p:stCondLst>
                                            <p:cond delay="0"/>
                                          </p:stCondLst>
                                        </p:cTn>
                                        <p:tgtEl>
                                          <p:spTgt spid="24579">
                                            <p:txEl>
                                              <p:pRg st="3" end="3"/>
                                            </p:txEl>
                                          </p:spTgt>
                                        </p:tgtEl>
                                        <p:attrNameLst>
                                          <p:attrName>style.visibility</p:attrName>
                                        </p:attrNameLst>
                                      </p:cBhvr>
                                      <p:to>
                                        <p:strVal val="visible"/>
                                      </p:to>
                                    </p:set>
                                    <p:animEffect transition="in" filter="dissolve">
                                      <p:cBhvr>
                                        <p:cTn id="19" dur="5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0" y="685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Wording For Search Warrants</a:t>
            </a:r>
          </a:p>
        </p:txBody>
      </p:sp>
      <p:sp>
        <p:nvSpPr>
          <p:cNvPr id="25603" name="Text Box 6"/>
          <p:cNvSpPr txBox="1">
            <a:spLocks noChangeArrowheads="1"/>
          </p:cNvSpPr>
          <p:nvPr/>
        </p:nvSpPr>
        <p:spPr bwMode="auto">
          <a:xfrm>
            <a:off x="762000" y="1371600"/>
            <a:ext cx="76962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i="0">
                <a:solidFill>
                  <a:schemeClr val="tx2"/>
                </a:solidFill>
              </a:rPr>
              <a:t>Describing with particularity what is to be seized and what is to be searched….</a:t>
            </a:r>
          </a:p>
          <a:p>
            <a:pPr eaLnBrk="1" hangingPunct="1">
              <a:spcBef>
                <a:spcPct val="50000"/>
              </a:spcBef>
              <a:buFontTx/>
              <a:buNone/>
            </a:pPr>
            <a:endParaRPr lang="en-US" altLang="en-US" sz="1200" b="1" i="0">
              <a:solidFill>
                <a:schemeClr val="tx2"/>
              </a:solidFill>
            </a:endParaRPr>
          </a:p>
          <a:p>
            <a:pPr eaLnBrk="1" hangingPunct="1">
              <a:spcBef>
                <a:spcPct val="50000"/>
              </a:spcBef>
              <a:buFontTx/>
              <a:buNone/>
            </a:pPr>
            <a:r>
              <a:rPr lang="en-US" altLang="en-US" sz="1400" b="1">
                <a:solidFill>
                  <a:schemeClr val="tx2"/>
                </a:solidFill>
              </a:rPr>
              <a:t>Documentation, whether in paper form or digital (electronic) form, therefore including any papers as noted above or; Any and all computer hardware, software, and data storage media including but not limited to, central processing units (CPU), hard disks, and disk drives, floppy disk drives, tape drives, DVD-ROM, DVD-R, DVD-RW,  DVD+CD-RW, or DVD-RAM drives, CD-ROM, CD-R, or CD-RW drives, display screens, keyboards, printers, modems, removable media, including but not limited to removable or “floppy” diskettes, magnetic tape cartridges, DVD disks, CD disks, Compact Flash Cards, Memory Sticks, Multi-Media Cards, USB Pen Drives, PCMCIA Storage drives, and any other media capable of storing data in electronic, magnetic, optical or other digital form, whether found together or separately from one another. Blah…bah..blah…</a:t>
            </a:r>
          </a:p>
          <a:p>
            <a:pPr eaLnBrk="1" hangingPunct="1">
              <a:spcBef>
                <a:spcPct val="50000"/>
              </a:spcBef>
              <a:buFontTx/>
              <a:buNone/>
            </a:pPr>
            <a:endParaRPr lang="en-US" altLang="en-US" sz="1400" b="1" i="0">
              <a:solidFill>
                <a:schemeClr val="tx2"/>
              </a:solidFill>
            </a:endParaRPr>
          </a:p>
          <a:p>
            <a:pPr eaLnBrk="1" hangingPunct="1">
              <a:spcBef>
                <a:spcPct val="50000"/>
              </a:spcBef>
              <a:buFontTx/>
              <a:buNone/>
            </a:pPr>
            <a:r>
              <a:rPr lang="en-US" altLang="en-US" sz="2200" b="1" i="0">
                <a:solidFill>
                  <a:schemeClr val="tx2"/>
                </a:solidFill>
              </a:rPr>
              <a:t>The bottom line - contact your computer forensics expert for current language and tips!</a:t>
            </a:r>
          </a:p>
          <a:p>
            <a:pPr eaLnBrk="1" hangingPunct="1">
              <a:spcBef>
                <a:spcPct val="50000"/>
              </a:spcBef>
              <a:buFontTx/>
              <a:buNone/>
            </a:pPr>
            <a:endParaRPr lang="en-US" altLang="en-US" sz="2400" i="0">
              <a:solidFill>
                <a:schemeClr val="tx2"/>
              </a:solidFill>
            </a:endParaRPr>
          </a:p>
        </p:txBody>
      </p:sp>
      <p:sp>
        <p:nvSpPr>
          <p:cNvPr id="24580"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dissolve">
                                      <p:cBhvr>
                                        <p:cTn id="7" dur="500"/>
                                        <p:tgtEl>
                                          <p:spTgt spid="25603">
                                            <p:txEl>
                                              <p:pRg st="0" end="0"/>
                                            </p:txEl>
                                          </p:spTgt>
                                        </p:tgtEl>
                                      </p:cBhvr>
                                    </p:animEffect>
                                  </p:childTnLst>
                                </p:cTn>
                              </p:par>
                            </p:childTnLst>
                          </p:cTn>
                        </p:par>
                        <p:par>
                          <p:cTn id="8" fill="hold" nodeType="afterGroup">
                            <p:stCondLst>
                              <p:cond delay="1000"/>
                            </p:stCondLst>
                            <p:childTnLst>
                              <p:par>
                                <p:cTn id="9" presetID="9" presetClass="entr" presetSubtype="0" fill="hold" nodeType="afterEffect">
                                  <p:stCondLst>
                                    <p:cond delay="1000"/>
                                  </p:stCondLst>
                                  <p:childTnLst>
                                    <p:set>
                                      <p:cBhvr>
                                        <p:cTn id="10" dur="1" fill="hold">
                                          <p:stCondLst>
                                            <p:cond delay="0"/>
                                          </p:stCondLst>
                                        </p:cTn>
                                        <p:tgtEl>
                                          <p:spTgt spid="25603">
                                            <p:txEl>
                                              <p:pRg st="2" end="2"/>
                                            </p:txEl>
                                          </p:spTgt>
                                        </p:tgtEl>
                                        <p:attrNameLst>
                                          <p:attrName>style.visibility</p:attrName>
                                        </p:attrNameLst>
                                      </p:cBhvr>
                                      <p:to>
                                        <p:strVal val="visible"/>
                                      </p:to>
                                    </p:set>
                                    <p:animEffect transition="in" filter="dissolve">
                                      <p:cBhvr>
                                        <p:cTn id="11" dur="500"/>
                                        <p:tgtEl>
                                          <p:spTgt spid="25603">
                                            <p:txEl>
                                              <p:pRg st="2" end="2"/>
                                            </p:txEl>
                                          </p:spTgt>
                                        </p:tgtEl>
                                      </p:cBhvr>
                                    </p:animEffect>
                                  </p:childTnLst>
                                </p:cTn>
                              </p:par>
                            </p:childTnLst>
                          </p:cTn>
                        </p:par>
                        <p:par>
                          <p:cTn id="12" fill="hold" nodeType="afterGroup">
                            <p:stCondLst>
                              <p:cond delay="2500"/>
                            </p:stCondLst>
                            <p:childTnLst>
                              <p:par>
                                <p:cTn id="13" presetID="9" presetClass="entr" presetSubtype="0" fill="hold" nodeType="afterEffect">
                                  <p:stCondLst>
                                    <p:cond delay="1000"/>
                                  </p:stCondLst>
                                  <p:childTnLst>
                                    <p:set>
                                      <p:cBhvr>
                                        <p:cTn id="14" dur="1" fill="hold">
                                          <p:stCondLst>
                                            <p:cond delay="0"/>
                                          </p:stCondLst>
                                        </p:cTn>
                                        <p:tgtEl>
                                          <p:spTgt spid="25603">
                                            <p:txEl>
                                              <p:pRg st="4" end="4"/>
                                            </p:txEl>
                                          </p:spTgt>
                                        </p:tgtEl>
                                        <p:attrNameLst>
                                          <p:attrName>style.visibility</p:attrName>
                                        </p:attrNameLst>
                                      </p:cBhvr>
                                      <p:to>
                                        <p:strVal val="visible"/>
                                      </p:to>
                                    </p:set>
                                    <p:animEffect transition="in" filter="dissolve">
                                      <p:cBhvr>
                                        <p:cTn id="15" dur="5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52400"/>
            <a:ext cx="9144000" cy="914400"/>
          </a:xfrm>
        </p:spPr>
        <p:txBody>
          <a:bodyPr/>
          <a:lstStyle/>
          <a:p>
            <a:r>
              <a:rPr lang="en-US" altLang="en-US" sz="2400" i="1" smtClean="0">
                <a:solidFill>
                  <a:srgbClr val="996633"/>
                </a:solidFill>
                <a:latin typeface="Arial" panose="020B0604020202020204" pitchFamily="34" charset="0"/>
              </a:rPr>
              <a:t>Electronic Evidence Seizure</a:t>
            </a:r>
          </a:p>
        </p:txBody>
      </p:sp>
      <p:sp>
        <p:nvSpPr>
          <p:cNvPr id="164867" name="Rectangle 3"/>
          <p:cNvSpPr>
            <a:spLocks noGrp="1" noChangeArrowheads="1"/>
          </p:cNvSpPr>
          <p:nvPr>
            <p:ph type="body" idx="1"/>
          </p:nvPr>
        </p:nvSpPr>
        <p:spPr>
          <a:xfrm>
            <a:off x="609600" y="1371600"/>
            <a:ext cx="7848600" cy="4267200"/>
          </a:xfrm>
        </p:spPr>
        <p:txBody>
          <a:bodyPr/>
          <a:lstStyle/>
          <a:p>
            <a:pPr>
              <a:lnSpc>
                <a:spcPct val="80000"/>
              </a:lnSpc>
              <a:buFontTx/>
              <a:buNone/>
            </a:pPr>
            <a:r>
              <a:rPr lang="en-US" altLang="en-US" b="1" smtClean="0">
                <a:solidFill>
                  <a:schemeClr val="tx2"/>
                </a:solidFill>
              </a:rPr>
              <a:t>Why should we care?</a:t>
            </a:r>
            <a:endParaRPr lang="en-US" altLang="en-US" smtClean="0">
              <a:solidFill>
                <a:schemeClr val="tx2"/>
              </a:solidFill>
            </a:endParaRPr>
          </a:p>
          <a:p>
            <a:pPr>
              <a:lnSpc>
                <a:spcPct val="80000"/>
              </a:lnSpc>
            </a:pPr>
            <a:endParaRPr lang="en-US" altLang="en-US" sz="1200" smtClean="0">
              <a:solidFill>
                <a:schemeClr val="tx2"/>
              </a:solidFill>
            </a:endParaRPr>
          </a:p>
          <a:p>
            <a:pPr>
              <a:lnSpc>
                <a:spcPct val="80000"/>
              </a:lnSpc>
            </a:pPr>
            <a:r>
              <a:rPr lang="en-US" altLang="en-US" sz="2800" i="0" smtClean="0">
                <a:solidFill>
                  <a:schemeClr val="tx2"/>
                </a:solidFill>
              </a:rPr>
              <a:t>Today it is more likely than not that a computer was used during the commission of a crime</a:t>
            </a:r>
          </a:p>
          <a:p>
            <a:pPr>
              <a:lnSpc>
                <a:spcPct val="80000"/>
              </a:lnSpc>
            </a:pPr>
            <a:endParaRPr lang="en-US" altLang="en-US" sz="1200" i="0" smtClean="0">
              <a:solidFill>
                <a:schemeClr val="tx2"/>
              </a:solidFill>
            </a:endParaRPr>
          </a:p>
          <a:p>
            <a:pPr>
              <a:lnSpc>
                <a:spcPct val="80000"/>
              </a:lnSpc>
            </a:pPr>
            <a:r>
              <a:rPr lang="en-US" altLang="en-US" sz="2800" i="0" smtClean="0">
                <a:solidFill>
                  <a:schemeClr val="tx2"/>
                </a:solidFill>
              </a:rPr>
              <a:t>Crimes involving computers</a:t>
            </a:r>
          </a:p>
          <a:p>
            <a:pPr>
              <a:lnSpc>
                <a:spcPct val="80000"/>
              </a:lnSpc>
              <a:buFontTx/>
              <a:buNone/>
            </a:pPr>
            <a:r>
              <a:rPr lang="en-US" altLang="en-US" sz="2800" i="0" smtClean="0">
                <a:solidFill>
                  <a:schemeClr val="tx2"/>
                </a:solidFill>
              </a:rPr>
              <a:t>   are increasing</a:t>
            </a:r>
          </a:p>
          <a:p>
            <a:pPr>
              <a:lnSpc>
                <a:spcPct val="80000"/>
              </a:lnSpc>
            </a:pPr>
            <a:endParaRPr lang="en-US" altLang="en-US" sz="1200" i="0" smtClean="0">
              <a:solidFill>
                <a:schemeClr val="tx2"/>
              </a:solidFill>
            </a:endParaRPr>
          </a:p>
          <a:p>
            <a:pPr>
              <a:lnSpc>
                <a:spcPct val="80000"/>
              </a:lnSpc>
            </a:pPr>
            <a:r>
              <a:rPr lang="en-US" altLang="en-US" sz="2800" i="0" smtClean="0">
                <a:solidFill>
                  <a:schemeClr val="tx2"/>
                </a:solidFill>
              </a:rPr>
              <a:t>Evidence</a:t>
            </a:r>
          </a:p>
          <a:p>
            <a:pPr>
              <a:lnSpc>
                <a:spcPct val="80000"/>
              </a:lnSpc>
            </a:pPr>
            <a:endParaRPr lang="en-US" altLang="en-US" sz="1200" i="0" smtClean="0">
              <a:solidFill>
                <a:schemeClr val="tx2"/>
              </a:solidFill>
            </a:endParaRPr>
          </a:p>
          <a:p>
            <a:pPr>
              <a:lnSpc>
                <a:spcPct val="80000"/>
              </a:lnSpc>
            </a:pPr>
            <a:r>
              <a:rPr lang="en-US" altLang="en-US" sz="2800" i="0" smtClean="0">
                <a:solidFill>
                  <a:schemeClr val="tx2"/>
                </a:solidFill>
              </a:rPr>
              <a:t>A new generation of criminals</a:t>
            </a:r>
          </a:p>
          <a:p>
            <a:pPr>
              <a:lnSpc>
                <a:spcPct val="80000"/>
              </a:lnSpc>
            </a:pPr>
            <a:endParaRPr lang="en-US" altLang="en-US" sz="1200" smtClean="0">
              <a:solidFill>
                <a:srgbClr val="996633"/>
              </a:solidFill>
            </a:endParaRPr>
          </a:p>
          <a:p>
            <a:pPr>
              <a:lnSpc>
                <a:spcPct val="80000"/>
              </a:lnSpc>
              <a:buFontTx/>
              <a:buNone/>
            </a:pPr>
            <a:endParaRPr lang="en-US" altLang="en-US" sz="2800" smtClean="0">
              <a:solidFill>
                <a:srgbClr val="996633"/>
              </a:solidFill>
            </a:endParaRPr>
          </a:p>
          <a:p>
            <a:pPr>
              <a:lnSpc>
                <a:spcPct val="80000"/>
              </a:lnSpc>
            </a:pPr>
            <a:endParaRPr lang="en-US" altLang="en-US" sz="2800" smtClean="0">
              <a:solidFill>
                <a:srgbClr val="996633"/>
              </a:solidFill>
            </a:endParaRPr>
          </a:p>
        </p:txBody>
      </p:sp>
      <p:pic>
        <p:nvPicPr>
          <p:cNvPr id="7172" name="Picture 9" descr="MPj040051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352800"/>
            <a:ext cx="32004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64867">
                                            <p:txEl>
                                              <p:pRg st="2" end="2"/>
                                            </p:txEl>
                                          </p:spTgt>
                                        </p:tgtEl>
                                        <p:attrNameLst>
                                          <p:attrName>style.visibility</p:attrName>
                                        </p:attrNameLst>
                                      </p:cBhvr>
                                      <p:to>
                                        <p:strVal val="visible"/>
                                      </p:to>
                                    </p:set>
                                    <p:animEffect transition="in" filter="dissolve">
                                      <p:cBhvr>
                                        <p:cTn id="11" dur="500"/>
                                        <p:tgtEl>
                                          <p:spTgt spid="164867">
                                            <p:txEl>
                                              <p:pRg st="2" end="2"/>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500"/>
                                  </p:stCondLst>
                                  <p:childTnLst>
                                    <p:set>
                                      <p:cBhvr>
                                        <p:cTn id="14" dur="1" fill="hold">
                                          <p:stCondLst>
                                            <p:cond delay="0"/>
                                          </p:stCondLst>
                                        </p:cTn>
                                        <p:tgtEl>
                                          <p:spTgt spid="164867">
                                            <p:txEl>
                                              <p:pRg st="4" end="4"/>
                                            </p:txEl>
                                          </p:spTgt>
                                        </p:tgtEl>
                                        <p:attrNameLst>
                                          <p:attrName>style.visibility</p:attrName>
                                        </p:attrNameLst>
                                      </p:cBhvr>
                                      <p:to>
                                        <p:strVal val="visible"/>
                                      </p:to>
                                    </p:set>
                                    <p:animEffect transition="in" filter="dissolve">
                                      <p:cBhvr>
                                        <p:cTn id="15" dur="500"/>
                                        <p:tgtEl>
                                          <p:spTgt spid="164867">
                                            <p:txEl>
                                              <p:pRg st="4" end="4"/>
                                            </p:txEl>
                                          </p:spTgt>
                                        </p:tgtEl>
                                      </p:cBhvr>
                                    </p:animEffect>
                                  </p:childTnLst>
                                </p:cTn>
                              </p:par>
                              <p:par>
                                <p:cTn id="16" presetID="9" presetClass="entr" presetSubtype="0" fill="hold" nodeType="withEffect">
                                  <p:stCondLst>
                                    <p:cond delay="1500"/>
                                  </p:stCondLst>
                                  <p:childTnLst>
                                    <p:set>
                                      <p:cBhvr>
                                        <p:cTn id="17" dur="1" fill="hold">
                                          <p:stCondLst>
                                            <p:cond delay="0"/>
                                          </p:stCondLst>
                                        </p:cTn>
                                        <p:tgtEl>
                                          <p:spTgt spid="164867">
                                            <p:txEl>
                                              <p:pRg st="5" end="5"/>
                                            </p:txEl>
                                          </p:spTgt>
                                        </p:tgtEl>
                                        <p:attrNameLst>
                                          <p:attrName>style.visibility</p:attrName>
                                        </p:attrNameLst>
                                      </p:cBhvr>
                                      <p:to>
                                        <p:strVal val="visible"/>
                                      </p:to>
                                    </p:set>
                                    <p:animEffect transition="in" filter="dissolve">
                                      <p:cBhvr>
                                        <p:cTn id="18" dur="500"/>
                                        <p:tgtEl>
                                          <p:spTgt spid="164867">
                                            <p:txEl>
                                              <p:pRg st="5" end="5"/>
                                            </p:txEl>
                                          </p:spTgt>
                                        </p:tgtEl>
                                      </p:cBhvr>
                                    </p:animEffect>
                                  </p:childTnLst>
                                </p:cTn>
                              </p:par>
                            </p:childTnLst>
                          </p:cTn>
                        </p:par>
                        <p:par>
                          <p:cTn id="19" fill="hold" nodeType="afterGroup">
                            <p:stCondLst>
                              <p:cond delay="4000"/>
                            </p:stCondLst>
                            <p:childTnLst>
                              <p:par>
                                <p:cTn id="20" presetID="9" presetClass="entr" presetSubtype="0" fill="hold" nodeType="afterEffect">
                                  <p:stCondLst>
                                    <p:cond delay="1500"/>
                                  </p:stCondLst>
                                  <p:childTnLst>
                                    <p:set>
                                      <p:cBhvr>
                                        <p:cTn id="21" dur="1" fill="hold">
                                          <p:stCondLst>
                                            <p:cond delay="0"/>
                                          </p:stCondLst>
                                        </p:cTn>
                                        <p:tgtEl>
                                          <p:spTgt spid="164867">
                                            <p:txEl>
                                              <p:pRg st="7" end="7"/>
                                            </p:txEl>
                                          </p:spTgt>
                                        </p:tgtEl>
                                        <p:attrNameLst>
                                          <p:attrName>style.visibility</p:attrName>
                                        </p:attrNameLst>
                                      </p:cBhvr>
                                      <p:to>
                                        <p:strVal val="visible"/>
                                      </p:to>
                                    </p:set>
                                    <p:animEffect transition="in" filter="dissolve">
                                      <p:cBhvr>
                                        <p:cTn id="22" dur="500"/>
                                        <p:tgtEl>
                                          <p:spTgt spid="164867">
                                            <p:txEl>
                                              <p:pRg st="7" end="7"/>
                                            </p:txEl>
                                          </p:spTgt>
                                        </p:tgtEl>
                                      </p:cBhvr>
                                    </p:animEffect>
                                  </p:childTnLst>
                                </p:cTn>
                              </p:par>
                            </p:childTnLst>
                          </p:cTn>
                        </p:par>
                        <p:par>
                          <p:cTn id="23" fill="hold" nodeType="afterGroup">
                            <p:stCondLst>
                              <p:cond delay="6000"/>
                            </p:stCondLst>
                            <p:childTnLst>
                              <p:par>
                                <p:cTn id="24" presetID="9" presetClass="entr" presetSubtype="0" fill="hold" nodeType="afterEffect">
                                  <p:stCondLst>
                                    <p:cond delay="1500"/>
                                  </p:stCondLst>
                                  <p:childTnLst>
                                    <p:set>
                                      <p:cBhvr>
                                        <p:cTn id="25" dur="1" fill="hold">
                                          <p:stCondLst>
                                            <p:cond delay="0"/>
                                          </p:stCondLst>
                                        </p:cTn>
                                        <p:tgtEl>
                                          <p:spTgt spid="164867">
                                            <p:txEl>
                                              <p:pRg st="9" end="9"/>
                                            </p:txEl>
                                          </p:spTgt>
                                        </p:tgtEl>
                                        <p:attrNameLst>
                                          <p:attrName>style.visibility</p:attrName>
                                        </p:attrNameLst>
                                      </p:cBhvr>
                                      <p:to>
                                        <p:strVal val="visible"/>
                                      </p:to>
                                    </p:set>
                                    <p:animEffect transition="in" filter="dissolve">
                                      <p:cBhvr>
                                        <p:cTn id="26" dur="500"/>
                                        <p:tgtEl>
                                          <p:spTgt spid="16486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381000" y="9144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Legal Considerations</a:t>
            </a:r>
          </a:p>
        </p:txBody>
      </p:sp>
      <p:sp>
        <p:nvSpPr>
          <p:cNvPr id="26627" name="Text Box 5"/>
          <p:cNvSpPr txBox="1">
            <a:spLocks noChangeArrowheads="1"/>
          </p:cNvSpPr>
          <p:nvPr/>
        </p:nvSpPr>
        <p:spPr bwMode="auto">
          <a:xfrm>
            <a:off x="533400" y="1752600"/>
            <a:ext cx="80772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i="0" u="sng">
                <a:solidFill>
                  <a:schemeClr val="tx2"/>
                </a:solidFill>
              </a:rPr>
              <a:t>Steve Jackson Games vs. USSS</a:t>
            </a:r>
            <a:endParaRPr lang="en-US" altLang="en-US" sz="2200" b="1" i="0">
              <a:solidFill>
                <a:schemeClr val="tx2"/>
              </a:solidFill>
            </a:endParaRPr>
          </a:p>
          <a:p>
            <a:pPr eaLnBrk="1" hangingPunct="1">
              <a:spcBef>
                <a:spcPts val="500"/>
              </a:spcBef>
              <a:spcAft>
                <a:spcPts val="500"/>
              </a:spcAft>
              <a:buFontTx/>
              <a:buNone/>
            </a:pPr>
            <a:endParaRPr lang="en-US" altLang="en-US" sz="1200" i="0">
              <a:solidFill>
                <a:schemeClr val="tx2"/>
              </a:solidFill>
            </a:endParaRPr>
          </a:p>
          <a:p>
            <a:pPr eaLnBrk="1" hangingPunct="1">
              <a:spcBef>
                <a:spcPts val="500"/>
              </a:spcBef>
              <a:spcAft>
                <a:spcPts val="500"/>
              </a:spcAft>
              <a:buFontTx/>
              <a:buNone/>
            </a:pPr>
            <a:r>
              <a:rPr lang="en-US" altLang="en-US" sz="2200" i="0">
                <a:solidFill>
                  <a:schemeClr val="tx2"/>
                </a:solidFill>
              </a:rPr>
              <a:t>Judge Sparks awarded more than $50,000 in damages to Steve Jackson Games, citing lost profits and violations of the Privacy Protection Act of 1980. In addition, the judge awarded each plaintiff $1,000 under the Electronic Communications Privacy Act for the Secret Service seizure of their stored electronic mail. The judge also stated that plaintiffs would be reimbursed for their attorney's fees</a:t>
            </a:r>
          </a:p>
        </p:txBody>
      </p:sp>
      <p:sp>
        <p:nvSpPr>
          <p:cNvPr id="25604"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dissolve">
                                      <p:cBhvr>
                                        <p:cTn id="7" dur="500"/>
                                        <p:tgtEl>
                                          <p:spTgt spid="26627">
                                            <p:txEl>
                                              <p:pRg st="0" end="0"/>
                                            </p:txEl>
                                          </p:spTgt>
                                        </p:tgtEl>
                                      </p:cBhvr>
                                    </p:animEffect>
                                  </p:childTnLst>
                                </p:cTn>
                              </p:par>
                            </p:childTnLst>
                          </p:cTn>
                        </p:par>
                        <p:par>
                          <p:cTn id="8" fill="hold" nodeType="afterGroup">
                            <p:stCondLst>
                              <p:cond delay="1000"/>
                            </p:stCondLst>
                            <p:childTnLst>
                              <p:par>
                                <p:cTn id="9" presetID="9" presetClass="entr" presetSubtype="0" fill="hold" nodeType="afterEffect">
                                  <p:stCondLst>
                                    <p:cond delay="500"/>
                                  </p:stCondLst>
                                  <p:childTnLst>
                                    <p:set>
                                      <p:cBhvr>
                                        <p:cTn id="10" dur="1" fill="hold">
                                          <p:stCondLst>
                                            <p:cond delay="0"/>
                                          </p:stCondLst>
                                        </p:cTn>
                                        <p:tgtEl>
                                          <p:spTgt spid="26627">
                                            <p:txEl>
                                              <p:pRg st="2" end="2"/>
                                            </p:txEl>
                                          </p:spTgt>
                                        </p:tgtEl>
                                        <p:attrNameLst>
                                          <p:attrName>style.visibility</p:attrName>
                                        </p:attrNameLst>
                                      </p:cBhvr>
                                      <p:to>
                                        <p:strVal val="visible"/>
                                      </p:to>
                                    </p:set>
                                    <p:animEffect transition="in" filter="dissolve">
                                      <p:cBhvr>
                                        <p:cTn id="11" dur="5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533400" y="1752600"/>
            <a:ext cx="80772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i="0" u="sng">
                <a:solidFill>
                  <a:schemeClr val="tx2"/>
                </a:solidFill>
              </a:rPr>
              <a:t>Privacy Protection Act of 1980 – PPA</a:t>
            </a:r>
            <a:r>
              <a:rPr lang="en-US" altLang="en-US" sz="2200" b="1" i="0">
                <a:solidFill>
                  <a:schemeClr val="tx2"/>
                </a:solidFill>
              </a:rPr>
              <a:t/>
            </a:r>
            <a:br>
              <a:rPr lang="en-US" altLang="en-US" sz="2200" b="1" i="0">
                <a:solidFill>
                  <a:schemeClr val="tx2"/>
                </a:solidFill>
              </a:rPr>
            </a:br>
            <a:endParaRPr lang="en-US" altLang="en-US" sz="2200" i="0">
              <a:solidFill>
                <a:schemeClr val="tx2"/>
              </a:solidFill>
            </a:endParaRPr>
          </a:p>
          <a:p>
            <a:pPr eaLnBrk="1" hangingPunct="1">
              <a:spcBef>
                <a:spcPts val="500"/>
              </a:spcBef>
              <a:spcAft>
                <a:spcPts val="500"/>
              </a:spcAft>
              <a:buFontTx/>
              <a:buNone/>
            </a:pPr>
            <a:r>
              <a:rPr lang="en-US" altLang="en-US" sz="2200" i="0">
                <a:solidFill>
                  <a:schemeClr val="tx2"/>
                </a:solidFill>
              </a:rPr>
              <a:t>The PPA </a:t>
            </a:r>
            <a:r>
              <a:rPr lang="en-US" altLang="en-US" sz="2200" i="0" u="sng">
                <a:solidFill>
                  <a:schemeClr val="tx2"/>
                </a:solidFill>
              </a:rPr>
              <a:t>prohibits government officials from searching or seizing any work product or documentary materials</a:t>
            </a:r>
            <a:r>
              <a:rPr lang="en-US" altLang="en-US" sz="2200" i="0">
                <a:solidFill>
                  <a:schemeClr val="tx2"/>
                </a:solidFill>
              </a:rPr>
              <a:t> held by a "person reasonably believed to have a purpose to disseminate to the public a newspaper, book, broadcast, or other similar form of public communication," </a:t>
            </a:r>
            <a:r>
              <a:rPr lang="en-US" altLang="en-US" sz="2200" i="0" u="sng">
                <a:solidFill>
                  <a:schemeClr val="tx2"/>
                </a:solidFill>
              </a:rPr>
              <a:t>unless there is probable cause to believe the publisher</a:t>
            </a:r>
            <a:r>
              <a:rPr lang="en-US" altLang="en-US" sz="2200" i="0">
                <a:solidFill>
                  <a:schemeClr val="tx2"/>
                </a:solidFill>
              </a:rPr>
              <a:t> has committed or is committing a criminal offense to which the materials relate.</a:t>
            </a:r>
            <a:endParaRPr lang="en-US" altLang="en-US" sz="2200" b="1" i="0">
              <a:solidFill>
                <a:schemeClr val="tx2"/>
              </a:solidFill>
            </a:endParaRPr>
          </a:p>
        </p:txBody>
      </p:sp>
      <p:sp>
        <p:nvSpPr>
          <p:cNvPr id="26627" name="Text Box 5"/>
          <p:cNvSpPr txBox="1">
            <a:spLocks noChangeArrowheads="1"/>
          </p:cNvSpPr>
          <p:nvPr/>
        </p:nvSpPr>
        <p:spPr bwMode="auto">
          <a:xfrm>
            <a:off x="3810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Legal Considerations</a:t>
            </a:r>
          </a:p>
        </p:txBody>
      </p:sp>
      <p:sp>
        <p:nvSpPr>
          <p:cNvPr id="26628"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dissolve">
                                      <p:cBhvr>
                                        <p:cTn id="7" dur="500"/>
                                        <p:tgtEl>
                                          <p:spTgt spid="27650">
                                            <p:txEl>
                                              <p:pRg st="0" end="0"/>
                                            </p:txEl>
                                          </p:spTgt>
                                        </p:tgtEl>
                                      </p:cBhvr>
                                    </p:animEffect>
                                  </p:childTnLst>
                                </p:cTn>
                              </p:par>
                            </p:childTnLst>
                          </p:cTn>
                        </p:par>
                        <p:par>
                          <p:cTn id="8" fill="hold" nodeType="afterGroup">
                            <p:stCondLst>
                              <p:cond delay="1000"/>
                            </p:stCondLst>
                            <p:childTnLst>
                              <p:par>
                                <p:cTn id="9" presetID="9" presetClass="entr" presetSubtype="0" fill="hold" nodeType="afterEffect">
                                  <p:stCondLst>
                                    <p:cond delay="500"/>
                                  </p:stCondLst>
                                  <p:childTnLst>
                                    <p:set>
                                      <p:cBhvr>
                                        <p:cTn id="10" dur="1" fill="hold">
                                          <p:stCondLst>
                                            <p:cond delay="0"/>
                                          </p:stCondLst>
                                        </p:cTn>
                                        <p:tgtEl>
                                          <p:spTgt spid="27650">
                                            <p:txEl>
                                              <p:pRg st="1" end="1"/>
                                            </p:txEl>
                                          </p:spTgt>
                                        </p:tgtEl>
                                        <p:attrNameLst>
                                          <p:attrName>style.visibility</p:attrName>
                                        </p:attrNameLst>
                                      </p:cBhvr>
                                      <p:to>
                                        <p:strVal val="visible"/>
                                      </p:to>
                                    </p:set>
                                    <p:animEffect transition="in" filter="dissolve">
                                      <p:cBhvr>
                                        <p:cTn id="11" dur="500"/>
                                        <p:tgtEl>
                                          <p:spTgt spid="276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533400" y="1295400"/>
            <a:ext cx="8077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i="0" u="sng">
                <a:solidFill>
                  <a:schemeClr val="tx2"/>
                </a:solidFill>
              </a:rPr>
              <a:t>Privacy Protection Act of 1980 - Remedies</a:t>
            </a:r>
            <a:r>
              <a:rPr lang="en-US" altLang="en-US" sz="2200" b="1" i="0">
                <a:solidFill>
                  <a:schemeClr val="tx2"/>
                </a:solidFill>
              </a:rPr>
              <a:t> </a:t>
            </a:r>
          </a:p>
          <a:p>
            <a:pPr eaLnBrk="1" hangingPunct="1">
              <a:spcBef>
                <a:spcPct val="50000"/>
              </a:spcBef>
              <a:buFontTx/>
              <a:buNone/>
            </a:pPr>
            <a:endParaRPr lang="en-US" altLang="en-US" sz="1200" i="0">
              <a:solidFill>
                <a:schemeClr val="tx2"/>
              </a:solidFill>
            </a:endParaRPr>
          </a:p>
          <a:p>
            <a:pPr eaLnBrk="1" hangingPunct="1">
              <a:spcBef>
                <a:spcPts val="500"/>
              </a:spcBef>
              <a:spcAft>
                <a:spcPts val="500"/>
              </a:spcAft>
              <a:buFontTx/>
              <a:buNone/>
            </a:pPr>
            <a:r>
              <a:rPr lang="en-US" altLang="en-US" sz="2200" i="0">
                <a:solidFill>
                  <a:schemeClr val="tx2"/>
                </a:solidFill>
              </a:rPr>
              <a:t>Victims of a search </a:t>
            </a:r>
            <a:r>
              <a:rPr lang="en-US" altLang="en-US" sz="2200" b="1" i="0" u="sng">
                <a:solidFill>
                  <a:schemeClr val="tx2"/>
                </a:solidFill>
              </a:rPr>
              <a:t>cannot</a:t>
            </a:r>
            <a:r>
              <a:rPr lang="en-US" altLang="en-US" sz="2200" u="sng">
                <a:solidFill>
                  <a:schemeClr val="tx2"/>
                </a:solidFill>
              </a:rPr>
              <a:t> </a:t>
            </a:r>
            <a:r>
              <a:rPr lang="en-US" altLang="en-US" sz="2200" i="0" u="sng">
                <a:solidFill>
                  <a:schemeClr val="tx2"/>
                </a:solidFill>
              </a:rPr>
              <a:t>move to suppress</a:t>
            </a:r>
            <a:r>
              <a:rPr lang="en-US" altLang="en-US" sz="2200" i="0">
                <a:solidFill>
                  <a:schemeClr val="tx2"/>
                </a:solidFill>
              </a:rPr>
              <a:t> the results, but they </a:t>
            </a:r>
            <a:r>
              <a:rPr lang="en-US" altLang="en-US" sz="2200" b="1" i="0" u="sng">
                <a:solidFill>
                  <a:schemeClr val="tx2"/>
                </a:solidFill>
              </a:rPr>
              <a:t>can</a:t>
            </a:r>
            <a:r>
              <a:rPr lang="en-US" altLang="en-US" sz="2200" i="0" u="sng">
                <a:solidFill>
                  <a:schemeClr val="tx2"/>
                </a:solidFill>
              </a:rPr>
              <a:t> sue for damages</a:t>
            </a:r>
            <a:r>
              <a:rPr lang="en-US" altLang="en-US" sz="2200" i="0">
                <a:solidFill>
                  <a:schemeClr val="tx2"/>
                </a:solidFill>
              </a:rPr>
              <a:t>.  The statute specifically precludes the government from asserting a good faith defense to civil claims. </a:t>
            </a:r>
          </a:p>
          <a:p>
            <a:pPr eaLnBrk="1" hangingPunct="1">
              <a:spcBef>
                <a:spcPts val="500"/>
              </a:spcBef>
              <a:spcAft>
                <a:spcPts val="500"/>
              </a:spcAft>
              <a:buFontTx/>
              <a:buNone/>
            </a:pPr>
            <a:endParaRPr lang="en-US" altLang="en-US" sz="1000" i="0">
              <a:solidFill>
                <a:schemeClr val="tx2"/>
              </a:solidFill>
            </a:endParaRPr>
          </a:p>
          <a:p>
            <a:pPr eaLnBrk="1" hangingPunct="1">
              <a:spcBef>
                <a:spcPts val="500"/>
              </a:spcBef>
              <a:spcAft>
                <a:spcPts val="500"/>
              </a:spcAft>
              <a:buFontTx/>
              <a:buNone/>
            </a:pPr>
            <a:r>
              <a:rPr lang="en-US" altLang="en-US" sz="2200" i="0">
                <a:solidFill>
                  <a:schemeClr val="tx2"/>
                </a:solidFill>
              </a:rPr>
              <a:t>For any person aggrieved by a search or seizure of materials in violation of the PPA, the act provides a cause of action for damages against … “each state officer or employee, </a:t>
            </a:r>
            <a:r>
              <a:rPr lang="en-US" altLang="en-US" sz="2200" b="1" i="0" u="sng">
                <a:solidFill>
                  <a:schemeClr val="tx2"/>
                </a:solidFill>
              </a:rPr>
              <a:t>individually</a:t>
            </a:r>
            <a:r>
              <a:rPr lang="en-US" altLang="en-US" sz="2200" i="0">
                <a:solidFill>
                  <a:schemeClr val="tx2"/>
                </a:solidFill>
              </a:rPr>
              <a:t>, if that officer or employee violated the chapter while acting within the scope of or under color of their office or employment.”</a:t>
            </a:r>
          </a:p>
        </p:txBody>
      </p:sp>
      <p:sp>
        <p:nvSpPr>
          <p:cNvPr id="27651" name="Text Box 5"/>
          <p:cNvSpPr txBox="1">
            <a:spLocks noChangeArrowheads="1"/>
          </p:cNvSpPr>
          <p:nvPr/>
        </p:nvSpPr>
        <p:spPr bwMode="auto">
          <a:xfrm>
            <a:off x="3810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Legal Considerations</a:t>
            </a:r>
          </a:p>
        </p:txBody>
      </p:sp>
      <p:sp>
        <p:nvSpPr>
          <p:cNvPr id="27652"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dissolve">
                                      <p:cBhvr>
                                        <p:cTn id="7" dur="500"/>
                                        <p:tgtEl>
                                          <p:spTgt spid="28674">
                                            <p:txEl>
                                              <p:pRg st="0" end="0"/>
                                            </p:txEl>
                                          </p:spTgt>
                                        </p:tgtEl>
                                      </p:cBhvr>
                                    </p:animEffect>
                                  </p:childTnLst>
                                </p:cTn>
                              </p:par>
                            </p:childTnLst>
                          </p:cTn>
                        </p:par>
                        <p:par>
                          <p:cTn id="8" fill="hold" nodeType="afterGroup">
                            <p:stCondLst>
                              <p:cond delay="1000"/>
                            </p:stCondLst>
                            <p:childTnLst>
                              <p:par>
                                <p:cTn id="9" presetID="9" presetClass="entr" presetSubtype="0" fill="hold" nodeType="afterEffect">
                                  <p:stCondLst>
                                    <p:cond delay="500"/>
                                  </p:stCondLst>
                                  <p:childTnLst>
                                    <p:set>
                                      <p:cBhvr>
                                        <p:cTn id="10" dur="1" fill="hold">
                                          <p:stCondLst>
                                            <p:cond delay="0"/>
                                          </p:stCondLst>
                                        </p:cTn>
                                        <p:tgtEl>
                                          <p:spTgt spid="28674">
                                            <p:txEl>
                                              <p:pRg st="2" end="2"/>
                                            </p:txEl>
                                          </p:spTgt>
                                        </p:tgtEl>
                                        <p:attrNameLst>
                                          <p:attrName>style.visibility</p:attrName>
                                        </p:attrNameLst>
                                      </p:cBhvr>
                                      <p:to>
                                        <p:strVal val="visible"/>
                                      </p:to>
                                    </p:set>
                                    <p:animEffect transition="in" filter="dissolve">
                                      <p:cBhvr>
                                        <p:cTn id="11" dur="500"/>
                                        <p:tgtEl>
                                          <p:spTgt spid="28674">
                                            <p:txEl>
                                              <p:pRg st="2" end="2"/>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2000"/>
                                  </p:stCondLst>
                                  <p:childTnLst>
                                    <p:set>
                                      <p:cBhvr>
                                        <p:cTn id="14" dur="1" fill="hold">
                                          <p:stCondLst>
                                            <p:cond delay="0"/>
                                          </p:stCondLst>
                                        </p:cTn>
                                        <p:tgtEl>
                                          <p:spTgt spid="28674">
                                            <p:txEl>
                                              <p:pRg st="4" end="4"/>
                                            </p:txEl>
                                          </p:spTgt>
                                        </p:tgtEl>
                                        <p:attrNameLst>
                                          <p:attrName>style.visibility</p:attrName>
                                        </p:attrNameLst>
                                      </p:cBhvr>
                                      <p:to>
                                        <p:strVal val="visible"/>
                                      </p:to>
                                    </p:set>
                                    <p:animEffect transition="in" filter="dissolve">
                                      <p:cBhvr>
                                        <p:cTn id="15" dur="500"/>
                                        <p:tgtEl>
                                          <p:spTgt spid="286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457200" y="1219200"/>
            <a:ext cx="8153400" cy="4876800"/>
          </a:xfrm>
        </p:spPr>
        <p:txBody>
          <a:bodyPr/>
          <a:lstStyle/>
          <a:p>
            <a:pPr>
              <a:buFontTx/>
              <a:buNone/>
            </a:pPr>
            <a:r>
              <a:rPr lang="en-US" altLang="en-US" sz="2200" b="1" i="0" u="sng" smtClean="0">
                <a:solidFill>
                  <a:schemeClr val="tx2"/>
                </a:solidFill>
              </a:rPr>
              <a:t>Title III, Omnibus Crime Control and Safe Streets Act of 1968 </a:t>
            </a:r>
          </a:p>
          <a:p>
            <a:pPr>
              <a:buFontTx/>
              <a:buNone/>
            </a:pPr>
            <a:endParaRPr lang="en-US" altLang="en-US" sz="1000" b="1" i="0" smtClean="0">
              <a:solidFill>
                <a:schemeClr val="tx2"/>
              </a:solidFill>
            </a:endParaRPr>
          </a:p>
          <a:p>
            <a:r>
              <a:rPr lang="en-US" altLang="en-US" sz="2200" i="0" smtClean="0">
                <a:solidFill>
                  <a:schemeClr val="tx2"/>
                </a:solidFill>
              </a:rPr>
              <a:t>also known as the "Wiretap Act“</a:t>
            </a:r>
          </a:p>
          <a:p>
            <a:pPr>
              <a:buFontTx/>
              <a:buNone/>
            </a:pPr>
            <a:endParaRPr lang="en-US" altLang="en-US" sz="1200" i="0" smtClean="0">
              <a:solidFill>
                <a:schemeClr val="tx2"/>
              </a:solidFill>
            </a:endParaRPr>
          </a:p>
          <a:p>
            <a:r>
              <a:rPr lang="en-US" altLang="en-US" sz="2200" i="0" smtClean="0">
                <a:solidFill>
                  <a:schemeClr val="tx2"/>
                </a:solidFill>
              </a:rPr>
              <a:t>prohibits the unauthorized, nonconsensual interception of "wire, oral, or electronic communications" by government agencies as well as private parties, </a:t>
            </a:r>
          </a:p>
          <a:p>
            <a:endParaRPr lang="en-US" altLang="en-US" sz="1000" i="0" smtClean="0">
              <a:solidFill>
                <a:schemeClr val="tx2"/>
              </a:solidFill>
            </a:endParaRPr>
          </a:p>
          <a:p>
            <a:r>
              <a:rPr lang="en-US" altLang="en-US" sz="2200" i="0" smtClean="0">
                <a:solidFill>
                  <a:schemeClr val="tx2"/>
                </a:solidFill>
              </a:rPr>
              <a:t>establishes procedures for obtaining warrants to authorize wiretapping by government officials, and </a:t>
            </a:r>
          </a:p>
          <a:p>
            <a:endParaRPr lang="en-US" altLang="en-US" sz="1000" i="0" smtClean="0">
              <a:solidFill>
                <a:schemeClr val="tx2"/>
              </a:solidFill>
            </a:endParaRPr>
          </a:p>
          <a:p>
            <a:r>
              <a:rPr lang="en-US" altLang="en-US" sz="2200" i="0" smtClean="0">
                <a:solidFill>
                  <a:schemeClr val="tx2"/>
                </a:solidFill>
              </a:rPr>
              <a:t>regulates the disclosure and use of authorized intercepted communications by investigative and law enforcement officers. </a:t>
            </a:r>
          </a:p>
          <a:p>
            <a:endParaRPr lang="en-US" altLang="en-US" smtClean="0"/>
          </a:p>
        </p:txBody>
      </p:sp>
      <p:sp>
        <p:nvSpPr>
          <p:cNvPr id="28675"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
        <p:nvSpPr>
          <p:cNvPr id="28676" name="Text Box 5"/>
          <p:cNvSpPr txBox="1">
            <a:spLocks noChangeArrowheads="1"/>
          </p:cNvSpPr>
          <p:nvPr/>
        </p:nvSpPr>
        <p:spPr bwMode="auto">
          <a:xfrm>
            <a:off x="3810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Legal Considerations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Effect transition="in" filter="dissolve">
                                      <p:cBhvr>
                                        <p:cTn id="7" dur="500"/>
                                        <p:tgtEl>
                                          <p:spTgt spid="29698">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500"/>
                                  </p:stCondLst>
                                  <p:childTnLst>
                                    <p:set>
                                      <p:cBhvr>
                                        <p:cTn id="10" dur="1" fill="hold">
                                          <p:stCondLst>
                                            <p:cond delay="0"/>
                                          </p:stCondLst>
                                        </p:cTn>
                                        <p:tgtEl>
                                          <p:spTgt spid="29698">
                                            <p:txEl>
                                              <p:pRg st="2" end="2"/>
                                            </p:txEl>
                                          </p:spTgt>
                                        </p:tgtEl>
                                        <p:attrNameLst>
                                          <p:attrName>style.visibility</p:attrName>
                                        </p:attrNameLst>
                                      </p:cBhvr>
                                      <p:to>
                                        <p:strVal val="visible"/>
                                      </p:to>
                                    </p:set>
                                    <p:animEffect transition="in" filter="dissolve">
                                      <p:cBhvr>
                                        <p:cTn id="11" dur="500"/>
                                        <p:tgtEl>
                                          <p:spTgt spid="29698">
                                            <p:txEl>
                                              <p:pRg st="2" end="2"/>
                                            </p:txEl>
                                          </p:spTgt>
                                        </p:tgtEl>
                                      </p:cBhvr>
                                    </p:animEffect>
                                  </p:childTnLst>
                                </p:cTn>
                              </p:par>
                            </p:childTnLst>
                          </p:cTn>
                        </p:par>
                        <p:par>
                          <p:cTn id="12" fill="hold" nodeType="afterGroup">
                            <p:stCondLst>
                              <p:cond delay="2500"/>
                            </p:stCondLst>
                            <p:childTnLst>
                              <p:par>
                                <p:cTn id="13" presetID="9" presetClass="entr" presetSubtype="0" fill="hold" nodeType="afterEffect">
                                  <p:stCondLst>
                                    <p:cond delay="1500"/>
                                  </p:stCondLst>
                                  <p:childTnLst>
                                    <p:set>
                                      <p:cBhvr>
                                        <p:cTn id="14" dur="1" fill="hold">
                                          <p:stCondLst>
                                            <p:cond delay="0"/>
                                          </p:stCondLst>
                                        </p:cTn>
                                        <p:tgtEl>
                                          <p:spTgt spid="29698">
                                            <p:txEl>
                                              <p:pRg st="4" end="4"/>
                                            </p:txEl>
                                          </p:spTgt>
                                        </p:tgtEl>
                                        <p:attrNameLst>
                                          <p:attrName>style.visibility</p:attrName>
                                        </p:attrNameLst>
                                      </p:cBhvr>
                                      <p:to>
                                        <p:strVal val="visible"/>
                                      </p:to>
                                    </p:set>
                                    <p:animEffect transition="in" filter="dissolve">
                                      <p:cBhvr>
                                        <p:cTn id="15" dur="500"/>
                                        <p:tgtEl>
                                          <p:spTgt spid="29698">
                                            <p:txEl>
                                              <p:pRg st="4" end="4"/>
                                            </p:txEl>
                                          </p:spTgt>
                                        </p:tgtEl>
                                      </p:cBhvr>
                                    </p:animEffect>
                                  </p:childTnLst>
                                </p:cTn>
                              </p:par>
                            </p:childTnLst>
                          </p:cTn>
                        </p:par>
                        <p:par>
                          <p:cTn id="16" fill="hold" nodeType="afterGroup">
                            <p:stCondLst>
                              <p:cond delay="4500"/>
                            </p:stCondLst>
                            <p:childTnLst>
                              <p:par>
                                <p:cTn id="17" presetID="9" presetClass="entr" presetSubtype="0" fill="hold" nodeType="afterEffect">
                                  <p:stCondLst>
                                    <p:cond delay="1500"/>
                                  </p:stCondLst>
                                  <p:childTnLst>
                                    <p:set>
                                      <p:cBhvr>
                                        <p:cTn id="18" dur="1" fill="hold">
                                          <p:stCondLst>
                                            <p:cond delay="0"/>
                                          </p:stCondLst>
                                        </p:cTn>
                                        <p:tgtEl>
                                          <p:spTgt spid="29698">
                                            <p:txEl>
                                              <p:pRg st="6" end="6"/>
                                            </p:txEl>
                                          </p:spTgt>
                                        </p:tgtEl>
                                        <p:attrNameLst>
                                          <p:attrName>style.visibility</p:attrName>
                                        </p:attrNameLst>
                                      </p:cBhvr>
                                      <p:to>
                                        <p:strVal val="visible"/>
                                      </p:to>
                                    </p:set>
                                    <p:animEffect transition="in" filter="dissolve">
                                      <p:cBhvr>
                                        <p:cTn id="19" dur="500"/>
                                        <p:tgtEl>
                                          <p:spTgt spid="29698">
                                            <p:txEl>
                                              <p:pRg st="6" end="6"/>
                                            </p:txEl>
                                          </p:spTgt>
                                        </p:tgtEl>
                                      </p:cBhvr>
                                    </p:animEffect>
                                  </p:childTnLst>
                                </p:cTn>
                              </p:par>
                            </p:childTnLst>
                          </p:cTn>
                        </p:par>
                        <p:par>
                          <p:cTn id="20" fill="hold" nodeType="afterGroup">
                            <p:stCondLst>
                              <p:cond delay="6500"/>
                            </p:stCondLst>
                            <p:childTnLst>
                              <p:par>
                                <p:cTn id="21" presetID="9" presetClass="entr" presetSubtype="0" fill="hold" nodeType="afterEffect">
                                  <p:stCondLst>
                                    <p:cond delay="1500"/>
                                  </p:stCondLst>
                                  <p:childTnLst>
                                    <p:set>
                                      <p:cBhvr>
                                        <p:cTn id="22" dur="1" fill="hold">
                                          <p:stCondLst>
                                            <p:cond delay="0"/>
                                          </p:stCondLst>
                                        </p:cTn>
                                        <p:tgtEl>
                                          <p:spTgt spid="29698">
                                            <p:txEl>
                                              <p:pRg st="8" end="8"/>
                                            </p:txEl>
                                          </p:spTgt>
                                        </p:tgtEl>
                                        <p:attrNameLst>
                                          <p:attrName>style.visibility</p:attrName>
                                        </p:attrNameLst>
                                      </p:cBhvr>
                                      <p:to>
                                        <p:strVal val="visible"/>
                                      </p:to>
                                    </p:set>
                                    <p:animEffect transition="in" filter="dissolve">
                                      <p:cBhvr>
                                        <p:cTn id="23" dur="500"/>
                                        <p:tgtEl>
                                          <p:spTgt spid="2969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3810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Legal Considerations</a:t>
            </a:r>
          </a:p>
        </p:txBody>
      </p:sp>
      <p:sp>
        <p:nvSpPr>
          <p:cNvPr id="30723" name="Text Box 5"/>
          <p:cNvSpPr txBox="1">
            <a:spLocks noChangeArrowheads="1"/>
          </p:cNvSpPr>
          <p:nvPr/>
        </p:nvSpPr>
        <p:spPr bwMode="auto">
          <a:xfrm>
            <a:off x="533400" y="1371600"/>
            <a:ext cx="8077200"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i="0" u="sng">
                <a:solidFill>
                  <a:schemeClr val="tx2"/>
                </a:solidFill>
              </a:rPr>
              <a:t>Electronic Communications Privacy Act - ECPA</a:t>
            </a:r>
          </a:p>
          <a:p>
            <a:pPr eaLnBrk="1" hangingPunct="1">
              <a:spcBef>
                <a:spcPts val="500"/>
              </a:spcBef>
              <a:spcAft>
                <a:spcPts val="500"/>
              </a:spcAft>
              <a:buFontTx/>
              <a:buNone/>
            </a:pPr>
            <a:endParaRPr lang="en-US" altLang="en-US" sz="1200" i="0">
              <a:solidFill>
                <a:schemeClr val="tx2"/>
              </a:solidFill>
            </a:endParaRPr>
          </a:p>
          <a:p>
            <a:pPr eaLnBrk="1" hangingPunct="1">
              <a:spcBef>
                <a:spcPts val="500"/>
              </a:spcBef>
              <a:spcAft>
                <a:spcPts val="500"/>
              </a:spcAft>
            </a:pPr>
            <a:r>
              <a:rPr lang="en-US" altLang="en-US" sz="2200" i="0">
                <a:solidFill>
                  <a:schemeClr val="tx2"/>
                </a:solidFill>
              </a:rPr>
              <a:t>The ECPA </a:t>
            </a:r>
            <a:r>
              <a:rPr lang="en-US" altLang="en-US" sz="2200" b="1">
                <a:solidFill>
                  <a:schemeClr val="tx2"/>
                </a:solidFill>
              </a:rPr>
              <a:t>extended</a:t>
            </a:r>
            <a:r>
              <a:rPr lang="en-US" altLang="en-US" sz="2200" i="0">
                <a:solidFill>
                  <a:schemeClr val="tx2"/>
                </a:solidFill>
              </a:rPr>
              <a:t> Title III privacy protection to both the transmission and storage of digitized textual information exemplified by electronic mail. </a:t>
            </a:r>
            <a:endParaRPr lang="en-US" altLang="en-US" sz="2200" b="1" i="0">
              <a:solidFill>
                <a:schemeClr val="tx2"/>
              </a:solidFill>
            </a:endParaRPr>
          </a:p>
          <a:p>
            <a:pPr eaLnBrk="1" hangingPunct="1">
              <a:spcBef>
                <a:spcPts val="500"/>
              </a:spcBef>
              <a:spcAft>
                <a:spcPts val="500"/>
              </a:spcAft>
            </a:pPr>
            <a:r>
              <a:rPr lang="en-US" altLang="en-US" sz="2200" i="0">
                <a:solidFill>
                  <a:schemeClr val="tx2"/>
                </a:solidFill>
              </a:rPr>
              <a:t>The Act was designed to </a:t>
            </a:r>
            <a:r>
              <a:rPr lang="en-US" altLang="en-US" sz="2200" i="0" u="sng">
                <a:solidFill>
                  <a:schemeClr val="tx2"/>
                </a:solidFill>
              </a:rPr>
              <a:t>protect the contents of stored electronic mail</a:t>
            </a:r>
            <a:r>
              <a:rPr lang="en-US" altLang="en-US" sz="2200" i="0">
                <a:solidFill>
                  <a:schemeClr val="tx2"/>
                </a:solidFill>
              </a:rPr>
              <a:t>, voice mail and remote computing services.</a:t>
            </a:r>
          </a:p>
          <a:p>
            <a:pPr eaLnBrk="1" hangingPunct="1">
              <a:spcBef>
                <a:spcPts val="500"/>
              </a:spcBef>
              <a:spcAft>
                <a:spcPts val="500"/>
              </a:spcAft>
            </a:pPr>
            <a:r>
              <a:rPr lang="en-US" altLang="en-US" sz="2200" i="0">
                <a:solidFill>
                  <a:schemeClr val="tx2"/>
                </a:solidFill>
              </a:rPr>
              <a:t>It was also intended to </a:t>
            </a:r>
            <a:r>
              <a:rPr lang="en-US" altLang="en-US" sz="2200" i="0" u="sng">
                <a:solidFill>
                  <a:schemeClr val="tx2"/>
                </a:solidFill>
              </a:rPr>
              <a:t>prohibit providers of the electronic communication services from disclosing the contents of communication</a:t>
            </a:r>
            <a:r>
              <a:rPr lang="en-US" altLang="en-US" sz="2200" i="0">
                <a:solidFill>
                  <a:schemeClr val="tx2"/>
                </a:solidFill>
              </a:rPr>
              <a:t> that has been stored electronically without the lawful consent of the person who originated the communication. </a:t>
            </a:r>
            <a:endParaRPr lang="en-US" altLang="en-US" sz="2200" b="1" i="0">
              <a:solidFill>
                <a:schemeClr val="tx2"/>
              </a:solidFill>
            </a:endParaRPr>
          </a:p>
        </p:txBody>
      </p:sp>
      <p:sp>
        <p:nvSpPr>
          <p:cNvPr id="29700"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dissolve">
                                      <p:cBhvr>
                                        <p:cTn id="7" dur="500"/>
                                        <p:tgtEl>
                                          <p:spTgt spid="30723">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30723">
                                            <p:txEl>
                                              <p:pRg st="2" end="2"/>
                                            </p:txEl>
                                          </p:spTgt>
                                        </p:tgtEl>
                                        <p:attrNameLst>
                                          <p:attrName>style.visibility</p:attrName>
                                        </p:attrNameLst>
                                      </p:cBhvr>
                                      <p:to>
                                        <p:strVal val="visible"/>
                                      </p:to>
                                    </p:set>
                                    <p:animEffect transition="in" filter="dissolve">
                                      <p:cBhvr>
                                        <p:cTn id="11" dur="500"/>
                                        <p:tgtEl>
                                          <p:spTgt spid="30723">
                                            <p:txEl>
                                              <p:pRg st="2" end="2"/>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30723">
                                            <p:txEl>
                                              <p:pRg st="3" end="3"/>
                                            </p:txEl>
                                          </p:spTgt>
                                        </p:tgtEl>
                                        <p:attrNameLst>
                                          <p:attrName>style.visibility</p:attrName>
                                        </p:attrNameLst>
                                      </p:cBhvr>
                                      <p:to>
                                        <p:strVal val="visible"/>
                                      </p:to>
                                    </p:set>
                                    <p:animEffect transition="in" filter="dissolve">
                                      <p:cBhvr>
                                        <p:cTn id="15" dur="500"/>
                                        <p:tgtEl>
                                          <p:spTgt spid="30723">
                                            <p:txEl>
                                              <p:pRg st="3" end="3"/>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30723">
                                            <p:txEl>
                                              <p:pRg st="4" end="4"/>
                                            </p:txEl>
                                          </p:spTgt>
                                        </p:tgtEl>
                                        <p:attrNameLst>
                                          <p:attrName>style.visibility</p:attrName>
                                        </p:attrNameLst>
                                      </p:cBhvr>
                                      <p:to>
                                        <p:strVal val="visible"/>
                                      </p:to>
                                    </p:set>
                                    <p:animEffect transition="in" filter="dissolve">
                                      <p:cBhvr>
                                        <p:cTn id="19" dur="500"/>
                                        <p:tgtEl>
                                          <p:spTgt spid="3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3810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Legal Considerations</a:t>
            </a:r>
          </a:p>
        </p:txBody>
      </p:sp>
      <p:sp>
        <p:nvSpPr>
          <p:cNvPr id="31747" name="Text Box 5"/>
          <p:cNvSpPr txBox="1">
            <a:spLocks noChangeArrowheads="1"/>
          </p:cNvSpPr>
          <p:nvPr/>
        </p:nvSpPr>
        <p:spPr bwMode="auto">
          <a:xfrm>
            <a:off x="533400" y="1295400"/>
            <a:ext cx="807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i="0" u="sng">
                <a:solidFill>
                  <a:schemeClr val="tx2"/>
                </a:solidFill>
              </a:rPr>
              <a:t>Healthcare Information Patient Privacy Act of 1996- HIPPA</a:t>
            </a:r>
          </a:p>
          <a:p>
            <a:pPr eaLnBrk="1" hangingPunct="1">
              <a:spcBef>
                <a:spcPct val="50000"/>
              </a:spcBef>
              <a:buFontTx/>
              <a:buNone/>
            </a:pPr>
            <a:endParaRPr lang="en-US" altLang="en-US" sz="1000" b="1" i="0" u="sng">
              <a:solidFill>
                <a:schemeClr val="tx2"/>
              </a:solidFill>
            </a:endParaRPr>
          </a:p>
          <a:p>
            <a:pPr eaLnBrk="1" hangingPunct="1">
              <a:spcBef>
                <a:spcPts val="500"/>
              </a:spcBef>
              <a:spcAft>
                <a:spcPts val="500"/>
              </a:spcAft>
            </a:pPr>
            <a:r>
              <a:rPr lang="en-US" altLang="en-US" sz="2200" i="0">
                <a:solidFill>
                  <a:schemeClr val="tx2"/>
                </a:solidFill>
              </a:rPr>
              <a:t>Expands the traditional rules of patient confidentiality to the physical office environment, computer systems and the work of clinical staff such as nurses.</a:t>
            </a:r>
          </a:p>
          <a:p>
            <a:pPr eaLnBrk="1" hangingPunct="1">
              <a:spcBef>
                <a:spcPts val="500"/>
              </a:spcBef>
              <a:spcAft>
                <a:spcPts val="500"/>
              </a:spcAft>
            </a:pPr>
            <a:r>
              <a:rPr lang="en-US" altLang="en-US" sz="2200" i="0">
                <a:solidFill>
                  <a:schemeClr val="tx2"/>
                </a:solidFill>
              </a:rPr>
              <a:t>Requires procedures for storage, retrieval and backup of protected data in computers.</a:t>
            </a:r>
          </a:p>
          <a:p>
            <a:pPr eaLnBrk="1" hangingPunct="1">
              <a:spcBef>
                <a:spcPts val="500"/>
              </a:spcBef>
              <a:spcAft>
                <a:spcPts val="500"/>
              </a:spcAft>
            </a:pPr>
            <a:r>
              <a:rPr lang="en-US" altLang="en-US" sz="2200" i="0">
                <a:solidFill>
                  <a:schemeClr val="tx2"/>
                </a:solidFill>
              </a:rPr>
              <a:t>Motivated by the increasing exchange of medical information on the Internet and establishment national standards for electronic health care transactions.</a:t>
            </a:r>
          </a:p>
          <a:p>
            <a:pPr eaLnBrk="1" hangingPunct="1">
              <a:spcBef>
                <a:spcPts val="500"/>
              </a:spcBef>
              <a:spcAft>
                <a:spcPts val="500"/>
              </a:spcAft>
            </a:pPr>
            <a:r>
              <a:rPr lang="en-US" altLang="en-US" sz="2200" i="0">
                <a:solidFill>
                  <a:schemeClr val="tx2"/>
                </a:solidFill>
              </a:rPr>
              <a:t>Penalties for HIPPA violations include civil penalties of $100 per incident, up to $25,000 per person, per year.</a:t>
            </a:r>
            <a:endParaRPr lang="en-US" altLang="en-US" sz="2200" b="1" i="0">
              <a:solidFill>
                <a:schemeClr val="tx2"/>
              </a:solidFill>
            </a:endParaRPr>
          </a:p>
        </p:txBody>
      </p:sp>
      <p:sp>
        <p:nvSpPr>
          <p:cNvPr id="30724"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31747">
                                            <p:txEl>
                                              <p:pRg st="2" end="2"/>
                                            </p:txEl>
                                          </p:spTgt>
                                        </p:tgtEl>
                                        <p:attrNameLst>
                                          <p:attrName>style.visibility</p:attrName>
                                        </p:attrNameLst>
                                      </p:cBhvr>
                                      <p:to>
                                        <p:strVal val="visible"/>
                                      </p:to>
                                    </p:set>
                                    <p:animEffect transition="in" filter="dissolve">
                                      <p:cBhvr>
                                        <p:cTn id="11" dur="500"/>
                                        <p:tgtEl>
                                          <p:spTgt spid="31747">
                                            <p:txEl>
                                              <p:pRg st="2" end="2"/>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31747">
                                            <p:txEl>
                                              <p:pRg st="3" end="3"/>
                                            </p:txEl>
                                          </p:spTgt>
                                        </p:tgtEl>
                                        <p:attrNameLst>
                                          <p:attrName>style.visibility</p:attrName>
                                        </p:attrNameLst>
                                      </p:cBhvr>
                                      <p:to>
                                        <p:strVal val="visible"/>
                                      </p:to>
                                    </p:set>
                                    <p:animEffect transition="in" filter="dissolve">
                                      <p:cBhvr>
                                        <p:cTn id="15" dur="500"/>
                                        <p:tgtEl>
                                          <p:spTgt spid="31747">
                                            <p:txEl>
                                              <p:pRg st="3" end="3"/>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31747">
                                            <p:txEl>
                                              <p:pRg st="4" end="4"/>
                                            </p:txEl>
                                          </p:spTgt>
                                        </p:tgtEl>
                                        <p:attrNameLst>
                                          <p:attrName>style.visibility</p:attrName>
                                        </p:attrNameLst>
                                      </p:cBhvr>
                                      <p:to>
                                        <p:strVal val="visible"/>
                                      </p:to>
                                    </p:set>
                                    <p:animEffect transition="in" filter="dissolve">
                                      <p:cBhvr>
                                        <p:cTn id="19" dur="500"/>
                                        <p:tgtEl>
                                          <p:spTgt spid="31747">
                                            <p:txEl>
                                              <p:pRg st="4" end="4"/>
                                            </p:txEl>
                                          </p:spTgt>
                                        </p:tgtEl>
                                      </p:cBhvr>
                                    </p:animEffect>
                                  </p:childTnLst>
                                </p:cTn>
                              </p:par>
                            </p:childTnLst>
                          </p:cTn>
                        </p:par>
                        <p:par>
                          <p:cTn id="20" fill="hold" nodeType="afterGroup">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31747">
                                            <p:txEl>
                                              <p:pRg st="5" end="5"/>
                                            </p:txEl>
                                          </p:spTgt>
                                        </p:tgtEl>
                                        <p:attrNameLst>
                                          <p:attrName>style.visibility</p:attrName>
                                        </p:attrNameLst>
                                      </p:cBhvr>
                                      <p:to>
                                        <p:strVal val="visible"/>
                                      </p:to>
                                    </p:set>
                                    <p:animEffect transition="in" filter="dissolve">
                                      <p:cBhvr>
                                        <p:cTn id="23" dur="500"/>
                                        <p:tgtEl>
                                          <p:spTgt spid="317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40116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3"/>
          <p:cNvSpPr txBox="1">
            <a:spLocks noChangeArrowheads="1"/>
          </p:cNvSpPr>
          <p:nvPr/>
        </p:nvSpPr>
        <p:spPr bwMode="auto">
          <a:xfrm>
            <a:off x="4495800" y="2819400"/>
            <a:ext cx="449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Passwords</a:t>
            </a:r>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0" y="762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Password Considerations</a:t>
            </a:r>
          </a:p>
        </p:txBody>
      </p:sp>
      <p:sp>
        <p:nvSpPr>
          <p:cNvPr id="33795" name="Text Box 3"/>
          <p:cNvSpPr txBox="1">
            <a:spLocks noChangeArrowheads="1"/>
          </p:cNvSpPr>
          <p:nvPr/>
        </p:nvSpPr>
        <p:spPr bwMode="auto">
          <a:xfrm>
            <a:off x="1219200" y="1295400"/>
            <a:ext cx="7467600"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i="0">
                <a:solidFill>
                  <a:schemeClr val="tx2"/>
                </a:solidFill>
              </a:rPr>
              <a:t>Password Identification:</a:t>
            </a:r>
          </a:p>
          <a:p>
            <a:pPr eaLnBrk="1" hangingPunct="1">
              <a:spcBef>
                <a:spcPct val="50000"/>
              </a:spcBef>
              <a:buFontTx/>
              <a:buNone/>
            </a:pPr>
            <a:endParaRPr lang="en-US" altLang="en-US" sz="1000" i="0">
              <a:solidFill>
                <a:schemeClr val="tx2"/>
              </a:solidFill>
            </a:endParaRPr>
          </a:p>
          <a:p>
            <a:pPr eaLnBrk="1" hangingPunct="1">
              <a:spcBef>
                <a:spcPct val="0"/>
              </a:spcBef>
            </a:pPr>
            <a:r>
              <a:rPr lang="en-US" altLang="en-US" sz="2200" i="0">
                <a:solidFill>
                  <a:schemeClr val="tx2"/>
                </a:solidFill>
              </a:rPr>
              <a:t> Social Engineering:</a:t>
            </a:r>
          </a:p>
          <a:p>
            <a:pPr lvl="1" eaLnBrk="1" hangingPunct="1">
              <a:spcBef>
                <a:spcPct val="0"/>
              </a:spcBef>
            </a:pPr>
            <a:r>
              <a:rPr lang="en-US" altLang="en-US" sz="2200" i="0">
                <a:solidFill>
                  <a:schemeClr val="tx2"/>
                </a:solidFill>
              </a:rPr>
              <a:t> ask suspect</a:t>
            </a:r>
          </a:p>
          <a:p>
            <a:pPr lvl="1" eaLnBrk="1" hangingPunct="1">
              <a:spcBef>
                <a:spcPct val="0"/>
              </a:spcBef>
            </a:pPr>
            <a:r>
              <a:rPr lang="en-US" altLang="en-US" sz="2200" i="0">
                <a:solidFill>
                  <a:schemeClr val="tx2"/>
                </a:solidFill>
              </a:rPr>
              <a:t> interview/interrogation of suspect</a:t>
            </a:r>
          </a:p>
          <a:p>
            <a:pPr lvl="1" eaLnBrk="1" hangingPunct="1">
              <a:spcBef>
                <a:spcPct val="0"/>
              </a:spcBef>
              <a:buFontTx/>
              <a:buNone/>
            </a:pPr>
            <a:endParaRPr lang="en-US" altLang="en-US" sz="1000" i="0">
              <a:solidFill>
                <a:schemeClr val="tx2"/>
              </a:solidFill>
            </a:endParaRPr>
          </a:p>
          <a:p>
            <a:pPr eaLnBrk="1" hangingPunct="1">
              <a:spcBef>
                <a:spcPct val="0"/>
              </a:spcBef>
            </a:pPr>
            <a:r>
              <a:rPr lang="en-US" altLang="en-US" sz="2200" i="0">
                <a:solidFill>
                  <a:schemeClr val="tx2"/>
                </a:solidFill>
              </a:rPr>
              <a:t> Search desktop and surrounding areas</a:t>
            </a:r>
          </a:p>
          <a:p>
            <a:pPr lvl="1" eaLnBrk="1" hangingPunct="1">
              <a:spcBef>
                <a:spcPct val="0"/>
              </a:spcBef>
            </a:pPr>
            <a:r>
              <a:rPr lang="en-US" altLang="en-US" sz="2200" i="0">
                <a:solidFill>
                  <a:schemeClr val="tx2"/>
                </a:solidFill>
              </a:rPr>
              <a:t> (look under keyboard, sticky notes, organizers)</a:t>
            </a:r>
          </a:p>
          <a:p>
            <a:pPr lvl="1" eaLnBrk="1" hangingPunct="1">
              <a:spcBef>
                <a:spcPct val="0"/>
              </a:spcBef>
              <a:buFontTx/>
              <a:buNone/>
            </a:pPr>
            <a:endParaRPr lang="en-US" altLang="en-US" sz="1000" i="0">
              <a:solidFill>
                <a:schemeClr val="tx2"/>
              </a:solidFill>
            </a:endParaRPr>
          </a:p>
          <a:p>
            <a:pPr eaLnBrk="1" hangingPunct="1">
              <a:spcBef>
                <a:spcPct val="0"/>
              </a:spcBef>
            </a:pPr>
            <a:r>
              <a:rPr lang="en-US" altLang="en-US" sz="2200" i="0">
                <a:solidFill>
                  <a:schemeClr val="tx2"/>
                </a:solidFill>
              </a:rPr>
              <a:t> Obtain personal information</a:t>
            </a:r>
          </a:p>
          <a:p>
            <a:pPr lvl="1" eaLnBrk="1" hangingPunct="1">
              <a:spcBef>
                <a:spcPct val="0"/>
              </a:spcBef>
            </a:pPr>
            <a:r>
              <a:rPr lang="en-US" altLang="en-US" sz="2200" i="0">
                <a:solidFill>
                  <a:schemeClr val="tx2"/>
                </a:solidFill>
              </a:rPr>
              <a:t> Children names</a:t>
            </a:r>
          </a:p>
          <a:p>
            <a:pPr lvl="1" eaLnBrk="1" hangingPunct="1">
              <a:spcBef>
                <a:spcPct val="0"/>
              </a:spcBef>
            </a:pPr>
            <a:r>
              <a:rPr lang="en-US" altLang="en-US" sz="2200" i="0">
                <a:solidFill>
                  <a:schemeClr val="tx2"/>
                </a:solidFill>
              </a:rPr>
              <a:t> Pets</a:t>
            </a:r>
          </a:p>
          <a:p>
            <a:pPr lvl="1" eaLnBrk="1" hangingPunct="1">
              <a:spcBef>
                <a:spcPct val="0"/>
              </a:spcBef>
            </a:pPr>
            <a:r>
              <a:rPr lang="en-US" altLang="en-US" sz="2200" i="0">
                <a:solidFill>
                  <a:schemeClr val="tx2"/>
                </a:solidFill>
              </a:rPr>
              <a:t> Friends</a:t>
            </a:r>
          </a:p>
          <a:p>
            <a:pPr lvl="1" eaLnBrk="1" hangingPunct="1">
              <a:spcBef>
                <a:spcPct val="0"/>
              </a:spcBef>
            </a:pPr>
            <a:r>
              <a:rPr lang="en-US" altLang="en-US" sz="2200" i="0">
                <a:solidFill>
                  <a:schemeClr val="tx2"/>
                </a:solidFill>
              </a:rPr>
              <a:t> Relatives</a:t>
            </a:r>
          </a:p>
          <a:p>
            <a:pPr lvl="1" eaLnBrk="1" hangingPunct="1">
              <a:spcBef>
                <a:spcPct val="0"/>
              </a:spcBef>
            </a:pPr>
            <a:r>
              <a:rPr lang="en-US" altLang="en-US" sz="2200" i="0">
                <a:solidFill>
                  <a:schemeClr val="tx2"/>
                </a:solidFill>
              </a:rPr>
              <a:t> Hobbies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33795">
                                            <p:txEl>
                                              <p:pRg st="2" end="2"/>
                                            </p:txEl>
                                          </p:spTgt>
                                        </p:tgtEl>
                                        <p:attrNameLst>
                                          <p:attrName>style.visibility</p:attrName>
                                        </p:attrNameLst>
                                      </p:cBhvr>
                                      <p:to>
                                        <p:strVal val="visible"/>
                                      </p:to>
                                    </p:set>
                                    <p:animEffect transition="in" filter="dissolve">
                                      <p:cBhvr>
                                        <p:cTn id="11" dur="500"/>
                                        <p:tgtEl>
                                          <p:spTgt spid="33795">
                                            <p:txEl>
                                              <p:pRg st="2" end="2"/>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33795">
                                            <p:txEl>
                                              <p:pRg st="3" end="3"/>
                                            </p:txEl>
                                          </p:spTgt>
                                        </p:tgtEl>
                                        <p:attrNameLst>
                                          <p:attrName>style.visibility</p:attrName>
                                        </p:attrNameLst>
                                      </p:cBhvr>
                                      <p:to>
                                        <p:strVal val="visible"/>
                                      </p:to>
                                    </p:set>
                                    <p:animEffect transition="in" filter="dissolve">
                                      <p:cBhvr>
                                        <p:cTn id="15" dur="500"/>
                                        <p:tgtEl>
                                          <p:spTgt spid="33795">
                                            <p:txEl>
                                              <p:pRg st="3" end="3"/>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33795">
                                            <p:txEl>
                                              <p:pRg st="4" end="4"/>
                                            </p:txEl>
                                          </p:spTgt>
                                        </p:tgtEl>
                                        <p:attrNameLst>
                                          <p:attrName>style.visibility</p:attrName>
                                        </p:attrNameLst>
                                      </p:cBhvr>
                                      <p:to>
                                        <p:strVal val="visible"/>
                                      </p:to>
                                    </p:set>
                                    <p:animEffect transition="in" filter="dissolve">
                                      <p:cBhvr>
                                        <p:cTn id="19" dur="500"/>
                                        <p:tgtEl>
                                          <p:spTgt spid="33795">
                                            <p:txEl>
                                              <p:pRg st="4" end="4"/>
                                            </p:txEl>
                                          </p:spTgt>
                                        </p:tgtEl>
                                      </p:cBhvr>
                                    </p:animEffect>
                                  </p:childTnLst>
                                </p:cTn>
                              </p:par>
                            </p:childTnLst>
                          </p:cTn>
                        </p:par>
                        <p:par>
                          <p:cTn id="20" fill="hold" nodeType="afterGroup">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33795">
                                            <p:txEl>
                                              <p:pRg st="6" end="6"/>
                                            </p:txEl>
                                          </p:spTgt>
                                        </p:tgtEl>
                                        <p:attrNameLst>
                                          <p:attrName>style.visibility</p:attrName>
                                        </p:attrNameLst>
                                      </p:cBhvr>
                                      <p:to>
                                        <p:strVal val="visible"/>
                                      </p:to>
                                    </p:set>
                                    <p:animEffect transition="in" filter="dissolve">
                                      <p:cBhvr>
                                        <p:cTn id="23" dur="500"/>
                                        <p:tgtEl>
                                          <p:spTgt spid="33795">
                                            <p:txEl>
                                              <p:pRg st="6" end="6"/>
                                            </p:txEl>
                                          </p:spTgt>
                                        </p:tgtEl>
                                      </p:cBhvr>
                                    </p:animEffect>
                                  </p:childTnLst>
                                </p:cTn>
                              </p:par>
                            </p:childTnLst>
                          </p:cTn>
                        </p:par>
                        <p:par>
                          <p:cTn id="24" fill="hold" nodeType="afterGroup">
                            <p:stCondLst>
                              <p:cond delay="6500"/>
                            </p:stCondLst>
                            <p:childTnLst>
                              <p:par>
                                <p:cTn id="25" presetID="9" presetClass="entr" presetSubtype="0" fill="hold" nodeType="afterEffect">
                                  <p:stCondLst>
                                    <p:cond delay="1000"/>
                                  </p:stCondLst>
                                  <p:childTnLst>
                                    <p:set>
                                      <p:cBhvr>
                                        <p:cTn id="26" dur="1" fill="hold">
                                          <p:stCondLst>
                                            <p:cond delay="0"/>
                                          </p:stCondLst>
                                        </p:cTn>
                                        <p:tgtEl>
                                          <p:spTgt spid="33795">
                                            <p:txEl>
                                              <p:pRg st="7" end="7"/>
                                            </p:txEl>
                                          </p:spTgt>
                                        </p:tgtEl>
                                        <p:attrNameLst>
                                          <p:attrName>style.visibility</p:attrName>
                                        </p:attrNameLst>
                                      </p:cBhvr>
                                      <p:to>
                                        <p:strVal val="visible"/>
                                      </p:to>
                                    </p:set>
                                    <p:animEffect transition="in" filter="dissolve">
                                      <p:cBhvr>
                                        <p:cTn id="27" dur="500"/>
                                        <p:tgtEl>
                                          <p:spTgt spid="33795">
                                            <p:txEl>
                                              <p:pRg st="7" end="7"/>
                                            </p:txEl>
                                          </p:spTgt>
                                        </p:tgtEl>
                                      </p:cBhvr>
                                    </p:animEffect>
                                  </p:childTnLst>
                                </p:cTn>
                              </p:par>
                            </p:childTnLst>
                          </p:cTn>
                        </p:par>
                        <p:par>
                          <p:cTn id="28" fill="hold" nodeType="afterGroup">
                            <p:stCondLst>
                              <p:cond delay="8000"/>
                            </p:stCondLst>
                            <p:childTnLst>
                              <p:par>
                                <p:cTn id="29" presetID="9" presetClass="entr" presetSubtype="0" fill="hold" nodeType="afterEffect">
                                  <p:stCondLst>
                                    <p:cond delay="1000"/>
                                  </p:stCondLst>
                                  <p:childTnLst>
                                    <p:set>
                                      <p:cBhvr>
                                        <p:cTn id="30" dur="1" fill="hold">
                                          <p:stCondLst>
                                            <p:cond delay="0"/>
                                          </p:stCondLst>
                                        </p:cTn>
                                        <p:tgtEl>
                                          <p:spTgt spid="33795">
                                            <p:txEl>
                                              <p:pRg st="9" end="9"/>
                                            </p:txEl>
                                          </p:spTgt>
                                        </p:tgtEl>
                                        <p:attrNameLst>
                                          <p:attrName>style.visibility</p:attrName>
                                        </p:attrNameLst>
                                      </p:cBhvr>
                                      <p:to>
                                        <p:strVal val="visible"/>
                                      </p:to>
                                    </p:set>
                                    <p:animEffect transition="in" filter="dissolve">
                                      <p:cBhvr>
                                        <p:cTn id="31" dur="500"/>
                                        <p:tgtEl>
                                          <p:spTgt spid="33795">
                                            <p:txEl>
                                              <p:pRg st="9" end="9"/>
                                            </p:txEl>
                                          </p:spTgt>
                                        </p:tgtEl>
                                      </p:cBhvr>
                                    </p:animEffect>
                                  </p:childTnLst>
                                </p:cTn>
                              </p:par>
                            </p:childTnLst>
                          </p:cTn>
                        </p:par>
                        <p:par>
                          <p:cTn id="32" fill="hold" nodeType="afterGroup">
                            <p:stCondLst>
                              <p:cond delay="9500"/>
                            </p:stCondLst>
                            <p:childTnLst>
                              <p:par>
                                <p:cTn id="33" presetID="9" presetClass="entr" presetSubtype="0" fill="hold" nodeType="afterEffect">
                                  <p:stCondLst>
                                    <p:cond delay="1000"/>
                                  </p:stCondLst>
                                  <p:childTnLst>
                                    <p:set>
                                      <p:cBhvr>
                                        <p:cTn id="34" dur="1" fill="hold">
                                          <p:stCondLst>
                                            <p:cond delay="0"/>
                                          </p:stCondLst>
                                        </p:cTn>
                                        <p:tgtEl>
                                          <p:spTgt spid="33795">
                                            <p:txEl>
                                              <p:pRg st="10" end="10"/>
                                            </p:txEl>
                                          </p:spTgt>
                                        </p:tgtEl>
                                        <p:attrNameLst>
                                          <p:attrName>style.visibility</p:attrName>
                                        </p:attrNameLst>
                                      </p:cBhvr>
                                      <p:to>
                                        <p:strVal val="visible"/>
                                      </p:to>
                                    </p:set>
                                    <p:animEffect transition="in" filter="dissolve">
                                      <p:cBhvr>
                                        <p:cTn id="35" dur="500"/>
                                        <p:tgtEl>
                                          <p:spTgt spid="33795">
                                            <p:txEl>
                                              <p:pRg st="10" end="10"/>
                                            </p:txEl>
                                          </p:spTgt>
                                        </p:tgtEl>
                                      </p:cBhvr>
                                    </p:animEffect>
                                  </p:childTnLst>
                                </p:cTn>
                              </p:par>
                            </p:childTnLst>
                          </p:cTn>
                        </p:par>
                        <p:par>
                          <p:cTn id="36" fill="hold" nodeType="afterGroup">
                            <p:stCondLst>
                              <p:cond delay="11000"/>
                            </p:stCondLst>
                            <p:childTnLst>
                              <p:par>
                                <p:cTn id="37" presetID="9" presetClass="entr" presetSubtype="0" fill="hold" nodeType="afterEffect">
                                  <p:stCondLst>
                                    <p:cond delay="1000"/>
                                  </p:stCondLst>
                                  <p:childTnLst>
                                    <p:set>
                                      <p:cBhvr>
                                        <p:cTn id="38" dur="1" fill="hold">
                                          <p:stCondLst>
                                            <p:cond delay="0"/>
                                          </p:stCondLst>
                                        </p:cTn>
                                        <p:tgtEl>
                                          <p:spTgt spid="33795">
                                            <p:txEl>
                                              <p:pRg st="11" end="11"/>
                                            </p:txEl>
                                          </p:spTgt>
                                        </p:tgtEl>
                                        <p:attrNameLst>
                                          <p:attrName>style.visibility</p:attrName>
                                        </p:attrNameLst>
                                      </p:cBhvr>
                                      <p:to>
                                        <p:strVal val="visible"/>
                                      </p:to>
                                    </p:set>
                                    <p:animEffect transition="in" filter="dissolve">
                                      <p:cBhvr>
                                        <p:cTn id="39" dur="500"/>
                                        <p:tgtEl>
                                          <p:spTgt spid="33795">
                                            <p:txEl>
                                              <p:pRg st="11" end="11"/>
                                            </p:txEl>
                                          </p:spTgt>
                                        </p:tgtEl>
                                      </p:cBhvr>
                                    </p:animEffect>
                                  </p:childTnLst>
                                </p:cTn>
                              </p:par>
                            </p:childTnLst>
                          </p:cTn>
                        </p:par>
                        <p:par>
                          <p:cTn id="40" fill="hold" nodeType="afterGroup">
                            <p:stCondLst>
                              <p:cond delay="12500"/>
                            </p:stCondLst>
                            <p:childTnLst>
                              <p:par>
                                <p:cTn id="41" presetID="9" presetClass="entr" presetSubtype="0" fill="hold" nodeType="afterEffect">
                                  <p:stCondLst>
                                    <p:cond delay="1000"/>
                                  </p:stCondLst>
                                  <p:childTnLst>
                                    <p:set>
                                      <p:cBhvr>
                                        <p:cTn id="42" dur="1" fill="hold">
                                          <p:stCondLst>
                                            <p:cond delay="0"/>
                                          </p:stCondLst>
                                        </p:cTn>
                                        <p:tgtEl>
                                          <p:spTgt spid="33795">
                                            <p:txEl>
                                              <p:pRg st="12" end="12"/>
                                            </p:txEl>
                                          </p:spTgt>
                                        </p:tgtEl>
                                        <p:attrNameLst>
                                          <p:attrName>style.visibility</p:attrName>
                                        </p:attrNameLst>
                                      </p:cBhvr>
                                      <p:to>
                                        <p:strVal val="visible"/>
                                      </p:to>
                                    </p:set>
                                    <p:animEffect transition="in" filter="dissolve">
                                      <p:cBhvr>
                                        <p:cTn id="43" dur="500"/>
                                        <p:tgtEl>
                                          <p:spTgt spid="33795">
                                            <p:txEl>
                                              <p:pRg st="12" end="12"/>
                                            </p:txEl>
                                          </p:spTgt>
                                        </p:tgtEl>
                                      </p:cBhvr>
                                    </p:animEffect>
                                  </p:childTnLst>
                                </p:cTn>
                              </p:par>
                            </p:childTnLst>
                          </p:cTn>
                        </p:par>
                        <p:par>
                          <p:cTn id="44" fill="hold" nodeType="afterGroup">
                            <p:stCondLst>
                              <p:cond delay="14000"/>
                            </p:stCondLst>
                            <p:childTnLst>
                              <p:par>
                                <p:cTn id="45" presetID="9" presetClass="entr" presetSubtype="0" fill="hold" nodeType="afterEffect">
                                  <p:stCondLst>
                                    <p:cond delay="1000"/>
                                  </p:stCondLst>
                                  <p:childTnLst>
                                    <p:set>
                                      <p:cBhvr>
                                        <p:cTn id="46" dur="1" fill="hold">
                                          <p:stCondLst>
                                            <p:cond delay="0"/>
                                          </p:stCondLst>
                                        </p:cTn>
                                        <p:tgtEl>
                                          <p:spTgt spid="33795">
                                            <p:txEl>
                                              <p:pRg st="13" end="13"/>
                                            </p:txEl>
                                          </p:spTgt>
                                        </p:tgtEl>
                                        <p:attrNameLst>
                                          <p:attrName>style.visibility</p:attrName>
                                        </p:attrNameLst>
                                      </p:cBhvr>
                                      <p:to>
                                        <p:strVal val="visible"/>
                                      </p:to>
                                    </p:set>
                                    <p:animEffect transition="in" filter="dissolve">
                                      <p:cBhvr>
                                        <p:cTn id="47" dur="500"/>
                                        <p:tgtEl>
                                          <p:spTgt spid="33795">
                                            <p:txEl>
                                              <p:pRg st="13" end="13"/>
                                            </p:txEl>
                                          </p:spTgt>
                                        </p:tgtEl>
                                      </p:cBhvr>
                                    </p:animEffect>
                                  </p:childTnLst>
                                </p:cTn>
                              </p:par>
                            </p:childTnLst>
                          </p:cTn>
                        </p:par>
                        <p:par>
                          <p:cTn id="48" fill="hold" nodeType="afterGroup">
                            <p:stCondLst>
                              <p:cond delay="15500"/>
                            </p:stCondLst>
                            <p:childTnLst>
                              <p:par>
                                <p:cTn id="49" presetID="9" presetClass="entr" presetSubtype="0" fill="hold" nodeType="afterEffect">
                                  <p:stCondLst>
                                    <p:cond delay="1000"/>
                                  </p:stCondLst>
                                  <p:childTnLst>
                                    <p:set>
                                      <p:cBhvr>
                                        <p:cTn id="50" dur="1" fill="hold">
                                          <p:stCondLst>
                                            <p:cond delay="0"/>
                                          </p:stCondLst>
                                        </p:cTn>
                                        <p:tgtEl>
                                          <p:spTgt spid="33795">
                                            <p:txEl>
                                              <p:pRg st="14" end="14"/>
                                            </p:txEl>
                                          </p:spTgt>
                                        </p:tgtEl>
                                        <p:attrNameLst>
                                          <p:attrName>style.visibility</p:attrName>
                                        </p:attrNameLst>
                                      </p:cBhvr>
                                      <p:to>
                                        <p:strVal val="visible"/>
                                      </p:to>
                                    </p:set>
                                    <p:animEffect transition="in" filter="dissolve">
                                      <p:cBhvr>
                                        <p:cTn id="51" dur="500"/>
                                        <p:tgtEl>
                                          <p:spTgt spid="3379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0" y="762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Password  &amp; Encryption Considerations</a:t>
            </a:r>
          </a:p>
        </p:txBody>
      </p:sp>
      <p:sp>
        <p:nvSpPr>
          <p:cNvPr id="33795" name="Text Box 3"/>
          <p:cNvSpPr txBox="1">
            <a:spLocks noChangeArrowheads="1"/>
          </p:cNvSpPr>
          <p:nvPr/>
        </p:nvSpPr>
        <p:spPr bwMode="auto">
          <a:xfrm>
            <a:off x="304800" y="2590800"/>
            <a:ext cx="830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000" i="0"/>
          </a:p>
        </p:txBody>
      </p:sp>
      <p:sp>
        <p:nvSpPr>
          <p:cNvPr id="34820" name="Text Box 5"/>
          <p:cNvSpPr txBox="1">
            <a:spLocks noChangeArrowheads="1"/>
          </p:cNvSpPr>
          <p:nvPr/>
        </p:nvSpPr>
        <p:spPr bwMode="auto">
          <a:xfrm>
            <a:off x="990600" y="1600200"/>
            <a:ext cx="75438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200" b="1" i="0" u="sng">
                <a:solidFill>
                  <a:schemeClr val="tx2"/>
                </a:solidFill>
              </a:rPr>
              <a:t>Password Protected Files vs. Encrypted Files</a:t>
            </a:r>
          </a:p>
          <a:p>
            <a:pPr eaLnBrk="1" hangingPunct="1">
              <a:spcBef>
                <a:spcPct val="50000"/>
              </a:spcBef>
              <a:buFontTx/>
              <a:buNone/>
            </a:pPr>
            <a:endParaRPr lang="en-US" altLang="en-US" sz="2000" b="1" i="0">
              <a:solidFill>
                <a:schemeClr val="tx2"/>
              </a:solidFill>
            </a:endParaRPr>
          </a:p>
          <a:p>
            <a:pPr eaLnBrk="1" hangingPunct="1">
              <a:spcBef>
                <a:spcPct val="50000"/>
              </a:spcBef>
            </a:pPr>
            <a:r>
              <a:rPr lang="en-US" altLang="en-US" sz="2000" b="1" i="0">
                <a:solidFill>
                  <a:schemeClr val="tx2"/>
                </a:solidFill>
              </a:rPr>
              <a:t> Password Protected Files</a:t>
            </a:r>
          </a:p>
          <a:p>
            <a:pPr lvl="1" eaLnBrk="1" hangingPunct="1">
              <a:spcBef>
                <a:spcPct val="50000"/>
              </a:spcBef>
            </a:pPr>
            <a:r>
              <a:rPr lang="en-US" altLang="en-US" sz="2000" i="0">
                <a:solidFill>
                  <a:schemeClr val="tx2"/>
                </a:solidFill>
              </a:rPr>
              <a:t> Easy to bypass</a:t>
            </a:r>
          </a:p>
          <a:p>
            <a:pPr lvl="1" eaLnBrk="1" hangingPunct="1">
              <a:spcBef>
                <a:spcPct val="50000"/>
              </a:spcBef>
            </a:pPr>
            <a:r>
              <a:rPr lang="en-US" altLang="en-US" sz="2000" i="0">
                <a:solidFill>
                  <a:schemeClr val="tx2"/>
                </a:solidFill>
              </a:rPr>
              <a:t> Data is intact and intelligible</a:t>
            </a:r>
          </a:p>
          <a:p>
            <a:pPr eaLnBrk="1" hangingPunct="1">
              <a:spcBef>
                <a:spcPct val="50000"/>
              </a:spcBef>
            </a:pPr>
            <a:r>
              <a:rPr lang="en-US" altLang="en-US" sz="2000" b="1" i="0">
                <a:solidFill>
                  <a:schemeClr val="tx2"/>
                </a:solidFill>
              </a:rPr>
              <a:t> Encrypted Files</a:t>
            </a:r>
          </a:p>
          <a:p>
            <a:pPr lvl="1" eaLnBrk="1" hangingPunct="1">
              <a:spcBef>
                <a:spcPct val="50000"/>
              </a:spcBef>
            </a:pPr>
            <a:r>
              <a:rPr lang="en-US" altLang="en-US" sz="2000" i="0">
                <a:solidFill>
                  <a:schemeClr val="tx2"/>
                </a:solidFill>
              </a:rPr>
              <a:t> Much more difficult to bypass</a:t>
            </a:r>
          </a:p>
          <a:p>
            <a:pPr lvl="1" eaLnBrk="1" hangingPunct="1">
              <a:spcBef>
                <a:spcPct val="50000"/>
              </a:spcBef>
            </a:pPr>
            <a:r>
              <a:rPr lang="en-US" altLang="en-US" sz="2000" i="0">
                <a:solidFill>
                  <a:schemeClr val="tx2"/>
                </a:solidFill>
              </a:rPr>
              <a:t> Data is scrambled</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Effect transition="in" filter="dissolve">
                                      <p:cBhvr>
                                        <p:cTn id="7" dur="500"/>
                                        <p:tgtEl>
                                          <p:spTgt spid="34820">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34820">
                                            <p:txEl>
                                              <p:pRg st="2" end="2"/>
                                            </p:txEl>
                                          </p:spTgt>
                                        </p:tgtEl>
                                        <p:attrNameLst>
                                          <p:attrName>style.visibility</p:attrName>
                                        </p:attrNameLst>
                                      </p:cBhvr>
                                      <p:to>
                                        <p:strVal val="visible"/>
                                      </p:to>
                                    </p:set>
                                    <p:animEffect transition="in" filter="dissolve">
                                      <p:cBhvr>
                                        <p:cTn id="11" dur="500"/>
                                        <p:tgtEl>
                                          <p:spTgt spid="34820">
                                            <p:txEl>
                                              <p:pRg st="2" end="2"/>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34820">
                                            <p:txEl>
                                              <p:pRg st="3" end="3"/>
                                            </p:txEl>
                                          </p:spTgt>
                                        </p:tgtEl>
                                        <p:attrNameLst>
                                          <p:attrName>style.visibility</p:attrName>
                                        </p:attrNameLst>
                                      </p:cBhvr>
                                      <p:to>
                                        <p:strVal val="visible"/>
                                      </p:to>
                                    </p:set>
                                    <p:animEffect transition="in" filter="dissolve">
                                      <p:cBhvr>
                                        <p:cTn id="15" dur="500"/>
                                        <p:tgtEl>
                                          <p:spTgt spid="34820">
                                            <p:txEl>
                                              <p:pRg st="3" end="3"/>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34820">
                                            <p:txEl>
                                              <p:pRg st="4" end="4"/>
                                            </p:txEl>
                                          </p:spTgt>
                                        </p:tgtEl>
                                        <p:attrNameLst>
                                          <p:attrName>style.visibility</p:attrName>
                                        </p:attrNameLst>
                                      </p:cBhvr>
                                      <p:to>
                                        <p:strVal val="visible"/>
                                      </p:to>
                                    </p:set>
                                    <p:animEffect transition="in" filter="dissolve">
                                      <p:cBhvr>
                                        <p:cTn id="19" dur="500"/>
                                        <p:tgtEl>
                                          <p:spTgt spid="34820">
                                            <p:txEl>
                                              <p:pRg st="4" end="4"/>
                                            </p:txEl>
                                          </p:spTgt>
                                        </p:tgtEl>
                                      </p:cBhvr>
                                    </p:animEffect>
                                  </p:childTnLst>
                                </p:cTn>
                              </p:par>
                            </p:childTnLst>
                          </p:cTn>
                        </p:par>
                        <p:par>
                          <p:cTn id="20" fill="hold" nodeType="afterGroup">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34820">
                                            <p:txEl>
                                              <p:pRg st="5" end="5"/>
                                            </p:txEl>
                                          </p:spTgt>
                                        </p:tgtEl>
                                        <p:attrNameLst>
                                          <p:attrName>style.visibility</p:attrName>
                                        </p:attrNameLst>
                                      </p:cBhvr>
                                      <p:to>
                                        <p:strVal val="visible"/>
                                      </p:to>
                                    </p:set>
                                    <p:animEffect transition="in" filter="dissolve">
                                      <p:cBhvr>
                                        <p:cTn id="23" dur="500"/>
                                        <p:tgtEl>
                                          <p:spTgt spid="34820">
                                            <p:txEl>
                                              <p:pRg st="5" end="5"/>
                                            </p:txEl>
                                          </p:spTgt>
                                        </p:tgtEl>
                                      </p:cBhvr>
                                    </p:animEffect>
                                  </p:childTnLst>
                                </p:cTn>
                              </p:par>
                            </p:childTnLst>
                          </p:cTn>
                        </p:par>
                        <p:par>
                          <p:cTn id="24" fill="hold" nodeType="afterGroup">
                            <p:stCondLst>
                              <p:cond delay="6500"/>
                            </p:stCondLst>
                            <p:childTnLst>
                              <p:par>
                                <p:cTn id="25" presetID="9" presetClass="entr" presetSubtype="0" fill="hold" nodeType="afterEffect">
                                  <p:stCondLst>
                                    <p:cond delay="1000"/>
                                  </p:stCondLst>
                                  <p:childTnLst>
                                    <p:set>
                                      <p:cBhvr>
                                        <p:cTn id="26" dur="1" fill="hold">
                                          <p:stCondLst>
                                            <p:cond delay="0"/>
                                          </p:stCondLst>
                                        </p:cTn>
                                        <p:tgtEl>
                                          <p:spTgt spid="34820">
                                            <p:txEl>
                                              <p:pRg st="6" end="6"/>
                                            </p:txEl>
                                          </p:spTgt>
                                        </p:tgtEl>
                                        <p:attrNameLst>
                                          <p:attrName>style.visibility</p:attrName>
                                        </p:attrNameLst>
                                      </p:cBhvr>
                                      <p:to>
                                        <p:strVal val="visible"/>
                                      </p:to>
                                    </p:set>
                                    <p:animEffect transition="in" filter="dissolve">
                                      <p:cBhvr>
                                        <p:cTn id="27" dur="500"/>
                                        <p:tgtEl>
                                          <p:spTgt spid="34820">
                                            <p:txEl>
                                              <p:pRg st="6" end="6"/>
                                            </p:txEl>
                                          </p:spTgt>
                                        </p:tgtEl>
                                      </p:cBhvr>
                                    </p:animEffect>
                                  </p:childTnLst>
                                </p:cTn>
                              </p:par>
                            </p:childTnLst>
                          </p:cTn>
                        </p:par>
                        <p:par>
                          <p:cTn id="28" fill="hold" nodeType="afterGroup">
                            <p:stCondLst>
                              <p:cond delay="8000"/>
                            </p:stCondLst>
                            <p:childTnLst>
                              <p:par>
                                <p:cTn id="29" presetID="9" presetClass="entr" presetSubtype="0" fill="hold" nodeType="afterEffect">
                                  <p:stCondLst>
                                    <p:cond delay="1000"/>
                                  </p:stCondLst>
                                  <p:childTnLst>
                                    <p:set>
                                      <p:cBhvr>
                                        <p:cTn id="30" dur="1" fill="hold">
                                          <p:stCondLst>
                                            <p:cond delay="0"/>
                                          </p:stCondLst>
                                        </p:cTn>
                                        <p:tgtEl>
                                          <p:spTgt spid="34820">
                                            <p:txEl>
                                              <p:pRg st="7" end="7"/>
                                            </p:txEl>
                                          </p:spTgt>
                                        </p:tgtEl>
                                        <p:attrNameLst>
                                          <p:attrName>style.visibility</p:attrName>
                                        </p:attrNameLst>
                                      </p:cBhvr>
                                      <p:to>
                                        <p:strVal val="visible"/>
                                      </p:to>
                                    </p:set>
                                    <p:animEffect transition="in" filter="dissolve">
                                      <p:cBhvr>
                                        <p:cTn id="31" dur="500"/>
                                        <p:tgtEl>
                                          <p:spTgt spid="3482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762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Encryption Considerations</a:t>
            </a:r>
          </a:p>
        </p:txBody>
      </p:sp>
      <p:sp>
        <p:nvSpPr>
          <p:cNvPr id="35843" name="Text Box 3"/>
          <p:cNvSpPr txBox="1">
            <a:spLocks noChangeArrowheads="1"/>
          </p:cNvSpPr>
          <p:nvPr/>
        </p:nvSpPr>
        <p:spPr bwMode="auto">
          <a:xfrm>
            <a:off x="685800" y="1676400"/>
            <a:ext cx="8001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200" b="1" i="0" u="sng">
                <a:solidFill>
                  <a:schemeClr val="tx2"/>
                </a:solidFill>
              </a:rPr>
              <a:t>Types of Encryption Programs</a:t>
            </a:r>
          </a:p>
          <a:p>
            <a:pPr algn="ctr" eaLnBrk="1" hangingPunct="1">
              <a:spcBef>
                <a:spcPct val="50000"/>
              </a:spcBef>
              <a:buFontTx/>
              <a:buNone/>
            </a:pPr>
            <a:endParaRPr lang="en-US" altLang="en-US" sz="1400" i="0">
              <a:solidFill>
                <a:schemeClr val="tx2"/>
              </a:solidFill>
            </a:endParaRPr>
          </a:p>
          <a:p>
            <a:pPr algn="ctr" eaLnBrk="1" hangingPunct="1">
              <a:spcBef>
                <a:spcPct val="50000"/>
              </a:spcBef>
              <a:buFontTx/>
              <a:buNone/>
            </a:pPr>
            <a:r>
              <a:rPr lang="en-US" altLang="en-US" sz="2200" i="0">
                <a:solidFill>
                  <a:schemeClr val="tx2"/>
                </a:solidFill>
              </a:rPr>
              <a:t>Best Crypt</a:t>
            </a:r>
          </a:p>
          <a:p>
            <a:pPr algn="ctr" eaLnBrk="1" hangingPunct="1">
              <a:spcBef>
                <a:spcPct val="50000"/>
              </a:spcBef>
              <a:buFontTx/>
              <a:buNone/>
            </a:pPr>
            <a:r>
              <a:rPr lang="en-US" altLang="en-US" sz="2200" i="0">
                <a:solidFill>
                  <a:schemeClr val="tx2"/>
                </a:solidFill>
              </a:rPr>
              <a:t>True Crypt</a:t>
            </a:r>
          </a:p>
          <a:p>
            <a:pPr algn="ctr" eaLnBrk="1" hangingPunct="1">
              <a:spcBef>
                <a:spcPct val="50000"/>
              </a:spcBef>
              <a:buFontTx/>
              <a:buNone/>
            </a:pPr>
            <a:r>
              <a:rPr lang="en-US" altLang="en-US" sz="2200" i="0">
                <a:solidFill>
                  <a:schemeClr val="tx2"/>
                </a:solidFill>
              </a:rPr>
              <a:t>Drive Crypt</a:t>
            </a:r>
          </a:p>
          <a:p>
            <a:pPr algn="ctr" eaLnBrk="1" hangingPunct="1">
              <a:spcBef>
                <a:spcPct val="50000"/>
              </a:spcBef>
              <a:buFontTx/>
              <a:buNone/>
            </a:pPr>
            <a:r>
              <a:rPr lang="en-US" altLang="en-US" sz="2200" i="0">
                <a:solidFill>
                  <a:schemeClr val="tx2"/>
                </a:solidFill>
              </a:rPr>
              <a:t>PGP</a:t>
            </a:r>
          </a:p>
          <a:p>
            <a:pPr algn="ctr" eaLnBrk="1" hangingPunct="1">
              <a:spcBef>
                <a:spcPct val="50000"/>
              </a:spcBef>
              <a:buFontTx/>
              <a:buNone/>
            </a:pPr>
            <a:r>
              <a:rPr lang="en-US" altLang="en-US" sz="2200" i="0">
                <a:solidFill>
                  <a:schemeClr val="tx2"/>
                </a:solidFill>
              </a:rPr>
              <a:t>ScramDisk</a:t>
            </a:r>
          </a:p>
          <a:p>
            <a:pPr algn="ctr" eaLnBrk="1" hangingPunct="1">
              <a:spcBef>
                <a:spcPct val="50000"/>
              </a:spcBef>
              <a:buFontTx/>
              <a:buNone/>
            </a:pPr>
            <a:endParaRPr lang="en-US" altLang="en-US" sz="2200" i="0">
              <a:solidFill>
                <a:schemeClr val="tx2"/>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dissolve">
                                      <p:cBhvr>
                                        <p:cTn id="7" dur="500"/>
                                        <p:tgtEl>
                                          <p:spTgt spid="35843">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500"/>
                                  </p:stCondLst>
                                  <p:childTnLst>
                                    <p:set>
                                      <p:cBhvr>
                                        <p:cTn id="10" dur="1" fill="hold">
                                          <p:stCondLst>
                                            <p:cond delay="0"/>
                                          </p:stCondLst>
                                        </p:cTn>
                                        <p:tgtEl>
                                          <p:spTgt spid="35843">
                                            <p:txEl>
                                              <p:pRg st="2" end="2"/>
                                            </p:txEl>
                                          </p:spTgt>
                                        </p:tgtEl>
                                        <p:attrNameLst>
                                          <p:attrName>style.visibility</p:attrName>
                                        </p:attrNameLst>
                                      </p:cBhvr>
                                      <p:to>
                                        <p:strVal val="visible"/>
                                      </p:to>
                                    </p:set>
                                    <p:animEffect transition="in" filter="dissolve">
                                      <p:cBhvr>
                                        <p:cTn id="11" dur="500"/>
                                        <p:tgtEl>
                                          <p:spTgt spid="35843">
                                            <p:txEl>
                                              <p:pRg st="2" end="2"/>
                                            </p:txEl>
                                          </p:spTgt>
                                        </p:tgtEl>
                                      </p:cBhvr>
                                    </p:animEffect>
                                  </p:childTnLst>
                                </p:cTn>
                              </p:par>
                            </p:childTnLst>
                          </p:cTn>
                        </p:par>
                        <p:par>
                          <p:cTn id="12" fill="hold" nodeType="afterGroup">
                            <p:stCondLst>
                              <p:cond delay="1500"/>
                            </p:stCondLst>
                            <p:childTnLst>
                              <p:par>
                                <p:cTn id="13" presetID="9" presetClass="entr" presetSubtype="0" fill="hold" nodeType="afterEffect">
                                  <p:stCondLst>
                                    <p:cond delay="500"/>
                                  </p:stCondLst>
                                  <p:childTnLst>
                                    <p:set>
                                      <p:cBhvr>
                                        <p:cTn id="14" dur="1" fill="hold">
                                          <p:stCondLst>
                                            <p:cond delay="0"/>
                                          </p:stCondLst>
                                        </p:cTn>
                                        <p:tgtEl>
                                          <p:spTgt spid="35843">
                                            <p:txEl>
                                              <p:pRg st="3" end="3"/>
                                            </p:txEl>
                                          </p:spTgt>
                                        </p:tgtEl>
                                        <p:attrNameLst>
                                          <p:attrName>style.visibility</p:attrName>
                                        </p:attrNameLst>
                                      </p:cBhvr>
                                      <p:to>
                                        <p:strVal val="visible"/>
                                      </p:to>
                                    </p:set>
                                    <p:animEffect transition="in" filter="dissolve">
                                      <p:cBhvr>
                                        <p:cTn id="15" dur="500"/>
                                        <p:tgtEl>
                                          <p:spTgt spid="35843">
                                            <p:txEl>
                                              <p:pRg st="3" end="3"/>
                                            </p:txEl>
                                          </p:spTgt>
                                        </p:tgtEl>
                                      </p:cBhvr>
                                    </p:animEffect>
                                  </p:childTnLst>
                                </p:cTn>
                              </p:par>
                            </p:childTnLst>
                          </p:cTn>
                        </p:par>
                        <p:par>
                          <p:cTn id="16" fill="hold" nodeType="afterGroup">
                            <p:stCondLst>
                              <p:cond delay="2500"/>
                            </p:stCondLst>
                            <p:childTnLst>
                              <p:par>
                                <p:cTn id="17" presetID="9" presetClass="entr" presetSubtype="0" fill="hold" nodeType="afterEffect">
                                  <p:stCondLst>
                                    <p:cond delay="500"/>
                                  </p:stCondLst>
                                  <p:childTnLst>
                                    <p:set>
                                      <p:cBhvr>
                                        <p:cTn id="18" dur="1" fill="hold">
                                          <p:stCondLst>
                                            <p:cond delay="0"/>
                                          </p:stCondLst>
                                        </p:cTn>
                                        <p:tgtEl>
                                          <p:spTgt spid="35843">
                                            <p:txEl>
                                              <p:pRg st="4" end="4"/>
                                            </p:txEl>
                                          </p:spTgt>
                                        </p:tgtEl>
                                        <p:attrNameLst>
                                          <p:attrName>style.visibility</p:attrName>
                                        </p:attrNameLst>
                                      </p:cBhvr>
                                      <p:to>
                                        <p:strVal val="visible"/>
                                      </p:to>
                                    </p:set>
                                    <p:animEffect transition="in" filter="dissolve">
                                      <p:cBhvr>
                                        <p:cTn id="19" dur="500"/>
                                        <p:tgtEl>
                                          <p:spTgt spid="35843">
                                            <p:txEl>
                                              <p:pRg st="4" end="4"/>
                                            </p:txEl>
                                          </p:spTgt>
                                        </p:tgtEl>
                                      </p:cBhvr>
                                    </p:animEffect>
                                  </p:childTnLst>
                                </p:cTn>
                              </p:par>
                            </p:childTnLst>
                          </p:cTn>
                        </p:par>
                        <p:par>
                          <p:cTn id="20" fill="hold" nodeType="afterGroup">
                            <p:stCondLst>
                              <p:cond delay="3500"/>
                            </p:stCondLst>
                            <p:childTnLst>
                              <p:par>
                                <p:cTn id="21" presetID="9" presetClass="entr" presetSubtype="0" fill="hold" nodeType="afterEffect">
                                  <p:stCondLst>
                                    <p:cond delay="500"/>
                                  </p:stCondLst>
                                  <p:childTnLst>
                                    <p:set>
                                      <p:cBhvr>
                                        <p:cTn id="22" dur="1" fill="hold">
                                          <p:stCondLst>
                                            <p:cond delay="0"/>
                                          </p:stCondLst>
                                        </p:cTn>
                                        <p:tgtEl>
                                          <p:spTgt spid="35843">
                                            <p:txEl>
                                              <p:pRg st="5" end="5"/>
                                            </p:txEl>
                                          </p:spTgt>
                                        </p:tgtEl>
                                        <p:attrNameLst>
                                          <p:attrName>style.visibility</p:attrName>
                                        </p:attrNameLst>
                                      </p:cBhvr>
                                      <p:to>
                                        <p:strVal val="visible"/>
                                      </p:to>
                                    </p:set>
                                    <p:animEffect transition="in" filter="dissolve">
                                      <p:cBhvr>
                                        <p:cTn id="23" dur="500"/>
                                        <p:tgtEl>
                                          <p:spTgt spid="35843">
                                            <p:txEl>
                                              <p:pRg st="5" end="5"/>
                                            </p:txEl>
                                          </p:spTgt>
                                        </p:tgtEl>
                                      </p:cBhvr>
                                    </p:animEffect>
                                  </p:childTnLst>
                                </p:cTn>
                              </p:par>
                            </p:childTnLst>
                          </p:cTn>
                        </p:par>
                        <p:par>
                          <p:cTn id="24" fill="hold" nodeType="afterGroup">
                            <p:stCondLst>
                              <p:cond delay="4500"/>
                            </p:stCondLst>
                            <p:childTnLst>
                              <p:par>
                                <p:cTn id="25" presetID="9" presetClass="entr" presetSubtype="0" fill="hold" nodeType="afterEffect">
                                  <p:stCondLst>
                                    <p:cond delay="500"/>
                                  </p:stCondLst>
                                  <p:childTnLst>
                                    <p:set>
                                      <p:cBhvr>
                                        <p:cTn id="26" dur="1" fill="hold">
                                          <p:stCondLst>
                                            <p:cond delay="0"/>
                                          </p:stCondLst>
                                        </p:cTn>
                                        <p:tgtEl>
                                          <p:spTgt spid="35843">
                                            <p:txEl>
                                              <p:pRg st="6" end="6"/>
                                            </p:txEl>
                                          </p:spTgt>
                                        </p:tgtEl>
                                        <p:attrNameLst>
                                          <p:attrName>style.visibility</p:attrName>
                                        </p:attrNameLst>
                                      </p:cBhvr>
                                      <p:to>
                                        <p:strVal val="visible"/>
                                      </p:to>
                                    </p:set>
                                    <p:animEffect transition="in" filter="dissolve">
                                      <p:cBhvr>
                                        <p:cTn id="27" dur="500"/>
                                        <p:tgtEl>
                                          <p:spTgt spid="358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altLang="en-US" smtClean="0"/>
          </a:p>
        </p:txBody>
      </p:sp>
      <p:sp>
        <p:nvSpPr>
          <p:cNvPr id="8195" name="Rectangle 3"/>
          <p:cNvSpPr>
            <a:spLocks noGrp="1" noChangeArrowheads="1"/>
          </p:cNvSpPr>
          <p:nvPr>
            <p:ph type="body" idx="1"/>
          </p:nvPr>
        </p:nvSpPr>
        <p:spPr/>
        <p:txBody>
          <a:bodyPr/>
          <a:lstStyle/>
          <a:p>
            <a:pPr eaLnBrk="1" hangingPunct="1"/>
            <a:endParaRPr lang="en-US" altLang="en-US" smtClean="0"/>
          </a:p>
        </p:txBody>
      </p:sp>
      <p:pic>
        <p:nvPicPr>
          <p:cNvPr id="8196" name="Picture 4" descr="Cybersleut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25"/>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0" y="762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Encryption Considerations</a:t>
            </a:r>
          </a:p>
        </p:txBody>
      </p:sp>
      <p:sp>
        <p:nvSpPr>
          <p:cNvPr id="35843" name="Text Box 3"/>
          <p:cNvSpPr txBox="1">
            <a:spLocks noChangeArrowheads="1"/>
          </p:cNvSpPr>
          <p:nvPr/>
        </p:nvSpPr>
        <p:spPr bwMode="auto">
          <a:xfrm>
            <a:off x="457200" y="23622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i="0"/>
          </a:p>
        </p:txBody>
      </p:sp>
      <p:graphicFrame>
        <p:nvGraphicFramePr>
          <p:cNvPr id="157700" name="Group 4"/>
          <p:cNvGraphicFramePr>
            <a:graphicFrameLocks noGrp="1"/>
          </p:cNvGraphicFramePr>
          <p:nvPr/>
        </p:nvGraphicFramePr>
        <p:xfrm>
          <a:off x="2209800" y="2209800"/>
          <a:ext cx="4622800" cy="3251200"/>
        </p:xfrm>
        <a:graphic>
          <a:graphicData uri="http://schemas.openxmlformats.org/drawingml/2006/table">
            <a:tbl>
              <a:tblPr/>
              <a:tblGrid>
                <a:gridCol w="2311400"/>
                <a:gridCol w="2311400"/>
              </a:tblGrid>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rPr>
                        <a:t>Bits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Arial" charset="0"/>
                        </a:rPr>
                        <a:t>RC4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Arial" charset="0"/>
                        </a:rPr>
                        <a:t>40 up to 256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Arial" charset="0"/>
                        </a:rPr>
                        <a:t>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Arial" charset="0"/>
                        </a:rPr>
                        <a:t>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Arial" charset="0"/>
                        </a:rPr>
                        <a:t>2DES &amp; 3DES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Arial" charset="0"/>
                        </a:rPr>
                        <a:t>112-168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Arial" charset="0"/>
                        </a:rPr>
                        <a:t>IDEA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Arial" charset="0"/>
                        </a:rPr>
                        <a:t>128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Arial" charset="0"/>
                        </a:rPr>
                        <a:t>Blowfish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Arial" charset="0"/>
                        </a:rPr>
                        <a:t>32 to 448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2"/>
                          </a:solidFill>
                          <a:effectLst/>
                          <a:latin typeface="Arial" charset="0"/>
                        </a:rPr>
                        <a:t>AES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Arial" charset="0"/>
                        </a:rPr>
                        <a:t>128, 192 or 256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Arial" charset="0"/>
                        </a:rPr>
                        <a:t>RSA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2"/>
                          </a:solidFill>
                          <a:effectLst/>
                          <a:latin typeface="Arial" charset="0"/>
                        </a:rPr>
                        <a:t>1024 to 4096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5873" name="Text Box 33"/>
          <p:cNvSpPr txBox="1">
            <a:spLocks noChangeArrowheads="1"/>
          </p:cNvSpPr>
          <p:nvPr/>
        </p:nvSpPr>
        <p:spPr bwMode="auto">
          <a:xfrm>
            <a:off x="1524000" y="13716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i="0">
                <a:solidFill>
                  <a:schemeClr val="tx2"/>
                </a:solidFill>
              </a:rPr>
              <a:t>Levels of Encryption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57700"/>
                                        </p:tgtEl>
                                        <p:attrNameLst>
                                          <p:attrName>style.visibility</p:attrName>
                                        </p:attrNameLst>
                                      </p:cBhvr>
                                      <p:to>
                                        <p:strVal val="visible"/>
                                      </p:to>
                                    </p:set>
                                    <p:animEffect transition="in" filter="dissolve">
                                      <p:cBhvr>
                                        <p:cTn id="7" dur="500"/>
                                        <p:tgtEl>
                                          <p:spTgt spid="157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0" y="609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What does it mean?</a:t>
            </a:r>
          </a:p>
        </p:txBody>
      </p:sp>
      <p:sp>
        <p:nvSpPr>
          <p:cNvPr id="36867" name="Text Box 3"/>
          <p:cNvSpPr txBox="1">
            <a:spLocks noChangeArrowheads="1"/>
          </p:cNvSpPr>
          <p:nvPr/>
        </p:nvSpPr>
        <p:spPr bwMode="auto">
          <a:xfrm>
            <a:off x="457200" y="2362200"/>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000" i="0"/>
          </a:p>
        </p:txBody>
      </p:sp>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7162800" cy="4452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37892"/>
                                        </p:tgtEl>
                                        <p:attrNameLst>
                                          <p:attrName>style.visibility</p:attrName>
                                        </p:attrNameLst>
                                      </p:cBhvr>
                                      <p:to>
                                        <p:strVal val="visible"/>
                                      </p:to>
                                    </p:set>
                                    <p:animEffect transition="in" filter="dissolve">
                                      <p:cBhvr>
                                        <p:cTn id="7" dur="5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0" y="609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What does it mean?</a:t>
            </a:r>
          </a:p>
        </p:txBody>
      </p:sp>
      <p:sp>
        <p:nvSpPr>
          <p:cNvPr id="37891" name="Text Box 3"/>
          <p:cNvSpPr txBox="1">
            <a:spLocks noChangeArrowheads="1"/>
          </p:cNvSpPr>
          <p:nvPr/>
        </p:nvSpPr>
        <p:spPr bwMode="auto">
          <a:xfrm>
            <a:off x="457200" y="23622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i="0">
              <a:latin typeface="Times New Roman" panose="02020603050405020304" pitchFamily="18" charset="0"/>
            </a:endParaRPr>
          </a:p>
        </p:txBody>
      </p:sp>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8388"/>
            <a:ext cx="7696200" cy="4418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38916"/>
                                        </p:tgtEl>
                                        <p:attrNameLst>
                                          <p:attrName>style.visibility</p:attrName>
                                        </p:attrNameLst>
                                      </p:cBhvr>
                                      <p:to>
                                        <p:strVal val="visible"/>
                                      </p:to>
                                    </p:set>
                                    <p:animEffect transition="in" filter="dissolve">
                                      <p:cBhvr>
                                        <p:cTn id="7"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0" y="609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What does it mean?</a:t>
            </a:r>
          </a:p>
        </p:txBody>
      </p:sp>
      <p:sp>
        <p:nvSpPr>
          <p:cNvPr id="38915" name="Text Box 3"/>
          <p:cNvSpPr txBox="1">
            <a:spLocks noChangeArrowheads="1"/>
          </p:cNvSpPr>
          <p:nvPr/>
        </p:nvSpPr>
        <p:spPr bwMode="auto">
          <a:xfrm>
            <a:off x="457200" y="23622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i="0">
              <a:latin typeface="Times New Roman" panose="02020603050405020304" pitchFamily="18" charset="0"/>
            </a:endParaRP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90625"/>
            <a:ext cx="8001000" cy="4143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39940"/>
                                        </p:tgtEl>
                                        <p:attrNameLst>
                                          <p:attrName>style.visibility</p:attrName>
                                        </p:attrNameLst>
                                      </p:cBhvr>
                                      <p:to>
                                        <p:strVal val="visible"/>
                                      </p:to>
                                    </p:set>
                                    <p:animEffect transition="in" filter="dissolve">
                                      <p:cBhvr>
                                        <p:cTn id="7"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609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What does it mean?</a:t>
            </a:r>
          </a:p>
        </p:txBody>
      </p:sp>
      <p:sp>
        <p:nvSpPr>
          <p:cNvPr id="39939" name="Text Box 3"/>
          <p:cNvSpPr txBox="1">
            <a:spLocks noChangeArrowheads="1"/>
          </p:cNvSpPr>
          <p:nvPr/>
        </p:nvSpPr>
        <p:spPr bwMode="auto">
          <a:xfrm>
            <a:off x="457200" y="23622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400" i="0">
              <a:latin typeface="Times New Roman" panose="02020603050405020304" pitchFamily="18" charset="0"/>
            </a:endParaRP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50938"/>
            <a:ext cx="8458200" cy="4183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40964"/>
                                        </p:tgtEl>
                                        <p:attrNameLst>
                                          <p:attrName>style.visibility</p:attrName>
                                        </p:attrNameLst>
                                      </p:cBhvr>
                                      <p:to>
                                        <p:strVal val="visible"/>
                                      </p:to>
                                    </p:set>
                                    <p:animEffect transition="in" filter="dissolve">
                                      <p:cBhvr>
                                        <p:cTn id="7"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381000" y="6858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Where will the Search be Conducted?</a:t>
            </a:r>
          </a:p>
        </p:txBody>
      </p:sp>
      <p:sp>
        <p:nvSpPr>
          <p:cNvPr id="41987" name="Text Box 4"/>
          <p:cNvSpPr txBox="1">
            <a:spLocks noChangeArrowheads="1"/>
          </p:cNvSpPr>
          <p:nvPr/>
        </p:nvSpPr>
        <p:spPr bwMode="auto">
          <a:xfrm>
            <a:off x="1066800" y="1828800"/>
            <a:ext cx="75438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i="0">
                <a:solidFill>
                  <a:schemeClr val="tx2"/>
                </a:solidFill>
              </a:rPr>
              <a:t>On site or in the lab?</a:t>
            </a:r>
          </a:p>
          <a:p>
            <a:pPr lvl="1" eaLnBrk="1" hangingPunct="1">
              <a:spcBef>
                <a:spcPct val="50000"/>
              </a:spcBef>
            </a:pPr>
            <a:r>
              <a:rPr lang="en-US" altLang="en-US" sz="2000" i="0">
                <a:solidFill>
                  <a:schemeClr val="tx2"/>
                </a:solidFill>
              </a:rPr>
              <a:t> Business</a:t>
            </a:r>
          </a:p>
          <a:p>
            <a:pPr lvl="1" eaLnBrk="1" hangingPunct="1">
              <a:spcBef>
                <a:spcPct val="50000"/>
              </a:spcBef>
            </a:pPr>
            <a:r>
              <a:rPr lang="en-US" altLang="en-US" sz="2000" i="0">
                <a:solidFill>
                  <a:schemeClr val="tx2"/>
                </a:solidFill>
              </a:rPr>
              <a:t> Doctor’s office</a:t>
            </a:r>
          </a:p>
          <a:p>
            <a:pPr lvl="1" eaLnBrk="1" hangingPunct="1">
              <a:spcBef>
                <a:spcPct val="50000"/>
              </a:spcBef>
            </a:pPr>
            <a:r>
              <a:rPr lang="en-US" altLang="en-US" sz="2000" i="0">
                <a:solidFill>
                  <a:schemeClr val="tx2"/>
                </a:solidFill>
              </a:rPr>
              <a:t> Attorney’s Office</a:t>
            </a:r>
          </a:p>
          <a:p>
            <a:pPr lvl="1" eaLnBrk="1" hangingPunct="1">
              <a:spcBef>
                <a:spcPct val="50000"/>
              </a:spcBef>
            </a:pPr>
            <a:r>
              <a:rPr lang="en-US" altLang="en-US" sz="2000" i="0">
                <a:solidFill>
                  <a:schemeClr val="tx2"/>
                </a:solidFill>
              </a:rPr>
              <a:t> SOHO</a:t>
            </a:r>
          </a:p>
          <a:p>
            <a:pPr lvl="1" eaLnBrk="1" hangingPunct="1">
              <a:spcBef>
                <a:spcPct val="50000"/>
              </a:spcBef>
            </a:pPr>
            <a:r>
              <a:rPr lang="en-US" altLang="en-US" sz="2000" i="0">
                <a:solidFill>
                  <a:schemeClr val="tx2"/>
                </a:solidFill>
              </a:rPr>
              <a:t> Personal Computer</a:t>
            </a:r>
          </a:p>
          <a:p>
            <a:pPr eaLnBrk="1" hangingPunct="1">
              <a:spcBef>
                <a:spcPct val="50000"/>
              </a:spcBef>
              <a:buFontTx/>
              <a:buNone/>
            </a:pPr>
            <a:endParaRPr lang="en-US" altLang="en-US" sz="2000" i="0">
              <a:solidFill>
                <a:schemeClr val="tx2"/>
              </a:solidFill>
            </a:endParaRPr>
          </a:p>
          <a:p>
            <a:pPr eaLnBrk="1" hangingPunct="1">
              <a:spcBef>
                <a:spcPct val="50000"/>
              </a:spcBef>
              <a:buFontTx/>
              <a:buNone/>
            </a:pPr>
            <a:r>
              <a:rPr lang="en-US" altLang="en-US" sz="2000" b="1" i="0">
                <a:solidFill>
                  <a:schemeClr val="tx2"/>
                </a:solidFill>
              </a:rPr>
              <a:t>What about 3</a:t>
            </a:r>
            <a:r>
              <a:rPr lang="en-US" altLang="en-US" sz="2000" b="1" i="0" baseline="30000">
                <a:solidFill>
                  <a:schemeClr val="tx2"/>
                </a:solidFill>
              </a:rPr>
              <a:t>rd</a:t>
            </a:r>
            <a:r>
              <a:rPr lang="en-US" altLang="en-US" sz="2000" b="1" i="0">
                <a:solidFill>
                  <a:schemeClr val="tx2"/>
                </a:solidFill>
              </a:rPr>
              <a:t> party rights to a system?</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ssolve">
                                      <p:cBhvr>
                                        <p:cTn id="7" dur="500"/>
                                        <p:tgtEl>
                                          <p:spTgt spid="41987">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41987">
                                            <p:txEl>
                                              <p:pRg st="1" end="1"/>
                                            </p:txEl>
                                          </p:spTgt>
                                        </p:tgtEl>
                                        <p:attrNameLst>
                                          <p:attrName>style.visibility</p:attrName>
                                        </p:attrNameLst>
                                      </p:cBhvr>
                                      <p:to>
                                        <p:strVal val="visible"/>
                                      </p:to>
                                    </p:set>
                                    <p:animEffect transition="in" filter="dissolve">
                                      <p:cBhvr>
                                        <p:cTn id="11" dur="500"/>
                                        <p:tgtEl>
                                          <p:spTgt spid="41987">
                                            <p:txEl>
                                              <p:pRg st="1" end="1"/>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41987">
                                            <p:txEl>
                                              <p:pRg st="2" end="2"/>
                                            </p:txEl>
                                          </p:spTgt>
                                        </p:tgtEl>
                                        <p:attrNameLst>
                                          <p:attrName>style.visibility</p:attrName>
                                        </p:attrNameLst>
                                      </p:cBhvr>
                                      <p:to>
                                        <p:strVal val="visible"/>
                                      </p:to>
                                    </p:set>
                                    <p:animEffect transition="in" filter="dissolve">
                                      <p:cBhvr>
                                        <p:cTn id="15" dur="500"/>
                                        <p:tgtEl>
                                          <p:spTgt spid="41987">
                                            <p:txEl>
                                              <p:pRg st="2" end="2"/>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41987">
                                            <p:txEl>
                                              <p:pRg st="3" end="3"/>
                                            </p:txEl>
                                          </p:spTgt>
                                        </p:tgtEl>
                                        <p:attrNameLst>
                                          <p:attrName>style.visibility</p:attrName>
                                        </p:attrNameLst>
                                      </p:cBhvr>
                                      <p:to>
                                        <p:strVal val="visible"/>
                                      </p:to>
                                    </p:set>
                                    <p:animEffect transition="in" filter="dissolve">
                                      <p:cBhvr>
                                        <p:cTn id="19" dur="500"/>
                                        <p:tgtEl>
                                          <p:spTgt spid="41987">
                                            <p:txEl>
                                              <p:pRg st="3" end="3"/>
                                            </p:txEl>
                                          </p:spTgt>
                                        </p:tgtEl>
                                      </p:cBhvr>
                                    </p:animEffect>
                                  </p:childTnLst>
                                </p:cTn>
                              </p:par>
                            </p:childTnLst>
                          </p:cTn>
                        </p:par>
                        <p:par>
                          <p:cTn id="20" fill="hold" nodeType="afterGroup">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41987">
                                            <p:txEl>
                                              <p:pRg st="4" end="4"/>
                                            </p:txEl>
                                          </p:spTgt>
                                        </p:tgtEl>
                                        <p:attrNameLst>
                                          <p:attrName>style.visibility</p:attrName>
                                        </p:attrNameLst>
                                      </p:cBhvr>
                                      <p:to>
                                        <p:strVal val="visible"/>
                                      </p:to>
                                    </p:set>
                                    <p:animEffect transition="in" filter="dissolve">
                                      <p:cBhvr>
                                        <p:cTn id="23" dur="500"/>
                                        <p:tgtEl>
                                          <p:spTgt spid="41987">
                                            <p:txEl>
                                              <p:pRg st="4" end="4"/>
                                            </p:txEl>
                                          </p:spTgt>
                                        </p:tgtEl>
                                      </p:cBhvr>
                                    </p:animEffect>
                                  </p:childTnLst>
                                </p:cTn>
                              </p:par>
                            </p:childTnLst>
                          </p:cTn>
                        </p:par>
                        <p:par>
                          <p:cTn id="24" fill="hold" nodeType="afterGroup">
                            <p:stCondLst>
                              <p:cond delay="6500"/>
                            </p:stCondLst>
                            <p:childTnLst>
                              <p:par>
                                <p:cTn id="25" presetID="9" presetClass="entr" presetSubtype="0" fill="hold" nodeType="afterEffect">
                                  <p:stCondLst>
                                    <p:cond delay="1000"/>
                                  </p:stCondLst>
                                  <p:childTnLst>
                                    <p:set>
                                      <p:cBhvr>
                                        <p:cTn id="26" dur="1" fill="hold">
                                          <p:stCondLst>
                                            <p:cond delay="0"/>
                                          </p:stCondLst>
                                        </p:cTn>
                                        <p:tgtEl>
                                          <p:spTgt spid="41987">
                                            <p:txEl>
                                              <p:pRg st="5" end="5"/>
                                            </p:txEl>
                                          </p:spTgt>
                                        </p:tgtEl>
                                        <p:attrNameLst>
                                          <p:attrName>style.visibility</p:attrName>
                                        </p:attrNameLst>
                                      </p:cBhvr>
                                      <p:to>
                                        <p:strVal val="visible"/>
                                      </p:to>
                                    </p:set>
                                    <p:animEffect transition="in" filter="dissolve">
                                      <p:cBhvr>
                                        <p:cTn id="27" dur="500"/>
                                        <p:tgtEl>
                                          <p:spTgt spid="41987">
                                            <p:txEl>
                                              <p:pRg st="5" end="5"/>
                                            </p:txEl>
                                          </p:spTgt>
                                        </p:tgtEl>
                                      </p:cBhvr>
                                    </p:animEffect>
                                  </p:childTnLst>
                                </p:cTn>
                              </p:par>
                            </p:childTnLst>
                          </p:cTn>
                        </p:par>
                        <p:par>
                          <p:cTn id="28" fill="hold" nodeType="afterGroup">
                            <p:stCondLst>
                              <p:cond delay="8000"/>
                            </p:stCondLst>
                            <p:childTnLst>
                              <p:par>
                                <p:cTn id="29" presetID="9" presetClass="entr" presetSubtype="0" fill="hold" nodeType="afterEffect">
                                  <p:stCondLst>
                                    <p:cond delay="1000"/>
                                  </p:stCondLst>
                                  <p:childTnLst>
                                    <p:set>
                                      <p:cBhvr>
                                        <p:cTn id="30" dur="1" fill="hold">
                                          <p:stCondLst>
                                            <p:cond delay="0"/>
                                          </p:stCondLst>
                                        </p:cTn>
                                        <p:tgtEl>
                                          <p:spTgt spid="41987">
                                            <p:txEl>
                                              <p:pRg st="7" end="7"/>
                                            </p:txEl>
                                          </p:spTgt>
                                        </p:tgtEl>
                                        <p:attrNameLst>
                                          <p:attrName>style.visibility</p:attrName>
                                        </p:attrNameLst>
                                      </p:cBhvr>
                                      <p:to>
                                        <p:strVal val="visible"/>
                                      </p:to>
                                    </p:set>
                                    <p:animEffect transition="in" filter="dissolve">
                                      <p:cBhvr>
                                        <p:cTn id="31" dur="500"/>
                                        <p:tgtEl>
                                          <p:spTgt spid="419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4" name="Text Box 4"/>
          <p:cNvSpPr txBox="1">
            <a:spLocks noChangeArrowheads="1"/>
          </p:cNvSpPr>
          <p:nvPr/>
        </p:nvSpPr>
        <p:spPr bwMode="auto">
          <a:xfrm>
            <a:off x="914400" y="685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Who should recover evidence?</a:t>
            </a:r>
          </a:p>
        </p:txBody>
      </p:sp>
      <p:sp>
        <p:nvSpPr>
          <p:cNvPr id="71685" name="Text Box 5"/>
          <p:cNvSpPr txBox="1">
            <a:spLocks noChangeArrowheads="1"/>
          </p:cNvSpPr>
          <p:nvPr/>
        </p:nvSpPr>
        <p:spPr bwMode="auto">
          <a:xfrm>
            <a:off x="914400" y="1905000"/>
            <a:ext cx="71628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200" b="1" i="0">
                <a:solidFill>
                  <a:schemeClr val="tx2"/>
                </a:solidFill>
              </a:rPr>
              <a:t>Someone trained in the collection and preservation of electronic evidence</a:t>
            </a:r>
          </a:p>
          <a:p>
            <a:pPr algn="ctr" eaLnBrk="1" hangingPunct="1">
              <a:spcBef>
                <a:spcPct val="50000"/>
              </a:spcBef>
              <a:buFontTx/>
              <a:buNone/>
            </a:pPr>
            <a:r>
              <a:rPr lang="en-US" altLang="en-US" sz="2200" b="1" i="0">
                <a:solidFill>
                  <a:schemeClr val="tx2"/>
                </a:solidFill>
              </a:rPr>
              <a:t>Or</a:t>
            </a:r>
          </a:p>
          <a:p>
            <a:pPr algn="ctr" eaLnBrk="1" hangingPunct="1">
              <a:spcBef>
                <a:spcPct val="50000"/>
              </a:spcBef>
              <a:buFontTx/>
              <a:buNone/>
            </a:pPr>
            <a:r>
              <a:rPr lang="en-US" altLang="en-US" sz="2200" b="1" i="0">
                <a:solidFill>
                  <a:schemeClr val="tx2"/>
                </a:solidFill>
              </a:rPr>
              <a:t>Computer Forensics Examiner</a:t>
            </a:r>
          </a:p>
        </p:txBody>
      </p:sp>
      <p:sp>
        <p:nvSpPr>
          <p:cNvPr id="41988"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2000"/>
                                        <p:tgtEl>
                                          <p:spTgt spid="7168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685"/>
                                        </p:tgtEl>
                                        <p:attrNameLst>
                                          <p:attrName>style.visibility</p:attrName>
                                        </p:attrNameLst>
                                      </p:cBhvr>
                                      <p:to>
                                        <p:strVal val="visible"/>
                                      </p:to>
                                    </p:set>
                                    <p:animEffect transition="in" filter="fade">
                                      <p:cBhvr>
                                        <p:cTn id="11" dur="2000"/>
                                        <p:tgtEl>
                                          <p:spTgt spid="71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P spid="7168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rgbClr val="0066FF"/>
                </a:solidFill>
              </a:rPr>
              <a:t>GEEK QUIZ #3</a:t>
            </a:r>
          </a:p>
        </p:txBody>
      </p:sp>
      <p:sp>
        <p:nvSpPr>
          <p:cNvPr id="176131" name="Text Box 3"/>
          <p:cNvSpPr txBox="1">
            <a:spLocks noChangeArrowheads="1"/>
          </p:cNvSpPr>
          <p:nvPr/>
        </p:nvSpPr>
        <p:spPr bwMode="auto">
          <a:xfrm>
            <a:off x="914400" y="18288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i="0">
                <a:solidFill>
                  <a:schemeClr val="tx2"/>
                </a:solidFill>
              </a:rPr>
              <a:t>WHAT DOES, “</a:t>
            </a:r>
            <a:r>
              <a:rPr lang="en-US" altLang="en-US" sz="2400" b="1" i="0">
                <a:solidFill>
                  <a:schemeClr val="tx2"/>
                </a:solidFill>
              </a:rPr>
              <a:t>RAM</a:t>
            </a:r>
            <a:r>
              <a:rPr lang="en-US" altLang="en-US" sz="2400" i="0">
                <a:solidFill>
                  <a:schemeClr val="tx2"/>
                </a:solidFill>
              </a:rPr>
              <a:t>” STAND FOR?</a:t>
            </a:r>
          </a:p>
        </p:txBody>
      </p:sp>
      <p:sp>
        <p:nvSpPr>
          <p:cNvPr id="176132" name="Text Box 4"/>
          <p:cNvSpPr txBox="1">
            <a:spLocks noChangeArrowheads="1"/>
          </p:cNvSpPr>
          <p:nvPr/>
        </p:nvSpPr>
        <p:spPr bwMode="auto">
          <a:xfrm>
            <a:off x="914400" y="2514600"/>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i="0">
                <a:solidFill>
                  <a:srgbClr val="CC0000"/>
                </a:solidFill>
              </a:rPr>
              <a:t>RANDOM ACCESS MEMORY</a:t>
            </a:r>
          </a:p>
        </p:txBody>
      </p:sp>
      <p:pic>
        <p:nvPicPr>
          <p:cNvPr id="176135" name="Picture 7" descr="RAM_deta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657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fade">
                                      <p:cBhvr>
                                        <p:cTn id="7" dur="2000"/>
                                        <p:tgtEl>
                                          <p:spTgt spid="176130"/>
                                        </p:tgtEl>
                                      </p:cBhvr>
                                    </p:animEffect>
                                  </p:childTnLst>
                                </p:cTn>
                              </p:par>
                            </p:childTnLst>
                          </p:cTn>
                        </p:par>
                        <p:par>
                          <p:cTn id="8" fill="hold" nodeType="afterGroup">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176131"/>
                                        </p:tgtEl>
                                        <p:attrNameLst>
                                          <p:attrName>style.visibility</p:attrName>
                                        </p:attrNameLst>
                                      </p:cBhvr>
                                      <p:to>
                                        <p:strVal val="visible"/>
                                      </p:to>
                                    </p:set>
                                    <p:animEffect transition="in" filter="fade">
                                      <p:cBhvr>
                                        <p:cTn id="11" dur="2000"/>
                                        <p:tgtEl>
                                          <p:spTgt spid="17613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76132"/>
                                        </p:tgtEl>
                                        <p:attrNameLst>
                                          <p:attrName>style.visibility</p:attrName>
                                        </p:attrNameLst>
                                      </p:cBhvr>
                                      <p:to>
                                        <p:strVal val="visible"/>
                                      </p:to>
                                    </p:set>
                                    <p:anim calcmode="lin" valueType="num">
                                      <p:cBhvr additive="base">
                                        <p:cTn id="16" dur="500" fill="hold"/>
                                        <p:tgtEl>
                                          <p:spTgt spid="176132"/>
                                        </p:tgtEl>
                                        <p:attrNameLst>
                                          <p:attrName>ppt_x</p:attrName>
                                        </p:attrNameLst>
                                      </p:cBhvr>
                                      <p:tavLst>
                                        <p:tav tm="0">
                                          <p:val>
                                            <p:strVal val="#ppt_x"/>
                                          </p:val>
                                        </p:tav>
                                        <p:tav tm="100000">
                                          <p:val>
                                            <p:strVal val="#ppt_x"/>
                                          </p:val>
                                        </p:tav>
                                      </p:tavLst>
                                    </p:anim>
                                    <p:anim calcmode="lin" valueType="num">
                                      <p:cBhvr additive="base">
                                        <p:cTn id="17" dur="500" fill="hold"/>
                                        <p:tgtEl>
                                          <p:spTgt spid="176132"/>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76135"/>
                                        </p:tgtEl>
                                        <p:attrNameLst>
                                          <p:attrName>style.visibility</p:attrName>
                                        </p:attrNameLst>
                                      </p:cBhvr>
                                      <p:to>
                                        <p:strVal val="visible"/>
                                      </p:to>
                                    </p:set>
                                    <p:anim calcmode="lin" valueType="num">
                                      <p:cBhvr additive="base">
                                        <p:cTn id="22" dur="500" fill="hold"/>
                                        <p:tgtEl>
                                          <p:spTgt spid="176135"/>
                                        </p:tgtEl>
                                        <p:attrNameLst>
                                          <p:attrName>ppt_x</p:attrName>
                                        </p:attrNameLst>
                                      </p:cBhvr>
                                      <p:tavLst>
                                        <p:tav tm="0">
                                          <p:val>
                                            <p:strVal val="#ppt_x"/>
                                          </p:val>
                                        </p:tav>
                                        <p:tav tm="100000">
                                          <p:val>
                                            <p:strVal val="#ppt_x"/>
                                          </p:val>
                                        </p:tav>
                                      </p:tavLst>
                                    </p:anim>
                                    <p:anim calcmode="lin" valueType="num">
                                      <p:cBhvr additive="base">
                                        <p:cTn id="23" dur="500" fill="hold"/>
                                        <p:tgtEl>
                                          <p:spTgt spid="176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P spid="176131" grpId="0"/>
      <p:bldP spid="1761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0" name="Text Box 6"/>
          <p:cNvSpPr txBox="1">
            <a:spLocks noChangeArrowheads="1"/>
          </p:cNvSpPr>
          <p:nvPr/>
        </p:nvSpPr>
        <p:spPr bwMode="auto">
          <a:xfrm>
            <a:off x="1828800" y="762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Recognizing potential evidence</a:t>
            </a:r>
          </a:p>
        </p:txBody>
      </p:sp>
      <p:sp>
        <p:nvSpPr>
          <p:cNvPr id="72711" name="Text Box 7"/>
          <p:cNvSpPr txBox="1">
            <a:spLocks noChangeArrowheads="1"/>
          </p:cNvSpPr>
          <p:nvPr/>
        </p:nvSpPr>
        <p:spPr bwMode="auto">
          <a:xfrm>
            <a:off x="990600" y="1905000"/>
            <a:ext cx="7696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2200" b="1" i="0">
                <a:solidFill>
                  <a:schemeClr val="tx2"/>
                </a:solidFill>
              </a:rPr>
              <a:t> Contraband or fruits of a crime?</a:t>
            </a:r>
          </a:p>
          <a:p>
            <a:pPr eaLnBrk="1" hangingPunct="1">
              <a:spcBef>
                <a:spcPct val="0"/>
              </a:spcBef>
              <a:buFont typeface="Wingdings" panose="05000000000000000000" pitchFamily="2" charset="2"/>
              <a:buChar char="Ø"/>
            </a:pPr>
            <a:endParaRPr lang="en-US" altLang="en-US" sz="2200" b="1" i="0">
              <a:solidFill>
                <a:schemeClr val="tx2"/>
              </a:solidFill>
            </a:endParaRPr>
          </a:p>
          <a:p>
            <a:pPr eaLnBrk="1" hangingPunct="1">
              <a:spcBef>
                <a:spcPct val="0"/>
              </a:spcBef>
            </a:pPr>
            <a:r>
              <a:rPr lang="en-US" altLang="en-US" sz="2200" b="1" i="0">
                <a:solidFill>
                  <a:schemeClr val="tx2"/>
                </a:solidFill>
              </a:rPr>
              <a:t> A tool of the offense?</a:t>
            </a:r>
          </a:p>
          <a:p>
            <a:pPr eaLnBrk="1" hangingPunct="1">
              <a:spcBef>
                <a:spcPct val="0"/>
              </a:spcBef>
              <a:buFont typeface="Wingdings" panose="05000000000000000000" pitchFamily="2" charset="2"/>
              <a:buChar char="Ø"/>
            </a:pPr>
            <a:endParaRPr lang="en-US" altLang="en-US" sz="2200" b="1" i="0">
              <a:solidFill>
                <a:schemeClr val="tx2"/>
              </a:solidFill>
            </a:endParaRPr>
          </a:p>
          <a:p>
            <a:pPr eaLnBrk="1" hangingPunct="1">
              <a:spcBef>
                <a:spcPct val="0"/>
              </a:spcBef>
            </a:pPr>
            <a:r>
              <a:rPr lang="en-US" altLang="en-US" sz="2200" b="1" i="0">
                <a:solidFill>
                  <a:schemeClr val="tx2"/>
                </a:solidFill>
              </a:rPr>
              <a:t> Only incidental to the offense?</a:t>
            </a:r>
          </a:p>
          <a:p>
            <a:pPr eaLnBrk="1" hangingPunct="1">
              <a:spcBef>
                <a:spcPct val="0"/>
              </a:spcBef>
              <a:buFont typeface="Wingdings" panose="05000000000000000000" pitchFamily="2" charset="2"/>
              <a:buChar char="Ø"/>
            </a:pPr>
            <a:endParaRPr lang="en-US" altLang="en-US" sz="2200" b="1" i="0">
              <a:solidFill>
                <a:schemeClr val="tx2"/>
              </a:solidFill>
            </a:endParaRPr>
          </a:p>
          <a:p>
            <a:pPr eaLnBrk="1" hangingPunct="1">
              <a:spcBef>
                <a:spcPct val="0"/>
              </a:spcBef>
            </a:pPr>
            <a:r>
              <a:rPr lang="en-US" altLang="en-US" sz="2200" b="1" i="0">
                <a:solidFill>
                  <a:schemeClr val="tx2"/>
                </a:solidFill>
              </a:rPr>
              <a:t> Both instrumental to the offense and a storage device for evidence?</a:t>
            </a:r>
          </a:p>
          <a:p>
            <a:pPr eaLnBrk="1" hangingPunct="1">
              <a:spcBef>
                <a:spcPct val="0"/>
              </a:spcBef>
              <a:buFontTx/>
              <a:buNone/>
            </a:pPr>
            <a:endParaRPr lang="en-US" altLang="en-US" sz="2200" b="1" i="0">
              <a:solidFill>
                <a:schemeClr val="tx2"/>
              </a:solidFill>
            </a:endParaRPr>
          </a:p>
        </p:txBody>
      </p:sp>
      <p:sp>
        <p:nvSpPr>
          <p:cNvPr id="44036"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fade">
                                      <p:cBhvr>
                                        <p:cTn id="7" dur="500"/>
                                        <p:tgtEl>
                                          <p:spTgt spid="72710"/>
                                        </p:tgtEl>
                                      </p:cBhvr>
                                    </p:animEffect>
                                  </p:childTnLst>
                                </p:cTn>
                              </p:par>
                            </p:childTnLst>
                          </p:cTn>
                        </p:par>
                        <p:par>
                          <p:cTn id="8" fill="hold" nodeType="afterGroup">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2711">
                                            <p:txEl>
                                              <p:pRg st="0" end="0"/>
                                            </p:txEl>
                                          </p:spTgt>
                                        </p:tgtEl>
                                        <p:attrNameLst>
                                          <p:attrName>style.visibility</p:attrName>
                                        </p:attrNameLst>
                                      </p:cBhvr>
                                      <p:to>
                                        <p:strVal val="visible"/>
                                      </p:to>
                                    </p:set>
                                    <p:animEffect transition="in" filter="fade">
                                      <p:cBhvr>
                                        <p:cTn id="11" dur="1000"/>
                                        <p:tgtEl>
                                          <p:spTgt spid="72711">
                                            <p:txEl>
                                              <p:pRg st="0" end="0"/>
                                            </p:txEl>
                                          </p:spTgt>
                                        </p:tgtEl>
                                      </p:cBhvr>
                                    </p:animEffect>
                                  </p:childTnLst>
                                </p:cTn>
                              </p:par>
                            </p:childTnLst>
                          </p:cTn>
                        </p:par>
                        <p:par>
                          <p:cTn id="12" fill="hold" nodeType="afterGroup">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72711">
                                            <p:txEl>
                                              <p:pRg st="2" end="2"/>
                                            </p:txEl>
                                          </p:spTgt>
                                        </p:tgtEl>
                                        <p:attrNameLst>
                                          <p:attrName>style.visibility</p:attrName>
                                        </p:attrNameLst>
                                      </p:cBhvr>
                                      <p:to>
                                        <p:strVal val="visible"/>
                                      </p:to>
                                    </p:set>
                                    <p:animEffect transition="in" filter="fade">
                                      <p:cBhvr>
                                        <p:cTn id="15" dur="1000"/>
                                        <p:tgtEl>
                                          <p:spTgt spid="72711">
                                            <p:txEl>
                                              <p:pRg st="2" end="2"/>
                                            </p:txEl>
                                          </p:spTgt>
                                        </p:tgtEl>
                                      </p:cBhvr>
                                    </p:animEffect>
                                  </p:childTnLst>
                                </p:cTn>
                              </p:par>
                            </p:childTnLst>
                          </p:cTn>
                        </p:par>
                        <p:par>
                          <p:cTn id="16" fill="hold" nodeType="afterGroup">
                            <p:stCondLst>
                              <p:cond delay="3500"/>
                            </p:stCondLst>
                            <p:childTnLst>
                              <p:par>
                                <p:cTn id="17" presetID="10" presetClass="entr" presetSubtype="0" fill="hold" grpId="0" nodeType="afterEffect">
                                  <p:stCondLst>
                                    <p:cond delay="500"/>
                                  </p:stCondLst>
                                  <p:childTnLst>
                                    <p:set>
                                      <p:cBhvr>
                                        <p:cTn id="18" dur="1" fill="hold">
                                          <p:stCondLst>
                                            <p:cond delay="0"/>
                                          </p:stCondLst>
                                        </p:cTn>
                                        <p:tgtEl>
                                          <p:spTgt spid="72711">
                                            <p:txEl>
                                              <p:pRg st="4" end="4"/>
                                            </p:txEl>
                                          </p:spTgt>
                                        </p:tgtEl>
                                        <p:attrNameLst>
                                          <p:attrName>style.visibility</p:attrName>
                                        </p:attrNameLst>
                                      </p:cBhvr>
                                      <p:to>
                                        <p:strVal val="visible"/>
                                      </p:to>
                                    </p:set>
                                    <p:animEffect transition="in" filter="fade">
                                      <p:cBhvr>
                                        <p:cTn id="19" dur="1000"/>
                                        <p:tgtEl>
                                          <p:spTgt spid="72711">
                                            <p:txEl>
                                              <p:pRg st="4" end="4"/>
                                            </p:txEl>
                                          </p:spTgt>
                                        </p:tgtEl>
                                      </p:cBhvr>
                                    </p:animEffect>
                                  </p:childTnLst>
                                </p:cTn>
                              </p:par>
                            </p:childTnLst>
                          </p:cTn>
                        </p:par>
                        <p:par>
                          <p:cTn id="20" fill="hold" nodeType="afterGroup">
                            <p:stCondLst>
                              <p:cond delay="5000"/>
                            </p:stCondLst>
                            <p:childTnLst>
                              <p:par>
                                <p:cTn id="21" presetID="10" presetClass="entr" presetSubtype="0" fill="hold" grpId="0" nodeType="afterEffect">
                                  <p:stCondLst>
                                    <p:cond delay="500"/>
                                  </p:stCondLst>
                                  <p:childTnLst>
                                    <p:set>
                                      <p:cBhvr>
                                        <p:cTn id="22" dur="1" fill="hold">
                                          <p:stCondLst>
                                            <p:cond delay="0"/>
                                          </p:stCondLst>
                                        </p:cTn>
                                        <p:tgtEl>
                                          <p:spTgt spid="72711">
                                            <p:txEl>
                                              <p:pRg st="6" end="6"/>
                                            </p:txEl>
                                          </p:spTgt>
                                        </p:tgtEl>
                                        <p:attrNameLst>
                                          <p:attrName>style.visibility</p:attrName>
                                        </p:attrNameLst>
                                      </p:cBhvr>
                                      <p:to>
                                        <p:strVal val="visible"/>
                                      </p:to>
                                    </p:set>
                                    <p:animEffect transition="in" filter="fade">
                                      <p:cBhvr>
                                        <p:cTn id="23" dur="1000"/>
                                        <p:tgtEl>
                                          <p:spTgt spid="727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p:bldP spid="72711"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Box 4"/>
          <p:cNvSpPr txBox="1">
            <a:spLocks noChangeArrowheads="1"/>
          </p:cNvSpPr>
          <p:nvPr/>
        </p:nvSpPr>
        <p:spPr bwMode="auto">
          <a:xfrm>
            <a:off x="1828800" y="9144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Contraband or Fruits of the Crime</a:t>
            </a:r>
          </a:p>
        </p:txBody>
      </p:sp>
      <p:sp>
        <p:nvSpPr>
          <p:cNvPr id="73733" name="Text Box 5"/>
          <p:cNvSpPr txBox="1">
            <a:spLocks noChangeArrowheads="1"/>
          </p:cNvSpPr>
          <p:nvPr/>
        </p:nvSpPr>
        <p:spPr bwMode="auto">
          <a:xfrm>
            <a:off x="1371600" y="2209800"/>
            <a:ext cx="7239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2200" b="1" i="0">
                <a:solidFill>
                  <a:schemeClr val="tx2"/>
                </a:solidFill>
              </a:rPr>
              <a:t> Stolen Computer Equipment</a:t>
            </a:r>
          </a:p>
          <a:p>
            <a:pPr eaLnBrk="1" hangingPunct="1">
              <a:spcBef>
                <a:spcPct val="0"/>
              </a:spcBef>
            </a:pPr>
            <a:endParaRPr lang="en-US" altLang="en-US" sz="2200" b="1" i="0">
              <a:solidFill>
                <a:schemeClr val="tx2"/>
              </a:solidFill>
            </a:endParaRPr>
          </a:p>
          <a:p>
            <a:pPr eaLnBrk="1" hangingPunct="1">
              <a:spcBef>
                <a:spcPct val="0"/>
              </a:spcBef>
            </a:pPr>
            <a:r>
              <a:rPr lang="en-US" altLang="en-US" sz="2200" b="1" i="0">
                <a:solidFill>
                  <a:schemeClr val="tx2"/>
                </a:solidFill>
              </a:rPr>
              <a:t> Stolen Software</a:t>
            </a:r>
          </a:p>
          <a:p>
            <a:pPr eaLnBrk="1" hangingPunct="1">
              <a:spcBef>
                <a:spcPct val="0"/>
              </a:spcBef>
              <a:buFontTx/>
              <a:buNone/>
            </a:pPr>
            <a:endParaRPr lang="en-US" altLang="en-US" sz="2200" b="1" i="0">
              <a:solidFill>
                <a:schemeClr val="tx2"/>
              </a:solidFill>
            </a:endParaRPr>
          </a:p>
          <a:p>
            <a:pPr eaLnBrk="1" hangingPunct="1">
              <a:spcBef>
                <a:spcPct val="0"/>
              </a:spcBef>
            </a:pPr>
            <a:r>
              <a:rPr lang="en-US" altLang="en-US" sz="2200" b="1" i="0">
                <a:solidFill>
                  <a:schemeClr val="tx2"/>
                </a:solidFill>
              </a:rPr>
              <a:t> Pirated Software</a:t>
            </a:r>
          </a:p>
        </p:txBody>
      </p:sp>
      <p:sp>
        <p:nvSpPr>
          <p:cNvPr id="45060"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500"/>
                                        <p:tgtEl>
                                          <p:spTgt spid="73732"/>
                                        </p:tgtEl>
                                      </p:cBhvr>
                                    </p:animEffect>
                                  </p:childTnLst>
                                </p:cTn>
                              </p:par>
                            </p:childTnLst>
                          </p:cTn>
                        </p:par>
                        <p:par>
                          <p:cTn id="8" fill="hold" nodeType="afterGroup">
                            <p:stCondLst>
                              <p:cond delay="500"/>
                            </p:stCondLst>
                            <p:childTnLst>
                              <p:par>
                                <p:cTn id="9" presetID="9" presetClass="entr" presetSubtype="0" fill="hold" nodeType="afterEffect">
                                  <p:stCondLst>
                                    <p:cond delay="500"/>
                                  </p:stCondLst>
                                  <p:childTnLst>
                                    <p:set>
                                      <p:cBhvr>
                                        <p:cTn id="10" dur="1" fill="hold">
                                          <p:stCondLst>
                                            <p:cond delay="0"/>
                                          </p:stCondLst>
                                        </p:cTn>
                                        <p:tgtEl>
                                          <p:spTgt spid="73733">
                                            <p:txEl>
                                              <p:pRg st="0" end="0"/>
                                            </p:txEl>
                                          </p:spTgt>
                                        </p:tgtEl>
                                        <p:attrNameLst>
                                          <p:attrName>style.visibility</p:attrName>
                                        </p:attrNameLst>
                                      </p:cBhvr>
                                      <p:to>
                                        <p:strVal val="visible"/>
                                      </p:to>
                                    </p:set>
                                    <p:animEffect transition="in" filter="dissolve">
                                      <p:cBhvr>
                                        <p:cTn id="11" dur="500"/>
                                        <p:tgtEl>
                                          <p:spTgt spid="73733">
                                            <p:txEl>
                                              <p:pRg st="0" end="0"/>
                                            </p:txEl>
                                          </p:spTgt>
                                        </p:tgtEl>
                                      </p:cBhvr>
                                    </p:animEffect>
                                  </p:childTnLst>
                                </p:cTn>
                              </p:par>
                            </p:childTnLst>
                          </p:cTn>
                        </p:par>
                        <p:par>
                          <p:cTn id="12" fill="hold" nodeType="afterGroup">
                            <p:stCondLst>
                              <p:cond delay="1500"/>
                            </p:stCondLst>
                            <p:childTnLst>
                              <p:par>
                                <p:cTn id="13" presetID="9" presetClass="entr" presetSubtype="0" fill="hold" nodeType="afterEffect">
                                  <p:stCondLst>
                                    <p:cond delay="500"/>
                                  </p:stCondLst>
                                  <p:childTnLst>
                                    <p:set>
                                      <p:cBhvr>
                                        <p:cTn id="14" dur="1" fill="hold">
                                          <p:stCondLst>
                                            <p:cond delay="0"/>
                                          </p:stCondLst>
                                        </p:cTn>
                                        <p:tgtEl>
                                          <p:spTgt spid="73733">
                                            <p:txEl>
                                              <p:pRg st="2" end="2"/>
                                            </p:txEl>
                                          </p:spTgt>
                                        </p:tgtEl>
                                        <p:attrNameLst>
                                          <p:attrName>style.visibility</p:attrName>
                                        </p:attrNameLst>
                                      </p:cBhvr>
                                      <p:to>
                                        <p:strVal val="visible"/>
                                      </p:to>
                                    </p:set>
                                    <p:animEffect transition="in" filter="dissolve">
                                      <p:cBhvr>
                                        <p:cTn id="15" dur="500"/>
                                        <p:tgtEl>
                                          <p:spTgt spid="73733">
                                            <p:txEl>
                                              <p:pRg st="2" end="2"/>
                                            </p:txEl>
                                          </p:spTgt>
                                        </p:tgtEl>
                                      </p:cBhvr>
                                    </p:animEffect>
                                  </p:childTnLst>
                                </p:cTn>
                              </p:par>
                            </p:childTnLst>
                          </p:cTn>
                        </p:par>
                        <p:par>
                          <p:cTn id="16" fill="hold" nodeType="afterGroup">
                            <p:stCondLst>
                              <p:cond delay="2500"/>
                            </p:stCondLst>
                            <p:childTnLst>
                              <p:par>
                                <p:cTn id="17" presetID="9" presetClass="entr" presetSubtype="0" fill="hold" nodeType="afterEffect">
                                  <p:stCondLst>
                                    <p:cond delay="500"/>
                                  </p:stCondLst>
                                  <p:childTnLst>
                                    <p:set>
                                      <p:cBhvr>
                                        <p:cTn id="18" dur="1" fill="hold">
                                          <p:stCondLst>
                                            <p:cond delay="0"/>
                                          </p:stCondLst>
                                        </p:cTn>
                                        <p:tgtEl>
                                          <p:spTgt spid="73733">
                                            <p:txEl>
                                              <p:pRg st="4" end="4"/>
                                            </p:txEl>
                                          </p:spTgt>
                                        </p:tgtEl>
                                        <p:attrNameLst>
                                          <p:attrName>style.visibility</p:attrName>
                                        </p:attrNameLst>
                                      </p:cBhvr>
                                      <p:to>
                                        <p:strVal val="visible"/>
                                      </p:to>
                                    </p:set>
                                    <p:animEffect transition="in" filter="dissolve">
                                      <p:cBhvr>
                                        <p:cTn id="19" dur="500"/>
                                        <p:tgtEl>
                                          <p:spTgt spid="737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 Box 4"/>
          <p:cNvSpPr txBox="1">
            <a:spLocks noChangeArrowheads="1"/>
          </p:cNvSpPr>
          <p:nvPr/>
        </p:nvSpPr>
        <p:spPr bwMode="auto">
          <a:xfrm>
            <a:off x="914400" y="1066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rgbClr val="0066FF"/>
                </a:solidFill>
              </a:rPr>
              <a:t>GEEK QUIZ #1</a:t>
            </a:r>
          </a:p>
        </p:txBody>
      </p:sp>
      <p:sp>
        <p:nvSpPr>
          <p:cNvPr id="172037" name="Text Box 5"/>
          <p:cNvSpPr txBox="1">
            <a:spLocks noChangeArrowheads="1"/>
          </p:cNvSpPr>
          <p:nvPr/>
        </p:nvSpPr>
        <p:spPr bwMode="auto">
          <a:xfrm>
            <a:off x="914400" y="18288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i="0">
                <a:solidFill>
                  <a:schemeClr val="tx2"/>
                </a:solidFill>
              </a:rPr>
              <a:t>HOW MANY BITS ARE IN ONE BYTE?</a:t>
            </a:r>
          </a:p>
        </p:txBody>
      </p:sp>
      <p:sp>
        <p:nvSpPr>
          <p:cNvPr id="172038" name="Text Box 6"/>
          <p:cNvSpPr txBox="1">
            <a:spLocks noChangeArrowheads="1"/>
          </p:cNvSpPr>
          <p:nvPr/>
        </p:nvSpPr>
        <p:spPr bwMode="auto">
          <a:xfrm>
            <a:off x="914400" y="2590800"/>
            <a:ext cx="716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i="0">
                <a:solidFill>
                  <a:srgbClr val="CC0000"/>
                </a:solidFill>
              </a:rPr>
              <a:t>8</a:t>
            </a:r>
          </a:p>
        </p:txBody>
      </p:sp>
      <p:pic>
        <p:nvPicPr>
          <p:cNvPr id="172040" name="Picture 8" descr="by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33800"/>
            <a:ext cx="18669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fade">
                                      <p:cBhvr>
                                        <p:cTn id="7" dur="500"/>
                                        <p:tgtEl>
                                          <p:spTgt spid="1720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2037"/>
                                        </p:tgtEl>
                                        <p:attrNameLst>
                                          <p:attrName>style.visibility</p:attrName>
                                        </p:attrNameLst>
                                      </p:cBhvr>
                                      <p:to>
                                        <p:strVal val="visible"/>
                                      </p:to>
                                    </p:set>
                                    <p:animEffect transition="in" filter="fade">
                                      <p:cBhvr>
                                        <p:cTn id="12" dur="2000"/>
                                        <p:tgtEl>
                                          <p:spTgt spid="172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2038"/>
                                        </p:tgtEl>
                                        <p:attrNameLst>
                                          <p:attrName>style.visibility</p:attrName>
                                        </p:attrNameLst>
                                      </p:cBhvr>
                                      <p:to>
                                        <p:strVal val="visible"/>
                                      </p:to>
                                    </p:set>
                                    <p:anim calcmode="lin" valueType="num">
                                      <p:cBhvr additive="base">
                                        <p:cTn id="17" dur="500" fill="hold"/>
                                        <p:tgtEl>
                                          <p:spTgt spid="172038"/>
                                        </p:tgtEl>
                                        <p:attrNameLst>
                                          <p:attrName>ppt_x</p:attrName>
                                        </p:attrNameLst>
                                      </p:cBhvr>
                                      <p:tavLst>
                                        <p:tav tm="0">
                                          <p:val>
                                            <p:strVal val="#ppt_x"/>
                                          </p:val>
                                        </p:tav>
                                        <p:tav tm="100000">
                                          <p:val>
                                            <p:strVal val="#ppt_x"/>
                                          </p:val>
                                        </p:tav>
                                      </p:tavLst>
                                    </p:anim>
                                    <p:anim calcmode="lin" valueType="num">
                                      <p:cBhvr additive="base">
                                        <p:cTn id="18" dur="500" fill="hold"/>
                                        <p:tgtEl>
                                          <p:spTgt spid="17203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72040"/>
                                        </p:tgtEl>
                                        <p:attrNameLst>
                                          <p:attrName>style.visibility</p:attrName>
                                        </p:attrNameLst>
                                      </p:cBhvr>
                                      <p:to>
                                        <p:strVal val="visible"/>
                                      </p:to>
                                    </p:set>
                                    <p:animEffect transition="in" filter="fade">
                                      <p:cBhvr>
                                        <p:cTn id="23" dur="2000"/>
                                        <p:tgtEl>
                                          <p:spTgt spid="172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p:bldP spid="172037" grpId="0"/>
      <p:bldP spid="1720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Tool of the Offense</a:t>
            </a:r>
          </a:p>
        </p:txBody>
      </p:sp>
      <p:sp>
        <p:nvSpPr>
          <p:cNvPr id="47107" name="Text Box 5"/>
          <p:cNvSpPr txBox="1">
            <a:spLocks noChangeArrowheads="1"/>
          </p:cNvSpPr>
          <p:nvPr/>
        </p:nvSpPr>
        <p:spPr bwMode="auto">
          <a:xfrm>
            <a:off x="990600" y="1868488"/>
            <a:ext cx="71628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200" b="1" i="0">
                <a:solidFill>
                  <a:schemeClr val="tx2"/>
                </a:solidFill>
              </a:rPr>
              <a:t> Criminal offense committed using computer</a:t>
            </a:r>
          </a:p>
          <a:p>
            <a:pPr lvl="1" eaLnBrk="1" hangingPunct="1">
              <a:spcBef>
                <a:spcPct val="0"/>
              </a:spcBef>
            </a:pPr>
            <a:r>
              <a:rPr lang="en-US" altLang="en-US" sz="2200" b="1" i="0">
                <a:solidFill>
                  <a:schemeClr val="tx2"/>
                </a:solidFill>
              </a:rPr>
              <a:t> Theft</a:t>
            </a:r>
          </a:p>
          <a:p>
            <a:pPr lvl="1" eaLnBrk="1" hangingPunct="1">
              <a:spcBef>
                <a:spcPct val="0"/>
              </a:spcBef>
            </a:pPr>
            <a:r>
              <a:rPr lang="en-US" altLang="en-US" sz="2200" b="1" i="0">
                <a:solidFill>
                  <a:schemeClr val="tx2"/>
                </a:solidFill>
              </a:rPr>
              <a:t> Fraud </a:t>
            </a:r>
          </a:p>
          <a:p>
            <a:pPr lvl="1" eaLnBrk="1" hangingPunct="1">
              <a:spcBef>
                <a:spcPct val="0"/>
              </a:spcBef>
            </a:pPr>
            <a:r>
              <a:rPr lang="en-US" altLang="en-US" sz="2200" b="1" i="0">
                <a:solidFill>
                  <a:schemeClr val="tx2"/>
                </a:solidFill>
              </a:rPr>
              <a:t> Extortion/Harassment</a:t>
            </a:r>
          </a:p>
          <a:p>
            <a:pPr eaLnBrk="1" hangingPunct="1">
              <a:spcBef>
                <a:spcPct val="50000"/>
              </a:spcBef>
            </a:pPr>
            <a:r>
              <a:rPr lang="en-US" altLang="en-US" sz="2200" b="1" i="0">
                <a:solidFill>
                  <a:schemeClr val="tx2"/>
                </a:solidFill>
              </a:rPr>
              <a:t> Unlawful e-mail sent from a computer</a:t>
            </a:r>
          </a:p>
          <a:p>
            <a:pPr eaLnBrk="1" hangingPunct="1">
              <a:spcBef>
                <a:spcPct val="50000"/>
              </a:spcBef>
            </a:pPr>
            <a:r>
              <a:rPr lang="en-US" altLang="en-US" sz="2200" b="1" i="0">
                <a:solidFill>
                  <a:schemeClr val="tx2"/>
                </a:solidFill>
              </a:rPr>
              <a:t> Sex offense committed after being arranged on computer</a:t>
            </a:r>
          </a:p>
          <a:p>
            <a:pPr eaLnBrk="1" hangingPunct="1">
              <a:spcBef>
                <a:spcPct val="50000"/>
              </a:spcBef>
            </a:pPr>
            <a:r>
              <a:rPr lang="en-US" altLang="en-US" sz="2200" b="1" i="0">
                <a:solidFill>
                  <a:schemeClr val="tx2"/>
                </a:solidFill>
              </a:rPr>
              <a:t> Fraudulent money or ID’s made with computer</a:t>
            </a:r>
          </a:p>
        </p:txBody>
      </p:sp>
      <p:sp>
        <p:nvSpPr>
          <p:cNvPr id="46084"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dissolve">
                                      <p:cBhvr>
                                        <p:cTn id="7" dur="500"/>
                                        <p:tgtEl>
                                          <p:spTgt spid="47107">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500"/>
                                  </p:stCondLst>
                                  <p:childTnLst>
                                    <p:set>
                                      <p:cBhvr>
                                        <p:cTn id="10" dur="1" fill="hold">
                                          <p:stCondLst>
                                            <p:cond delay="0"/>
                                          </p:stCondLst>
                                        </p:cTn>
                                        <p:tgtEl>
                                          <p:spTgt spid="47107">
                                            <p:txEl>
                                              <p:pRg st="1" end="1"/>
                                            </p:txEl>
                                          </p:spTgt>
                                        </p:tgtEl>
                                        <p:attrNameLst>
                                          <p:attrName>style.visibility</p:attrName>
                                        </p:attrNameLst>
                                      </p:cBhvr>
                                      <p:to>
                                        <p:strVal val="visible"/>
                                      </p:to>
                                    </p:set>
                                    <p:animEffect transition="in" filter="dissolve">
                                      <p:cBhvr>
                                        <p:cTn id="11" dur="500"/>
                                        <p:tgtEl>
                                          <p:spTgt spid="47107">
                                            <p:txEl>
                                              <p:pRg st="1" end="1"/>
                                            </p:txEl>
                                          </p:spTgt>
                                        </p:tgtEl>
                                      </p:cBhvr>
                                    </p:animEffect>
                                  </p:childTnLst>
                                </p:cTn>
                              </p:par>
                            </p:childTnLst>
                          </p:cTn>
                        </p:par>
                        <p:par>
                          <p:cTn id="12" fill="hold" nodeType="afterGroup">
                            <p:stCondLst>
                              <p:cond delay="1500"/>
                            </p:stCondLst>
                            <p:childTnLst>
                              <p:par>
                                <p:cTn id="13" presetID="9" presetClass="entr" presetSubtype="0" fill="hold" nodeType="afterEffect">
                                  <p:stCondLst>
                                    <p:cond delay="500"/>
                                  </p:stCondLst>
                                  <p:childTnLst>
                                    <p:set>
                                      <p:cBhvr>
                                        <p:cTn id="14" dur="1" fill="hold">
                                          <p:stCondLst>
                                            <p:cond delay="0"/>
                                          </p:stCondLst>
                                        </p:cTn>
                                        <p:tgtEl>
                                          <p:spTgt spid="47107">
                                            <p:txEl>
                                              <p:pRg st="2" end="2"/>
                                            </p:txEl>
                                          </p:spTgt>
                                        </p:tgtEl>
                                        <p:attrNameLst>
                                          <p:attrName>style.visibility</p:attrName>
                                        </p:attrNameLst>
                                      </p:cBhvr>
                                      <p:to>
                                        <p:strVal val="visible"/>
                                      </p:to>
                                    </p:set>
                                    <p:animEffect transition="in" filter="dissolve">
                                      <p:cBhvr>
                                        <p:cTn id="15" dur="500"/>
                                        <p:tgtEl>
                                          <p:spTgt spid="47107">
                                            <p:txEl>
                                              <p:pRg st="2" end="2"/>
                                            </p:txEl>
                                          </p:spTgt>
                                        </p:tgtEl>
                                      </p:cBhvr>
                                    </p:animEffect>
                                  </p:childTnLst>
                                </p:cTn>
                              </p:par>
                            </p:childTnLst>
                          </p:cTn>
                        </p:par>
                        <p:par>
                          <p:cTn id="16" fill="hold" nodeType="afterGroup">
                            <p:stCondLst>
                              <p:cond delay="2500"/>
                            </p:stCondLst>
                            <p:childTnLst>
                              <p:par>
                                <p:cTn id="17" presetID="9" presetClass="entr" presetSubtype="0" fill="hold" nodeType="afterEffect">
                                  <p:stCondLst>
                                    <p:cond delay="500"/>
                                  </p:stCondLst>
                                  <p:childTnLst>
                                    <p:set>
                                      <p:cBhvr>
                                        <p:cTn id="18" dur="1" fill="hold">
                                          <p:stCondLst>
                                            <p:cond delay="0"/>
                                          </p:stCondLst>
                                        </p:cTn>
                                        <p:tgtEl>
                                          <p:spTgt spid="47107">
                                            <p:txEl>
                                              <p:pRg st="3" end="3"/>
                                            </p:txEl>
                                          </p:spTgt>
                                        </p:tgtEl>
                                        <p:attrNameLst>
                                          <p:attrName>style.visibility</p:attrName>
                                        </p:attrNameLst>
                                      </p:cBhvr>
                                      <p:to>
                                        <p:strVal val="visible"/>
                                      </p:to>
                                    </p:set>
                                    <p:animEffect transition="in" filter="dissolve">
                                      <p:cBhvr>
                                        <p:cTn id="19" dur="500"/>
                                        <p:tgtEl>
                                          <p:spTgt spid="47107">
                                            <p:txEl>
                                              <p:pRg st="3" end="3"/>
                                            </p:txEl>
                                          </p:spTgt>
                                        </p:tgtEl>
                                      </p:cBhvr>
                                    </p:animEffect>
                                  </p:childTnLst>
                                </p:cTn>
                              </p:par>
                            </p:childTnLst>
                          </p:cTn>
                        </p:par>
                        <p:par>
                          <p:cTn id="20" fill="hold" nodeType="afterGroup">
                            <p:stCondLst>
                              <p:cond delay="3500"/>
                            </p:stCondLst>
                            <p:childTnLst>
                              <p:par>
                                <p:cTn id="21" presetID="9" presetClass="entr" presetSubtype="0" fill="hold" nodeType="afterEffect">
                                  <p:stCondLst>
                                    <p:cond delay="500"/>
                                  </p:stCondLst>
                                  <p:childTnLst>
                                    <p:set>
                                      <p:cBhvr>
                                        <p:cTn id="22" dur="1" fill="hold">
                                          <p:stCondLst>
                                            <p:cond delay="0"/>
                                          </p:stCondLst>
                                        </p:cTn>
                                        <p:tgtEl>
                                          <p:spTgt spid="47107">
                                            <p:txEl>
                                              <p:pRg st="4" end="4"/>
                                            </p:txEl>
                                          </p:spTgt>
                                        </p:tgtEl>
                                        <p:attrNameLst>
                                          <p:attrName>style.visibility</p:attrName>
                                        </p:attrNameLst>
                                      </p:cBhvr>
                                      <p:to>
                                        <p:strVal val="visible"/>
                                      </p:to>
                                    </p:set>
                                    <p:animEffect transition="in" filter="dissolve">
                                      <p:cBhvr>
                                        <p:cTn id="23" dur="500"/>
                                        <p:tgtEl>
                                          <p:spTgt spid="47107">
                                            <p:txEl>
                                              <p:pRg st="4" end="4"/>
                                            </p:txEl>
                                          </p:spTgt>
                                        </p:tgtEl>
                                      </p:cBhvr>
                                    </p:animEffect>
                                  </p:childTnLst>
                                </p:cTn>
                              </p:par>
                            </p:childTnLst>
                          </p:cTn>
                        </p:par>
                        <p:par>
                          <p:cTn id="24" fill="hold" nodeType="afterGroup">
                            <p:stCondLst>
                              <p:cond delay="4500"/>
                            </p:stCondLst>
                            <p:childTnLst>
                              <p:par>
                                <p:cTn id="25" presetID="9" presetClass="entr" presetSubtype="0" fill="hold" nodeType="afterEffect">
                                  <p:stCondLst>
                                    <p:cond delay="500"/>
                                  </p:stCondLst>
                                  <p:childTnLst>
                                    <p:set>
                                      <p:cBhvr>
                                        <p:cTn id="26" dur="1" fill="hold">
                                          <p:stCondLst>
                                            <p:cond delay="0"/>
                                          </p:stCondLst>
                                        </p:cTn>
                                        <p:tgtEl>
                                          <p:spTgt spid="47107">
                                            <p:txEl>
                                              <p:pRg st="5" end="5"/>
                                            </p:txEl>
                                          </p:spTgt>
                                        </p:tgtEl>
                                        <p:attrNameLst>
                                          <p:attrName>style.visibility</p:attrName>
                                        </p:attrNameLst>
                                      </p:cBhvr>
                                      <p:to>
                                        <p:strVal val="visible"/>
                                      </p:to>
                                    </p:set>
                                    <p:animEffect transition="in" filter="dissolve">
                                      <p:cBhvr>
                                        <p:cTn id="27" dur="500"/>
                                        <p:tgtEl>
                                          <p:spTgt spid="47107">
                                            <p:txEl>
                                              <p:pRg st="5" end="5"/>
                                            </p:txEl>
                                          </p:spTgt>
                                        </p:tgtEl>
                                      </p:cBhvr>
                                    </p:animEffect>
                                  </p:childTnLst>
                                </p:cTn>
                              </p:par>
                            </p:childTnLst>
                          </p:cTn>
                        </p:par>
                        <p:par>
                          <p:cTn id="28" fill="hold" nodeType="afterGroup">
                            <p:stCondLst>
                              <p:cond delay="5500"/>
                            </p:stCondLst>
                            <p:childTnLst>
                              <p:par>
                                <p:cTn id="29" presetID="9" presetClass="entr" presetSubtype="0" fill="hold" nodeType="afterEffect">
                                  <p:stCondLst>
                                    <p:cond delay="500"/>
                                  </p:stCondLst>
                                  <p:childTnLst>
                                    <p:set>
                                      <p:cBhvr>
                                        <p:cTn id="30" dur="1" fill="hold">
                                          <p:stCondLst>
                                            <p:cond delay="0"/>
                                          </p:stCondLst>
                                        </p:cTn>
                                        <p:tgtEl>
                                          <p:spTgt spid="47107">
                                            <p:txEl>
                                              <p:pRg st="6" end="6"/>
                                            </p:txEl>
                                          </p:spTgt>
                                        </p:tgtEl>
                                        <p:attrNameLst>
                                          <p:attrName>style.visibility</p:attrName>
                                        </p:attrNameLst>
                                      </p:cBhvr>
                                      <p:to>
                                        <p:strVal val="visible"/>
                                      </p:to>
                                    </p:set>
                                    <p:animEffect transition="in" filter="dissolve">
                                      <p:cBhvr>
                                        <p:cTn id="31" dur="500"/>
                                        <p:tgtEl>
                                          <p:spTgt spid="47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Incidental to the Offense</a:t>
            </a:r>
          </a:p>
        </p:txBody>
      </p:sp>
      <p:sp>
        <p:nvSpPr>
          <p:cNvPr id="48131" name="Text Box 5"/>
          <p:cNvSpPr txBox="1">
            <a:spLocks noChangeArrowheads="1"/>
          </p:cNvSpPr>
          <p:nvPr/>
        </p:nvSpPr>
        <p:spPr bwMode="auto">
          <a:xfrm>
            <a:off x="533400" y="1752600"/>
            <a:ext cx="80772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200" b="1" i="0">
                <a:solidFill>
                  <a:schemeClr val="tx2"/>
                </a:solidFill>
              </a:rPr>
              <a:t> Drug dealer maintaining records or ordering supplies</a:t>
            </a:r>
          </a:p>
          <a:p>
            <a:pPr eaLnBrk="1" hangingPunct="1">
              <a:spcBef>
                <a:spcPct val="50000"/>
              </a:spcBef>
            </a:pPr>
            <a:r>
              <a:rPr lang="en-US" altLang="en-US" sz="2200" b="1" i="0">
                <a:solidFill>
                  <a:schemeClr val="tx2"/>
                </a:solidFill>
              </a:rPr>
              <a:t> Child molester keeping records/photos of children</a:t>
            </a:r>
          </a:p>
          <a:p>
            <a:pPr eaLnBrk="1" hangingPunct="1">
              <a:spcBef>
                <a:spcPct val="50000"/>
              </a:spcBef>
            </a:pPr>
            <a:r>
              <a:rPr lang="en-US" altLang="en-US" sz="2200" b="1" i="0">
                <a:solidFill>
                  <a:schemeClr val="tx2"/>
                </a:solidFill>
              </a:rPr>
              <a:t> Suicide notes or pictures of the crime stored online</a:t>
            </a:r>
          </a:p>
          <a:p>
            <a:pPr eaLnBrk="1" hangingPunct="1">
              <a:spcBef>
                <a:spcPct val="50000"/>
              </a:spcBef>
            </a:pPr>
            <a:r>
              <a:rPr lang="en-US" altLang="en-US" sz="2200" b="1" i="0">
                <a:solidFill>
                  <a:schemeClr val="tx2"/>
                </a:solidFill>
              </a:rPr>
              <a:t> Victim keeping diary or electronic journal</a:t>
            </a:r>
          </a:p>
          <a:p>
            <a:pPr eaLnBrk="1" hangingPunct="1">
              <a:spcBef>
                <a:spcPct val="50000"/>
              </a:spcBef>
            </a:pPr>
            <a:r>
              <a:rPr lang="en-US" altLang="en-US" sz="2200" b="1" i="0">
                <a:solidFill>
                  <a:schemeClr val="tx2"/>
                </a:solidFill>
              </a:rPr>
              <a:t> Suspect searching the web for info about crime</a:t>
            </a:r>
          </a:p>
          <a:p>
            <a:pPr eaLnBrk="1" hangingPunct="1">
              <a:spcBef>
                <a:spcPct val="50000"/>
              </a:spcBef>
            </a:pPr>
            <a:r>
              <a:rPr lang="en-US" altLang="en-US" sz="2200" b="1" i="0">
                <a:solidFill>
                  <a:schemeClr val="tx2"/>
                </a:solidFill>
              </a:rPr>
              <a:t> Credit card fraud records/images being kept on computer</a:t>
            </a:r>
          </a:p>
          <a:p>
            <a:pPr eaLnBrk="1" hangingPunct="1">
              <a:spcBef>
                <a:spcPct val="50000"/>
              </a:spcBef>
            </a:pPr>
            <a:r>
              <a:rPr lang="en-US" altLang="en-US" sz="2200" b="1" i="0">
                <a:solidFill>
                  <a:schemeClr val="tx2"/>
                </a:solidFill>
              </a:rPr>
              <a:t> Child pornography being stored on computer</a:t>
            </a:r>
          </a:p>
        </p:txBody>
      </p:sp>
      <p:sp>
        <p:nvSpPr>
          <p:cNvPr id="47108"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dissolve">
                                      <p:cBhvr>
                                        <p:cTn id="7" dur="500"/>
                                        <p:tgtEl>
                                          <p:spTgt spid="48131">
                                            <p:txEl>
                                              <p:pRg st="0" end="0"/>
                                            </p:txEl>
                                          </p:spTgt>
                                        </p:tgtEl>
                                      </p:cBhvr>
                                    </p:animEffect>
                                  </p:childTnLst>
                                </p:cTn>
                              </p:par>
                            </p:childTnLst>
                          </p:cTn>
                        </p:par>
                        <p:par>
                          <p:cTn id="8" fill="hold" nodeType="afterGroup">
                            <p:stCondLst>
                              <p:cond delay="1000"/>
                            </p:stCondLst>
                            <p:childTnLst>
                              <p:par>
                                <p:cTn id="9" presetID="9" presetClass="entr" presetSubtype="0" fill="hold" nodeType="afterEffect">
                                  <p:stCondLst>
                                    <p:cond delay="500"/>
                                  </p:stCondLst>
                                  <p:childTnLst>
                                    <p:set>
                                      <p:cBhvr>
                                        <p:cTn id="10" dur="1" fill="hold">
                                          <p:stCondLst>
                                            <p:cond delay="0"/>
                                          </p:stCondLst>
                                        </p:cTn>
                                        <p:tgtEl>
                                          <p:spTgt spid="48131">
                                            <p:txEl>
                                              <p:pRg st="1" end="1"/>
                                            </p:txEl>
                                          </p:spTgt>
                                        </p:tgtEl>
                                        <p:attrNameLst>
                                          <p:attrName>style.visibility</p:attrName>
                                        </p:attrNameLst>
                                      </p:cBhvr>
                                      <p:to>
                                        <p:strVal val="visible"/>
                                      </p:to>
                                    </p:set>
                                    <p:animEffect transition="in" filter="dissolve">
                                      <p:cBhvr>
                                        <p:cTn id="11" dur="500"/>
                                        <p:tgtEl>
                                          <p:spTgt spid="48131">
                                            <p:txEl>
                                              <p:pRg st="1" end="1"/>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500"/>
                                  </p:stCondLst>
                                  <p:childTnLst>
                                    <p:set>
                                      <p:cBhvr>
                                        <p:cTn id="14" dur="1" fill="hold">
                                          <p:stCondLst>
                                            <p:cond delay="0"/>
                                          </p:stCondLst>
                                        </p:cTn>
                                        <p:tgtEl>
                                          <p:spTgt spid="48131">
                                            <p:txEl>
                                              <p:pRg st="2" end="2"/>
                                            </p:txEl>
                                          </p:spTgt>
                                        </p:tgtEl>
                                        <p:attrNameLst>
                                          <p:attrName>style.visibility</p:attrName>
                                        </p:attrNameLst>
                                      </p:cBhvr>
                                      <p:to>
                                        <p:strVal val="visible"/>
                                      </p:to>
                                    </p:set>
                                    <p:animEffect transition="in" filter="dissolve">
                                      <p:cBhvr>
                                        <p:cTn id="15" dur="500"/>
                                        <p:tgtEl>
                                          <p:spTgt spid="48131">
                                            <p:txEl>
                                              <p:pRg st="2" end="2"/>
                                            </p:txEl>
                                          </p:spTgt>
                                        </p:tgtEl>
                                      </p:cBhvr>
                                    </p:animEffect>
                                  </p:childTnLst>
                                </p:cTn>
                              </p:par>
                            </p:childTnLst>
                          </p:cTn>
                        </p:par>
                        <p:par>
                          <p:cTn id="16" fill="hold" nodeType="afterGroup">
                            <p:stCondLst>
                              <p:cond delay="3000"/>
                            </p:stCondLst>
                            <p:childTnLst>
                              <p:par>
                                <p:cTn id="17" presetID="9" presetClass="entr" presetSubtype="0" fill="hold" nodeType="afterEffect">
                                  <p:stCondLst>
                                    <p:cond delay="500"/>
                                  </p:stCondLst>
                                  <p:childTnLst>
                                    <p:set>
                                      <p:cBhvr>
                                        <p:cTn id="18" dur="1" fill="hold">
                                          <p:stCondLst>
                                            <p:cond delay="0"/>
                                          </p:stCondLst>
                                        </p:cTn>
                                        <p:tgtEl>
                                          <p:spTgt spid="48131">
                                            <p:txEl>
                                              <p:pRg st="3" end="3"/>
                                            </p:txEl>
                                          </p:spTgt>
                                        </p:tgtEl>
                                        <p:attrNameLst>
                                          <p:attrName>style.visibility</p:attrName>
                                        </p:attrNameLst>
                                      </p:cBhvr>
                                      <p:to>
                                        <p:strVal val="visible"/>
                                      </p:to>
                                    </p:set>
                                    <p:animEffect transition="in" filter="dissolve">
                                      <p:cBhvr>
                                        <p:cTn id="19" dur="500"/>
                                        <p:tgtEl>
                                          <p:spTgt spid="48131">
                                            <p:txEl>
                                              <p:pRg st="3" end="3"/>
                                            </p:txEl>
                                          </p:spTgt>
                                        </p:tgtEl>
                                      </p:cBhvr>
                                    </p:animEffect>
                                  </p:childTnLst>
                                </p:cTn>
                              </p:par>
                            </p:childTnLst>
                          </p:cTn>
                        </p:par>
                        <p:par>
                          <p:cTn id="20" fill="hold" nodeType="afterGroup">
                            <p:stCondLst>
                              <p:cond delay="4000"/>
                            </p:stCondLst>
                            <p:childTnLst>
                              <p:par>
                                <p:cTn id="21" presetID="9" presetClass="entr" presetSubtype="0" fill="hold" nodeType="afterEffect">
                                  <p:stCondLst>
                                    <p:cond delay="500"/>
                                  </p:stCondLst>
                                  <p:childTnLst>
                                    <p:set>
                                      <p:cBhvr>
                                        <p:cTn id="22" dur="1" fill="hold">
                                          <p:stCondLst>
                                            <p:cond delay="0"/>
                                          </p:stCondLst>
                                        </p:cTn>
                                        <p:tgtEl>
                                          <p:spTgt spid="48131">
                                            <p:txEl>
                                              <p:pRg st="4" end="4"/>
                                            </p:txEl>
                                          </p:spTgt>
                                        </p:tgtEl>
                                        <p:attrNameLst>
                                          <p:attrName>style.visibility</p:attrName>
                                        </p:attrNameLst>
                                      </p:cBhvr>
                                      <p:to>
                                        <p:strVal val="visible"/>
                                      </p:to>
                                    </p:set>
                                    <p:animEffect transition="in" filter="dissolve">
                                      <p:cBhvr>
                                        <p:cTn id="23" dur="500"/>
                                        <p:tgtEl>
                                          <p:spTgt spid="48131">
                                            <p:txEl>
                                              <p:pRg st="4" end="4"/>
                                            </p:txEl>
                                          </p:spTgt>
                                        </p:tgtEl>
                                      </p:cBhvr>
                                    </p:animEffect>
                                  </p:childTnLst>
                                </p:cTn>
                              </p:par>
                            </p:childTnLst>
                          </p:cTn>
                        </p:par>
                        <p:par>
                          <p:cTn id="24" fill="hold" nodeType="afterGroup">
                            <p:stCondLst>
                              <p:cond delay="5000"/>
                            </p:stCondLst>
                            <p:childTnLst>
                              <p:par>
                                <p:cTn id="25" presetID="9" presetClass="entr" presetSubtype="0" fill="hold" nodeType="afterEffect">
                                  <p:stCondLst>
                                    <p:cond delay="500"/>
                                  </p:stCondLst>
                                  <p:childTnLst>
                                    <p:set>
                                      <p:cBhvr>
                                        <p:cTn id="26" dur="1" fill="hold">
                                          <p:stCondLst>
                                            <p:cond delay="0"/>
                                          </p:stCondLst>
                                        </p:cTn>
                                        <p:tgtEl>
                                          <p:spTgt spid="48131">
                                            <p:txEl>
                                              <p:pRg st="5" end="5"/>
                                            </p:txEl>
                                          </p:spTgt>
                                        </p:tgtEl>
                                        <p:attrNameLst>
                                          <p:attrName>style.visibility</p:attrName>
                                        </p:attrNameLst>
                                      </p:cBhvr>
                                      <p:to>
                                        <p:strVal val="visible"/>
                                      </p:to>
                                    </p:set>
                                    <p:animEffect transition="in" filter="dissolve">
                                      <p:cBhvr>
                                        <p:cTn id="27" dur="500"/>
                                        <p:tgtEl>
                                          <p:spTgt spid="48131">
                                            <p:txEl>
                                              <p:pRg st="5" end="5"/>
                                            </p:txEl>
                                          </p:spTgt>
                                        </p:tgtEl>
                                      </p:cBhvr>
                                    </p:animEffect>
                                  </p:childTnLst>
                                </p:cTn>
                              </p:par>
                            </p:childTnLst>
                          </p:cTn>
                        </p:par>
                        <p:par>
                          <p:cTn id="28" fill="hold" nodeType="afterGroup">
                            <p:stCondLst>
                              <p:cond delay="6000"/>
                            </p:stCondLst>
                            <p:childTnLst>
                              <p:par>
                                <p:cTn id="29" presetID="9" presetClass="entr" presetSubtype="0" fill="hold" nodeType="afterEffect">
                                  <p:stCondLst>
                                    <p:cond delay="500"/>
                                  </p:stCondLst>
                                  <p:childTnLst>
                                    <p:set>
                                      <p:cBhvr>
                                        <p:cTn id="30" dur="1" fill="hold">
                                          <p:stCondLst>
                                            <p:cond delay="0"/>
                                          </p:stCondLst>
                                        </p:cTn>
                                        <p:tgtEl>
                                          <p:spTgt spid="48131">
                                            <p:txEl>
                                              <p:pRg st="6" end="6"/>
                                            </p:txEl>
                                          </p:spTgt>
                                        </p:tgtEl>
                                        <p:attrNameLst>
                                          <p:attrName>style.visibility</p:attrName>
                                        </p:attrNameLst>
                                      </p:cBhvr>
                                      <p:to>
                                        <p:strVal val="visible"/>
                                      </p:to>
                                    </p:set>
                                    <p:animEffect transition="in" filter="dissolve">
                                      <p:cBhvr>
                                        <p:cTn id="31" dur="500"/>
                                        <p:tgtEl>
                                          <p:spTgt spid="48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Both Instrumental and a Storage Device</a:t>
            </a:r>
          </a:p>
        </p:txBody>
      </p:sp>
      <p:sp>
        <p:nvSpPr>
          <p:cNvPr id="49155" name="Text Box 5"/>
          <p:cNvSpPr txBox="1">
            <a:spLocks noChangeArrowheads="1"/>
          </p:cNvSpPr>
          <p:nvPr/>
        </p:nvSpPr>
        <p:spPr bwMode="auto">
          <a:xfrm>
            <a:off x="914400" y="2286000"/>
            <a:ext cx="7239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200" b="1" i="0">
                <a:solidFill>
                  <a:schemeClr val="tx2"/>
                </a:solidFill>
              </a:rPr>
              <a:t> Hacker uses computer to attack another system and stores the information on their computer.</a:t>
            </a:r>
          </a:p>
          <a:p>
            <a:pPr eaLnBrk="1" hangingPunct="1">
              <a:spcBef>
                <a:spcPct val="50000"/>
              </a:spcBef>
              <a:buFontTx/>
              <a:buNone/>
            </a:pPr>
            <a:endParaRPr lang="en-US" altLang="en-US" sz="1400" b="1" i="0">
              <a:solidFill>
                <a:schemeClr val="tx2"/>
              </a:solidFill>
            </a:endParaRPr>
          </a:p>
          <a:p>
            <a:pPr eaLnBrk="1" hangingPunct="1">
              <a:spcBef>
                <a:spcPct val="50000"/>
              </a:spcBef>
            </a:pPr>
            <a:r>
              <a:rPr lang="en-US" altLang="en-US" sz="2200" b="1" i="0">
                <a:solidFill>
                  <a:schemeClr val="tx2"/>
                </a:solidFill>
              </a:rPr>
              <a:t> Child pornographer uses computer to manufacture, distribute and store pornography.</a:t>
            </a:r>
          </a:p>
        </p:txBody>
      </p:sp>
      <p:sp>
        <p:nvSpPr>
          <p:cNvPr id="48132"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dissolve">
                                      <p:cBhvr>
                                        <p:cTn id="7" dur="500"/>
                                        <p:tgtEl>
                                          <p:spTgt spid="49155">
                                            <p:txEl>
                                              <p:pRg st="0" end="0"/>
                                            </p:txEl>
                                          </p:spTgt>
                                        </p:tgtEl>
                                      </p:cBhvr>
                                    </p:animEffect>
                                  </p:childTnLst>
                                </p:cTn>
                              </p:par>
                            </p:childTnLst>
                          </p:cTn>
                        </p:par>
                        <p:par>
                          <p:cTn id="8" fill="hold" nodeType="afterGroup">
                            <p:stCondLst>
                              <p:cond delay="1000"/>
                            </p:stCondLst>
                            <p:childTnLst>
                              <p:par>
                                <p:cTn id="9" presetID="9" presetClass="entr" presetSubtype="0" fill="hold" nodeType="afterEffect">
                                  <p:stCondLst>
                                    <p:cond delay="1000"/>
                                  </p:stCondLst>
                                  <p:childTnLst>
                                    <p:set>
                                      <p:cBhvr>
                                        <p:cTn id="10" dur="1" fill="hold">
                                          <p:stCondLst>
                                            <p:cond delay="0"/>
                                          </p:stCondLst>
                                        </p:cTn>
                                        <p:tgtEl>
                                          <p:spTgt spid="49155">
                                            <p:txEl>
                                              <p:pRg st="2" end="2"/>
                                            </p:txEl>
                                          </p:spTgt>
                                        </p:tgtEl>
                                        <p:attrNameLst>
                                          <p:attrName>style.visibility</p:attrName>
                                        </p:attrNameLst>
                                      </p:cBhvr>
                                      <p:to>
                                        <p:strVal val="visible"/>
                                      </p:to>
                                    </p:set>
                                    <p:animEffect transition="in" filter="dissolve">
                                      <p:cBhvr>
                                        <p:cTn id="11" dur="500"/>
                                        <p:tgtEl>
                                          <p:spTgt spid="491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4"/>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What to Seize</a:t>
            </a:r>
          </a:p>
        </p:txBody>
      </p:sp>
      <p:sp>
        <p:nvSpPr>
          <p:cNvPr id="50179" name="Text Box 5"/>
          <p:cNvSpPr txBox="1">
            <a:spLocks noChangeArrowheads="1"/>
          </p:cNvSpPr>
          <p:nvPr/>
        </p:nvSpPr>
        <p:spPr bwMode="auto">
          <a:xfrm>
            <a:off x="304800" y="1339850"/>
            <a:ext cx="86106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200" b="1" i="0">
                <a:solidFill>
                  <a:schemeClr val="tx2"/>
                </a:solidFill>
              </a:rPr>
              <a:t> Scope of search warrant:</a:t>
            </a:r>
          </a:p>
          <a:p>
            <a:pPr lvl="1" eaLnBrk="1" hangingPunct="1">
              <a:spcBef>
                <a:spcPct val="0"/>
              </a:spcBef>
            </a:pPr>
            <a:r>
              <a:rPr lang="en-US" altLang="en-US" sz="2200" b="1" i="0">
                <a:solidFill>
                  <a:schemeClr val="tx2"/>
                </a:solidFill>
              </a:rPr>
              <a:t>Software</a:t>
            </a:r>
          </a:p>
          <a:p>
            <a:pPr lvl="1" eaLnBrk="1" hangingPunct="1">
              <a:spcBef>
                <a:spcPct val="0"/>
              </a:spcBef>
            </a:pPr>
            <a:r>
              <a:rPr lang="en-US" altLang="en-US" sz="2200" b="1" i="0">
                <a:solidFill>
                  <a:schemeClr val="tx2"/>
                </a:solidFill>
              </a:rPr>
              <a:t>Hardware</a:t>
            </a:r>
          </a:p>
          <a:p>
            <a:pPr lvl="1" eaLnBrk="1" hangingPunct="1">
              <a:spcBef>
                <a:spcPct val="0"/>
              </a:spcBef>
            </a:pPr>
            <a:r>
              <a:rPr lang="en-US" altLang="en-US" sz="2200" b="1" i="0">
                <a:solidFill>
                  <a:schemeClr val="tx2"/>
                </a:solidFill>
              </a:rPr>
              <a:t>Manuals</a:t>
            </a:r>
          </a:p>
          <a:p>
            <a:pPr eaLnBrk="1" hangingPunct="1">
              <a:spcBef>
                <a:spcPct val="50000"/>
              </a:spcBef>
              <a:buFontTx/>
              <a:buNone/>
            </a:pPr>
            <a:r>
              <a:rPr lang="en-US" altLang="en-US" sz="2200" b="1" i="0">
                <a:solidFill>
                  <a:schemeClr val="tx2"/>
                </a:solidFill>
              </a:rPr>
              <a:t>What are the needs of investigation?</a:t>
            </a:r>
          </a:p>
          <a:p>
            <a:pPr lvl="1" eaLnBrk="1" hangingPunct="1">
              <a:spcBef>
                <a:spcPct val="50000"/>
              </a:spcBef>
              <a:buFont typeface="Wingdings" panose="05000000000000000000" pitchFamily="2" charset="2"/>
              <a:buChar char="ü"/>
            </a:pPr>
            <a:r>
              <a:rPr lang="en-US" altLang="en-US" sz="2200" b="1" i="0">
                <a:solidFill>
                  <a:schemeClr val="tx2"/>
                </a:solidFill>
              </a:rPr>
              <a:t>Hardware - Equipment used to view, manufacture or 	reproduce</a:t>
            </a:r>
          </a:p>
          <a:p>
            <a:pPr lvl="1" eaLnBrk="1" hangingPunct="1">
              <a:spcBef>
                <a:spcPct val="50000"/>
              </a:spcBef>
              <a:buFont typeface="Wingdings" panose="05000000000000000000" pitchFamily="2" charset="2"/>
              <a:buChar char="ü"/>
            </a:pPr>
            <a:r>
              <a:rPr lang="en-US" altLang="en-US" sz="2200" b="1" i="0">
                <a:solidFill>
                  <a:schemeClr val="tx2"/>
                </a:solidFill>
              </a:rPr>
              <a:t>Software/Data - Floppies/CD’s/DVD’s/zip disks/external 	HDD’s/removable devices</a:t>
            </a:r>
          </a:p>
          <a:p>
            <a:pPr lvl="1" eaLnBrk="1" hangingPunct="1">
              <a:spcBef>
                <a:spcPct val="50000"/>
              </a:spcBef>
              <a:buFont typeface="Wingdings" panose="05000000000000000000" pitchFamily="2" charset="2"/>
              <a:buChar char="ü"/>
            </a:pPr>
            <a:r>
              <a:rPr lang="en-US" altLang="en-US" sz="2200" b="1" i="0">
                <a:solidFill>
                  <a:schemeClr val="tx2"/>
                </a:solidFill>
              </a:rPr>
              <a:t>Manuals - Accounting programs, unusual software, 	specific programs used in the crime, etc</a:t>
            </a:r>
          </a:p>
          <a:p>
            <a:pPr eaLnBrk="1" hangingPunct="1">
              <a:spcBef>
                <a:spcPct val="50000"/>
              </a:spcBef>
              <a:buFontTx/>
              <a:buNone/>
            </a:pPr>
            <a:r>
              <a:rPr lang="en-US" altLang="en-US" sz="1800" b="1" i="0">
                <a:solidFill>
                  <a:schemeClr val="tx2"/>
                </a:solidFill>
              </a:rPr>
              <a:t>	</a:t>
            </a:r>
          </a:p>
        </p:txBody>
      </p:sp>
      <p:sp>
        <p:nvSpPr>
          <p:cNvPr id="49156"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dissolve">
                                      <p:cBhvr>
                                        <p:cTn id="7" dur="500"/>
                                        <p:tgtEl>
                                          <p:spTgt spid="50179">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500"/>
                                  </p:stCondLst>
                                  <p:childTnLst>
                                    <p:set>
                                      <p:cBhvr>
                                        <p:cTn id="10" dur="1" fill="hold">
                                          <p:stCondLst>
                                            <p:cond delay="0"/>
                                          </p:stCondLst>
                                        </p:cTn>
                                        <p:tgtEl>
                                          <p:spTgt spid="50179">
                                            <p:txEl>
                                              <p:pRg st="1" end="1"/>
                                            </p:txEl>
                                          </p:spTgt>
                                        </p:tgtEl>
                                        <p:attrNameLst>
                                          <p:attrName>style.visibility</p:attrName>
                                        </p:attrNameLst>
                                      </p:cBhvr>
                                      <p:to>
                                        <p:strVal val="visible"/>
                                      </p:to>
                                    </p:set>
                                    <p:animEffect transition="in" filter="dissolve">
                                      <p:cBhvr>
                                        <p:cTn id="11" dur="500"/>
                                        <p:tgtEl>
                                          <p:spTgt spid="50179">
                                            <p:txEl>
                                              <p:pRg st="1" end="1"/>
                                            </p:txEl>
                                          </p:spTgt>
                                        </p:tgtEl>
                                      </p:cBhvr>
                                    </p:animEffect>
                                  </p:childTnLst>
                                </p:cTn>
                              </p:par>
                            </p:childTnLst>
                          </p:cTn>
                        </p:par>
                        <p:par>
                          <p:cTn id="12" fill="hold" nodeType="afterGroup">
                            <p:stCondLst>
                              <p:cond delay="1500"/>
                            </p:stCondLst>
                            <p:childTnLst>
                              <p:par>
                                <p:cTn id="13" presetID="9" presetClass="entr" presetSubtype="0" fill="hold" nodeType="afterEffect">
                                  <p:stCondLst>
                                    <p:cond delay="500"/>
                                  </p:stCondLst>
                                  <p:childTnLst>
                                    <p:set>
                                      <p:cBhvr>
                                        <p:cTn id="14" dur="1" fill="hold">
                                          <p:stCondLst>
                                            <p:cond delay="0"/>
                                          </p:stCondLst>
                                        </p:cTn>
                                        <p:tgtEl>
                                          <p:spTgt spid="50179">
                                            <p:txEl>
                                              <p:pRg st="2" end="2"/>
                                            </p:txEl>
                                          </p:spTgt>
                                        </p:tgtEl>
                                        <p:attrNameLst>
                                          <p:attrName>style.visibility</p:attrName>
                                        </p:attrNameLst>
                                      </p:cBhvr>
                                      <p:to>
                                        <p:strVal val="visible"/>
                                      </p:to>
                                    </p:set>
                                    <p:animEffect transition="in" filter="dissolve">
                                      <p:cBhvr>
                                        <p:cTn id="15" dur="500"/>
                                        <p:tgtEl>
                                          <p:spTgt spid="50179">
                                            <p:txEl>
                                              <p:pRg st="2" end="2"/>
                                            </p:txEl>
                                          </p:spTgt>
                                        </p:tgtEl>
                                      </p:cBhvr>
                                    </p:animEffect>
                                  </p:childTnLst>
                                </p:cTn>
                              </p:par>
                            </p:childTnLst>
                          </p:cTn>
                        </p:par>
                        <p:par>
                          <p:cTn id="16" fill="hold" nodeType="afterGroup">
                            <p:stCondLst>
                              <p:cond delay="2500"/>
                            </p:stCondLst>
                            <p:childTnLst>
                              <p:par>
                                <p:cTn id="17" presetID="9" presetClass="entr" presetSubtype="0" fill="hold" nodeType="afterEffect">
                                  <p:stCondLst>
                                    <p:cond delay="500"/>
                                  </p:stCondLst>
                                  <p:childTnLst>
                                    <p:set>
                                      <p:cBhvr>
                                        <p:cTn id="18" dur="1" fill="hold">
                                          <p:stCondLst>
                                            <p:cond delay="0"/>
                                          </p:stCondLst>
                                        </p:cTn>
                                        <p:tgtEl>
                                          <p:spTgt spid="50179">
                                            <p:txEl>
                                              <p:pRg st="3" end="3"/>
                                            </p:txEl>
                                          </p:spTgt>
                                        </p:tgtEl>
                                        <p:attrNameLst>
                                          <p:attrName>style.visibility</p:attrName>
                                        </p:attrNameLst>
                                      </p:cBhvr>
                                      <p:to>
                                        <p:strVal val="visible"/>
                                      </p:to>
                                    </p:set>
                                    <p:animEffect transition="in" filter="dissolve">
                                      <p:cBhvr>
                                        <p:cTn id="19" dur="500"/>
                                        <p:tgtEl>
                                          <p:spTgt spid="50179">
                                            <p:txEl>
                                              <p:pRg st="3" end="3"/>
                                            </p:txEl>
                                          </p:spTgt>
                                        </p:tgtEl>
                                      </p:cBhvr>
                                    </p:animEffect>
                                  </p:childTnLst>
                                </p:cTn>
                              </p:par>
                            </p:childTnLst>
                          </p:cTn>
                        </p:par>
                        <p:par>
                          <p:cTn id="20" fill="hold" nodeType="afterGroup">
                            <p:stCondLst>
                              <p:cond delay="3500"/>
                            </p:stCondLst>
                            <p:childTnLst>
                              <p:par>
                                <p:cTn id="21" presetID="9" presetClass="entr" presetSubtype="0" fill="hold" nodeType="afterEffect">
                                  <p:stCondLst>
                                    <p:cond delay="500"/>
                                  </p:stCondLst>
                                  <p:childTnLst>
                                    <p:set>
                                      <p:cBhvr>
                                        <p:cTn id="22" dur="1" fill="hold">
                                          <p:stCondLst>
                                            <p:cond delay="0"/>
                                          </p:stCondLst>
                                        </p:cTn>
                                        <p:tgtEl>
                                          <p:spTgt spid="50179">
                                            <p:txEl>
                                              <p:pRg st="4" end="4"/>
                                            </p:txEl>
                                          </p:spTgt>
                                        </p:tgtEl>
                                        <p:attrNameLst>
                                          <p:attrName>style.visibility</p:attrName>
                                        </p:attrNameLst>
                                      </p:cBhvr>
                                      <p:to>
                                        <p:strVal val="visible"/>
                                      </p:to>
                                    </p:set>
                                    <p:animEffect transition="in" filter="dissolve">
                                      <p:cBhvr>
                                        <p:cTn id="23" dur="500"/>
                                        <p:tgtEl>
                                          <p:spTgt spid="50179">
                                            <p:txEl>
                                              <p:pRg st="4" end="4"/>
                                            </p:txEl>
                                          </p:spTgt>
                                        </p:tgtEl>
                                      </p:cBhvr>
                                    </p:animEffect>
                                  </p:childTnLst>
                                </p:cTn>
                              </p:par>
                            </p:childTnLst>
                          </p:cTn>
                        </p:par>
                        <p:par>
                          <p:cTn id="24" fill="hold" nodeType="afterGroup">
                            <p:stCondLst>
                              <p:cond delay="4500"/>
                            </p:stCondLst>
                            <p:childTnLst>
                              <p:par>
                                <p:cTn id="25" presetID="9" presetClass="entr" presetSubtype="0" fill="hold" nodeType="afterEffect">
                                  <p:stCondLst>
                                    <p:cond delay="500"/>
                                  </p:stCondLst>
                                  <p:childTnLst>
                                    <p:set>
                                      <p:cBhvr>
                                        <p:cTn id="26" dur="1" fill="hold">
                                          <p:stCondLst>
                                            <p:cond delay="0"/>
                                          </p:stCondLst>
                                        </p:cTn>
                                        <p:tgtEl>
                                          <p:spTgt spid="50179">
                                            <p:txEl>
                                              <p:pRg st="5" end="5"/>
                                            </p:txEl>
                                          </p:spTgt>
                                        </p:tgtEl>
                                        <p:attrNameLst>
                                          <p:attrName>style.visibility</p:attrName>
                                        </p:attrNameLst>
                                      </p:cBhvr>
                                      <p:to>
                                        <p:strVal val="visible"/>
                                      </p:to>
                                    </p:set>
                                    <p:animEffect transition="in" filter="dissolve">
                                      <p:cBhvr>
                                        <p:cTn id="27" dur="500"/>
                                        <p:tgtEl>
                                          <p:spTgt spid="50179">
                                            <p:txEl>
                                              <p:pRg st="5" end="5"/>
                                            </p:txEl>
                                          </p:spTgt>
                                        </p:tgtEl>
                                      </p:cBhvr>
                                    </p:animEffect>
                                  </p:childTnLst>
                                </p:cTn>
                              </p:par>
                            </p:childTnLst>
                          </p:cTn>
                        </p:par>
                        <p:par>
                          <p:cTn id="28" fill="hold" nodeType="afterGroup">
                            <p:stCondLst>
                              <p:cond delay="5500"/>
                            </p:stCondLst>
                            <p:childTnLst>
                              <p:par>
                                <p:cTn id="29" presetID="9" presetClass="entr" presetSubtype="0" fill="hold" nodeType="afterEffect">
                                  <p:stCondLst>
                                    <p:cond delay="500"/>
                                  </p:stCondLst>
                                  <p:childTnLst>
                                    <p:set>
                                      <p:cBhvr>
                                        <p:cTn id="30" dur="1" fill="hold">
                                          <p:stCondLst>
                                            <p:cond delay="0"/>
                                          </p:stCondLst>
                                        </p:cTn>
                                        <p:tgtEl>
                                          <p:spTgt spid="50179">
                                            <p:txEl>
                                              <p:pRg st="6" end="6"/>
                                            </p:txEl>
                                          </p:spTgt>
                                        </p:tgtEl>
                                        <p:attrNameLst>
                                          <p:attrName>style.visibility</p:attrName>
                                        </p:attrNameLst>
                                      </p:cBhvr>
                                      <p:to>
                                        <p:strVal val="visible"/>
                                      </p:to>
                                    </p:set>
                                    <p:animEffect transition="in" filter="dissolve">
                                      <p:cBhvr>
                                        <p:cTn id="31" dur="500"/>
                                        <p:tgtEl>
                                          <p:spTgt spid="50179">
                                            <p:txEl>
                                              <p:pRg st="6" end="6"/>
                                            </p:txEl>
                                          </p:spTgt>
                                        </p:tgtEl>
                                      </p:cBhvr>
                                    </p:animEffect>
                                  </p:childTnLst>
                                </p:cTn>
                              </p:par>
                            </p:childTnLst>
                          </p:cTn>
                        </p:par>
                        <p:par>
                          <p:cTn id="32" fill="hold" nodeType="afterGroup">
                            <p:stCondLst>
                              <p:cond delay="6500"/>
                            </p:stCondLst>
                            <p:childTnLst>
                              <p:par>
                                <p:cTn id="33" presetID="9" presetClass="entr" presetSubtype="0" fill="hold" nodeType="afterEffect">
                                  <p:stCondLst>
                                    <p:cond delay="500"/>
                                  </p:stCondLst>
                                  <p:childTnLst>
                                    <p:set>
                                      <p:cBhvr>
                                        <p:cTn id="34" dur="1" fill="hold">
                                          <p:stCondLst>
                                            <p:cond delay="0"/>
                                          </p:stCondLst>
                                        </p:cTn>
                                        <p:tgtEl>
                                          <p:spTgt spid="50179">
                                            <p:txEl>
                                              <p:pRg st="7" end="7"/>
                                            </p:txEl>
                                          </p:spTgt>
                                        </p:tgtEl>
                                        <p:attrNameLst>
                                          <p:attrName>style.visibility</p:attrName>
                                        </p:attrNameLst>
                                      </p:cBhvr>
                                      <p:to>
                                        <p:strVal val="visible"/>
                                      </p:to>
                                    </p:set>
                                    <p:animEffect transition="in" filter="dissolve">
                                      <p:cBhvr>
                                        <p:cTn id="35" dur="500"/>
                                        <p:tgtEl>
                                          <p:spTgt spid="501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ext Box 4"/>
          <p:cNvSpPr txBox="1">
            <a:spLocks noChangeArrowheads="1"/>
          </p:cNvSpPr>
          <p:nvPr/>
        </p:nvSpPr>
        <p:spPr bwMode="auto">
          <a:xfrm>
            <a:off x="990600" y="2667000"/>
            <a:ext cx="716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accent2"/>
                </a:solidFill>
              </a:rPr>
              <a:t>So, what do I search for?</a:t>
            </a:r>
          </a:p>
        </p:txBody>
      </p:sp>
      <p:sp>
        <p:nvSpPr>
          <p:cNvPr id="50179"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2000"/>
                                        <p:tgtEl>
                                          <p:spTgt spid="7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type="body" sz="half" idx="1"/>
          </p:nvPr>
        </p:nvSpPr>
        <p:spPr>
          <a:xfrm>
            <a:off x="228600" y="1409700"/>
            <a:ext cx="4572000" cy="4724400"/>
          </a:xfrm>
        </p:spPr>
        <p:txBody>
          <a:bodyPr/>
          <a:lstStyle/>
          <a:p>
            <a:pPr lvl="1"/>
            <a:r>
              <a:rPr lang="en-US" altLang="en-US" smtClean="0">
                <a:solidFill>
                  <a:schemeClr val="tx2"/>
                </a:solidFill>
              </a:rPr>
              <a:t>Smart Card</a:t>
            </a:r>
          </a:p>
          <a:p>
            <a:pPr lvl="1"/>
            <a:r>
              <a:rPr lang="en-US" altLang="en-US" smtClean="0">
                <a:solidFill>
                  <a:schemeClr val="tx2"/>
                </a:solidFill>
              </a:rPr>
              <a:t>Dongle</a:t>
            </a:r>
          </a:p>
          <a:p>
            <a:pPr lvl="1"/>
            <a:r>
              <a:rPr lang="en-US" altLang="en-US" smtClean="0">
                <a:solidFill>
                  <a:schemeClr val="tx2"/>
                </a:solidFill>
              </a:rPr>
              <a:t>Biometric Scanner</a:t>
            </a:r>
          </a:p>
          <a:p>
            <a:pPr lvl="1"/>
            <a:r>
              <a:rPr lang="en-US" altLang="en-US" smtClean="0">
                <a:solidFill>
                  <a:schemeClr val="tx2"/>
                </a:solidFill>
              </a:rPr>
              <a:t>Answering Machine</a:t>
            </a:r>
          </a:p>
          <a:p>
            <a:pPr lvl="1"/>
            <a:r>
              <a:rPr lang="en-US" altLang="en-US" smtClean="0">
                <a:solidFill>
                  <a:schemeClr val="tx2"/>
                </a:solidFill>
              </a:rPr>
              <a:t>Digital Camera</a:t>
            </a:r>
          </a:p>
          <a:p>
            <a:pPr lvl="1"/>
            <a:r>
              <a:rPr lang="en-US" altLang="en-US" smtClean="0">
                <a:solidFill>
                  <a:schemeClr val="tx2"/>
                </a:solidFill>
              </a:rPr>
              <a:t>Personal Digital Assistant</a:t>
            </a:r>
          </a:p>
          <a:p>
            <a:pPr lvl="1"/>
            <a:r>
              <a:rPr lang="en-US" altLang="en-US" smtClean="0">
                <a:solidFill>
                  <a:schemeClr val="tx2"/>
                </a:solidFill>
              </a:rPr>
              <a:t>Electronic Organizer</a:t>
            </a:r>
          </a:p>
          <a:p>
            <a:pPr lvl="1"/>
            <a:r>
              <a:rPr lang="en-US" altLang="en-US" smtClean="0">
                <a:solidFill>
                  <a:schemeClr val="tx2"/>
                </a:solidFill>
              </a:rPr>
              <a:t>Memory Card</a:t>
            </a:r>
          </a:p>
          <a:p>
            <a:pPr lvl="1"/>
            <a:r>
              <a:rPr lang="en-US" altLang="en-US" smtClean="0">
                <a:solidFill>
                  <a:schemeClr val="tx2"/>
                </a:solidFill>
              </a:rPr>
              <a:t>Modem</a:t>
            </a:r>
          </a:p>
          <a:p>
            <a:pPr lvl="1"/>
            <a:r>
              <a:rPr lang="en-US" altLang="en-US" smtClean="0">
                <a:solidFill>
                  <a:schemeClr val="tx2"/>
                </a:solidFill>
              </a:rPr>
              <a:t>Network Interface Card</a:t>
            </a:r>
          </a:p>
          <a:p>
            <a:pPr lvl="1"/>
            <a:endParaRPr lang="en-US" altLang="en-US" smtClean="0">
              <a:solidFill>
                <a:srgbClr val="996633"/>
              </a:solidFill>
            </a:endParaRPr>
          </a:p>
          <a:p>
            <a:pPr lvl="1"/>
            <a:endParaRPr lang="en-US" altLang="en-US" smtClean="0">
              <a:solidFill>
                <a:srgbClr val="996633"/>
              </a:solidFill>
            </a:endParaRPr>
          </a:p>
        </p:txBody>
      </p:sp>
      <p:sp>
        <p:nvSpPr>
          <p:cNvPr id="110596" name="Rectangle 4"/>
          <p:cNvSpPr>
            <a:spLocks noGrp="1" noChangeArrowheads="1"/>
          </p:cNvSpPr>
          <p:nvPr>
            <p:ph type="body" sz="half" idx="2"/>
          </p:nvPr>
        </p:nvSpPr>
        <p:spPr>
          <a:xfrm>
            <a:off x="3733800" y="1409700"/>
            <a:ext cx="4800600" cy="4648200"/>
          </a:xfrm>
        </p:spPr>
        <p:txBody>
          <a:bodyPr/>
          <a:lstStyle/>
          <a:p>
            <a:pPr lvl="2"/>
            <a:r>
              <a:rPr lang="en-US" altLang="en-US" sz="2400" smtClean="0">
                <a:solidFill>
                  <a:schemeClr val="tx2"/>
                </a:solidFill>
              </a:rPr>
              <a:t>Router, Hub &amp; Switch</a:t>
            </a:r>
          </a:p>
          <a:p>
            <a:pPr lvl="2"/>
            <a:r>
              <a:rPr lang="en-US" altLang="en-US" sz="2400" smtClean="0">
                <a:solidFill>
                  <a:schemeClr val="tx2"/>
                </a:solidFill>
              </a:rPr>
              <a:t>Server</a:t>
            </a:r>
          </a:p>
          <a:p>
            <a:pPr lvl="2"/>
            <a:r>
              <a:rPr lang="en-US" altLang="en-US" sz="2400" smtClean="0">
                <a:solidFill>
                  <a:schemeClr val="tx2"/>
                </a:solidFill>
              </a:rPr>
              <a:t>Pager</a:t>
            </a:r>
          </a:p>
          <a:p>
            <a:pPr lvl="2"/>
            <a:r>
              <a:rPr lang="en-US" altLang="en-US" sz="2400" smtClean="0">
                <a:solidFill>
                  <a:schemeClr val="tx2"/>
                </a:solidFill>
              </a:rPr>
              <a:t>Printer</a:t>
            </a:r>
          </a:p>
          <a:p>
            <a:pPr lvl="2"/>
            <a:r>
              <a:rPr lang="en-US" altLang="en-US" sz="2400" smtClean="0">
                <a:solidFill>
                  <a:schemeClr val="tx2"/>
                </a:solidFill>
              </a:rPr>
              <a:t>Removable Storage</a:t>
            </a:r>
          </a:p>
          <a:p>
            <a:pPr lvl="2"/>
            <a:r>
              <a:rPr lang="en-US" altLang="en-US" sz="2400" smtClean="0">
                <a:solidFill>
                  <a:schemeClr val="tx2"/>
                </a:solidFill>
              </a:rPr>
              <a:t>Scanner</a:t>
            </a:r>
          </a:p>
          <a:p>
            <a:pPr lvl="2"/>
            <a:r>
              <a:rPr lang="en-US" altLang="en-US" sz="2400" smtClean="0">
                <a:solidFill>
                  <a:schemeClr val="tx2"/>
                </a:solidFill>
              </a:rPr>
              <a:t>Telephone &amp; Cell Phone</a:t>
            </a:r>
          </a:p>
          <a:p>
            <a:pPr lvl="2"/>
            <a:r>
              <a:rPr lang="en-US" altLang="en-US" sz="2400" smtClean="0">
                <a:solidFill>
                  <a:schemeClr val="tx2"/>
                </a:solidFill>
              </a:rPr>
              <a:t>Copier</a:t>
            </a:r>
          </a:p>
          <a:p>
            <a:pPr lvl="2"/>
            <a:r>
              <a:rPr lang="en-US" altLang="en-US" sz="2400" smtClean="0">
                <a:solidFill>
                  <a:schemeClr val="tx2"/>
                </a:solidFill>
              </a:rPr>
              <a:t>Facsimile</a:t>
            </a:r>
          </a:p>
          <a:p>
            <a:pPr lvl="2"/>
            <a:r>
              <a:rPr lang="en-US" altLang="en-US" sz="2400" smtClean="0">
                <a:solidFill>
                  <a:schemeClr val="tx2"/>
                </a:solidFill>
              </a:rPr>
              <a:t>Global Positioning</a:t>
            </a:r>
          </a:p>
          <a:p>
            <a:endParaRPr lang="en-US" altLang="en-US" sz="2400" smtClean="0"/>
          </a:p>
        </p:txBody>
      </p:sp>
      <p:sp>
        <p:nvSpPr>
          <p:cNvPr id="110597" name="Text Box 5"/>
          <p:cNvSpPr txBox="1">
            <a:spLocks noChangeArrowheads="1"/>
          </p:cNvSpPr>
          <p:nvPr/>
        </p:nvSpPr>
        <p:spPr bwMode="auto">
          <a:xfrm>
            <a:off x="1968500" y="666750"/>
            <a:ext cx="487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b="1" i="0" u="sng">
                <a:solidFill>
                  <a:schemeClr val="tx2"/>
                </a:solidFill>
              </a:rPr>
              <a:t>Components &amp; Devices</a:t>
            </a:r>
          </a:p>
        </p:txBody>
      </p:sp>
      <p:sp>
        <p:nvSpPr>
          <p:cNvPr id="51205"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0597"/>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0"/>
                                  </p:stCondLst>
                                  <p:childTnLst>
                                    <p:set>
                                      <p:cBhvr>
                                        <p:cTn id="9" dur="1" fill="hold">
                                          <p:stCondLst>
                                            <p:cond delay="0"/>
                                          </p:stCondLst>
                                        </p:cTn>
                                        <p:tgtEl>
                                          <p:spTgt spid="110595">
                                            <p:txEl>
                                              <p:pRg st="0" end="0"/>
                                            </p:txEl>
                                          </p:spTgt>
                                        </p:tgtEl>
                                        <p:attrNameLst>
                                          <p:attrName>style.visibility</p:attrName>
                                        </p:attrNameLst>
                                      </p:cBhvr>
                                      <p:to>
                                        <p:strVal val="visible"/>
                                      </p:to>
                                    </p:set>
                                    <p:anim calcmode="lin" valueType="num">
                                      <p:cBhvr>
                                        <p:cTn id="10" dur="5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110595">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110595">
                                            <p:txEl>
                                              <p:pRg st="0" end="0"/>
                                            </p:txEl>
                                          </p:spTgt>
                                        </p:tgtEl>
                                      </p:cBhvr>
                                    </p:animEffect>
                                  </p:childTnLst>
                                </p:cTn>
                              </p:par>
                            </p:childTnLst>
                          </p:cTn>
                        </p:par>
                        <p:par>
                          <p:cTn id="13" fill="hold" nodeType="afterGroup">
                            <p:stCondLst>
                              <p:cond delay="500"/>
                            </p:stCondLst>
                            <p:childTnLst>
                              <p:par>
                                <p:cTn id="14" presetID="53" presetClass="entr" presetSubtype="0" fill="hold" nodeType="afterEffect">
                                  <p:stCondLst>
                                    <p:cond delay="0"/>
                                  </p:stCondLst>
                                  <p:childTnLst>
                                    <p:set>
                                      <p:cBhvr>
                                        <p:cTn id="15" dur="1" fill="hold">
                                          <p:stCondLst>
                                            <p:cond delay="0"/>
                                          </p:stCondLst>
                                        </p:cTn>
                                        <p:tgtEl>
                                          <p:spTgt spid="110595">
                                            <p:txEl>
                                              <p:pRg st="1" end="1"/>
                                            </p:txEl>
                                          </p:spTgt>
                                        </p:tgtEl>
                                        <p:attrNameLst>
                                          <p:attrName>style.visibility</p:attrName>
                                        </p:attrNameLst>
                                      </p:cBhvr>
                                      <p:to>
                                        <p:strVal val="visible"/>
                                      </p:to>
                                    </p:set>
                                    <p:anim calcmode="lin" valueType="num">
                                      <p:cBhvr>
                                        <p:cTn id="16" dur="5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0595">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110595">
                                            <p:txEl>
                                              <p:pRg st="1" end="1"/>
                                            </p:txEl>
                                          </p:spTgt>
                                        </p:tgtEl>
                                      </p:cBhvr>
                                    </p:animEffect>
                                  </p:childTnLst>
                                </p:cTn>
                              </p:par>
                            </p:childTnLst>
                          </p:cTn>
                        </p:par>
                        <p:par>
                          <p:cTn id="19" fill="hold" nodeType="afterGroup">
                            <p:stCondLst>
                              <p:cond delay="1000"/>
                            </p:stCondLst>
                            <p:childTnLst>
                              <p:par>
                                <p:cTn id="20" presetID="53" presetClass="entr" presetSubtype="0" fill="hold" nodeType="afterEffect">
                                  <p:stCondLst>
                                    <p:cond delay="0"/>
                                  </p:stCondLst>
                                  <p:childTnLst>
                                    <p:set>
                                      <p:cBhvr>
                                        <p:cTn id="21" dur="1" fill="hold">
                                          <p:stCondLst>
                                            <p:cond delay="0"/>
                                          </p:stCondLst>
                                        </p:cTn>
                                        <p:tgtEl>
                                          <p:spTgt spid="110595">
                                            <p:txEl>
                                              <p:pRg st="2" end="2"/>
                                            </p:txEl>
                                          </p:spTgt>
                                        </p:tgtEl>
                                        <p:attrNameLst>
                                          <p:attrName>style.visibility</p:attrName>
                                        </p:attrNameLst>
                                      </p:cBhvr>
                                      <p:to>
                                        <p:strVal val="visible"/>
                                      </p:to>
                                    </p:set>
                                    <p:anim calcmode="lin" valueType="num">
                                      <p:cBhvr>
                                        <p:cTn id="22" dur="5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1059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110595">
                                            <p:txEl>
                                              <p:pRg st="2" end="2"/>
                                            </p:txEl>
                                          </p:spTgt>
                                        </p:tgtEl>
                                      </p:cBhvr>
                                    </p:animEffect>
                                  </p:childTnLst>
                                </p:cTn>
                              </p:par>
                            </p:childTnLst>
                          </p:cTn>
                        </p:par>
                        <p:par>
                          <p:cTn id="25" fill="hold" nodeType="afterGroup">
                            <p:stCondLst>
                              <p:cond delay="1500"/>
                            </p:stCondLst>
                            <p:childTnLst>
                              <p:par>
                                <p:cTn id="26" presetID="53" presetClass="entr" presetSubtype="0" fill="hold" nodeType="afterEffect">
                                  <p:stCondLst>
                                    <p:cond delay="0"/>
                                  </p:stCondLst>
                                  <p:childTnLst>
                                    <p:set>
                                      <p:cBhvr>
                                        <p:cTn id="27" dur="1" fill="hold">
                                          <p:stCondLst>
                                            <p:cond delay="0"/>
                                          </p:stCondLst>
                                        </p:cTn>
                                        <p:tgtEl>
                                          <p:spTgt spid="110595">
                                            <p:txEl>
                                              <p:pRg st="3" end="3"/>
                                            </p:txEl>
                                          </p:spTgt>
                                        </p:tgtEl>
                                        <p:attrNameLst>
                                          <p:attrName>style.visibility</p:attrName>
                                        </p:attrNameLst>
                                      </p:cBhvr>
                                      <p:to>
                                        <p:strVal val="visible"/>
                                      </p:to>
                                    </p:set>
                                    <p:anim calcmode="lin" valueType="num">
                                      <p:cBhvr>
                                        <p:cTn id="28" dur="5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1059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10595">
                                            <p:txEl>
                                              <p:pRg st="3" end="3"/>
                                            </p:txEl>
                                          </p:spTgt>
                                        </p:tgtEl>
                                      </p:cBhvr>
                                    </p:animEffect>
                                  </p:childTnLst>
                                </p:cTn>
                              </p:par>
                            </p:childTnLst>
                          </p:cTn>
                        </p:par>
                        <p:par>
                          <p:cTn id="31" fill="hold" nodeType="afterGroup">
                            <p:stCondLst>
                              <p:cond delay="2000"/>
                            </p:stCondLst>
                            <p:childTnLst>
                              <p:par>
                                <p:cTn id="32" presetID="53" presetClass="entr" presetSubtype="0" fill="hold" nodeType="afterEffect">
                                  <p:stCondLst>
                                    <p:cond delay="0"/>
                                  </p:stCondLst>
                                  <p:childTnLst>
                                    <p:set>
                                      <p:cBhvr>
                                        <p:cTn id="33" dur="1" fill="hold">
                                          <p:stCondLst>
                                            <p:cond delay="0"/>
                                          </p:stCondLst>
                                        </p:cTn>
                                        <p:tgtEl>
                                          <p:spTgt spid="110595">
                                            <p:txEl>
                                              <p:pRg st="4" end="4"/>
                                            </p:txEl>
                                          </p:spTgt>
                                        </p:tgtEl>
                                        <p:attrNameLst>
                                          <p:attrName>style.visibility</p:attrName>
                                        </p:attrNameLst>
                                      </p:cBhvr>
                                      <p:to>
                                        <p:strVal val="visible"/>
                                      </p:to>
                                    </p:set>
                                    <p:anim calcmode="lin" valueType="num">
                                      <p:cBhvr>
                                        <p:cTn id="34" dur="500" fill="hold"/>
                                        <p:tgtEl>
                                          <p:spTgt spid="110595">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110595">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110595">
                                            <p:txEl>
                                              <p:pRg st="4" end="4"/>
                                            </p:txEl>
                                          </p:spTgt>
                                        </p:tgtEl>
                                      </p:cBhvr>
                                    </p:animEffect>
                                  </p:childTnLst>
                                </p:cTn>
                              </p:par>
                            </p:childTnLst>
                          </p:cTn>
                        </p:par>
                        <p:par>
                          <p:cTn id="37" fill="hold" nodeType="afterGroup">
                            <p:stCondLst>
                              <p:cond delay="2500"/>
                            </p:stCondLst>
                            <p:childTnLst>
                              <p:par>
                                <p:cTn id="38" presetID="53" presetClass="entr" presetSubtype="0" fill="hold" nodeType="afterEffect">
                                  <p:stCondLst>
                                    <p:cond delay="0"/>
                                  </p:stCondLst>
                                  <p:childTnLst>
                                    <p:set>
                                      <p:cBhvr>
                                        <p:cTn id="39" dur="1" fill="hold">
                                          <p:stCondLst>
                                            <p:cond delay="0"/>
                                          </p:stCondLst>
                                        </p:cTn>
                                        <p:tgtEl>
                                          <p:spTgt spid="110595">
                                            <p:txEl>
                                              <p:pRg st="5" end="5"/>
                                            </p:txEl>
                                          </p:spTgt>
                                        </p:tgtEl>
                                        <p:attrNameLst>
                                          <p:attrName>style.visibility</p:attrName>
                                        </p:attrNameLst>
                                      </p:cBhvr>
                                      <p:to>
                                        <p:strVal val="visible"/>
                                      </p:to>
                                    </p:set>
                                    <p:anim calcmode="lin" valueType="num">
                                      <p:cBhvr>
                                        <p:cTn id="40" dur="500" fill="hold"/>
                                        <p:tgtEl>
                                          <p:spTgt spid="110595">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110595">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110595">
                                            <p:txEl>
                                              <p:pRg st="5" end="5"/>
                                            </p:txEl>
                                          </p:spTgt>
                                        </p:tgtEl>
                                      </p:cBhvr>
                                    </p:animEffect>
                                  </p:childTnLst>
                                </p:cTn>
                              </p:par>
                            </p:childTnLst>
                          </p:cTn>
                        </p:par>
                        <p:par>
                          <p:cTn id="43" fill="hold" nodeType="afterGroup">
                            <p:stCondLst>
                              <p:cond delay="3000"/>
                            </p:stCondLst>
                            <p:childTnLst>
                              <p:par>
                                <p:cTn id="44" presetID="53" presetClass="entr" presetSubtype="0" fill="hold" nodeType="afterEffect">
                                  <p:stCondLst>
                                    <p:cond delay="0"/>
                                  </p:stCondLst>
                                  <p:childTnLst>
                                    <p:set>
                                      <p:cBhvr>
                                        <p:cTn id="45" dur="1" fill="hold">
                                          <p:stCondLst>
                                            <p:cond delay="0"/>
                                          </p:stCondLst>
                                        </p:cTn>
                                        <p:tgtEl>
                                          <p:spTgt spid="110595">
                                            <p:txEl>
                                              <p:pRg st="6" end="6"/>
                                            </p:txEl>
                                          </p:spTgt>
                                        </p:tgtEl>
                                        <p:attrNameLst>
                                          <p:attrName>style.visibility</p:attrName>
                                        </p:attrNameLst>
                                      </p:cBhvr>
                                      <p:to>
                                        <p:strVal val="visible"/>
                                      </p:to>
                                    </p:set>
                                    <p:anim calcmode="lin" valueType="num">
                                      <p:cBhvr>
                                        <p:cTn id="46" dur="500" fill="hold"/>
                                        <p:tgtEl>
                                          <p:spTgt spid="110595">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110595">
                                            <p:txEl>
                                              <p:pRg st="6" end="6"/>
                                            </p:txEl>
                                          </p:spTgt>
                                        </p:tgtEl>
                                        <p:attrNameLst>
                                          <p:attrName>ppt_h</p:attrName>
                                        </p:attrNameLst>
                                      </p:cBhvr>
                                      <p:tavLst>
                                        <p:tav tm="0">
                                          <p:val>
                                            <p:fltVal val="0"/>
                                          </p:val>
                                        </p:tav>
                                        <p:tav tm="100000">
                                          <p:val>
                                            <p:strVal val="#ppt_h"/>
                                          </p:val>
                                        </p:tav>
                                      </p:tavLst>
                                    </p:anim>
                                    <p:animEffect transition="in" filter="fade">
                                      <p:cBhvr>
                                        <p:cTn id="48" dur="500"/>
                                        <p:tgtEl>
                                          <p:spTgt spid="110595">
                                            <p:txEl>
                                              <p:pRg st="6" end="6"/>
                                            </p:txEl>
                                          </p:spTgt>
                                        </p:tgtEl>
                                      </p:cBhvr>
                                    </p:animEffect>
                                  </p:childTnLst>
                                </p:cTn>
                              </p:par>
                            </p:childTnLst>
                          </p:cTn>
                        </p:par>
                        <p:par>
                          <p:cTn id="49" fill="hold" nodeType="afterGroup">
                            <p:stCondLst>
                              <p:cond delay="3500"/>
                            </p:stCondLst>
                            <p:childTnLst>
                              <p:par>
                                <p:cTn id="50" presetID="53" presetClass="entr" presetSubtype="0" fill="hold" nodeType="afterEffect">
                                  <p:stCondLst>
                                    <p:cond delay="0"/>
                                  </p:stCondLst>
                                  <p:childTnLst>
                                    <p:set>
                                      <p:cBhvr>
                                        <p:cTn id="51" dur="1" fill="hold">
                                          <p:stCondLst>
                                            <p:cond delay="0"/>
                                          </p:stCondLst>
                                        </p:cTn>
                                        <p:tgtEl>
                                          <p:spTgt spid="110595">
                                            <p:txEl>
                                              <p:pRg st="7" end="7"/>
                                            </p:txEl>
                                          </p:spTgt>
                                        </p:tgtEl>
                                        <p:attrNameLst>
                                          <p:attrName>style.visibility</p:attrName>
                                        </p:attrNameLst>
                                      </p:cBhvr>
                                      <p:to>
                                        <p:strVal val="visible"/>
                                      </p:to>
                                    </p:set>
                                    <p:anim calcmode="lin" valueType="num">
                                      <p:cBhvr>
                                        <p:cTn id="52" dur="500" fill="hold"/>
                                        <p:tgtEl>
                                          <p:spTgt spid="110595">
                                            <p:txEl>
                                              <p:pRg st="7" end="7"/>
                                            </p:txEl>
                                          </p:spTgt>
                                        </p:tgtEl>
                                        <p:attrNameLst>
                                          <p:attrName>ppt_w</p:attrName>
                                        </p:attrNameLst>
                                      </p:cBhvr>
                                      <p:tavLst>
                                        <p:tav tm="0">
                                          <p:val>
                                            <p:fltVal val="0"/>
                                          </p:val>
                                        </p:tav>
                                        <p:tav tm="100000">
                                          <p:val>
                                            <p:strVal val="#ppt_w"/>
                                          </p:val>
                                        </p:tav>
                                      </p:tavLst>
                                    </p:anim>
                                    <p:anim calcmode="lin" valueType="num">
                                      <p:cBhvr>
                                        <p:cTn id="53" dur="500" fill="hold"/>
                                        <p:tgtEl>
                                          <p:spTgt spid="110595">
                                            <p:txEl>
                                              <p:pRg st="7" end="7"/>
                                            </p:txEl>
                                          </p:spTgt>
                                        </p:tgtEl>
                                        <p:attrNameLst>
                                          <p:attrName>ppt_h</p:attrName>
                                        </p:attrNameLst>
                                      </p:cBhvr>
                                      <p:tavLst>
                                        <p:tav tm="0">
                                          <p:val>
                                            <p:fltVal val="0"/>
                                          </p:val>
                                        </p:tav>
                                        <p:tav tm="100000">
                                          <p:val>
                                            <p:strVal val="#ppt_h"/>
                                          </p:val>
                                        </p:tav>
                                      </p:tavLst>
                                    </p:anim>
                                    <p:animEffect transition="in" filter="fade">
                                      <p:cBhvr>
                                        <p:cTn id="54" dur="500"/>
                                        <p:tgtEl>
                                          <p:spTgt spid="110595">
                                            <p:txEl>
                                              <p:pRg st="7" end="7"/>
                                            </p:txEl>
                                          </p:spTgt>
                                        </p:tgtEl>
                                      </p:cBhvr>
                                    </p:animEffect>
                                  </p:childTnLst>
                                </p:cTn>
                              </p:par>
                            </p:childTnLst>
                          </p:cTn>
                        </p:par>
                        <p:par>
                          <p:cTn id="55" fill="hold" nodeType="afterGroup">
                            <p:stCondLst>
                              <p:cond delay="4000"/>
                            </p:stCondLst>
                            <p:childTnLst>
                              <p:par>
                                <p:cTn id="56" presetID="53" presetClass="entr" presetSubtype="0" fill="hold" nodeType="afterEffect">
                                  <p:stCondLst>
                                    <p:cond delay="0"/>
                                  </p:stCondLst>
                                  <p:childTnLst>
                                    <p:set>
                                      <p:cBhvr>
                                        <p:cTn id="57" dur="1" fill="hold">
                                          <p:stCondLst>
                                            <p:cond delay="0"/>
                                          </p:stCondLst>
                                        </p:cTn>
                                        <p:tgtEl>
                                          <p:spTgt spid="110595">
                                            <p:txEl>
                                              <p:pRg st="8" end="8"/>
                                            </p:txEl>
                                          </p:spTgt>
                                        </p:tgtEl>
                                        <p:attrNameLst>
                                          <p:attrName>style.visibility</p:attrName>
                                        </p:attrNameLst>
                                      </p:cBhvr>
                                      <p:to>
                                        <p:strVal val="visible"/>
                                      </p:to>
                                    </p:set>
                                    <p:anim calcmode="lin" valueType="num">
                                      <p:cBhvr>
                                        <p:cTn id="58" dur="500" fill="hold"/>
                                        <p:tgtEl>
                                          <p:spTgt spid="110595">
                                            <p:txEl>
                                              <p:pRg st="8" end="8"/>
                                            </p:txEl>
                                          </p:spTgt>
                                        </p:tgtEl>
                                        <p:attrNameLst>
                                          <p:attrName>ppt_w</p:attrName>
                                        </p:attrNameLst>
                                      </p:cBhvr>
                                      <p:tavLst>
                                        <p:tav tm="0">
                                          <p:val>
                                            <p:fltVal val="0"/>
                                          </p:val>
                                        </p:tav>
                                        <p:tav tm="100000">
                                          <p:val>
                                            <p:strVal val="#ppt_w"/>
                                          </p:val>
                                        </p:tav>
                                      </p:tavLst>
                                    </p:anim>
                                    <p:anim calcmode="lin" valueType="num">
                                      <p:cBhvr>
                                        <p:cTn id="59" dur="500" fill="hold"/>
                                        <p:tgtEl>
                                          <p:spTgt spid="110595">
                                            <p:txEl>
                                              <p:pRg st="8" end="8"/>
                                            </p:txEl>
                                          </p:spTgt>
                                        </p:tgtEl>
                                        <p:attrNameLst>
                                          <p:attrName>ppt_h</p:attrName>
                                        </p:attrNameLst>
                                      </p:cBhvr>
                                      <p:tavLst>
                                        <p:tav tm="0">
                                          <p:val>
                                            <p:fltVal val="0"/>
                                          </p:val>
                                        </p:tav>
                                        <p:tav tm="100000">
                                          <p:val>
                                            <p:strVal val="#ppt_h"/>
                                          </p:val>
                                        </p:tav>
                                      </p:tavLst>
                                    </p:anim>
                                    <p:animEffect transition="in" filter="fade">
                                      <p:cBhvr>
                                        <p:cTn id="60" dur="500"/>
                                        <p:tgtEl>
                                          <p:spTgt spid="110595">
                                            <p:txEl>
                                              <p:pRg st="8" end="8"/>
                                            </p:txEl>
                                          </p:spTgt>
                                        </p:tgtEl>
                                      </p:cBhvr>
                                    </p:animEffect>
                                  </p:childTnLst>
                                </p:cTn>
                              </p:par>
                            </p:childTnLst>
                          </p:cTn>
                        </p:par>
                        <p:par>
                          <p:cTn id="61" fill="hold" nodeType="afterGroup">
                            <p:stCondLst>
                              <p:cond delay="4500"/>
                            </p:stCondLst>
                            <p:childTnLst>
                              <p:par>
                                <p:cTn id="62" presetID="53" presetClass="entr" presetSubtype="0" fill="hold" nodeType="afterEffect">
                                  <p:stCondLst>
                                    <p:cond delay="0"/>
                                  </p:stCondLst>
                                  <p:childTnLst>
                                    <p:set>
                                      <p:cBhvr>
                                        <p:cTn id="63" dur="1" fill="hold">
                                          <p:stCondLst>
                                            <p:cond delay="0"/>
                                          </p:stCondLst>
                                        </p:cTn>
                                        <p:tgtEl>
                                          <p:spTgt spid="110595">
                                            <p:txEl>
                                              <p:pRg st="9" end="9"/>
                                            </p:txEl>
                                          </p:spTgt>
                                        </p:tgtEl>
                                        <p:attrNameLst>
                                          <p:attrName>style.visibility</p:attrName>
                                        </p:attrNameLst>
                                      </p:cBhvr>
                                      <p:to>
                                        <p:strVal val="visible"/>
                                      </p:to>
                                    </p:set>
                                    <p:anim calcmode="lin" valueType="num">
                                      <p:cBhvr>
                                        <p:cTn id="64" dur="500" fill="hold"/>
                                        <p:tgtEl>
                                          <p:spTgt spid="110595">
                                            <p:txEl>
                                              <p:pRg st="9" end="9"/>
                                            </p:txEl>
                                          </p:spTgt>
                                        </p:tgtEl>
                                        <p:attrNameLst>
                                          <p:attrName>ppt_w</p:attrName>
                                        </p:attrNameLst>
                                      </p:cBhvr>
                                      <p:tavLst>
                                        <p:tav tm="0">
                                          <p:val>
                                            <p:fltVal val="0"/>
                                          </p:val>
                                        </p:tav>
                                        <p:tav tm="100000">
                                          <p:val>
                                            <p:strVal val="#ppt_w"/>
                                          </p:val>
                                        </p:tav>
                                      </p:tavLst>
                                    </p:anim>
                                    <p:anim calcmode="lin" valueType="num">
                                      <p:cBhvr>
                                        <p:cTn id="65" dur="500" fill="hold"/>
                                        <p:tgtEl>
                                          <p:spTgt spid="110595">
                                            <p:txEl>
                                              <p:pRg st="9" end="9"/>
                                            </p:txEl>
                                          </p:spTgt>
                                        </p:tgtEl>
                                        <p:attrNameLst>
                                          <p:attrName>ppt_h</p:attrName>
                                        </p:attrNameLst>
                                      </p:cBhvr>
                                      <p:tavLst>
                                        <p:tav tm="0">
                                          <p:val>
                                            <p:fltVal val="0"/>
                                          </p:val>
                                        </p:tav>
                                        <p:tav tm="100000">
                                          <p:val>
                                            <p:strVal val="#ppt_h"/>
                                          </p:val>
                                        </p:tav>
                                      </p:tavLst>
                                    </p:anim>
                                    <p:animEffect transition="in" filter="fade">
                                      <p:cBhvr>
                                        <p:cTn id="66" dur="500"/>
                                        <p:tgtEl>
                                          <p:spTgt spid="110595">
                                            <p:txEl>
                                              <p:pRg st="9" end="9"/>
                                            </p:txEl>
                                          </p:spTgt>
                                        </p:tgtEl>
                                      </p:cBhvr>
                                    </p:animEffect>
                                  </p:childTnLst>
                                </p:cTn>
                              </p:par>
                            </p:childTnLst>
                          </p:cTn>
                        </p:par>
                        <p:par>
                          <p:cTn id="67" fill="hold" nodeType="afterGroup">
                            <p:stCondLst>
                              <p:cond delay="5000"/>
                            </p:stCondLst>
                            <p:childTnLst>
                              <p:par>
                                <p:cTn id="68" presetID="53" presetClass="entr" presetSubtype="0" fill="hold" nodeType="afterEffect">
                                  <p:stCondLst>
                                    <p:cond delay="0"/>
                                  </p:stCondLst>
                                  <p:childTnLst>
                                    <p:set>
                                      <p:cBhvr>
                                        <p:cTn id="69" dur="1" fill="hold">
                                          <p:stCondLst>
                                            <p:cond delay="0"/>
                                          </p:stCondLst>
                                        </p:cTn>
                                        <p:tgtEl>
                                          <p:spTgt spid="110596">
                                            <p:txEl>
                                              <p:pRg st="0" end="0"/>
                                            </p:txEl>
                                          </p:spTgt>
                                        </p:tgtEl>
                                        <p:attrNameLst>
                                          <p:attrName>style.visibility</p:attrName>
                                        </p:attrNameLst>
                                      </p:cBhvr>
                                      <p:to>
                                        <p:strVal val="visible"/>
                                      </p:to>
                                    </p:set>
                                    <p:anim calcmode="lin" valueType="num">
                                      <p:cBhvr>
                                        <p:cTn id="70" dur="500" fill="hold"/>
                                        <p:tgtEl>
                                          <p:spTgt spid="110596">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110596">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110596">
                                            <p:txEl>
                                              <p:pRg st="0" end="0"/>
                                            </p:txEl>
                                          </p:spTgt>
                                        </p:tgtEl>
                                      </p:cBhvr>
                                    </p:animEffect>
                                  </p:childTnLst>
                                </p:cTn>
                              </p:par>
                            </p:childTnLst>
                          </p:cTn>
                        </p:par>
                        <p:par>
                          <p:cTn id="73" fill="hold" nodeType="afterGroup">
                            <p:stCondLst>
                              <p:cond delay="5500"/>
                            </p:stCondLst>
                            <p:childTnLst>
                              <p:par>
                                <p:cTn id="74" presetID="53" presetClass="entr" presetSubtype="0" fill="hold" nodeType="afterEffect">
                                  <p:stCondLst>
                                    <p:cond delay="0"/>
                                  </p:stCondLst>
                                  <p:childTnLst>
                                    <p:set>
                                      <p:cBhvr>
                                        <p:cTn id="75" dur="1" fill="hold">
                                          <p:stCondLst>
                                            <p:cond delay="0"/>
                                          </p:stCondLst>
                                        </p:cTn>
                                        <p:tgtEl>
                                          <p:spTgt spid="110596">
                                            <p:txEl>
                                              <p:pRg st="1" end="1"/>
                                            </p:txEl>
                                          </p:spTgt>
                                        </p:tgtEl>
                                        <p:attrNameLst>
                                          <p:attrName>style.visibility</p:attrName>
                                        </p:attrNameLst>
                                      </p:cBhvr>
                                      <p:to>
                                        <p:strVal val="visible"/>
                                      </p:to>
                                    </p:set>
                                    <p:anim calcmode="lin" valueType="num">
                                      <p:cBhvr>
                                        <p:cTn id="76" dur="500" fill="hold"/>
                                        <p:tgtEl>
                                          <p:spTgt spid="110596">
                                            <p:txEl>
                                              <p:pRg st="1" end="1"/>
                                            </p:txEl>
                                          </p:spTgt>
                                        </p:tgtEl>
                                        <p:attrNameLst>
                                          <p:attrName>ppt_w</p:attrName>
                                        </p:attrNameLst>
                                      </p:cBhvr>
                                      <p:tavLst>
                                        <p:tav tm="0">
                                          <p:val>
                                            <p:fltVal val="0"/>
                                          </p:val>
                                        </p:tav>
                                        <p:tav tm="100000">
                                          <p:val>
                                            <p:strVal val="#ppt_w"/>
                                          </p:val>
                                        </p:tav>
                                      </p:tavLst>
                                    </p:anim>
                                    <p:anim calcmode="lin" valueType="num">
                                      <p:cBhvr>
                                        <p:cTn id="77" dur="500" fill="hold"/>
                                        <p:tgtEl>
                                          <p:spTgt spid="110596">
                                            <p:txEl>
                                              <p:pRg st="1" end="1"/>
                                            </p:txEl>
                                          </p:spTgt>
                                        </p:tgtEl>
                                        <p:attrNameLst>
                                          <p:attrName>ppt_h</p:attrName>
                                        </p:attrNameLst>
                                      </p:cBhvr>
                                      <p:tavLst>
                                        <p:tav tm="0">
                                          <p:val>
                                            <p:fltVal val="0"/>
                                          </p:val>
                                        </p:tav>
                                        <p:tav tm="100000">
                                          <p:val>
                                            <p:strVal val="#ppt_h"/>
                                          </p:val>
                                        </p:tav>
                                      </p:tavLst>
                                    </p:anim>
                                    <p:animEffect transition="in" filter="fade">
                                      <p:cBhvr>
                                        <p:cTn id="78" dur="500"/>
                                        <p:tgtEl>
                                          <p:spTgt spid="110596">
                                            <p:txEl>
                                              <p:pRg st="1" end="1"/>
                                            </p:txEl>
                                          </p:spTgt>
                                        </p:tgtEl>
                                      </p:cBhvr>
                                    </p:animEffect>
                                  </p:childTnLst>
                                </p:cTn>
                              </p:par>
                            </p:childTnLst>
                          </p:cTn>
                        </p:par>
                        <p:par>
                          <p:cTn id="79" fill="hold" nodeType="afterGroup">
                            <p:stCondLst>
                              <p:cond delay="6000"/>
                            </p:stCondLst>
                            <p:childTnLst>
                              <p:par>
                                <p:cTn id="80" presetID="53" presetClass="entr" presetSubtype="0" fill="hold" nodeType="afterEffect">
                                  <p:stCondLst>
                                    <p:cond delay="0"/>
                                  </p:stCondLst>
                                  <p:childTnLst>
                                    <p:set>
                                      <p:cBhvr>
                                        <p:cTn id="81" dur="1" fill="hold">
                                          <p:stCondLst>
                                            <p:cond delay="0"/>
                                          </p:stCondLst>
                                        </p:cTn>
                                        <p:tgtEl>
                                          <p:spTgt spid="110596">
                                            <p:txEl>
                                              <p:pRg st="2" end="2"/>
                                            </p:txEl>
                                          </p:spTgt>
                                        </p:tgtEl>
                                        <p:attrNameLst>
                                          <p:attrName>style.visibility</p:attrName>
                                        </p:attrNameLst>
                                      </p:cBhvr>
                                      <p:to>
                                        <p:strVal val="visible"/>
                                      </p:to>
                                    </p:set>
                                    <p:anim calcmode="lin" valueType="num">
                                      <p:cBhvr>
                                        <p:cTn id="82" dur="500" fill="hold"/>
                                        <p:tgtEl>
                                          <p:spTgt spid="110596">
                                            <p:txEl>
                                              <p:pRg st="2" end="2"/>
                                            </p:txEl>
                                          </p:spTgt>
                                        </p:tgtEl>
                                        <p:attrNameLst>
                                          <p:attrName>ppt_w</p:attrName>
                                        </p:attrNameLst>
                                      </p:cBhvr>
                                      <p:tavLst>
                                        <p:tav tm="0">
                                          <p:val>
                                            <p:fltVal val="0"/>
                                          </p:val>
                                        </p:tav>
                                        <p:tav tm="100000">
                                          <p:val>
                                            <p:strVal val="#ppt_w"/>
                                          </p:val>
                                        </p:tav>
                                      </p:tavLst>
                                    </p:anim>
                                    <p:anim calcmode="lin" valueType="num">
                                      <p:cBhvr>
                                        <p:cTn id="83" dur="500" fill="hold"/>
                                        <p:tgtEl>
                                          <p:spTgt spid="110596">
                                            <p:txEl>
                                              <p:pRg st="2" end="2"/>
                                            </p:txEl>
                                          </p:spTgt>
                                        </p:tgtEl>
                                        <p:attrNameLst>
                                          <p:attrName>ppt_h</p:attrName>
                                        </p:attrNameLst>
                                      </p:cBhvr>
                                      <p:tavLst>
                                        <p:tav tm="0">
                                          <p:val>
                                            <p:fltVal val="0"/>
                                          </p:val>
                                        </p:tav>
                                        <p:tav tm="100000">
                                          <p:val>
                                            <p:strVal val="#ppt_h"/>
                                          </p:val>
                                        </p:tav>
                                      </p:tavLst>
                                    </p:anim>
                                    <p:animEffect transition="in" filter="fade">
                                      <p:cBhvr>
                                        <p:cTn id="84" dur="500"/>
                                        <p:tgtEl>
                                          <p:spTgt spid="110596">
                                            <p:txEl>
                                              <p:pRg st="2" end="2"/>
                                            </p:txEl>
                                          </p:spTgt>
                                        </p:tgtEl>
                                      </p:cBhvr>
                                    </p:animEffect>
                                  </p:childTnLst>
                                </p:cTn>
                              </p:par>
                            </p:childTnLst>
                          </p:cTn>
                        </p:par>
                        <p:par>
                          <p:cTn id="85" fill="hold" nodeType="afterGroup">
                            <p:stCondLst>
                              <p:cond delay="6500"/>
                            </p:stCondLst>
                            <p:childTnLst>
                              <p:par>
                                <p:cTn id="86" presetID="53" presetClass="entr" presetSubtype="0" fill="hold" nodeType="afterEffect">
                                  <p:stCondLst>
                                    <p:cond delay="0"/>
                                  </p:stCondLst>
                                  <p:childTnLst>
                                    <p:set>
                                      <p:cBhvr>
                                        <p:cTn id="87" dur="1" fill="hold">
                                          <p:stCondLst>
                                            <p:cond delay="0"/>
                                          </p:stCondLst>
                                        </p:cTn>
                                        <p:tgtEl>
                                          <p:spTgt spid="110596">
                                            <p:txEl>
                                              <p:pRg st="3" end="3"/>
                                            </p:txEl>
                                          </p:spTgt>
                                        </p:tgtEl>
                                        <p:attrNameLst>
                                          <p:attrName>style.visibility</p:attrName>
                                        </p:attrNameLst>
                                      </p:cBhvr>
                                      <p:to>
                                        <p:strVal val="visible"/>
                                      </p:to>
                                    </p:set>
                                    <p:anim calcmode="lin" valueType="num">
                                      <p:cBhvr>
                                        <p:cTn id="88" dur="500" fill="hold"/>
                                        <p:tgtEl>
                                          <p:spTgt spid="110596">
                                            <p:txEl>
                                              <p:pRg st="3" end="3"/>
                                            </p:txEl>
                                          </p:spTgt>
                                        </p:tgtEl>
                                        <p:attrNameLst>
                                          <p:attrName>ppt_w</p:attrName>
                                        </p:attrNameLst>
                                      </p:cBhvr>
                                      <p:tavLst>
                                        <p:tav tm="0">
                                          <p:val>
                                            <p:fltVal val="0"/>
                                          </p:val>
                                        </p:tav>
                                        <p:tav tm="100000">
                                          <p:val>
                                            <p:strVal val="#ppt_w"/>
                                          </p:val>
                                        </p:tav>
                                      </p:tavLst>
                                    </p:anim>
                                    <p:anim calcmode="lin" valueType="num">
                                      <p:cBhvr>
                                        <p:cTn id="89" dur="500" fill="hold"/>
                                        <p:tgtEl>
                                          <p:spTgt spid="110596">
                                            <p:txEl>
                                              <p:pRg st="3" end="3"/>
                                            </p:txEl>
                                          </p:spTgt>
                                        </p:tgtEl>
                                        <p:attrNameLst>
                                          <p:attrName>ppt_h</p:attrName>
                                        </p:attrNameLst>
                                      </p:cBhvr>
                                      <p:tavLst>
                                        <p:tav tm="0">
                                          <p:val>
                                            <p:fltVal val="0"/>
                                          </p:val>
                                        </p:tav>
                                        <p:tav tm="100000">
                                          <p:val>
                                            <p:strVal val="#ppt_h"/>
                                          </p:val>
                                        </p:tav>
                                      </p:tavLst>
                                    </p:anim>
                                    <p:animEffect transition="in" filter="fade">
                                      <p:cBhvr>
                                        <p:cTn id="90" dur="500"/>
                                        <p:tgtEl>
                                          <p:spTgt spid="110596">
                                            <p:txEl>
                                              <p:pRg st="3" end="3"/>
                                            </p:txEl>
                                          </p:spTgt>
                                        </p:tgtEl>
                                      </p:cBhvr>
                                    </p:animEffect>
                                  </p:childTnLst>
                                </p:cTn>
                              </p:par>
                            </p:childTnLst>
                          </p:cTn>
                        </p:par>
                        <p:par>
                          <p:cTn id="91" fill="hold" nodeType="afterGroup">
                            <p:stCondLst>
                              <p:cond delay="7000"/>
                            </p:stCondLst>
                            <p:childTnLst>
                              <p:par>
                                <p:cTn id="92" presetID="53" presetClass="entr" presetSubtype="0" fill="hold" nodeType="afterEffect">
                                  <p:stCondLst>
                                    <p:cond delay="0"/>
                                  </p:stCondLst>
                                  <p:childTnLst>
                                    <p:set>
                                      <p:cBhvr>
                                        <p:cTn id="93" dur="1" fill="hold">
                                          <p:stCondLst>
                                            <p:cond delay="0"/>
                                          </p:stCondLst>
                                        </p:cTn>
                                        <p:tgtEl>
                                          <p:spTgt spid="110596">
                                            <p:txEl>
                                              <p:pRg st="4" end="4"/>
                                            </p:txEl>
                                          </p:spTgt>
                                        </p:tgtEl>
                                        <p:attrNameLst>
                                          <p:attrName>style.visibility</p:attrName>
                                        </p:attrNameLst>
                                      </p:cBhvr>
                                      <p:to>
                                        <p:strVal val="visible"/>
                                      </p:to>
                                    </p:set>
                                    <p:anim calcmode="lin" valueType="num">
                                      <p:cBhvr>
                                        <p:cTn id="94" dur="500" fill="hold"/>
                                        <p:tgtEl>
                                          <p:spTgt spid="110596">
                                            <p:txEl>
                                              <p:pRg st="4" end="4"/>
                                            </p:txEl>
                                          </p:spTgt>
                                        </p:tgtEl>
                                        <p:attrNameLst>
                                          <p:attrName>ppt_w</p:attrName>
                                        </p:attrNameLst>
                                      </p:cBhvr>
                                      <p:tavLst>
                                        <p:tav tm="0">
                                          <p:val>
                                            <p:fltVal val="0"/>
                                          </p:val>
                                        </p:tav>
                                        <p:tav tm="100000">
                                          <p:val>
                                            <p:strVal val="#ppt_w"/>
                                          </p:val>
                                        </p:tav>
                                      </p:tavLst>
                                    </p:anim>
                                    <p:anim calcmode="lin" valueType="num">
                                      <p:cBhvr>
                                        <p:cTn id="95" dur="500" fill="hold"/>
                                        <p:tgtEl>
                                          <p:spTgt spid="110596">
                                            <p:txEl>
                                              <p:pRg st="4" end="4"/>
                                            </p:txEl>
                                          </p:spTgt>
                                        </p:tgtEl>
                                        <p:attrNameLst>
                                          <p:attrName>ppt_h</p:attrName>
                                        </p:attrNameLst>
                                      </p:cBhvr>
                                      <p:tavLst>
                                        <p:tav tm="0">
                                          <p:val>
                                            <p:fltVal val="0"/>
                                          </p:val>
                                        </p:tav>
                                        <p:tav tm="100000">
                                          <p:val>
                                            <p:strVal val="#ppt_h"/>
                                          </p:val>
                                        </p:tav>
                                      </p:tavLst>
                                    </p:anim>
                                    <p:animEffect transition="in" filter="fade">
                                      <p:cBhvr>
                                        <p:cTn id="96" dur="500"/>
                                        <p:tgtEl>
                                          <p:spTgt spid="110596">
                                            <p:txEl>
                                              <p:pRg st="4" end="4"/>
                                            </p:txEl>
                                          </p:spTgt>
                                        </p:tgtEl>
                                      </p:cBhvr>
                                    </p:animEffect>
                                  </p:childTnLst>
                                </p:cTn>
                              </p:par>
                            </p:childTnLst>
                          </p:cTn>
                        </p:par>
                        <p:par>
                          <p:cTn id="97" fill="hold" nodeType="afterGroup">
                            <p:stCondLst>
                              <p:cond delay="7500"/>
                            </p:stCondLst>
                            <p:childTnLst>
                              <p:par>
                                <p:cTn id="98" presetID="53" presetClass="entr" presetSubtype="0" fill="hold" nodeType="afterEffect">
                                  <p:stCondLst>
                                    <p:cond delay="0"/>
                                  </p:stCondLst>
                                  <p:childTnLst>
                                    <p:set>
                                      <p:cBhvr>
                                        <p:cTn id="99" dur="1" fill="hold">
                                          <p:stCondLst>
                                            <p:cond delay="0"/>
                                          </p:stCondLst>
                                        </p:cTn>
                                        <p:tgtEl>
                                          <p:spTgt spid="110596">
                                            <p:txEl>
                                              <p:pRg st="5" end="5"/>
                                            </p:txEl>
                                          </p:spTgt>
                                        </p:tgtEl>
                                        <p:attrNameLst>
                                          <p:attrName>style.visibility</p:attrName>
                                        </p:attrNameLst>
                                      </p:cBhvr>
                                      <p:to>
                                        <p:strVal val="visible"/>
                                      </p:to>
                                    </p:set>
                                    <p:anim calcmode="lin" valueType="num">
                                      <p:cBhvr>
                                        <p:cTn id="100" dur="500" fill="hold"/>
                                        <p:tgtEl>
                                          <p:spTgt spid="110596">
                                            <p:txEl>
                                              <p:pRg st="5" end="5"/>
                                            </p:txEl>
                                          </p:spTgt>
                                        </p:tgtEl>
                                        <p:attrNameLst>
                                          <p:attrName>ppt_w</p:attrName>
                                        </p:attrNameLst>
                                      </p:cBhvr>
                                      <p:tavLst>
                                        <p:tav tm="0">
                                          <p:val>
                                            <p:fltVal val="0"/>
                                          </p:val>
                                        </p:tav>
                                        <p:tav tm="100000">
                                          <p:val>
                                            <p:strVal val="#ppt_w"/>
                                          </p:val>
                                        </p:tav>
                                      </p:tavLst>
                                    </p:anim>
                                    <p:anim calcmode="lin" valueType="num">
                                      <p:cBhvr>
                                        <p:cTn id="101" dur="500" fill="hold"/>
                                        <p:tgtEl>
                                          <p:spTgt spid="110596">
                                            <p:txEl>
                                              <p:pRg st="5" end="5"/>
                                            </p:txEl>
                                          </p:spTgt>
                                        </p:tgtEl>
                                        <p:attrNameLst>
                                          <p:attrName>ppt_h</p:attrName>
                                        </p:attrNameLst>
                                      </p:cBhvr>
                                      <p:tavLst>
                                        <p:tav tm="0">
                                          <p:val>
                                            <p:fltVal val="0"/>
                                          </p:val>
                                        </p:tav>
                                        <p:tav tm="100000">
                                          <p:val>
                                            <p:strVal val="#ppt_h"/>
                                          </p:val>
                                        </p:tav>
                                      </p:tavLst>
                                    </p:anim>
                                    <p:animEffect transition="in" filter="fade">
                                      <p:cBhvr>
                                        <p:cTn id="102" dur="500"/>
                                        <p:tgtEl>
                                          <p:spTgt spid="110596">
                                            <p:txEl>
                                              <p:pRg st="5" end="5"/>
                                            </p:txEl>
                                          </p:spTgt>
                                        </p:tgtEl>
                                      </p:cBhvr>
                                    </p:animEffect>
                                  </p:childTnLst>
                                </p:cTn>
                              </p:par>
                            </p:childTnLst>
                          </p:cTn>
                        </p:par>
                        <p:par>
                          <p:cTn id="103" fill="hold" nodeType="afterGroup">
                            <p:stCondLst>
                              <p:cond delay="8000"/>
                            </p:stCondLst>
                            <p:childTnLst>
                              <p:par>
                                <p:cTn id="104" presetID="53" presetClass="entr" presetSubtype="0" fill="hold" nodeType="afterEffect">
                                  <p:stCondLst>
                                    <p:cond delay="0"/>
                                  </p:stCondLst>
                                  <p:childTnLst>
                                    <p:set>
                                      <p:cBhvr>
                                        <p:cTn id="105" dur="1" fill="hold">
                                          <p:stCondLst>
                                            <p:cond delay="0"/>
                                          </p:stCondLst>
                                        </p:cTn>
                                        <p:tgtEl>
                                          <p:spTgt spid="110596">
                                            <p:txEl>
                                              <p:pRg st="6" end="6"/>
                                            </p:txEl>
                                          </p:spTgt>
                                        </p:tgtEl>
                                        <p:attrNameLst>
                                          <p:attrName>style.visibility</p:attrName>
                                        </p:attrNameLst>
                                      </p:cBhvr>
                                      <p:to>
                                        <p:strVal val="visible"/>
                                      </p:to>
                                    </p:set>
                                    <p:anim calcmode="lin" valueType="num">
                                      <p:cBhvr>
                                        <p:cTn id="106" dur="500" fill="hold"/>
                                        <p:tgtEl>
                                          <p:spTgt spid="110596">
                                            <p:txEl>
                                              <p:pRg st="6" end="6"/>
                                            </p:txEl>
                                          </p:spTgt>
                                        </p:tgtEl>
                                        <p:attrNameLst>
                                          <p:attrName>ppt_w</p:attrName>
                                        </p:attrNameLst>
                                      </p:cBhvr>
                                      <p:tavLst>
                                        <p:tav tm="0">
                                          <p:val>
                                            <p:fltVal val="0"/>
                                          </p:val>
                                        </p:tav>
                                        <p:tav tm="100000">
                                          <p:val>
                                            <p:strVal val="#ppt_w"/>
                                          </p:val>
                                        </p:tav>
                                      </p:tavLst>
                                    </p:anim>
                                    <p:anim calcmode="lin" valueType="num">
                                      <p:cBhvr>
                                        <p:cTn id="107" dur="500" fill="hold"/>
                                        <p:tgtEl>
                                          <p:spTgt spid="110596">
                                            <p:txEl>
                                              <p:pRg st="6" end="6"/>
                                            </p:txEl>
                                          </p:spTgt>
                                        </p:tgtEl>
                                        <p:attrNameLst>
                                          <p:attrName>ppt_h</p:attrName>
                                        </p:attrNameLst>
                                      </p:cBhvr>
                                      <p:tavLst>
                                        <p:tav tm="0">
                                          <p:val>
                                            <p:fltVal val="0"/>
                                          </p:val>
                                        </p:tav>
                                        <p:tav tm="100000">
                                          <p:val>
                                            <p:strVal val="#ppt_h"/>
                                          </p:val>
                                        </p:tav>
                                      </p:tavLst>
                                    </p:anim>
                                    <p:animEffect transition="in" filter="fade">
                                      <p:cBhvr>
                                        <p:cTn id="108" dur="500"/>
                                        <p:tgtEl>
                                          <p:spTgt spid="110596">
                                            <p:txEl>
                                              <p:pRg st="6" end="6"/>
                                            </p:txEl>
                                          </p:spTgt>
                                        </p:tgtEl>
                                      </p:cBhvr>
                                    </p:animEffect>
                                  </p:childTnLst>
                                </p:cTn>
                              </p:par>
                            </p:childTnLst>
                          </p:cTn>
                        </p:par>
                        <p:par>
                          <p:cTn id="109" fill="hold" nodeType="afterGroup">
                            <p:stCondLst>
                              <p:cond delay="8500"/>
                            </p:stCondLst>
                            <p:childTnLst>
                              <p:par>
                                <p:cTn id="110" presetID="53" presetClass="entr" presetSubtype="0" fill="hold" nodeType="afterEffect">
                                  <p:stCondLst>
                                    <p:cond delay="0"/>
                                  </p:stCondLst>
                                  <p:childTnLst>
                                    <p:set>
                                      <p:cBhvr>
                                        <p:cTn id="111" dur="1" fill="hold">
                                          <p:stCondLst>
                                            <p:cond delay="0"/>
                                          </p:stCondLst>
                                        </p:cTn>
                                        <p:tgtEl>
                                          <p:spTgt spid="110596">
                                            <p:txEl>
                                              <p:pRg st="7" end="7"/>
                                            </p:txEl>
                                          </p:spTgt>
                                        </p:tgtEl>
                                        <p:attrNameLst>
                                          <p:attrName>style.visibility</p:attrName>
                                        </p:attrNameLst>
                                      </p:cBhvr>
                                      <p:to>
                                        <p:strVal val="visible"/>
                                      </p:to>
                                    </p:set>
                                    <p:anim calcmode="lin" valueType="num">
                                      <p:cBhvr>
                                        <p:cTn id="112" dur="500" fill="hold"/>
                                        <p:tgtEl>
                                          <p:spTgt spid="110596">
                                            <p:txEl>
                                              <p:pRg st="7" end="7"/>
                                            </p:txEl>
                                          </p:spTgt>
                                        </p:tgtEl>
                                        <p:attrNameLst>
                                          <p:attrName>ppt_w</p:attrName>
                                        </p:attrNameLst>
                                      </p:cBhvr>
                                      <p:tavLst>
                                        <p:tav tm="0">
                                          <p:val>
                                            <p:fltVal val="0"/>
                                          </p:val>
                                        </p:tav>
                                        <p:tav tm="100000">
                                          <p:val>
                                            <p:strVal val="#ppt_w"/>
                                          </p:val>
                                        </p:tav>
                                      </p:tavLst>
                                    </p:anim>
                                    <p:anim calcmode="lin" valueType="num">
                                      <p:cBhvr>
                                        <p:cTn id="113" dur="500" fill="hold"/>
                                        <p:tgtEl>
                                          <p:spTgt spid="110596">
                                            <p:txEl>
                                              <p:pRg st="7" end="7"/>
                                            </p:txEl>
                                          </p:spTgt>
                                        </p:tgtEl>
                                        <p:attrNameLst>
                                          <p:attrName>ppt_h</p:attrName>
                                        </p:attrNameLst>
                                      </p:cBhvr>
                                      <p:tavLst>
                                        <p:tav tm="0">
                                          <p:val>
                                            <p:fltVal val="0"/>
                                          </p:val>
                                        </p:tav>
                                        <p:tav tm="100000">
                                          <p:val>
                                            <p:strVal val="#ppt_h"/>
                                          </p:val>
                                        </p:tav>
                                      </p:tavLst>
                                    </p:anim>
                                    <p:animEffect transition="in" filter="fade">
                                      <p:cBhvr>
                                        <p:cTn id="114" dur="500"/>
                                        <p:tgtEl>
                                          <p:spTgt spid="110596">
                                            <p:txEl>
                                              <p:pRg st="7" end="7"/>
                                            </p:txEl>
                                          </p:spTgt>
                                        </p:tgtEl>
                                      </p:cBhvr>
                                    </p:animEffect>
                                  </p:childTnLst>
                                </p:cTn>
                              </p:par>
                            </p:childTnLst>
                          </p:cTn>
                        </p:par>
                        <p:par>
                          <p:cTn id="115" fill="hold" nodeType="afterGroup">
                            <p:stCondLst>
                              <p:cond delay="9000"/>
                            </p:stCondLst>
                            <p:childTnLst>
                              <p:par>
                                <p:cTn id="116" presetID="53" presetClass="entr" presetSubtype="0" fill="hold" nodeType="afterEffect">
                                  <p:stCondLst>
                                    <p:cond delay="0"/>
                                  </p:stCondLst>
                                  <p:childTnLst>
                                    <p:set>
                                      <p:cBhvr>
                                        <p:cTn id="117" dur="1" fill="hold">
                                          <p:stCondLst>
                                            <p:cond delay="0"/>
                                          </p:stCondLst>
                                        </p:cTn>
                                        <p:tgtEl>
                                          <p:spTgt spid="110596">
                                            <p:txEl>
                                              <p:pRg st="8" end="8"/>
                                            </p:txEl>
                                          </p:spTgt>
                                        </p:tgtEl>
                                        <p:attrNameLst>
                                          <p:attrName>style.visibility</p:attrName>
                                        </p:attrNameLst>
                                      </p:cBhvr>
                                      <p:to>
                                        <p:strVal val="visible"/>
                                      </p:to>
                                    </p:set>
                                    <p:anim calcmode="lin" valueType="num">
                                      <p:cBhvr>
                                        <p:cTn id="118" dur="500" fill="hold"/>
                                        <p:tgtEl>
                                          <p:spTgt spid="110596">
                                            <p:txEl>
                                              <p:pRg st="8" end="8"/>
                                            </p:txEl>
                                          </p:spTgt>
                                        </p:tgtEl>
                                        <p:attrNameLst>
                                          <p:attrName>ppt_w</p:attrName>
                                        </p:attrNameLst>
                                      </p:cBhvr>
                                      <p:tavLst>
                                        <p:tav tm="0">
                                          <p:val>
                                            <p:fltVal val="0"/>
                                          </p:val>
                                        </p:tav>
                                        <p:tav tm="100000">
                                          <p:val>
                                            <p:strVal val="#ppt_w"/>
                                          </p:val>
                                        </p:tav>
                                      </p:tavLst>
                                    </p:anim>
                                    <p:anim calcmode="lin" valueType="num">
                                      <p:cBhvr>
                                        <p:cTn id="119" dur="500" fill="hold"/>
                                        <p:tgtEl>
                                          <p:spTgt spid="110596">
                                            <p:txEl>
                                              <p:pRg st="8" end="8"/>
                                            </p:txEl>
                                          </p:spTgt>
                                        </p:tgtEl>
                                        <p:attrNameLst>
                                          <p:attrName>ppt_h</p:attrName>
                                        </p:attrNameLst>
                                      </p:cBhvr>
                                      <p:tavLst>
                                        <p:tav tm="0">
                                          <p:val>
                                            <p:fltVal val="0"/>
                                          </p:val>
                                        </p:tav>
                                        <p:tav tm="100000">
                                          <p:val>
                                            <p:strVal val="#ppt_h"/>
                                          </p:val>
                                        </p:tav>
                                      </p:tavLst>
                                    </p:anim>
                                    <p:animEffect transition="in" filter="fade">
                                      <p:cBhvr>
                                        <p:cTn id="120" dur="500"/>
                                        <p:tgtEl>
                                          <p:spTgt spid="110596">
                                            <p:txEl>
                                              <p:pRg st="8" end="8"/>
                                            </p:txEl>
                                          </p:spTgt>
                                        </p:tgtEl>
                                      </p:cBhvr>
                                    </p:animEffect>
                                  </p:childTnLst>
                                </p:cTn>
                              </p:par>
                            </p:childTnLst>
                          </p:cTn>
                        </p:par>
                        <p:par>
                          <p:cTn id="121" fill="hold" nodeType="afterGroup">
                            <p:stCondLst>
                              <p:cond delay="9500"/>
                            </p:stCondLst>
                            <p:childTnLst>
                              <p:par>
                                <p:cTn id="122" presetID="53" presetClass="entr" presetSubtype="0" fill="hold" nodeType="afterEffect">
                                  <p:stCondLst>
                                    <p:cond delay="0"/>
                                  </p:stCondLst>
                                  <p:childTnLst>
                                    <p:set>
                                      <p:cBhvr>
                                        <p:cTn id="123" dur="1" fill="hold">
                                          <p:stCondLst>
                                            <p:cond delay="0"/>
                                          </p:stCondLst>
                                        </p:cTn>
                                        <p:tgtEl>
                                          <p:spTgt spid="110596">
                                            <p:txEl>
                                              <p:pRg st="9" end="9"/>
                                            </p:txEl>
                                          </p:spTgt>
                                        </p:tgtEl>
                                        <p:attrNameLst>
                                          <p:attrName>style.visibility</p:attrName>
                                        </p:attrNameLst>
                                      </p:cBhvr>
                                      <p:to>
                                        <p:strVal val="visible"/>
                                      </p:to>
                                    </p:set>
                                    <p:anim calcmode="lin" valueType="num">
                                      <p:cBhvr>
                                        <p:cTn id="124" dur="500" fill="hold"/>
                                        <p:tgtEl>
                                          <p:spTgt spid="110596">
                                            <p:txEl>
                                              <p:pRg st="9" end="9"/>
                                            </p:txEl>
                                          </p:spTgt>
                                        </p:tgtEl>
                                        <p:attrNameLst>
                                          <p:attrName>ppt_w</p:attrName>
                                        </p:attrNameLst>
                                      </p:cBhvr>
                                      <p:tavLst>
                                        <p:tav tm="0">
                                          <p:val>
                                            <p:fltVal val="0"/>
                                          </p:val>
                                        </p:tav>
                                        <p:tav tm="100000">
                                          <p:val>
                                            <p:strVal val="#ppt_w"/>
                                          </p:val>
                                        </p:tav>
                                      </p:tavLst>
                                    </p:anim>
                                    <p:anim calcmode="lin" valueType="num">
                                      <p:cBhvr>
                                        <p:cTn id="125" dur="500" fill="hold"/>
                                        <p:tgtEl>
                                          <p:spTgt spid="110596">
                                            <p:txEl>
                                              <p:pRg st="9" end="9"/>
                                            </p:txEl>
                                          </p:spTgt>
                                        </p:tgtEl>
                                        <p:attrNameLst>
                                          <p:attrName>ppt_h</p:attrName>
                                        </p:attrNameLst>
                                      </p:cBhvr>
                                      <p:tavLst>
                                        <p:tav tm="0">
                                          <p:val>
                                            <p:fltVal val="0"/>
                                          </p:val>
                                        </p:tav>
                                        <p:tav tm="100000">
                                          <p:val>
                                            <p:strVal val="#ppt_h"/>
                                          </p:val>
                                        </p:tav>
                                      </p:tavLst>
                                    </p:anim>
                                    <p:animEffect transition="in" filter="fade">
                                      <p:cBhvr>
                                        <p:cTn id="126" dur="500"/>
                                        <p:tgtEl>
                                          <p:spTgt spid="11059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914400" y="685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What to Look For</a:t>
            </a:r>
          </a:p>
        </p:txBody>
      </p:sp>
      <p:pic>
        <p:nvPicPr>
          <p:cNvPr id="53251" name="Picture 5" descr="cam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219200"/>
            <a:ext cx="1651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1925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24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2672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886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810000"/>
            <a:ext cx="14097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11"/>
          <p:cNvSpPr txBox="1">
            <a:spLocks noChangeArrowheads="1"/>
          </p:cNvSpPr>
          <p:nvPr/>
        </p:nvSpPr>
        <p:spPr bwMode="auto">
          <a:xfrm>
            <a:off x="914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PCMCIA</a:t>
            </a:r>
          </a:p>
        </p:txBody>
      </p:sp>
      <p:sp>
        <p:nvSpPr>
          <p:cNvPr id="53258" name="Text Box 12"/>
          <p:cNvSpPr txBox="1">
            <a:spLocks noChangeArrowheads="1"/>
          </p:cNvSpPr>
          <p:nvPr/>
        </p:nvSpPr>
        <p:spPr bwMode="auto">
          <a:xfrm>
            <a:off x="914400" y="5715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USB HUB</a:t>
            </a:r>
          </a:p>
        </p:txBody>
      </p:sp>
      <p:sp>
        <p:nvSpPr>
          <p:cNvPr id="53259" name="Text Box 13"/>
          <p:cNvSpPr txBox="1">
            <a:spLocks noChangeArrowheads="1"/>
          </p:cNvSpPr>
          <p:nvPr/>
        </p:nvSpPr>
        <p:spPr bwMode="auto">
          <a:xfrm>
            <a:off x="3581400" y="5791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USB HUB</a:t>
            </a:r>
          </a:p>
        </p:txBody>
      </p:sp>
      <p:sp>
        <p:nvSpPr>
          <p:cNvPr id="53260" name="Text Box 14"/>
          <p:cNvSpPr txBox="1">
            <a:spLocks noChangeArrowheads="1"/>
          </p:cNvSpPr>
          <p:nvPr/>
        </p:nvSpPr>
        <p:spPr bwMode="auto">
          <a:xfrm>
            <a:off x="6324600" y="52578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Cell Phone</a:t>
            </a:r>
          </a:p>
        </p:txBody>
      </p:sp>
      <p:sp>
        <p:nvSpPr>
          <p:cNvPr id="53261" name="Text Box 15"/>
          <p:cNvSpPr txBox="1">
            <a:spLocks noChangeArrowheads="1"/>
          </p:cNvSpPr>
          <p:nvPr/>
        </p:nvSpPr>
        <p:spPr bwMode="auto">
          <a:xfrm>
            <a:off x="6019800" y="32004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Digital Cameras</a:t>
            </a:r>
          </a:p>
        </p:txBody>
      </p:sp>
      <p:sp>
        <p:nvSpPr>
          <p:cNvPr id="53262" name="Text Box 16"/>
          <p:cNvSpPr txBox="1">
            <a:spLocks noChangeArrowheads="1"/>
          </p:cNvSpPr>
          <p:nvPr/>
        </p:nvSpPr>
        <p:spPr bwMode="auto">
          <a:xfrm>
            <a:off x="3352800" y="3048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Card Readers</a:t>
            </a:r>
          </a:p>
        </p:txBody>
      </p:sp>
      <p:sp>
        <p:nvSpPr>
          <p:cNvPr id="52239" name="TextBox 1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dissolve">
                                      <p:cBhvr>
                                        <p:cTn id="7" dur="500"/>
                                        <p:tgtEl>
                                          <p:spTgt spid="5325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3257"/>
                                        </p:tgtEl>
                                        <p:attrNameLst>
                                          <p:attrName>style.visibility</p:attrName>
                                        </p:attrNameLst>
                                      </p:cBhvr>
                                      <p:to>
                                        <p:strVal val="visible"/>
                                      </p:to>
                                    </p:set>
                                    <p:animEffect transition="in" filter="dissolve">
                                      <p:cBhvr>
                                        <p:cTn id="10" dur="500"/>
                                        <p:tgtEl>
                                          <p:spTgt spid="53257"/>
                                        </p:tgtEl>
                                      </p:cBhvr>
                                    </p:animEffect>
                                  </p:childTnLst>
                                </p:cTn>
                              </p:par>
                            </p:childTnLst>
                          </p:cTn>
                        </p:par>
                        <p:par>
                          <p:cTn id="11" fill="hold" nodeType="afterGroup">
                            <p:stCondLst>
                              <p:cond delay="500"/>
                            </p:stCondLst>
                            <p:childTnLst>
                              <p:par>
                                <p:cTn id="12" presetID="9" presetClass="entr" presetSubtype="0" fill="hold" nodeType="afterEffect">
                                  <p:stCondLst>
                                    <p:cond delay="1000"/>
                                  </p:stCondLst>
                                  <p:childTnLst>
                                    <p:set>
                                      <p:cBhvr>
                                        <p:cTn id="13" dur="1" fill="hold">
                                          <p:stCondLst>
                                            <p:cond delay="0"/>
                                          </p:stCondLst>
                                        </p:cTn>
                                        <p:tgtEl>
                                          <p:spTgt spid="53252"/>
                                        </p:tgtEl>
                                        <p:attrNameLst>
                                          <p:attrName>style.visibility</p:attrName>
                                        </p:attrNameLst>
                                      </p:cBhvr>
                                      <p:to>
                                        <p:strVal val="visible"/>
                                      </p:to>
                                    </p:set>
                                    <p:animEffect transition="in" filter="dissolve">
                                      <p:cBhvr>
                                        <p:cTn id="14" dur="500"/>
                                        <p:tgtEl>
                                          <p:spTgt spid="53252"/>
                                        </p:tgtEl>
                                      </p:cBhvr>
                                    </p:animEffect>
                                  </p:childTnLst>
                                </p:cTn>
                              </p:par>
                              <p:par>
                                <p:cTn id="15" presetID="9" presetClass="entr" presetSubtype="0" fill="hold" grpId="0" nodeType="withEffect">
                                  <p:stCondLst>
                                    <p:cond delay="1000"/>
                                  </p:stCondLst>
                                  <p:childTnLst>
                                    <p:set>
                                      <p:cBhvr>
                                        <p:cTn id="16" dur="1" fill="hold">
                                          <p:stCondLst>
                                            <p:cond delay="0"/>
                                          </p:stCondLst>
                                        </p:cTn>
                                        <p:tgtEl>
                                          <p:spTgt spid="53262"/>
                                        </p:tgtEl>
                                        <p:attrNameLst>
                                          <p:attrName>style.visibility</p:attrName>
                                        </p:attrNameLst>
                                      </p:cBhvr>
                                      <p:to>
                                        <p:strVal val="visible"/>
                                      </p:to>
                                    </p:set>
                                    <p:animEffect transition="in" filter="dissolve">
                                      <p:cBhvr>
                                        <p:cTn id="17" dur="500"/>
                                        <p:tgtEl>
                                          <p:spTgt spid="53262"/>
                                        </p:tgtEl>
                                      </p:cBhvr>
                                    </p:animEffect>
                                  </p:childTnLst>
                                </p:cTn>
                              </p:par>
                            </p:childTnLst>
                          </p:cTn>
                        </p:par>
                        <p:par>
                          <p:cTn id="18" fill="hold" nodeType="afterGroup">
                            <p:stCondLst>
                              <p:cond delay="2000"/>
                            </p:stCondLst>
                            <p:childTnLst>
                              <p:par>
                                <p:cTn id="19" presetID="9" presetClass="entr" presetSubtype="0" fill="hold" nodeType="afterEffect">
                                  <p:stCondLst>
                                    <p:cond delay="1000"/>
                                  </p:stCondLst>
                                  <p:childTnLst>
                                    <p:set>
                                      <p:cBhvr>
                                        <p:cTn id="20" dur="1" fill="hold">
                                          <p:stCondLst>
                                            <p:cond delay="0"/>
                                          </p:stCondLst>
                                        </p:cTn>
                                        <p:tgtEl>
                                          <p:spTgt spid="53251"/>
                                        </p:tgtEl>
                                        <p:attrNameLst>
                                          <p:attrName>style.visibility</p:attrName>
                                        </p:attrNameLst>
                                      </p:cBhvr>
                                      <p:to>
                                        <p:strVal val="visible"/>
                                      </p:to>
                                    </p:set>
                                    <p:animEffect transition="in" filter="dissolve">
                                      <p:cBhvr>
                                        <p:cTn id="21" dur="500"/>
                                        <p:tgtEl>
                                          <p:spTgt spid="53251"/>
                                        </p:tgtEl>
                                      </p:cBhvr>
                                    </p:animEffect>
                                  </p:childTnLst>
                                </p:cTn>
                              </p:par>
                              <p:par>
                                <p:cTn id="22" presetID="9" presetClass="entr" presetSubtype="0" fill="hold" grpId="0" nodeType="withEffect">
                                  <p:stCondLst>
                                    <p:cond delay="1000"/>
                                  </p:stCondLst>
                                  <p:childTnLst>
                                    <p:set>
                                      <p:cBhvr>
                                        <p:cTn id="23" dur="1" fill="hold">
                                          <p:stCondLst>
                                            <p:cond delay="0"/>
                                          </p:stCondLst>
                                        </p:cTn>
                                        <p:tgtEl>
                                          <p:spTgt spid="53261"/>
                                        </p:tgtEl>
                                        <p:attrNameLst>
                                          <p:attrName>style.visibility</p:attrName>
                                        </p:attrNameLst>
                                      </p:cBhvr>
                                      <p:to>
                                        <p:strVal val="visible"/>
                                      </p:to>
                                    </p:set>
                                    <p:animEffect transition="in" filter="dissolve">
                                      <p:cBhvr>
                                        <p:cTn id="24" dur="500"/>
                                        <p:tgtEl>
                                          <p:spTgt spid="53261"/>
                                        </p:tgtEl>
                                      </p:cBhvr>
                                    </p:animEffect>
                                  </p:childTnLst>
                                </p:cTn>
                              </p:par>
                            </p:childTnLst>
                          </p:cTn>
                        </p:par>
                        <p:par>
                          <p:cTn id="25" fill="hold" nodeType="afterGroup">
                            <p:stCondLst>
                              <p:cond delay="3500"/>
                            </p:stCondLst>
                            <p:childTnLst>
                              <p:par>
                                <p:cTn id="26" presetID="9" presetClass="entr" presetSubtype="0" fill="hold" nodeType="afterEffect">
                                  <p:stCondLst>
                                    <p:cond delay="1000"/>
                                  </p:stCondLst>
                                  <p:childTnLst>
                                    <p:set>
                                      <p:cBhvr>
                                        <p:cTn id="27" dur="1" fill="hold">
                                          <p:stCondLst>
                                            <p:cond delay="0"/>
                                          </p:stCondLst>
                                        </p:cTn>
                                        <p:tgtEl>
                                          <p:spTgt spid="53254"/>
                                        </p:tgtEl>
                                        <p:attrNameLst>
                                          <p:attrName>style.visibility</p:attrName>
                                        </p:attrNameLst>
                                      </p:cBhvr>
                                      <p:to>
                                        <p:strVal val="visible"/>
                                      </p:to>
                                    </p:set>
                                    <p:animEffect transition="in" filter="dissolve">
                                      <p:cBhvr>
                                        <p:cTn id="28" dur="500"/>
                                        <p:tgtEl>
                                          <p:spTgt spid="53254"/>
                                        </p:tgtEl>
                                      </p:cBhvr>
                                    </p:animEffect>
                                  </p:childTnLst>
                                </p:cTn>
                              </p:par>
                              <p:par>
                                <p:cTn id="29" presetID="9" presetClass="entr" presetSubtype="0" fill="hold" grpId="0" nodeType="withEffect">
                                  <p:stCondLst>
                                    <p:cond delay="1000"/>
                                  </p:stCondLst>
                                  <p:childTnLst>
                                    <p:set>
                                      <p:cBhvr>
                                        <p:cTn id="30" dur="1" fill="hold">
                                          <p:stCondLst>
                                            <p:cond delay="0"/>
                                          </p:stCondLst>
                                        </p:cTn>
                                        <p:tgtEl>
                                          <p:spTgt spid="53258"/>
                                        </p:tgtEl>
                                        <p:attrNameLst>
                                          <p:attrName>style.visibility</p:attrName>
                                        </p:attrNameLst>
                                      </p:cBhvr>
                                      <p:to>
                                        <p:strVal val="visible"/>
                                      </p:to>
                                    </p:set>
                                    <p:animEffect transition="in" filter="dissolve">
                                      <p:cBhvr>
                                        <p:cTn id="31" dur="500"/>
                                        <p:tgtEl>
                                          <p:spTgt spid="53258"/>
                                        </p:tgtEl>
                                      </p:cBhvr>
                                    </p:animEffect>
                                  </p:childTnLst>
                                </p:cTn>
                              </p:par>
                            </p:childTnLst>
                          </p:cTn>
                        </p:par>
                        <p:par>
                          <p:cTn id="32" fill="hold" nodeType="afterGroup">
                            <p:stCondLst>
                              <p:cond delay="5000"/>
                            </p:stCondLst>
                            <p:childTnLst>
                              <p:par>
                                <p:cTn id="33" presetID="9" presetClass="entr" presetSubtype="0" fill="hold" nodeType="afterEffect">
                                  <p:stCondLst>
                                    <p:cond delay="1000"/>
                                  </p:stCondLst>
                                  <p:childTnLst>
                                    <p:set>
                                      <p:cBhvr>
                                        <p:cTn id="34" dur="1" fill="hold">
                                          <p:stCondLst>
                                            <p:cond delay="0"/>
                                          </p:stCondLst>
                                        </p:cTn>
                                        <p:tgtEl>
                                          <p:spTgt spid="53255"/>
                                        </p:tgtEl>
                                        <p:attrNameLst>
                                          <p:attrName>style.visibility</p:attrName>
                                        </p:attrNameLst>
                                      </p:cBhvr>
                                      <p:to>
                                        <p:strVal val="visible"/>
                                      </p:to>
                                    </p:set>
                                    <p:animEffect transition="in" filter="dissolve">
                                      <p:cBhvr>
                                        <p:cTn id="35" dur="500"/>
                                        <p:tgtEl>
                                          <p:spTgt spid="53255"/>
                                        </p:tgtEl>
                                      </p:cBhvr>
                                    </p:animEffect>
                                  </p:childTnLst>
                                </p:cTn>
                              </p:par>
                              <p:par>
                                <p:cTn id="36" presetID="9" presetClass="entr" presetSubtype="0" fill="hold" grpId="0" nodeType="withEffect">
                                  <p:stCondLst>
                                    <p:cond delay="1000"/>
                                  </p:stCondLst>
                                  <p:childTnLst>
                                    <p:set>
                                      <p:cBhvr>
                                        <p:cTn id="37" dur="1" fill="hold">
                                          <p:stCondLst>
                                            <p:cond delay="0"/>
                                          </p:stCondLst>
                                        </p:cTn>
                                        <p:tgtEl>
                                          <p:spTgt spid="53259"/>
                                        </p:tgtEl>
                                        <p:attrNameLst>
                                          <p:attrName>style.visibility</p:attrName>
                                        </p:attrNameLst>
                                      </p:cBhvr>
                                      <p:to>
                                        <p:strVal val="visible"/>
                                      </p:to>
                                    </p:set>
                                    <p:animEffect transition="in" filter="dissolve">
                                      <p:cBhvr>
                                        <p:cTn id="38" dur="500"/>
                                        <p:tgtEl>
                                          <p:spTgt spid="53259"/>
                                        </p:tgtEl>
                                      </p:cBhvr>
                                    </p:animEffect>
                                  </p:childTnLst>
                                </p:cTn>
                              </p:par>
                            </p:childTnLst>
                          </p:cTn>
                        </p:par>
                        <p:par>
                          <p:cTn id="39" fill="hold" nodeType="afterGroup">
                            <p:stCondLst>
                              <p:cond delay="6500"/>
                            </p:stCondLst>
                            <p:childTnLst>
                              <p:par>
                                <p:cTn id="40" presetID="9" presetClass="entr" presetSubtype="0" fill="hold" nodeType="afterEffect">
                                  <p:stCondLst>
                                    <p:cond delay="1000"/>
                                  </p:stCondLst>
                                  <p:childTnLst>
                                    <p:set>
                                      <p:cBhvr>
                                        <p:cTn id="41" dur="1" fill="hold">
                                          <p:stCondLst>
                                            <p:cond delay="0"/>
                                          </p:stCondLst>
                                        </p:cTn>
                                        <p:tgtEl>
                                          <p:spTgt spid="53256"/>
                                        </p:tgtEl>
                                        <p:attrNameLst>
                                          <p:attrName>style.visibility</p:attrName>
                                        </p:attrNameLst>
                                      </p:cBhvr>
                                      <p:to>
                                        <p:strVal val="visible"/>
                                      </p:to>
                                    </p:set>
                                    <p:animEffect transition="in" filter="dissolve">
                                      <p:cBhvr>
                                        <p:cTn id="42" dur="500"/>
                                        <p:tgtEl>
                                          <p:spTgt spid="53256"/>
                                        </p:tgtEl>
                                      </p:cBhvr>
                                    </p:animEffect>
                                  </p:childTnLst>
                                </p:cTn>
                              </p:par>
                              <p:par>
                                <p:cTn id="43" presetID="9" presetClass="entr" presetSubtype="0" fill="hold" grpId="0" nodeType="withEffect">
                                  <p:stCondLst>
                                    <p:cond delay="1000"/>
                                  </p:stCondLst>
                                  <p:childTnLst>
                                    <p:set>
                                      <p:cBhvr>
                                        <p:cTn id="44" dur="1" fill="hold">
                                          <p:stCondLst>
                                            <p:cond delay="0"/>
                                          </p:stCondLst>
                                        </p:cTn>
                                        <p:tgtEl>
                                          <p:spTgt spid="53260"/>
                                        </p:tgtEl>
                                        <p:attrNameLst>
                                          <p:attrName>style.visibility</p:attrName>
                                        </p:attrNameLst>
                                      </p:cBhvr>
                                      <p:to>
                                        <p:strVal val="visible"/>
                                      </p:to>
                                    </p:set>
                                    <p:animEffect transition="in" filter="dissolve">
                                      <p:cBhvr>
                                        <p:cTn id="45" dur="500"/>
                                        <p:tgtEl>
                                          <p:spTgt spid="53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7" grpId="0"/>
      <p:bldP spid="53258" grpId="0"/>
      <p:bldP spid="53259" grpId="0"/>
      <p:bldP spid="53260" grpId="0"/>
      <p:bldP spid="53261" grpId="0"/>
      <p:bldP spid="5326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9624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7338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6002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295400"/>
            <a:ext cx="2095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 Box 10"/>
          <p:cNvSpPr txBox="1">
            <a:spLocks noChangeArrowheads="1"/>
          </p:cNvSpPr>
          <p:nvPr/>
        </p:nvSpPr>
        <p:spPr bwMode="auto">
          <a:xfrm>
            <a:off x="1143000" y="29718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PDA</a:t>
            </a:r>
          </a:p>
        </p:txBody>
      </p:sp>
      <p:sp>
        <p:nvSpPr>
          <p:cNvPr id="54281" name="Text Box 11"/>
          <p:cNvSpPr txBox="1">
            <a:spLocks noChangeArrowheads="1"/>
          </p:cNvSpPr>
          <p:nvPr/>
        </p:nvSpPr>
        <p:spPr bwMode="auto">
          <a:xfrm>
            <a:off x="3505200" y="33528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MP3 player</a:t>
            </a:r>
          </a:p>
        </p:txBody>
      </p:sp>
      <p:sp>
        <p:nvSpPr>
          <p:cNvPr id="54282" name="Text Box 12"/>
          <p:cNvSpPr txBox="1">
            <a:spLocks noChangeArrowheads="1"/>
          </p:cNvSpPr>
          <p:nvPr/>
        </p:nvSpPr>
        <p:spPr bwMode="auto">
          <a:xfrm>
            <a:off x="6324600" y="51816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Mini PDA</a:t>
            </a:r>
          </a:p>
        </p:txBody>
      </p:sp>
      <p:sp>
        <p:nvSpPr>
          <p:cNvPr id="54283" name="Text Box 13"/>
          <p:cNvSpPr txBox="1">
            <a:spLocks noChangeArrowheads="1"/>
          </p:cNvSpPr>
          <p:nvPr/>
        </p:nvSpPr>
        <p:spPr bwMode="auto">
          <a:xfrm>
            <a:off x="6248400" y="3048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Watch PDA</a:t>
            </a:r>
          </a:p>
        </p:txBody>
      </p:sp>
      <p:sp>
        <p:nvSpPr>
          <p:cNvPr id="54284" name="Text Box 14"/>
          <p:cNvSpPr txBox="1">
            <a:spLocks noChangeArrowheads="1"/>
          </p:cNvSpPr>
          <p:nvPr/>
        </p:nvSpPr>
        <p:spPr bwMode="auto">
          <a:xfrm>
            <a:off x="3124200" y="5410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Mini Text Scanner</a:t>
            </a:r>
          </a:p>
        </p:txBody>
      </p:sp>
      <p:sp>
        <p:nvSpPr>
          <p:cNvPr id="53261" name="Text Box 15"/>
          <p:cNvSpPr txBox="1">
            <a:spLocks noChangeArrowheads="1"/>
          </p:cNvSpPr>
          <p:nvPr/>
        </p:nvSpPr>
        <p:spPr bwMode="auto">
          <a:xfrm>
            <a:off x="914400" y="685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What to Look For</a:t>
            </a:r>
          </a:p>
        </p:txBody>
      </p:sp>
      <p:sp>
        <p:nvSpPr>
          <p:cNvPr id="53262" name="TextBox 1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
        <p:nvSpPr>
          <p:cNvPr id="54287" name="Text Box 10"/>
          <p:cNvSpPr txBox="1">
            <a:spLocks noChangeArrowheads="1"/>
          </p:cNvSpPr>
          <p:nvPr/>
        </p:nvSpPr>
        <p:spPr bwMode="auto">
          <a:xfrm>
            <a:off x="1066800" y="52578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PDA</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dissolve">
                                      <p:cBhvr>
                                        <p:cTn id="7" dur="500"/>
                                        <p:tgtEl>
                                          <p:spTgt spid="5427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4280"/>
                                        </p:tgtEl>
                                        <p:attrNameLst>
                                          <p:attrName>style.visibility</p:attrName>
                                        </p:attrNameLst>
                                      </p:cBhvr>
                                      <p:to>
                                        <p:strVal val="visible"/>
                                      </p:to>
                                    </p:set>
                                    <p:animEffect transition="in" filter="dissolve">
                                      <p:cBhvr>
                                        <p:cTn id="10" dur="500"/>
                                        <p:tgtEl>
                                          <p:spTgt spid="54280"/>
                                        </p:tgtEl>
                                      </p:cBhvr>
                                    </p:animEffect>
                                  </p:childTnLst>
                                </p:cTn>
                              </p:par>
                            </p:childTnLst>
                          </p:cTn>
                        </p:par>
                        <p:par>
                          <p:cTn id="11" fill="hold" nodeType="afterGroup">
                            <p:stCondLst>
                              <p:cond delay="500"/>
                            </p:stCondLst>
                            <p:childTnLst>
                              <p:par>
                                <p:cTn id="12" presetID="9" presetClass="entr" presetSubtype="0" fill="hold" nodeType="afterEffect">
                                  <p:stCondLst>
                                    <p:cond delay="1000"/>
                                  </p:stCondLst>
                                  <p:childTnLst>
                                    <p:set>
                                      <p:cBhvr>
                                        <p:cTn id="13" dur="1" fill="hold">
                                          <p:stCondLst>
                                            <p:cond delay="0"/>
                                          </p:stCondLst>
                                        </p:cTn>
                                        <p:tgtEl>
                                          <p:spTgt spid="54279"/>
                                        </p:tgtEl>
                                        <p:attrNameLst>
                                          <p:attrName>style.visibility</p:attrName>
                                        </p:attrNameLst>
                                      </p:cBhvr>
                                      <p:to>
                                        <p:strVal val="visible"/>
                                      </p:to>
                                    </p:set>
                                    <p:animEffect transition="in" filter="dissolve">
                                      <p:cBhvr>
                                        <p:cTn id="14" dur="500"/>
                                        <p:tgtEl>
                                          <p:spTgt spid="54279"/>
                                        </p:tgtEl>
                                      </p:cBhvr>
                                    </p:animEffect>
                                  </p:childTnLst>
                                </p:cTn>
                              </p:par>
                              <p:par>
                                <p:cTn id="15" presetID="9" presetClass="entr" presetSubtype="0" fill="hold" grpId="0" nodeType="withEffect">
                                  <p:stCondLst>
                                    <p:cond delay="1000"/>
                                  </p:stCondLst>
                                  <p:childTnLst>
                                    <p:set>
                                      <p:cBhvr>
                                        <p:cTn id="16" dur="1" fill="hold">
                                          <p:stCondLst>
                                            <p:cond delay="0"/>
                                          </p:stCondLst>
                                        </p:cTn>
                                        <p:tgtEl>
                                          <p:spTgt spid="54281"/>
                                        </p:tgtEl>
                                        <p:attrNameLst>
                                          <p:attrName>style.visibility</p:attrName>
                                        </p:attrNameLst>
                                      </p:cBhvr>
                                      <p:to>
                                        <p:strVal val="visible"/>
                                      </p:to>
                                    </p:set>
                                    <p:animEffect transition="in" filter="dissolve">
                                      <p:cBhvr>
                                        <p:cTn id="17" dur="500"/>
                                        <p:tgtEl>
                                          <p:spTgt spid="54281"/>
                                        </p:tgtEl>
                                      </p:cBhvr>
                                    </p:animEffect>
                                  </p:childTnLst>
                                </p:cTn>
                              </p:par>
                            </p:childTnLst>
                          </p:cTn>
                        </p:par>
                        <p:par>
                          <p:cTn id="18" fill="hold" nodeType="afterGroup">
                            <p:stCondLst>
                              <p:cond delay="2000"/>
                            </p:stCondLst>
                            <p:childTnLst>
                              <p:par>
                                <p:cTn id="19" presetID="9" presetClass="entr" presetSubtype="0" fill="hold" nodeType="afterEffect">
                                  <p:stCondLst>
                                    <p:cond delay="1000"/>
                                  </p:stCondLst>
                                  <p:childTnLst>
                                    <p:set>
                                      <p:cBhvr>
                                        <p:cTn id="20" dur="1" fill="hold">
                                          <p:stCondLst>
                                            <p:cond delay="0"/>
                                          </p:stCondLst>
                                        </p:cTn>
                                        <p:tgtEl>
                                          <p:spTgt spid="54278"/>
                                        </p:tgtEl>
                                        <p:attrNameLst>
                                          <p:attrName>style.visibility</p:attrName>
                                        </p:attrNameLst>
                                      </p:cBhvr>
                                      <p:to>
                                        <p:strVal val="visible"/>
                                      </p:to>
                                    </p:set>
                                    <p:animEffect transition="in" filter="dissolve">
                                      <p:cBhvr>
                                        <p:cTn id="21" dur="500"/>
                                        <p:tgtEl>
                                          <p:spTgt spid="54278"/>
                                        </p:tgtEl>
                                      </p:cBhvr>
                                    </p:animEffect>
                                  </p:childTnLst>
                                </p:cTn>
                              </p:par>
                              <p:par>
                                <p:cTn id="22" presetID="9" presetClass="entr" presetSubtype="0" fill="hold" grpId="0" nodeType="withEffect">
                                  <p:stCondLst>
                                    <p:cond delay="1000"/>
                                  </p:stCondLst>
                                  <p:childTnLst>
                                    <p:set>
                                      <p:cBhvr>
                                        <p:cTn id="23" dur="1" fill="hold">
                                          <p:stCondLst>
                                            <p:cond delay="0"/>
                                          </p:stCondLst>
                                        </p:cTn>
                                        <p:tgtEl>
                                          <p:spTgt spid="54283"/>
                                        </p:tgtEl>
                                        <p:attrNameLst>
                                          <p:attrName>style.visibility</p:attrName>
                                        </p:attrNameLst>
                                      </p:cBhvr>
                                      <p:to>
                                        <p:strVal val="visible"/>
                                      </p:to>
                                    </p:set>
                                    <p:animEffect transition="in" filter="dissolve">
                                      <p:cBhvr>
                                        <p:cTn id="24" dur="500"/>
                                        <p:tgtEl>
                                          <p:spTgt spid="54283"/>
                                        </p:tgtEl>
                                      </p:cBhvr>
                                    </p:animEffect>
                                  </p:childTnLst>
                                </p:cTn>
                              </p:par>
                            </p:childTnLst>
                          </p:cTn>
                        </p:par>
                        <p:par>
                          <p:cTn id="25" fill="hold" nodeType="afterGroup">
                            <p:stCondLst>
                              <p:cond delay="3500"/>
                            </p:stCondLst>
                            <p:childTnLst>
                              <p:par>
                                <p:cTn id="26" presetID="9" presetClass="entr" presetSubtype="0" fill="hold" nodeType="afterEffect">
                                  <p:stCondLst>
                                    <p:cond delay="1000"/>
                                  </p:stCondLst>
                                  <p:childTnLst>
                                    <p:set>
                                      <p:cBhvr>
                                        <p:cTn id="27" dur="1" fill="hold">
                                          <p:stCondLst>
                                            <p:cond delay="0"/>
                                          </p:stCondLst>
                                        </p:cTn>
                                        <p:tgtEl>
                                          <p:spTgt spid="54275"/>
                                        </p:tgtEl>
                                        <p:attrNameLst>
                                          <p:attrName>style.visibility</p:attrName>
                                        </p:attrNameLst>
                                      </p:cBhvr>
                                      <p:to>
                                        <p:strVal val="visible"/>
                                      </p:to>
                                    </p:set>
                                    <p:animEffect transition="in" filter="dissolve">
                                      <p:cBhvr>
                                        <p:cTn id="28" dur="500"/>
                                        <p:tgtEl>
                                          <p:spTgt spid="54275"/>
                                        </p:tgtEl>
                                      </p:cBhvr>
                                    </p:animEffect>
                                  </p:childTnLst>
                                </p:cTn>
                              </p:par>
                              <p:par>
                                <p:cTn id="29" presetID="9" presetClass="entr" presetSubtype="0" fill="hold" grpId="0" nodeType="withEffect">
                                  <p:stCondLst>
                                    <p:cond delay="1000"/>
                                  </p:stCondLst>
                                  <p:childTnLst>
                                    <p:set>
                                      <p:cBhvr>
                                        <p:cTn id="30" dur="1" fill="hold">
                                          <p:stCondLst>
                                            <p:cond delay="0"/>
                                          </p:stCondLst>
                                        </p:cTn>
                                        <p:tgtEl>
                                          <p:spTgt spid="54287"/>
                                        </p:tgtEl>
                                        <p:attrNameLst>
                                          <p:attrName>style.visibility</p:attrName>
                                        </p:attrNameLst>
                                      </p:cBhvr>
                                      <p:to>
                                        <p:strVal val="visible"/>
                                      </p:to>
                                    </p:set>
                                    <p:animEffect transition="in" filter="dissolve">
                                      <p:cBhvr>
                                        <p:cTn id="31" dur="500"/>
                                        <p:tgtEl>
                                          <p:spTgt spid="54287"/>
                                        </p:tgtEl>
                                      </p:cBhvr>
                                    </p:animEffect>
                                  </p:childTnLst>
                                </p:cTn>
                              </p:par>
                            </p:childTnLst>
                          </p:cTn>
                        </p:par>
                        <p:par>
                          <p:cTn id="32" fill="hold" nodeType="afterGroup">
                            <p:stCondLst>
                              <p:cond delay="5000"/>
                            </p:stCondLst>
                            <p:childTnLst>
                              <p:par>
                                <p:cTn id="33" presetID="9" presetClass="entr" presetSubtype="0" fill="hold" nodeType="afterEffect">
                                  <p:stCondLst>
                                    <p:cond delay="1000"/>
                                  </p:stCondLst>
                                  <p:childTnLst>
                                    <p:set>
                                      <p:cBhvr>
                                        <p:cTn id="34" dur="1" fill="hold">
                                          <p:stCondLst>
                                            <p:cond delay="0"/>
                                          </p:stCondLst>
                                        </p:cTn>
                                        <p:tgtEl>
                                          <p:spTgt spid="54276"/>
                                        </p:tgtEl>
                                        <p:attrNameLst>
                                          <p:attrName>style.visibility</p:attrName>
                                        </p:attrNameLst>
                                      </p:cBhvr>
                                      <p:to>
                                        <p:strVal val="visible"/>
                                      </p:to>
                                    </p:set>
                                    <p:animEffect transition="in" filter="dissolve">
                                      <p:cBhvr>
                                        <p:cTn id="35" dur="500"/>
                                        <p:tgtEl>
                                          <p:spTgt spid="54276"/>
                                        </p:tgtEl>
                                      </p:cBhvr>
                                    </p:animEffect>
                                  </p:childTnLst>
                                </p:cTn>
                              </p:par>
                              <p:par>
                                <p:cTn id="36" presetID="9" presetClass="entr" presetSubtype="0" fill="hold" grpId="0" nodeType="withEffect">
                                  <p:stCondLst>
                                    <p:cond delay="1000"/>
                                  </p:stCondLst>
                                  <p:childTnLst>
                                    <p:set>
                                      <p:cBhvr>
                                        <p:cTn id="37" dur="1" fill="hold">
                                          <p:stCondLst>
                                            <p:cond delay="0"/>
                                          </p:stCondLst>
                                        </p:cTn>
                                        <p:tgtEl>
                                          <p:spTgt spid="54284"/>
                                        </p:tgtEl>
                                        <p:attrNameLst>
                                          <p:attrName>style.visibility</p:attrName>
                                        </p:attrNameLst>
                                      </p:cBhvr>
                                      <p:to>
                                        <p:strVal val="visible"/>
                                      </p:to>
                                    </p:set>
                                    <p:animEffect transition="in" filter="dissolve">
                                      <p:cBhvr>
                                        <p:cTn id="38" dur="500"/>
                                        <p:tgtEl>
                                          <p:spTgt spid="54284"/>
                                        </p:tgtEl>
                                      </p:cBhvr>
                                    </p:animEffect>
                                  </p:childTnLst>
                                </p:cTn>
                              </p:par>
                            </p:childTnLst>
                          </p:cTn>
                        </p:par>
                        <p:par>
                          <p:cTn id="39" fill="hold" nodeType="afterGroup">
                            <p:stCondLst>
                              <p:cond delay="6500"/>
                            </p:stCondLst>
                            <p:childTnLst>
                              <p:par>
                                <p:cTn id="40" presetID="9" presetClass="entr" presetSubtype="0" fill="hold" nodeType="afterEffect">
                                  <p:stCondLst>
                                    <p:cond delay="1000"/>
                                  </p:stCondLst>
                                  <p:childTnLst>
                                    <p:set>
                                      <p:cBhvr>
                                        <p:cTn id="41" dur="1" fill="hold">
                                          <p:stCondLst>
                                            <p:cond delay="0"/>
                                          </p:stCondLst>
                                        </p:cTn>
                                        <p:tgtEl>
                                          <p:spTgt spid="54277"/>
                                        </p:tgtEl>
                                        <p:attrNameLst>
                                          <p:attrName>style.visibility</p:attrName>
                                        </p:attrNameLst>
                                      </p:cBhvr>
                                      <p:to>
                                        <p:strVal val="visible"/>
                                      </p:to>
                                    </p:set>
                                    <p:animEffect transition="in" filter="dissolve">
                                      <p:cBhvr>
                                        <p:cTn id="42" dur="500"/>
                                        <p:tgtEl>
                                          <p:spTgt spid="54277"/>
                                        </p:tgtEl>
                                      </p:cBhvr>
                                    </p:animEffect>
                                  </p:childTnLst>
                                </p:cTn>
                              </p:par>
                              <p:par>
                                <p:cTn id="43" presetID="9" presetClass="entr" presetSubtype="0" fill="hold" grpId="0" nodeType="withEffect">
                                  <p:stCondLst>
                                    <p:cond delay="1000"/>
                                  </p:stCondLst>
                                  <p:childTnLst>
                                    <p:set>
                                      <p:cBhvr>
                                        <p:cTn id="44" dur="1" fill="hold">
                                          <p:stCondLst>
                                            <p:cond delay="0"/>
                                          </p:stCondLst>
                                        </p:cTn>
                                        <p:tgtEl>
                                          <p:spTgt spid="54282"/>
                                        </p:tgtEl>
                                        <p:attrNameLst>
                                          <p:attrName>style.visibility</p:attrName>
                                        </p:attrNameLst>
                                      </p:cBhvr>
                                      <p:to>
                                        <p:strVal val="visible"/>
                                      </p:to>
                                    </p:set>
                                    <p:animEffect transition="in" filter="dissolve">
                                      <p:cBhvr>
                                        <p:cTn id="45" dur="500"/>
                                        <p:tgtEl>
                                          <p:spTgt spid="5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p:bldP spid="54281" grpId="0"/>
      <p:bldP spid="54282" grpId="0"/>
      <p:bldP spid="54283" grpId="0"/>
      <p:bldP spid="54284" grpId="0"/>
      <p:bldP spid="5428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438275"/>
            <a:ext cx="3810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352800"/>
            <a:ext cx="20955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6"/>
          <p:cNvSpPr txBox="1">
            <a:spLocks noChangeArrowheads="1"/>
          </p:cNvSpPr>
          <p:nvPr/>
        </p:nvSpPr>
        <p:spPr bwMode="auto">
          <a:xfrm>
            <a:off x="5638800" y="487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Password Manager</a:t>
            </a:r>
          </a:p>
        </p:txBody>
      </p:sp>
      <p:pic>
        <p:nvPicPr>
          <p:cNvPr id="5530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00200"/>
            <a:ext cx="47625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8"/>
          <p:cNvSpPr txBox="1">
            <a:spLocks noChangeArrowheads="1"/>
          </p:cNvSpPr>
          <p:nvPr/>
        </p:nvSpPr>
        <p:spPr bwMode="auto">
          <a:xfrm>
            <a:off x="5410200" y="2286000"/>
            <a:ext cx="289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DVD w/ dual 80 GB HDDs</a:t>
            </a:r>
          </a:p>
        </p:txBody>
      </p:sp>
      <p:sp>
        <p:nvSpPr>
          <p:cNvPr id="55303" name="Text Box 9"/>
          <p:cNvSpPr txBox="1">
            <a:spLocks noChangeArrowheads="1"/>
          </p:cNvSpPr>
          <p:nvPr/>
        </p:nvSpPr>
        <p:spPr bwMode="auto">
          <a:xfrm>
            <a:off x="381000" y="43434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latin typeface="Times New Roman" panose="02020603050405020304" pitchFamily="18" charset="0"/>
              </a:rPr>
              <a:t>USB 2.0 removable 20 GB HDD</a:t>
            </a:r>
          </a:p>
        </p:txBody>
      </p:sp>
      <p:sp>
        <p:nvSpPr>
          <p:cNvPr id="54280" name="Text Box 10"/>
          <p:cNvSpPr txBox="1">
            <a:spLocks noChangeArrowheads="1"/>
          </p:cNvSpPr>
          <p:nvPr/>
        </p:nvSpPr>
        <p:spPr bwMode="auto">
          <a:xfrm>
            <a:off x="914400" y="685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What to Look For</a:t>
            </a:r>
          </a:p>
        </p:txBody>
      </p:sp>
      <p:sp>
        <p:nvSpPr>
          <p:cNvPr id="54281" name="TextBox 8"/>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55301"/>
                                        </p:tgtEl>
                                        <p:attrNameLst>
                                          <p:attrName>style.visibility</p:attrName>
                                        </p:attrNameLst>
                                      </p:cBhvr>
                                      <p:to>
                                        <p:strVal val="visible"/>
                                      </p:to>
                                    </p:set>
                                    <p:animEffect transition="in" filter="dissolve">
                                      <p:cBhvr>
                                        <p:cTn id="7" dur="500"/>
                                        <p:tgtEl>
                                          <p:spTgt spid="55301"/>
                                        </p:tgtEl>
                                      </p:cBhvr>
                                    </p:animEffect>
                                  </p:childTnLst>
                                </p:cTn>
                              </p:par>
                              <p:par>
                                <p:cTn id="8" presetID="9" presetClass="entr" presetSubtype="0" fill="hold" grpId="0" nodeType="withEffect">
                                  <p:stCondLst>
                                    <p:cond delay="1000"/>
                                  </p:stCondLst>
                                  <p:childTnLst>
                                    <p:set>
                                      <p:cBhvr>
                                        <p:cTn id="9" dur="1" fill="hold">
                                          <p:stCondLst>
                                            <p:cond delay="0"/>
                                          </p:stCondLst>
                                        </p:cTn>
                                        <p:tgtEl>
                                          <p:spTgt spid="55303"/>
                                        </p:tgtEl>
                                        <p:attrNameLst>
                                          <p:attrName>style.visibility</p:attrName>
                                        </p:attrNameLst>
                                      </p:cBhvr>
                                      <p:to>
                                        <p:strVal val="visible"/>
                                      </p:to>
                                    </p:set>
                                    <p:animEffect transition="in" filter="dissolve">
                                      <p:cBhvr>
                                        <p:cTn id="10" dur="500"/>
                                        <p:tgtEl>
                                          <p:spTgt spid="55303"/>
                                        </p:tgtEl>
                                      </p:cBhvr>
                                    </p:animEffect>
                                  </p:childTnLst>
                                </p:cTn>
                              </p:par>
                            </p:childTnLst>
                          </p:cTn>
                        </p:par>
                        <p:par>
                          <p:cTn id="11" fill="hold" nodeType="afterGroup">
                            <p:stCondLst>
                              <p:cond delay="1500"/>
                            </p:stCondLst>
                            <p:childTnLst>
                              <p:par>
                                <p:cTn id="12" presetID="9" presetClass="entr" presetSubtype="0" fill="hold" nodeType="afterEffect">
                                  <p:stCondLst>
                                    <p:cond delay="1000"/>
                                  </p:stCondLst>
                                  <p:childTnLst>
                                    <p:set>
                                      <p:cBhvr>
                                        <p:cTn id="13" dur="1" fill="hold">
                                          <p:stCondLst>
                                            <p:cond delay="0"/>
                                          </p:stCondLst>
                                        </p:cTn>
                                        <p:tgtEl>
                                          <p:spTgt spid="55298"/>
                                        </p:tgtEl>
                                        <p:attrNameLst>
                                          <p:attrName>style.visibility</p:attrName>
                                        </p:attrNameLst>
                                      </p:cBhvr>
                                      <p:to>
                                        <p:strVal val="visible"/>
                                      </p:to>
                                    </p:set>
                                    <p:animEffect transition="in" filter="dissolve">
                                      <p:cBhvr>
                                        <p:cTn id="14" dur="500"/>
                                        <p:tgtEl>
                                          <p:spTgt spid="55298"/>
                                        </p:tgtEl>
                                      </p:cBhvr>
                                    </p:animEffect>
                                  </p:childTnLst>
                                </p:cTn>
                              </p:par>
                              <p:par>
                                <p:cTn id="15" presetID="9" presetClass="entr" presetSubtype="0" fill="hold" grpId="0" nodeType="withEffect">
                                  <p:stCondLst>
                                    <p:cond delay="1000"/>
                                  </p:stCondLst>
                                  <p:childTnLst>
                                    <p:set>
                                      <p:cBhvr>
                                        <p:cTn id="16" dur="1" fill="hold">
                                          <p:stCondLst>
                                            <p:cond delay="0"/>
                                          </p:stCondLst>
                                        </p:cTn>
                                        <p:tgtEl>
                                          <p:spTgt spid="55302"/>
                                        </p:tgtEl>
                                        <p:attrNameLst>
                                          <p:attrName>style.visibility</p:attrName>
                                        </p:attrNameLst>
                                      </p:cBhvr>
                                      <p:to>
                                        <p:strVal val="visible"/>
                                      </p:to>
                                    </p:set>
                                    <p:animEffect transition="in" filter="dissolve">
                                      <p:cBhvr>
                                        <p:cTn id="17" dur="500"/>
                                        <p:tgtEl>
                                          <p:spTgt spid="55302"/>
                                        </p:tgtEl>
                                      </p:cBhvr>
                                    </p:animEffect>
                                  </p:childTnLst>
                                </p:cTn>
                              </p:par>
                            </p:childTnLst>
                          </p:cTn>
                        </p:par>
                        <p:par>
                          <p:cTn id="18" fill="hold" nodeType="afterGroup">
                            <p:stCondLst>
                              <p:cond delay="3000"/>
                            </p:stCondLst>
                            <p:childTnLst>
                              <p:par>
                                <p:cTn id="19" presetID="9" presetClass="entr" presetSubtype="0" fill="hold" nodeType="afterEffect">
                                  <p:stCondLst>
                                    <p:cond delay="1000"/>
                                  </p:stCondLst>
                                  <p:childTnLst>
                                    <p:set>
                                      <p:cBhvr>
                                        <p:cTn id="20" dur="1" fill="hold">
                                          <p:stCondLst>
                                            <p:cond delay="0"/>
                                          </p:stCondLst>
                                        </p:cTn>
                                        <p:tgtEl>
                                          <p:spTgt spid="55299"/>
                                        </p:tgtEl>
                                        <p:attrNameLst>
                                          <p:attrName>style.visibility</p:attrName>
                                        </p:attrNameLst>
                                      </p:cBhvr>
                                      <p:to>
                                        <p:strVal val="visible"/>
                                      </p:to>
                                    </p:set>
                                    <p:animEffect transition="in" filter="dissolve">
                                      <p:cBhvr>
                                        <p:cTn id="21" dur="500"/>
                                        <p:tgtEl>
                                          <p:spTgt spid="55299"/>
                                        </p:tgtEl>
                                      </p:cBhvr>
                                    </p:animEffect>
                                  </p:childTnLst>
                                </p:cTn>
                              </p:par>
                              <p:par>
                                <p:cTn id="22" presetID="9" presetClass="entr" presetSubtype="0" fill="hold" grpId="0" nodeType="withEffect">
                                  <p:stCondLst>
                                    <p:cond delay="1000"/>
                                  </p:stCondLst>
                                  <p:childTnLst>
                                    <p:set>
                                      <p:cBhvr>
                                        <p:cTn id="23" dur="1" fill="hold">
                                          <p:stCondLst>
                                            <p:cond delay="0"/>
                                          </p:stCondLst>
                                        </p:cTn>
                                        <p:tgtEl>
                                          <p:spTgt spid="55300"/>
                                        </p:tgtEl>
                                        <p:attrNameLst>
                                          <p:attrName>style.visibility</p:attrName>
                                        </p:attrNameLst>
                                      </p:cBhvr>
                                      <p:to>
                                        <p:strVal val="visible"/>
                                      </p:to>
                                    </p:set>
                                    <p:animEffect transition="in" filter="dissolve">
                                      <p:cBhvr>
                                        <p:cTn id="24"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P spid="55302" grpId="0"/>
      <p:bldP spid="5530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descr="ps3_front_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371600"/>
            <a:ext cx="31210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9" descr="apple_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810000"/>
            <a:ext cx="28194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descr="Xbox360full_500x5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2960688"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10"/>
          <p:cNvSpPr txBox="1">
            <a:spLocks noChangeArrowheads="1"/>
          </p:cNvSpPr>
          <p:nvPr/>
        </p:nvSpPr>
        <p:spPr bwMode="auto">
          <a:xfrm>
            <a:off x="914400" y="685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What to Look For</a:t>
            </a:r>
          </a:p>
        </p:txBody>
      </p:sp>
      <p:sp>
        <p:nvSpPr>
          <p:cNvPr id="55302"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56322"/>
                                        </p:tgtEl>
                                        <p:attrNameLst>
                                          <p:attrName>style.visibility</p:attrName>
                                        </p:attrNameLst>
                                      </p:cBhvr>
                                      <p:to>
                                        <p:strVal val="visible"/>
                                      </p:to>
                                    </p:set>
                                    <p:animEffect transition="in" filter="dissolve">
                                      <p:cBhvr>
                                        <p:cTn id="11" dur="500"/>
                                        <p:tgtEl>
                                          <p:spTgt spid="56322"/>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56323"/>
                                        </p:tgtEl>
                                        <p:attrNameLst>
                                          <p:attrName>style.visibility</p:attrName>
                                        </p:attrNameLst>
                                      </p:cBhvr>
                                      <p:to>
                                        <p:strVal val="visible"/>
                                      </p:to>
                                    </p:set>
                                    <p:animEffect transition="in" filter="dissolve">
                                      <p:cBhvr>
                                        <p:cTn id="15"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5181600" y="1447800"/>
            <a:ext cx="2819400" cy="3735388"/>
            <a:chOff x="3456" y="1488"/>
            <a:chExt cx="1776" cy="2353"/>
          </a:xfrm>
        </p:grpSpPr>
        <p:pic>
          <p:nvPicPr>
            <p:cNvPr id="10247" name="Picture 5"/>
            <p:cNvPicPr>
              <a:picLocks noChangeAspect="1" noChangeArrowheads="1"/>
            </p:cNvPicPr>
            <p:nvPr/>
          </p:nvPicPr>
          <p:blipFill>
            <a:blip r:embed="rId3">
              <a:extLst>
                <a:ext uri="{28A0092B-C50C-407E-A947-70E740481C1C}">
                  <a14:useLocalDpi xmlns:a14="http://schemas.microsoft.com/office/drawing/2010/main" val="0"/>
                </a:ext>
              </a:extLst>
            </a:blip>
            <a:srcRect l="59210" t="14581"/>
            <a:stretch>
              <a:fillRect/>
            </a:stretch>
          </p:blipFill>
          <p:spPr bwMode="auto">
            <a:xfrm>
              <a:off x="3504" y="2208"/>
              <a:ext cx="1728"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6"/>
            <p:cNvSpPr txBox="1">
              <a:spLocks noChangeArrowheads="1"/>
            </p:cNvSpPr>
            <p:nvPr/>
          </p:nvSpPr>
          <p:spPr bwMode="auto">
            <a:xfrm>
              <a:off x="3456" y="1488"/>
              <a:ext cx="144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rPr>
                <a:t>What about this?</a:t>
              </a:r>
            </a:p>
          </p:txBody>
        </p:sp>
      </p:grpSp>
      <p:grpSp>
        <p:nvGrpSpPr>
          <p:cNvPr id="3" name="Group 7"/>
          <p:cNvGrpSpPr>
            <a:grpSpLocks/>
          </p:cNvGrpSpPr>
          <p:nvPr/>
        </p:nvGrpSpPr>
        <p:grpSpPr bwMode="auto">
          <a:xfrm>
            <a:off x="1143000" y="1447800"/>
            <a:ext cx="2590800" cy="3514725"/>
            <a:chOff x="720" y="1536"/>
            <a:chExt cx="1632" cy="2214"/>
          </a:xfrm>
        </p:grpSpPr>
        <p:sp>
          <p:nvSpPr>
            <p:cNvPr id="10245" name="Text Box 8"/>
            <p:cNvSpPr txBox="1">
              <a:spLocks noChangeArrowheads="1"/>
            </p:cNvSpPr>
            <p:nvPr/>
          </p:nvSpPr>
          <p:spPr bwMode="auto">
            <a:xfrm>
              <a:off x="720" y="1536"/>
              <a:ext cx="1584"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rPr>
                <a:t>You’ve been trained to handle this…</a:t>
              </a:r>
            </a:p>
          </p:txBody>
        </p:sp>
        <p:pic>
          <p:nvPicPr>
            <p:cNvPr id="1024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2448"/>
              <a:ext cx="1584" cy="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4" name="TextBox 7"/>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2" fill="hold" nodeType="afterEffect">
                                  <p:stCondLst>
                                    <p:cond delay="2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9" name="Text Box 5"/>
          <p:cNvSpPr txBox="1">
            <a:spLocks noChangeArrowheads="1"/>
          </p:cNvSpPr>
          <p:nvPr/>
        </p:nvSpPr>
        <p:spPr bwMode="auto">
          <a:xfrm>
            <a:off x="914400" y="1631950"/>
            <a:ext cx="7162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tx2"/>
                </a:solidFill>
              </a:rPr>
              <a:t>All those items were pretty distinguishable</a:t>
            </a:r>
          </a:p>
          <a:p>
            <a:pPr algn="ctr" eaLnBrk="1" hangingPunct="1">
              <a:spcBef>
                <a:spcPct val="0"/>
              </a:spcBef>
              <a:buFontTx/>
              <a:buNone/>
            </a:pPr>
            <a:endParaRPr lang="en-US" altLang="en-US" sz="2400" b="1" i="0">
              <a:solidFill>
                <a:schemeClr val="tx2"/>
              </a:solidFill>
            </a:endParaRPr>
          </a:p>
          <a:p>
            <a:pPr algn="ctr" eaLnBrk="1" hangingPunct="1">
              <a:spcBef>
                <a:spcPct val="0"/>
              </a:spcBef>
              <a:buFontTx/>
              <a:buNone/>
            </a:pPr>
            <a:r>
              <a:rPr lang="en-US" altLang="en-US" sz="2400" b="1" i="0">
                <a:solidFill>
                  <a:schemeClr val="tx2"/>
                </a:solidFill>
              </a:rPr>
              <a:t>You probably would have recognized them as an electronic device or storage system for digital files</a:t>
            </a:r>
          </a:p>
        </p:txBody>
      </p:sp>
      <p:sp>
        <p:nvSpPr>
          <p:cNvPr id="82950" name="Text Box 6"/>
          <p:cNvSpPr txBox="1">
            <a:spLocks noChangeArrowheads="1"/>
          </p:cNvSpPr>
          <p:nvPr/>
        </p:nvSpPr>
        <p:spPr bwMode="auto">
          <a:xfrm>
            <a:off x="914400" y="4495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rgbClr val="CC0000"/>
                </a:solidFill>
              </a:rPr>
              <a:t>HOW ABOUT THESE  ??</a:t>
            </a:r>
          </a:p>
        </p:txBody>
      </p:sp>
      <p:sp>
        <p:nvSpPr>
          <p:cNvPr id="56324"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2949">
                                            <p:txEl>
                                              <p:pRg st="0" end="0"/>
                                            </p:txEl>
                                          </p:spTgt>
                                        </p:tgtEl>
                                        <p:attrNameLst>
                                          <p:attrName>style.visibility</p:attrName>
                                        </p:attrNameLst>
                                      </p:cBhvr>
                                      <p:to>
                                        <p:strVal val="visible"/>
                                      </p:to>
                                    </p:set>
                                    <p:animEffect transition="in" filter="dissolve">
                                      <p:cBhvr>
                                        <p:cTn id="7" dur="500"/>
                                        <p:tgtEl>
                                          <p:spTgt spid="82949">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82949">
                                            <p:txEl>
                                              <p:pRg st="2" end="2"/>
                                            </p:txEl>
                                          </p:spTgt>
                                        </p:tgtEl>
                                        <p:attrNameLst>
                                          <p:attrName>style.visibility</p:attrName>
                                        </p:attrNameLst>
                                      </p:cBhvr>
                                      <p:to>
                                        <p:strVal val="visible"/>
                                      </p:to>
                                    </p:set>
                                    <p:animEffect transition="in" filter="dissolve">
                                      <p:cBhvr>
                                        <p:cTn id="11" dur="500"/>
                                        <p:tgtEl>
                                          <p:spTgt spid="82949">
                                            <p:txEl>
                                              <p:pRg st="2" end="2"/>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1500"/>
                                  </p:stCondLst>
                                  <p:childTnLst>
                                    <p:set>
                                      <p:cBhvr>
                                        <p:cTn id="14" dur="1" fill="hold">
                                          <p:stCondLst>
                                            <p:cond delay="0"/>
                                          </p:stCondLst>
                                        </p:cTn>
                                        <p:tgtEl>
                                          <p:spTgt spid="82950"/>
                                        </p:tgtEl>
                                        <p:attrNameLst>
                                          <p:attrName>style.visibility</p:attrName>
                                        </p:attrNameLst>
                                      </p:cBhvr>
                                      <p:to>
                                        <p:strVal val="visible"/>
                                      </p:to>
                                    </p:set>
                                    <p:animEffect transition="in" filter="dissolve">
                                      <p:cBhvr>
                                        <p:cTn id="15" dur="5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micro_sd_c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350" y="1524000"/>
            <a:ext cx="474345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6"/>
          <p:cNvSpPr txBox="1">
            <a:spLocks noChangeArrowheads="1"/>
          </p:cNvSpPr>
          <p:nvPr/>
        </p:nvSpPr>
        <p:spPr bwMode="auto">
          <a:xfrm>
            <a:off x="914400" y="685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What to Look For</a:t>
            </a:r>
          </a:p>
        </p:txBody>
      </p:sp>
      <p:sp>
        <p:nvSpPr>
          <p:cNvPr id="58372" name="Text Box 7"/>
          <p:cNvSpPr txBox="1">
            <a:spLocks noChangeArrowheads="1"/>
          </p:cNvSpPr>
          <p:nvPr/>
        </p:nvSpPr>
        <p:spPr bwMode="auto">
          <a:xfrm>
            <a:off x="533400" y="2116138"/>
            <a:ext cx="30480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200" b="1" i="0">
                <a:solidFill>
                  <a:schemeClr val="tx2"/>
                </a:solidFill>
              </a:rPr>
              <a:t>Micro SD Card</a:t>
            </a:r>
          </a:p>
          <a:p>
            <a:pPr eaLnBrk="1" hangingPunct="1">
              <a:spcBef>
                <a:spcPct val="0"/>
              </a:spcBef>
              <a:buFontTx/>
              <a:buNone/>
            </a:pPr>
            <a:endParaRPr lang="en-US" altLang="en-US" sz="2200" b="1" i="0">
              <a:solidFill>
                <a:schemeClr val="tx2"/>
              </a:solidFill>
            </a:endParaRPr>
          </a:p>
          <a:p>
            <a:pPr eaLnBrk="1" hangingPunct="1">
              <a:spcBef>
                <a:spcPct val="0"/>
              </a:spcBef>
              <a:buFontTx/>
              <a:buChar char="-"/>
            </a:pPr>
            <a:r>
              <a:rPr lang="en-US" altLang="en-US" sz="2200" i="0">
                <a:solidFill>
                  <a:schemeClr val="tx2"/>
                </a:solidFill>
              </a:rPr>
              <a:t>15mmx11x1</a:t>
            </a:r>
          </a:p>
          <a:p>
            <a:pPr eaLnBrk="1" hangingPunct="1">
              <a:spcBef>
                <a:spcPct val="0"/>
              </a:spcBef>
              <a:buFontTx/>
              <a:buChar char="-"/>
            </a:pPr>
            <a:r>
              <a:rPr lang="en-US" altLang="en-US" sz="2200" i="0">
                <a:solidFill>
                  <a:schemeClr val="tx2"/>
                </a:solidFill>
              </a:rPr>
              <a:t>Roughly the size of a </a:t>
            </a:r>
          </a:p>
          <a:p>
            <a:pPr eaLnBrk="1" hangingPunct="1">
              <a:spcBef>
                <a:spcPct val="0"/>
              </a:spcBef>
              <a:buFontTx/>
              <a:buNone/>
            </a:pPr>
            <a:r>
              <a:rPr lang="en-US" altLang="en-US" sz="2200" i="0">
                <a:solidFill>
                  <a:schemeClr val="tx2"/>
                </a:solidFill>
              </a:rPr>
              <a:t>  human fingernail</a:t>
            </a:r>
          </a:p>
          <a:p>
            <a:pPr eaLnBrk="1" hangingPunct="1">
              <a:spcBef>
                <a:spcPct val="0"/>
              </a:spcBef>
              <a:buFontTx/>
              <a:buChar char="-"/>
            </a:pPr>
            <a:r>
              <a:rPr lang="en-US" altLang="en-US" sz="2200" i="0">
                <a:solidFill>
                  <a:schemeClr val="tx2"/>
                </a:solidFill>
              </a:rPr>
              <a:t>Can hold up to 2 GB (for now)</a:t>
            </a:r>
          </a:p>
        </p:txBody>
      </p:sp>
      <p:sp>
        <p:nvSpPr>
          <p:cNvPr id="57349"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dissolve">
                                      <p:cBhvr>
                                        <p:cTn id="7" dur="500"/>
                                        <p:tgtEl>
                                          <p:spTgt spid="58372"/>
                                        </p:tgtEl>
                                      </p:cBhvr>
                                    </p:animEffect>
                                  </p:childTnLst>
                                </p:cTn>
                              </p:par>
                              <p:par>
                                <p:cTn id="8" presetID="9" presetClass="entr" presetSubtype="0" fill="hold" nodeType="withEffect">
                                  <p:stCondLst>
                                    <p:cond delay="0"/>
                                  </p:stCondLst>
                                  <p:childTnLst>
                                    <p:set>
                                      <p:cBhvr>
                                        <p:cTn id="9" dur="1" fill="hold">
                                          <p:stCondLst>
                                            <p:cond delay="0"/>
                                          </p:stCondLst>
                                        </p:cTn>
                                        <p:tgtEl>
                                          <p:spTgt spid="58370"/>
                                        </p:tgtEl>
                                        <p:attrNameLst>
                                          <p:attrName>style.visibility</p:attrName>
                                        </p:attrNameLst>
                                      </p:cBhvr>
                                      <p:to>
                                        <p:strVal val="visible"/>
                                      </p:to>
                                    </p:set>
                                    <p:animEffect transition="in" filter="dissolve">
                                      <p:cBhvr>
                                        <p:cTn id="10"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solidalliance_food_usb_gadgets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05000"/>
            <a:ext cx="2895600"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dissolve">
                                      <p:cBhvr>
                                        <p:cTn id="7" dur="500"/>
                                        <p:tgtEl>
                                          <p:spTgt spid="59394"/>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59395"/>
                                        </p:tgtEl>
                                        <p:attrNameLst>
                                          <p:attrName>style.visibility</p:attrName>
                                        </p:attrNameLst>
                                      </p:cBhvr>
                                      <p:to>
                                        <p:strVal val="visible"/>
                                      </p:to>
                                    </p:set>
                                    <p:animEffect transition="in" filter="dissolve">
                                      <p:cBhvr>
                                        <p:cTn id="11"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buffalo-cartoon-usb-driv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4286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7" descr="kingmaxear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05000"/>
            <a:ext cx="3109913"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dissolve">
                                      <p:cBhvr>
                                        <p:cTn id="7" dur="500"/>
                                        <p:tgtEl>
                                          <p:spTgt spid="60418"/>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60419"/>
                                        </p:tgtEl>
                                        <p:attrNameLst>
                                          <p:attrName>style.visibility</p:attrName>
                                        </p:attrNameLst>
                                      </p:cBhvr>
                                      <p:to>
                                        <p:strVal val="visible"/>
                                      </p:to>
                                    </p:set>
                                    <p:animEffect transition="in" filter="dissolve">
                                      <p:cBhvr>
                                        <p:cTn id="11"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669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6" descr="Pet_USB_ID_Top_T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09725"/>
            <a:ext cx="2192338"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dissolve">
                                      <p:cBhvr>
                                        <p:cTn id="7" dur="500"/>
                                        <p:tgtEl>
                                          <p:spTgt spid="61442"/>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61443"/>
                                        </p:tgtEl>
                                        <p:attrNameLst>
                                          <p:attrName>style.visibility</p:attrName>
                                        </p:attrNameLst>
                                      </p:cBhvr>
                                      <p:to>
                                        <p:strVal val="visible"/>
                                      </p:to>
                                    </p:set>
                                    <p:animEffect transition="in" filter="dissolve">
                                      <p:cBhvr>
                                        <p:cTn id="11"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descr="in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667000"/>
            <a:ext cx="6096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6"/>
          <p:cNvSpPr txBox="1">
            <a:spLocks noChangeArrowheads="1"/>
          </p:cNvSpPr>
          <p:nvPr/>
        </p:nvSpPr>
        <p:spPr bwMode="auto">
          <a:xfrm>
            <a:off x="304800" y="10668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It depends on how big of a GEEK your suspect is</a:t>
            </a:r>
          </a:p>
        </p:txBody>
      </p:sp>
      <p:sp>
        <p:nvSpPr>
          <p:cNvPr id="61444"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87045"/>
                                        </p:tgtEl>
                                        <p:attrNameLst>
                                          <p:attrName>style.visibility</p:attrName>
                                        </p:attrNameLst>
                                      </p:cBhvr>
                                      <p:to>
                                        <p:strVal val="visible"/>
                                      </p:to>
                                    </p:set>
                                    <p:animEffect transition="in" filter="dissolve">
                                      <p:cBhvr>
                                        <p:cTn id="7" dur="5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Rectangle 3"/>
          <p:cNvSpPr>
            <a:spLocks noChangeArrowheads="1"/>
          </p:cNvSpPr>
          <p:nvPr/>
        </p:nvSpPr>
        <p:spPr bwMode="auto">
          <a:xfrm>
            <a:off x="762000" y="914400"/>
            <a:ext cx="5791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i="0">
                <a:solidFill>
                  <a:schemeClr val="tx2"/>
                </a:solidFill>
              </a:rPr>
              <a:t>Don’t overlook the</a:t>
            </a:r>
            <a:r>
              <a:rPr lang="en-US" altLang="en-US">
                <a:solidFill>
                  <a:schemeClr val="tx2"/>
                </a:solidFill>
              </a:rPr>
              <a:t> “</a:t>
            </a:r>
            <a:r>
              <a:rPr lang="en-US" altLang="en-US" b="1">
                <a:solidFill>
                  <a:schemeClr val="tx2"/>
                </a:solidFill>
              </a:rPr>
              <a:t>unusual</a:t>
            </a:r>
            <a:r>
              <a:rPr lang="en-US" altLang="en-US">
                <a:solidFill>
                  <a:schemeClr val="tx2"/>
                </a:solidFill>
              </a:rPr>
              <a:t>”</a:t>
            </a:r>
          </a:p>
        </p:txBody>
      </p:sp>
      <p:grpSp>
        <p:nvGrpSpPr>
          <p:cNvPr id="2" name="Group 4"/>
          <p:cNvGrpSpPr>
            <a:grpSpLocks/>
          </p:cNvGrpSpPr>
          <p:nvPr/>
        </p:nvGrpSpPr>
        <p:grpSpPr bwMode="auto">
          <a:xfrm>
            <a:off x="533400" y="2324100"/>
            <a:ext cx="3962400" cy="2819400"/>
            <a:chOff x="288" y="1824"/>
            <a:chExt cx="2496" cy="1776"/>
          </a:xfrm>
        </p:grpSpPr>
        <p:pic>
          <p:nvPicPr>
            <p:cNvPr id="62472" name="Picture 5" descr="tool box compu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5513">
              <a:off x="288" y="1824"/>
              <a:ext cx="2496" cy="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Text Box 6"/>
            <p:cNvSpPr txBox="1">
              <a:spLocks noChangeArrowheads="1"/>
            </p:cNvSpPr>
            <p:nvPr/>
          </p:nvSpPr>
          <p:spPr bwMode="auto">
            <a:xfrm rot="-806291">
              <a:off x="1056" y="3312"/>
              <a:ext cx="16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i="0">
                  <a:solidFill>
                    <a:schemeClr val="tx2"/>
                  </a:solidFill>
                </a:rPr>
                <a:t>“Tool-Time” PC</a:t>
              </a:r>
            </a:p>
          </p:txBody>
        </p:sp>
      </p:grpSp>
      <p:grpSp>
        <p:nvGrpSpPr>
          <p:cNvPr id="3" name="Group 7"/>
          <p:cNvGrpSpPr>
            <a:grpSpLocks/>
          </p:cNvGrpSpPr>
          <p:nvPr/>
        </p:nvGrpSpPr>
        <p:grpSpPr bwMode="auto">
          <a:xfrm>
            <a:off x="5110163" y="1981200"/>
            <a:ext cx="3581400" cy="3238500"/>
            <a:chOff x="3219" y="1248"/>
            <a:chExt cx="2256" cy="2040"/>
          </a:xfrm>
        </p:grpSpPr>
        <p:pic>
          <p:nvPicPr>
            <p:cNvPr id="6247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80648">
              <a:off x="3600" y="1248"/>
              <a:ext cx="1872" cy="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 Box 9"/>
            <p:cNvSpPr txBox="1">
              <a:spLocks noChangeArrowheads="1"/>
            </p:cNvSpPr>
            <p:nvPr/>
          </p:nvSpPr>
          <p:spPr bwMode="auto">
            <a:xfrm rot="894781">
              <a:off x="3219" y="3000"/>
              <a:ext cx="22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i="0">
                  <a:solidFill>
                    <a:schemeClr val="tx2"/>
                  </a:solidFill>
                </a:rPr>
                <a:t>“Samsonite” Special</a:t>
              </a:r>
            </a:p>
          </p:txBody>
        </p:sp>
      </p:grpSp>
      <p:sp>
        <p:nvSpPr>
          <p:cNvPr id="62469"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5395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par>
                          <p:cTn id="11" fill="hold" nodeType="afterGroup">
                            <p:stCondLst>
                              <p:cond delay="1500"/>
                            </p:stCondLst>
                            <p:childTnLst>
                              <p:par>
                                <p:cTn id="12" presetID="9" presetClass="entr" presetSubtype="0" fill="hold" nodeType="afterEffect">
                                  <p:stCondLst>
                                    <p:cond delay="200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autoUpdateAnimBg="0"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GingerbreadPC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0" y="5461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3" name="Picture 3" descr="IMG_05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175" y="733425"/>
            <a:ext cx="34671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4" name="Picture 4" descr="P10100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225" y="4206875"/>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5" name="Picture 5" descr="ToiletPC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2127250"/>
            <a:ext cx="3302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0-#ppt_w/2"/>
                                          </p:val>
                                        </p:tav>
                                        <p:tav tm="100000">
                                          <p:val>
                                            <p:strVal val="#ppt_x"/>
                                          </p:val>
                                        </p:tav>
                                      </p:tavLst>
                                    </p:anim>
                                    <p:anim calcmode="lin" valueType="num">
                                      <p:cBhvr additive="base">
                                        <p:cTn id="8" dur="500" fill="hold"/>
                                        <p:tgtEl>
                                          <p:spTgt spid="25600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2500"/>
                                  </p:stCondLst>
                                  <p:childTnLst>
                                    <p:set>
                                      <p:cBhvr>
                                        <p:cTn id="11" dur="1" fill="hold">
                                          <p:stCondLst>
                                            <p:cond delay="0"/>
                                          </p:stCondLst>
                                        </p:cTn>
                                        <p:tgtEl>
                                          <p:spTgt spid="256003"/>
                                        </p:tgtEl>
                                        <p:attrNameLst>
                                          <p:attrName>style.visibility</p:attrName>
                                        </p:attrNameLst>
                                      </p:cBhvr>
                                      <p:to>
                                        <p:strVal val="visible"/>
                                      </p:to>
                                    </p:set>
                                    <p:anim calcmode="lin" valueType="num">
                                      <p:cBhvr additive="base">
                                        <p:cTn id="12" dur="500" fill="hold"/>
                                        <p:tgtEl>
                                          <p:spTgt spid="256003"/>
                                        </p:tgtEl>
                                        <p:attrNameLst>
                                          <p:attrName>ppt_x</p:attrName>
                                        </p:attrNameLst>
                                      </p:cBhvr>
                                      <p:tavLst>
                                        <p:tav tm="0">
                                          <p:val>
                                            <p:strVal val="1+#ppt_w/2"/>
                                          </p:val>
                                        </p:tav>
                                        <p:tav tm="100000">
                                          <p:val>
                                            <p:strVal val="#ppt_x"/>
                                          </p:val>
                                        </p:tav>
                                      </p:tavLst>
                                    </p:anim>
                                    <p:anim calcmode="lin" valueType="num">
                                      <p:cBhvr additive="base">
                                        <p:cTn id="13" dur="500" fill="hold"/>
                                        <p:tgtEl>
                                          <p:spTgt spid="25600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500"/>
                            </p:stCondLst>
                            <p:childTnLst>
                              <p:par>
                                <p:cTn id="15" presetID="2" presetClass="entr" presetSubtype="12" fill="hold" nodeType="afterEffect">
                                  <p:stCondLst>
                                    <p:cond delay="2500"/>
                                  </p:stCondLst>
                                  <p:childTnLst>
                                    <p:set>
                                      <p:cBhvr>
                                        <p:cTn id="16" dur="1" fill="hold">
                                          <p:stCondLst>
                                            <p:cond delay="0"/>
                                          </p:stCondLst>
                                        </p:cTn>
                                        <p:tgtEl>
                                          <p:spTgt spid="256004"/>
                                        </p:tgtEl>
                                        <p:attrNameLst>
                                          <p:attrName>style.visibility</p:attrName>
                                        </p:attrNameLst>
                                      </p:cBhvr>
                                      <p:to>
                                        <p:strVal val="visible"/>
                                      </p:to>
                                    </p:set>
                                    <p:anim calcmode="lin" valueType="num">
                                      <p:cBhvr additive="base">
                                        <p:cTn id="17" dur="500" fill="hold"/>
                                        <p:tgtEl>
                                          <p:spTgt spid="256004"/>
                                        </p:tgtEl>
                                        <p:attrNameLst>
                                          <p:attrName>ppt_x</p:attrName>
                                        </p:attrNameLst>
                                      </p:cBhvr>
                                      <p:tavLst>
                                        <p:tav tm="0">
                                          <p:val>
                                            <p:strVal val="0-#ppt_w/2"/>
                                          </p:val>
                                        </p:tav>
                                        <p:tav tm="100000">
                                          <p:val>
                                            <p:strVal val="#ppt_x"/>
                                          </p:val>
                                        </p:tav>
                                      </p:tavLst>
                                    </p:anim>
                                    <p:anim calcmode="lin" valueType="num">
                                      <p:cBhvr additive="base">
                                        <p:cTn id="18" dur="500" fill="hold"/>
                                        <p:tgtEl>
                                          <p:spTgt spid="256004"/>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500"/>
                            </p:stCondLst>
                            <p:childTnLst>
                              <p:par>
                                <p:cTn id="20" presetID="2" presetClass="entr" presetSubtype="1" fill="hold" nodeType="afterEffect">
                                  <p:stCondLst>
                                    <p:cond delay="2500"/>
                                  </p:stCondLst>
                                  <p:childTnLst>
                                    <p:set>
                                      <p:cBhvr>
                                        <p:cTn id="21" dur="1" fill="hold">
                                          <p:stCondLst>
                                            <p:cond delay="0"/>
                                          </p:stCondLst>
                                        </p:cTn>
                                        <p:tgtEl>
                                          <p:spTgt spid="256005"/>
                                        </p:tgtEl>
                                        <p:attrNameLst>
                                          <p:attrName>style.visibility</p:attrName>
                                        </p:attrNameLst>
                                      </p:cBhvr>
                                      <p:to>
                                        <p:strVal val="visible"/>
                                      </p:to>
                                    </p:set>
                                    <p:anim calcmode="lin" valueType="num">
                                      <p:cBhvr additive="base">
                                        <p:cTn id="22" dur="500" fill="hold"/>
                                        <p:tgtEl>
                                          <p:spTgt spid="256005"/>
                                        </p:tgtEl>
                                        <p:attrNameLst>
                                          <p:attrName>ppt_x</p:attrName>
                                        </p:attrNameLst>
                                      </p:cBhvr>
                                      <p:tavLst>
                                        <p:tav tm="0">
                                          <p:val>
                                            <p:strVal val="#ppt_x"/>
                                          </p:val>
                                        </p:tav>
                                        <p:tav tm="100000">
                                          <p:val>
                                            <p:strVal val="#ppt_x"/>
                                          </p:val>
                                        </p:tav>
                                      </p:tavLst>
                                    </p:anim>
                                    <p:anim calcmode="lin" valueType="num">
                                      <p:cBhvr additive="base">
                                        <p:cTn id="23" dur="500" fill="hold"/>
                                        <p:tgtEl>
                                          <p:spTgt spid="2560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7" name="Picture 5" descr="computer coffee ma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2416175"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6"/>
          <p:cNvSpPr txBox="1">
            <a:spLocks noChangeArrowheads="1"/>
          </p:cNvSpPr>
          <p:nvPr/>
        </p:nvSpPr>
        <p:spPr bwMode="auto">
          <a:xfrm>
            <a:off x="3505200" y="2895600"/>
            <a:ext cx="518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tx2"/>
                </a:solidFill>
              </a:rPr>
              <a:t>Yeah Ok …This one is Fake</a:t>
            </a:r>
          </a:p>
          <a:p>
            <a:pPr algn="ctr" eaLnBrk="1" hangingPunct="1">
              <a:spcBef>
                <a:spcPct val="0"/>
              </a:spcBef>
              <a:buFontTx/>
              <a:buNone/>
            </a:pPr>
            <a:endParaRPr lang="en-US" altLang="en-US" sz="2400" b="1" i="0">
              <a:solidFill>
                <a:schemeClr val="tx2"/>
              </a:solidFill>
            </a:endParaRPr>
          </a:p>
          <a:p>
            <a:pPr algn="ctr" eaLnBrk="1" hangingPunct="1">
              <a:spcBef>
                <a:spcPct val="0"/>
              </a:spcBef>
              <a:buFontTx/>
              <a:buNone/>
            </a:pPr>
            <a:r>
              <a:rPr lang="en-US" altLang="en-US" sz="2400" b="1" i="0">
                <a:solidFill>
                  <a:schemeClr val="tx2"/>
                </a:solidFill>
              </a:rPr>
              <a:t>But don’t overlook the obvious!</a:t>
            </a:r>
          </a:p>
        </p:txBody>
      </p:sp>
      <p:sp>
        <p:nvSpPr>
          <p:cNvPr id="64516"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dissolve">
                                      <p:cBhvr>
                                        <p:cTn id="7" dur="500"/>
                                        <p:tgtEl>
                                          <p:spTgt spid="115717"/>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115718"/>
                                        </p:tgtEl>
                                        <p:attrNameLst>
                                          <p:attrName>style.visibility</p:attrName>
                                        </p:attrNameLst>
                                      </p:cBhvr>
                                      <p:to>
                                        <p:strVal val="visible"/>
                                      </p:to>
                                    </p:set>
                                    <p:animEffect transition="in" filter="dissolve">
                                      <p:cBhvr>
                                        <p:cTn id="11" dur="500"/>
                                        <p:tgtEl>
                                          <p:spTgt spid="115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8"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8" name="Text Box 4"/>
          <p:cNvSpPr txBox="1">
            <a:spLocks noChangeArrowheads="1"/>
          </p:cNvSpPr>
          <p:nvPr/>
        </p:nvSpPr>
        <p:spPr bwMode="auto">
          <a:xfrm>
            <a:off x="533400" y="914400"/>
            <a:ext cx="807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tx2"/>
                </a:solidFill>
              </a:rPr>
              <a:t>Be aware that storage devices can be found </a:t>
            </a:r>
          </a:p>
          <a:p>
            <a:pPr algn="ctr" eaLnBrk="1" hangingPunct="1">
              <a:spcBef>
                <a:spcPct val="0"/>
              </a:spcBef>
              <a:buFontTx/>
              <a:buNone/>
            </a:pPr>
            <a:r>
              <a:rPr lang="en-US" altLang="en-US" sz="2400" b="1" i="0">
                <a:solidFill>
                  <a:schemeClr val="tx2"/>
                </a:solidFill>
              </a:rPr>
              <a:t>anywhere and come in many shapes and sizes</a:t>
            </a:r>
          </a:p>
        </p:txBody>
      </p:sp>
      <p:pic>
        <p:nvPicPr>
          <p:cNvPr id="88070" name="Picture 6" descr="Teddy USB memor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2514600"/>
            <a:ext cx="43815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fade">
                                      <p:cBhvr>
                                        <p:cTn id="7" dur="2000"/>
                                        <p:tgtEl>
                                          <p:spTgt spid="88068"/>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88070"/>
                                        </p:tgtEl>
                                        <p:attrNameLst>
                                          <p:attrName>style.visibility</p:attrName>
                                        </p:attrNameLst>
                                      </p:cBhvr>
                                      <p:to>
                                        <p:strVal val="visible"/>
                                      </p:to>
                                    </p:set>
                                    <p:animEffect transition="in" filter="fade">
                                      <p:cBhvr>
                                        <p:cTn id="11" dur="500"/>
                                        <p:tgtEl>
                                          <p:spTgt spid="8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457200" y="1600200"/>
            <a:ext cx="8382000" cy="4038600"/>
          </a:xfrm>
        </p:spPr>
        <p:txBody>
          <a:bodyPr/>
          <a:lstStyle/>
          <a:p>
            <a:pPr eaLnBrk="1" hangingPunct="1"/>
            <a:r>
              <a:rPr lang="en-US" altLang="en-US" sz="2400" smtClean="0">
                <a:solidFill>
                  <a:schemeClr val="tx2"/>
                </a:solidFill>
              </a:rPr>
              <a:t>Why this training is important</a:t>
            </a:r>
          </a:p>
          <a:p>
            <a:pPr eaLnBrk="1" hangingPunct="1"/>
            <a:r>
              <a:rPr lang="en-US" altLang="en-US" sz="2400" smtClean="0">
                <a:solidFill>
                  <a:schemeClr val="tx2"/>
                </a:solidFill>
              </a:rPr>
              <a:t>What is a Computer and/or Computer Equipment</a:t>
            </a:r>
          </a:p>
          <a:p>
            <a:pPr eaLnBrk="1" hangingPunct="1"/>
            <a:r>
              <a:rPr lang="en-US" altLang="en-US" sz="2400" smtClean="0">
                <a:solidFill>
                  <a:schemeClr val="tx2"/>
                </a:solidFill>
              </a:rPr>
              <a:t>Consent to Search &amp; Search Warrant Issues</a:t>
            </a:r>
          </a:p>
          <a:p>
            <a:pPr eaLnBrk="1" hangingPunct="1"/>
            <a:r>
              <a:rPr lang="en-US" altLang="en-US" sz="2400" smtClean="0">
                <a:solidFill>
                  <a:schemeClr val="tx2"/>
                </a:solidFill>
              </a:rPr>
              <a:t>Explain how to recognize and properly seize computer evidence</a:t>
            </a:r>
          </a:p>
          <a:p>
            <a:pPr eaLnBrk="1" hangingPunct="1"/>
            <a:r>
              <a:rPr lang="en-US" altLang="en-US" sz="2400" smtClean="0">
                <a:solidFill>
                  <a:schemeClr val="tx2"/>
                </a:solidFill>
              </a:rPr>
              <a:t>Explain why a trained specialist is needed for seizing electronic evidence</a:t>
            </a:r>
          </a:p>
          <a:p>
            <a:pPr eaLnBrk="1" hangingPunct="1"/>
            <a:r>
              <a:rPr lang="en-US" altLang="en-US" sz="2400" smtClean="0">
                <a:solidFill>
                  <a:schemeClr val="tx2"/>
                </a:solidFill>
              </a:rPr>
              <a:t>Examples of common situations that a forensic examiner may encounter</a:t>
            </a:r>
          </a:p>
          <a:p>
            <a:pPr eaLnBrk="1" hangingPunct="1"/>
            <a:endParaRPr lang="en-US" altLang="en-US" sz="1800" smtClean="0">
              <a:solidFill>
                <a:schemeClr val="tx2"/>
              </a:solidFill>
            </a:endParaRPr>
          </a:p>
          <a:p>
            <a:pPr eaLnBrk="1" hangingPunct="1"/>
            <a:endParaRPr lang="en-US" altLang="en-US" sz="1800" smtClean="0">
              <a:solidFill>
                <a:schemeClr val="tx2"/>
              </a:solidFill>
            </a:endParaRPr>
          </a:p>
        </p:txBody>
      </p:sp>
      <p:sp>
        <p:nvSpPr>
          <p:cNvPr id="11267" name="Text Box 4"/>
          <p:cNvSpPr txBox="1">
            <a:spLocks noChangeArrowheads="1"/>
          </p:cNvSpPr>
          <p:nvPr/>
        </p:nvSpPr>
        <p:spPr bwMode="auto">
          <a:xfrm>
            <a:off x="1050925" y="1560513"/>
            <a:ext cx="6950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i="0"/>
          </a:p>
        </p:txBody>
      </p:sp>
      <p:sp>
        <p:nvSpPr>
          <p:cNvPr id="11268" name="Text Box 5"/>
          <p:cNvSpPr txBox="1">
            <a:spLocks noChangeArrowheads="1"/>
          </p:cNvSpPr>
          <p:nvPr/>
        </p:nvSpPr>
        <p:spPr bwMode="auto">
          <a:xfrm>
            <a:off x="914400" y="8382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COURSE OBJECTIVES</a:t>
            </a:r>
          </a:p>
        </p:txBody>
      </p:sp>
      <p:sp>
        <p:nvSpPr>
          <p:cNvPr id="11269"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wipe(left)">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wipe(left)">
                                      <p:cBhvr>
                                        <p:cTn id="12" dur="500"/>
                                        <p:tgtEl>
                                          <p:spTgt spid="54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wipe(left)">
                                      <p:cBhvr>
                                        <p:cTn id="17" dur="500"/>
                                        <p:tgtEl>
                                          <p:spTgt spid="542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275">
                                            <p:txEl>
                                              <p:pRg st="3" end="3"/>
                                            </p:txEl>
                                          </p:spTgt>
                                        </p:tgtEl>
                                        <p:attrNameLst>
                                          <p:attrName>style.visibility</p:attrName>
                                        </p:attrNameLst>
                                      </p:cBhvr>
                                      <p:to>
                                        <p:strVal val="visible"/>
                                      </p:to>
                                    </p:set>
                                    <p:animEffect transition="in" filter="wipe(left)">
                                      <p:cBhvr>
                                        <p:cTn id="22" dur="500"/>
                                        <p:tgtEl>
                                          <p:spTgt spid="542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275">
                                            <p:txEl>
                                              <p:pRg st="4" end="4"/>
                                            </p:txEl>
                                          </p:spTgt>
                                        </p:tgtEl>
                                        <p:attrNameLst>
                                          <p:attrName>style.visibility</p:attrName>
                                        </p:attrNameLst>
                                      </p:cBhvr>
                                      <p:to>
                                        <p:strVal val="visible"/>
                                      </p:to>
                                    </p:set>
                                    <p:animEffect transition="in" filter="wipe(left)">
                                      <p:cBhvr>
                                        <p:cTn id="27" dur="500"/>
                                        <p:tgtEl>
                                          <p:spTgt spid="5427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275">
                                            <p:txEl>
                                              <p:pRg st="5" end="5"/>
                                            </p:txEl>
                                          </p:spTgt>
                                        </p:tgtEl>
                                        <p:attrNameLst>
                                          <p:attrName>style.visibility</p:attrName>
                                        </p:attrNameLst>
                                      </p:cBhvr>
                                      <p:to>
                                        <p:strVal val="visible"/>
                                      </p:to>
                                    </p:set>
                                    <p:animEffect transition="in" filter="wipe(left)">
                                      <p:cBhvr>
                                        <p:cTn id="32" dur="500"/>
                                        <p:tgtEl>
                                          <p:spTgt spid="542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CD Duplica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26003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Bar C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905000"/>
            <a:ext cx="5486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 Box 6"/>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What else can be used for criminal purposes?</a:t>
            </a:r>
          </a:p>
        </p:txBody>
      </p:sp>
      <p:sp>
        <p:nvSpPr>
          <p:cNvPr id="66565"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094"/>
                                        </p:tgtEl>
                                        <p:attrNameLst>
                                          <p:attrName>style.visibility</p:attrName>
                                        </p:attrNameLst>
                                      </p:cBhvr>
                                      <p:to>
                                        <p:strVal val="visible"/>
                                      </p:to>
                                    </p:set>
                                    <p:animEffect transition="in" filter="fade">
                                      <p:cBhvr>
                                        <p:cTn id="7" dur="1000"/>
                                        <p:tgtEl>
                                          <p:spTgt spid="89094"/>
                                        </p:tgtEl>
                                      </p:cBhvr>
                                    </p:animEffect>
                                  </p:childTnLst>
                                </p:cTn>
                              </p:par>
                            </p:childTnLst>
                          </p:cTn>
                        </p:par>
                        <p:par>
                          <p:cTn id="8" fill="hold" nodeType="afterGroup">
                            <p:stCondLst>
                              <p:cond delay="1000"/>
                            </p:stCondLst>
                            <p:childTnLst>
                              <p:par>
                                <p:cTn id="9" presetID="9" presetClass="entr" presetSubtype="0" fill="hold" nodeType="afterEffect">
                                  <p:stCondLst>
                                    <p:cond delay="1000"/>
                                  </p:stCondLst>
                                  <p:childTnLst>
                                    <p:set>
                                      <p:cBhvr>
                                        <p:cTn id="10" dur="1" fill="hold">
                                          <p:stCondLst>
                                            <p:cond delay="0"/>
                                          </p:stCondLst>
                                        </p:cTn>
                                        <p:tgtEl>
                                          <p:spTgt spid="89092"/>
                                        </p:tgtEl>
                                        <p:attrNameLst>
                                          <p:attrName>style.visibility</p:attrName>
                                        </p:attrNameLst>
                                      </p:cBhvr>
                                      <p:to>
                                        <p:strVal val="visible"/>
                                      </p:to>
                                    </p:set>
                                    <p:animEffect transition="in" filter="dissolve">
                                      <p:cBhvr>
                                        <p:cTn id="11" dur="500"/>
                                        <p:tgtEl>
                                          <p:spTgt spid="89092"/>
                                        </p:tgtEl>
                                      </p:cBhvr>
                                    </p:animEffect>
                                  </p:childTnLst>
                                </p:cTn>
                              </p:par>
                            </p:childTnLst>
                          </p:cTn>
                        </p:par>
                        <p:par>
                          <p:cTn id="12" fill="hold" nodeType="afterGroup">
                            <p:stCondLst>
                              <p:cond delay="2500"/>
                            </p:stCondLst>
                            <p:childTnLst>
                              <p:par>
                                <p:cTn id="13" presetID="9" presetClass="entr" presetSubtype="0" fill="hold" nodeType="afterEffect">
                                  <p:stCondLst>
                                    <p:cond delay="1000"/>
                                  </p:stCondLst>
                                  <p:childTnLst>
                                    <p:set>
                                      <p:cBhvr>
                                        <p:cTn id="14" dur="1" fill="hold">
                                          <p:stCondLst>
                                            <p:cond delay="0"/>
                                          </p:stCondLst>
                                        </p:cTn>
                                        <p:tgtEl>
                                          <p:spTgt spid="89093"/>
                                        </p:tgtEl>
                                        <p:attrNameLst>
                                          <p:attrName>style.visibility</p:attrName>
                                        </p:attrNameLst>
                                      </p:cBhvr>
                                      <p:to>
                                        <p:strVal val="visible"/>
                                      </p:to>
                                    </p:set>
                                    <p:animEffect transition="in" filter="dissolve">
                                      <p:cBhvr>
                                        <p:cTn id="15"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body" sz="half" idx="2"/>
          </p:nvPr>
        </p:nvSpPr>
        <p:spPr>
          <a:xfrm>
            <a:off x="3810000" y="2438400"/>
            <a:ext cx="5334000" cy="1752600"/>
          </a:xfrm>
        </p:spPr>
        <p:txBody>
          <a:bodyPr/>
          <a:lstStyle/>
          <a:p>
            <a:pPr algn="ctr">
              <a:buFontTx/>
              <a:buNone/>
            </a:pPr>
            <a:r>
              <a:rPr lang="en-US" altLang="en-US" sz="3600" b="1" i="0" smtClean="0">
                <a:solidFill>
                  <a:schemeClr val="tx2"/>
                </a:solidFill>
              </a:rPr>
              <a:t>Securing the Scene</a:t>
            </a:r>
          </a:p>
          <a:p>
            <a:pPr algn="ctr">
              <a:buFontTx/>
              <a:buNone/>
            </a:pPr>
            <a:r>
              <a:rPr lang="en-US" altLang="en-US" sz="3600" b="1" i="0" smtClean="0">
                <a:solidFill>
                  <a:schemeClr val="tx2"/>
                </a:solidFill>
              </a:rPr>
              <a:t>and</a:t>
            </a:r>
          </a:p>
          <a:p>
            <a:pPr algn="ctr">
              <a:buFontTx/>
              <a:buNone/>
            </a:pPr>
            <a:r>
              <a:rPr lang="en-US" altLang="en-US" sz="3600" b="1" i="0" smtClean="0">
                <a:solidFill>
                  <a:schemeClr val="tx2"/>
                </a:solidFill>
              </a:rPr>
              <a:t>Equipment Seizure</a:t>
            </a:r>
            <a:endParaRPr lang="en-US" altLang="en-US" sz="5400" b="1" i="0" smtClean="0">
              <a:solidFill>
                <a:schemeClr val="tx2"/>
              </a:solidFill>
            </a:endParaRPr>
          </a:p>
        </p:txBody>
      </p:sp>
      <p:graphicFrame>
        <p:nvGraphicFramePr>
          <p:cNvPr id="1026" name="Object 2"/>
          <p:cNvGraphicFramePr>
            <a:graphicFrameLocks noChangeAspect="1"/>
          </p:cNvGraphicFramePr>
          <p:nvPr/>
        </p:nvGraphicFramePr>
        <p:xfrm>
          <a:off x="206375" y="730250"/>
          <a:ext cx="3603625" cy="5334000"/>
        </p:xfrm>
        <a:graphic>
          <a:graphicData uri="http://schemas.openxmlformats.org/presentationml/2006/ole">
            <mc:AlternateContent xmlns:mc="http://schemas.openxmlformats.org/markup-compatibility/2006">
              <mc:Choice xmlns:v="urn:schemas-microsoft-com:vml" Requires="v">
                <p:oleObj spid="_x0000_s67592" name="Photo Editor Photo" r:id="rId4" imgW="2752381" imgH="4123810" progId="MSPhotoEd.3">
                  <p:embed/>
                </p:oleObj>
              </mc:Choice>
              <mc:Fallback>
                <p:oleObj name="Photo Editor Photo" r:id="rId4" imgW="2752381" imgH="4123810"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 y="730250"/>
                        <a:ext cx="360362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8181" name="Picture 5" descr="police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019800"/>
            <a:ext cx="91440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2" name="Picture 6" descr="police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09600"/>
            <a:ext cx="91440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Effect transition="in" filter="dissolve">
                                      <p:cBhvr>
                                        <p:cTn id="7" dur="500"/>
                                        <p:tgtEl>
                                          <p:spTgt spid="178179">
                                            <p:txEl>
                                              <p:pRg st="0" end="0"/>
                                            </p:txEl>
                                          </p:spTgt>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178179">
                                            <p:txEl>
                                              <p:pRg st="1" end="1"/>
                                            </p:txEl>
                                          </p:spTgt>
                                        </p:tgtEl>
                                        <p:attrNameLst>
                                          <p:attrName>style.visibility</p:attrName>
                                        </p:attrNameLst>
                                      </p:cBhvr>
                                      <p:to>
                                        <p:strVal val="visible"/>
                                      </p:to>
                                    </p:set>
                                    <p:animEffect transition="in" filter="dissolve">
                                      <p:cBhvr>
                                        <p:cTn id="11" dur="500"/>
                                        <p:tgtEl>
                                          <p:spTgt spid="178179">
                                            <p:txEl>
                                              <p:pRg st="1" end="1"/>
                                            </p:txEl>
                                          </p:spTgt>
                                        </p:tgtEl>
                                      </p:cBhvr>
                                    </p:animEffect>
                                  </p:childTnLst>
                                </p:cTn>
                              </p:par>
                            </p:childTnLst>
                          </p:cTn>
                        </p:par>
                        <p:par>
                          <p:cTn id="12" fill="hold" nodeType="afterGroup">
                            <p:stCondLst>
                              <p:cond delay="1500"/>
                            </p:stCondLst>
                            <p:childTnLst>
                              <p:par>
                                <p:cTn id="13" presetID="9" presetClass="entr" presetSubtype="0" fill="hold" nodeType="afterEffect">
                                  <p:stCondLst>
                                    <p:cond delay="0"/>
                                  </p:stCondLst>
                                  <p:childTnLst>
                                    <p:set>
                                      <p:cBhvr>
                                        <p:cTn id="14" dur="1" fill="hold">
                                          <p:stCondLst>
                                            <p:cond delay="0"/>
                                          </p:stCondLst>
                                        </p:cTn>
                                        <p:tgtEl>
                                          <p:spTgt spid="178179">
                                            <p:txEl>
                                              <p:pRg st="2" end="2"/>
                                            </p:txEl>
                                          </p:spTgt>
                                        </p:tgtEl>
                                        <p:attrNameLst>
                                          <p:attrName>style.visibility</p:attrName>
                                        </p:attrNameLst>
                                      </p:cBhvr>
                                      <p:to>
                                        <p:strVal val="visible"/>
                                      </p:to>
                                    </p:set>
                                    <p:animEffect transition="in" filter="dissolve">
                                      <p:cBhvr>
                                        <p:cTn id="15" dur="500"/>
                                        <p:tgtEl>
                                          <p:spTgt spid="178179">
                                            <p:txEl>
                                              <p:pRg st="2" end="2"/>
                                            </p:txEl>
                                          </p:spTgt>
                                        </p:tgtEl>
                                      </p:cBhvr>
                                    </p:animEffect>
                                  </p:childTnLst>
                                </p:cTn>
                              </p:par>
                            </p:childTnLst>
                          </p:cTn>
                        </p:par>
                        <p:par>
                          <p:cTn id="16" fill="hold" nodeType="afterGroup">
                            <p:stCondLst>
                              <p:cond delay="2000"/>
                            </p:stCondLst>
                            <p:childTnLst>
                              <p:par>
                                <p:cTn id="17" presetID="9" presetClass="entr" presetSubtype="0" fill="hold" nodeType="afterEffect">
                                  <p:stCondLst>
                                    <p:cond delay="1000"/>
                                  </p:stCondLst>
                                  <p:childTnLst>
                                    <p:set>
                                      <p:cBhvr>
                                        <p:cTn id="18" dur="1" fill="hold">
                                          <p:stCondLst>
                                            <p:cond delay="0"/>
                                          </p:stCondLst>
                                        </p:cTn>
                                        <p:tgtEl>
                                          <p:spTgt spid="1026"/>
                                        </p:tgtEl>
                                        <p:attrNameLst>
                                          <p:attrName>style.visibility</p:attrName>
                                        </p:attrNameLst>
                                      </p:cBhvr>
                                      <p:to>
                                        <p:strVal val="visible"/>
                                      </p:to>
                                    </p:set>
                                    <p:animEffect transition="in" filter="dissolve">
                                      <p:cBhvr>
                                        <p:cTn id="19" dur="500"/>
                                        <p:tgtEl>
                                          <p:spTgt spid="1026"/>
                                        </p:tgtEl>
                                      </p:cBhvr>
                                    </p:animEffect>
                                  </p:childTnLst>
                                </p:cTn>
                              </p:par>
                              <p:par>
                                <p:cTn id="20" presetID="9" presetClass="entr" presetSubtype="0" fill="hold" nodeType="withEffect">
                                  <p:stCondLst>
                                    <p:cond delay="1000"/>
                                  </p:stCondLst>
                                  <p:childTnLst>
                                    <p:set>
                                      <p:cBhvr>
                                        <p:cTn id="21" dur="1" fill="hold">
                                          <p:stCondLst>
                                            <p:cond delay="0"/>
                                          </p:stCondLst>
                                        </p:cTn>
                                        <p:tgtEl>
                                          <p:spTgt spid="178182"/>
                                        </p:tgtEl>
                                        <p:attrNameLst>
                                          <p:attrName>style.visibility</p:attrName>
                                        </p:attrNameLst>
                                      </p:cBhvr>
                                      <p:to>
                                        <p:strVal val="visible"/>
                                      </p:to>
                                    </p:set>
                                    <p:animEffect transition="in" filter="dissolve">
                                      <p:cBhvr>
                                        <p:cTn id="22" dur="500"/>
                                        <p:tgtEl>
                                          <p:spTgt spid="178182"/>
                                        </p:tgtEl>
                                      </p:cBhvr>
                                    </p:animEffect>
                                  </p:childTnLst>
                                </p:cTn>
                              </p:par>
                              <p:par>
                                <p:cTn id="23" presetID="9" presetClass="entr" presetSubtype="0" fill="hold" nodeType="withEffect">
                                  <p:stCondLst>
                                    <p:cond delay="1000"/>
                                  </p:stCondLst>
                                  <p:childTnLst>
                                    <p:set>
                                      <p:cBhvr>
                                        <p:cTn id="24" dur="1" fill="hold">
                                          <p:stCondLst>
                                            <p:cond delay="0"/>
                                          </p:stCondLst>
                                        </p:cTn>
                                        <p:tgtEl>
                                          <p:spTgt spid="178181"/>
                                        </p:tgtEl>
                                        <p:attrNameLst>
                                          <p:attrName>style.visibility</p:attrName>
                                        </p:attrNameLst>
                                      </p:cBhvr>
                                      <p:to>
                                        <p:strVal val="visible"/>
                                      </p:to>
                                    </p:set>
                                    <p:animEffect transition="in" filter="dissolve">
                                      <p:cBhvr>
                                        <p:cTn id="25" dur="500"/>
                                        <p:tgtEl>
                                          <p:spTgt spid="178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1828800" y="1417638"/>
            <a:ext cx="6858000" cy="3687762"/>
          </a:xfrm>
        </p:spPr>
        <p:txBody>
          <a:bodyPr/>
          <a:lstStyle/>
          <a:p>
            <a:pPr eaLnBrk="1" hangingPunct="1"/>
            <a:r>
              <a:rPr lang="en-US" altLang="en-US" sz="2200" b="1" smtClean="0">
                <a:solidFill>
                  <a:schemeClr val="tx2"/>
                </a:solidFill>
              </a:rPr>
              <a:t>Notes</a:t>
            </a:r>
          </a:p>
          <a:p>
            <a:pPr eaLnBrk="1" hangingPunct="1"/>
            <a:r>
              <a:rPr lang="en-US" altLang="en-US" sz="2200" b="1" smtClean="0">
                <a:solidFill>
                  <a:schemeClr val="tx2"/>
                </a:solidFill>
              </a:rPr>
              <a:t>Photograph</a:t>
            </a:r>
          </a:p>
          <a:p>
            <a:pPr eaLnBrk="1" hangingPunct="1"/>
            <a:r>
              <a:rPr lang="en-US" altLang="en-US" sz="2200" b="1" smtClean="0">
                <a:solidFill>
                  <a:schemeClr val="tx2"/>
                </a:solidFill>
              </a:rPr>
              <a:t>Sketch</a:t>
            </a:r>
          </a:p>
          <a:p>
            <a:pPr eaLnBrk="1" hangingPunct="1"/>
            <a:r>
              <a:rPr lang="en-US" altLang="en-US" sz="2200" b="1" smtClean="0">
                <a:solidFill>
                  <a:schemeClr val="tx2"/>
                </a:solidFill>
              </a:rPr>
              <a:t>Disconnect Power / Label</a:t>
            </a:r>
          </a:p>
          <a:p>
            <a:pPr eaLnBrk="1" hangingPunct="1"/>
            <a:r>
              <a:rPr lang="en-US" altLang="en-US" sz="2200" b="1" smtClean="0">
                <a:solidFill>
                  <a:schemeClr val="tx2"/>
                </a:solidFill>
              </a:rPr>
              <a:t>Confirm Connections</a:t>
            </a:r>
          </a:p>
          <a:p>
            <a:pPr eaLnBrk="1" hangingPunct="1"/>
            <a:r>
              <a:rPr lang="en-US" altLang="en-US" sz="2200" b="1" smtClean="0">
                <a:solidFill>
                  <a:schemeClr val="tx2"/>
                </a:solidFill>
              </a:rPr>
              <a:t>Evidence Tag</a:t>
            </a:r>
          </a:p>
          <a:p>
            <a:pPr eaLnBrk="1" hangingPunct="1"/>
            <a:r>
              <a:rPr lang="en-US" altLang="en-US" sz="2200" b="1" smtClean="0">
                <a:solidFill>
                  <a:schemeClr val="tx2"/>
                </a:solidFill>
              </a:rPr>
              <a:t>Package</a:t>
            </a:r>
          </a:p>
          <a:p>
            <a:pPr eaLnBrk="1" hangingPunct="1"/>
            <a:r>
              <a:rPr lang="en-US" altLang="en-US" sz="2200" b="1" smtClean="0">
                <a:solidFill>
                  <a:schemeClr val="tx2"/>
                </a:solidFill>
              </a:rPr>
              <a:t>Photos Again</a:t>
            </a:r>
          </a:p>
          <a:p>
            <a:pPr eaLnBrk="1" hangingPunct="1"/>
            <a:r>
              <a:rPr lang="en-US" altLang="en-US" sz="2200" b="1" smtClean="0">
                <a:solidFill>
                  <a:schemeClr val="tx2"/>
                </a:solidFill>
              </a:rPr>
              <a:t>Transport </a:t>
            </a:r>
          </a:p>
          <a:p>
            <a:pPr eaLnBrk="1" hangingPunct="1"/>
            <a:r>
              <a:rPr lang="en-US" altLang="en-US" sz="2200" b="1" smtClean="0">
                <a:solidFill>
                  <a:schemeClr val="tx2"/>
                </a:solidFill>
              </a:rPr>
              <a:t>Store </a:t>
            </a:r>
          </a:p>
          <a:p>
            <a:pPr eaLnBrk="1" hangingPunct="1"/>
            <a:r>
              <a:rPr lang="en-US" altLang="en-US" sz="2200" b="1" smtClean="0">
                <a:solidFill>
                  <a:schemeClr val="tx2"/>
                </a:solidFill>
              </a:rPr>
              <a:t>Report</a:t>
            </a:r>
          </a:p>
        </p:txBody>
      </p:sp>
      <p:sp>
        <p:nvSpPr>
          <p:cNvPr id="68611" name="Text Box 4"/>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Steps to A Successful Seizure</a:t>
            </a:r>
          </a:p>
        </p:txBody>
      </p:sp>
      <p:sp>
        <p:nvSpPr>
          <p:cNvPr id="68612"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dissolve">
                                      <p:cBhvr>
                                        <p:cTn id="7" dur="500"/>
                                        <p:tgtEl>
                                          <p:spTgt spid="90115">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90115">
                                            <p:txEl>
                                              <p:pRg st="1" end="1"/>
                                            </p:txEl>
                                          </p:spTgt>
                                        </p:tgtEl>
                                        <p:attrNameLst>
                                          <p:attrName>style.visibility</p:attrName>
                                        </p:attrNameLst>
                                      </p:cBhvr>
                                      <p:to>
                                        <p:strVal val="visible"/>
                                      </p:to>
                                    </p:set>
                                    <p:animEffect transition="in" filter="dissolve">
                                      <p:cBhvr>
                                        <p:cTn id="11" dur="500"/>
                                        <p:tgtEl>
                                          <p:spTgt spid="90115">
                                            <p:txEl>
                                              <p:pRg st="1" end="1"/>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90115">
                                            <p:txEl>
                                              <p:pRg st="2" end="2"/>
                                            </p:txEl>
                                          </p:spTgt>
                                        </p:tgtEl>
                                        <p:attrNameLst>
                                          <p:attrName>style.visibility</p:attrName>
                                        </p:attrNameLst>
                                      </p:cBhvr>
                                      <p:to>
                                        <p:strVal val="visible"/>
                                      </p:to>
                                    </p:set>
                                    <p:animEffect transition="in" filter="dissolve">
                                      <p:cBhvr>
                                        <p:cTn id="15" dur="500"/>
                                        <p:tgtEl>
                                          <p:spTgt spid="90115">
                                            <p:txEl>
                                              <p:pRg st="2" end="2"/>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90115">
                                            <p:txEl>
                                              <p:pRg st="3" end="3"/>
                                            </p:txEl>
                                          </p:spTgt>
                                        </p:tgtEl>
                                        <p:attrNameLst>
                                          <p:attrName>style.visibility</p:attrName>
                                        </p:attrNameLst>
                                      </p:cBhvr>
                                      <p:to>
                                        <p:strVal val="visible"/>
                                      </p:to>
                                    </p:set>
                                    <p:animEffect transition="in" filter="dissolve">
                                      <p:cBhvr>
                                        <p:cTn id="19" dur="500"/>
                                        <p:tgtEl>
                                          <p:spTgt spid="90115">
                                            <p:txEl>
                                              <p:pRg st="3" end="3"/>
                                            </p:txEl>
                                          </p:spTgt>
                                        </p:tgtEl>
                                      </p:cBhvr>
                                    </p:animEffect>
                                  </p:childTnLst>
                                </p:cTn>
                              </p:par>
                            </p:childTnLst>
                          </p:cTn>
                        </p:par>
                        <p:par>
                          <p:cTn id="20" fill="hold" nodeType="afterGroup">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90115">
                                            <p:txEl>
                                              <p:pRg st="4" end="4"/>
                                            </p:txEl>
                                          </p:spTgt>
                                        </p:tgtEl>
                                        <p:attrNameLst>
                                          <p:attrName>style.visibility</p:attrName>
                                        </p:attrNameLst>
                                      </p:cBhvr>
                                      <p:to>
                                        <p:strVal val="visible"/>
                                      </p:to>
                                    </p:set>
                                    <p:animEffect transition="in" filter="dissolve">
                                      <p:cBhvr>
                                        <p:cTn id="23" dur="500"/>
                                        <p:tgtEl>
                                          <p:spTgt spid="90115">
                                            <p:txEl>
                                              <p:pRg st="4" end="4"/>
                                            </p:txEl>
                                          </p:spTgt>
                                        </p:tgtEl>
                                      </p:cBhvr>
                                    </p:animEffect>
                                  </p:childTnLst>
                                </p:cTn>
                              </p:par>
                            </p:childTnLst>
                          </p:cTn>
                        </p:par>
                        <p:par>
                          <p:cTn id="24" fill="hold" nodeType="afterGroup">
                            <p:stCondLst>
                              <p:cond delay="6500"/>
                            </p:stCondLst>
                            <p:childTnLst>
                              <p:par>
                                <p:cTn id="25" presetID="9" presetClass="entr" presetSubtype="0" fill="hold" nodeType="afterEffect">
                                  <p:stCondLst>
                                    <p:cond delay="1000"/>
                                  </p:stCondLst>
                                  <p:childTnLst>
                                    <p:set>
                                      <p:cBhvr>
                                        <p:cTn id="26" dur="1" fill="hold">
                                          <p:stCondLst>
                                            <p:cond delay="0"/>
                                          </p:stCondLst>
                                        </p:cTn>
                                        <p:tgtEl>
                                          <p:spTgt spid="90115">
                                            <p:txEl>
                                              <p:pRg st="5" end="5"/>
                                            </p:txEl>
                                          </p:spTgt>
                                        </p:tgtEl>
                                        <p:attrNameLst>
                                          <p:attrName>style.visibility</p:attrName>
                                        </p:attrNameLst>
                                      </p:cBhvr>
                                      <p:to>
                                        <p:strVal val="visible"/>
                                      </p:to>
                                    </p:set>
                                    <p:animEffect transition="in" filter="dissolve">
                                      <p:cBhvr>
                                        <p:cTn id="27" dur="500"/>
                                        <p:tgtEl>
                                          <p:spTgt spid="90115">
                                            <p:txEl>
                                              <p:pRg st="5" end="5"/>
                                            </p:txEl>
                                          </p:spTgt>
                                        </p:tgtEl>
                                      </p:cBhvr>
                                    </p:animEffect>
                                  </p:childTnLst>
                                </p:cTn>
                              </p:par>
                            </p:childTnLst>
                          </p:cTn>
                        </p:par>
                        <p:par>
                          <p:cTn id="28" fill="hold" nodeType="afterGroup">
                            <p:stCondLst>
                              <p:cond delay="8000"/>
                            </p:stCondLst>
                            <p:childTnLst>
                              <p:par>
                                <p:cTn id="29" presetID="9" presetClass="entr" presetSubtype="0" fill="hold" nodeType="afterEffect">
                                  <p:stCondLst>
                                    <p:cond delay="1000"/>
                                  </p:stCondLst>
                                  <p:childTnLst>
                                    <p:set>
                                      <p:cBhvr>
                                        <p:cTn id="30" dur="1" fill="hold">
                                          <p:stCondLst>
                                            <p:cond delay="0"/>
                                          </p:stCondLst>
                                        </p:cTn>
                                        <p:tgtEl>
                                          <p:spTgt spid="90115">
                                            <p:txEl>
                                              <p:pRg st="6" end="6"/>
                                            </p:txEl>
                                          </p:spTgt>
                                        </p:tgtEl>
                                        <p:attrNameLst>
                                          <p:attrName>style.visibility</p:attrName>
                                        </p:attrNameLst>
                                      </p:cBhvr>
                                      <p:to>
                                        <p:strVal val="visible"/>
                                      </p:to>
                                    </p:set>
                                    <p:animEffect transition="in" filter="dissolve">
                                      <p:cBhvr>
                                        <p:cTn id="31" dur="500"/>
                                        <p:tgtEl>
                                          <p:spTgt spid="90115">
                                            <p:txEl>
                                              <p:pRg st="6" end="6"/>
                                            </p:txEl>
                                          </p:spTgt>
                                        </p:tgtEl>
                                      </p:cBhvr>
                                    </p:animEffect>
                                  </p:childTnLst>
                                </p:cTn>
                              </p:par>
                            </p:childTnLst>
                          </p:cTn>
                        </p:par>
                        <p:par>
                          <p:cTn id="32" fill="hold" nodeType="afterGroup">
                            <p:stCondLst>
                              <p:cond delay="9500"/>
                            </p:stCondLst>
                            <p:childTnLst>
                              <p:par>
                                <p:cTn id="33" presetID="9" presetClass="entr" presetSubtype="0" fill="hold" nodeType="afterEffect">
                                  <p:stCondLst>
                                    <p:cond delay="1000"/>
                                  </p:stCondLst>
                                  <p:childTnLst>
                                    <p:set>
                                      <p:cBhvr>
                                        <p:cTn id="34" dur="1" fill="hold">
                                          <p:stCondLst>
                                            <p:cond delay="0"/>
                                          </p:stCondLst>
                                        </p:cTn>
                                        <p:tgtEl>
                                          <p:spTgt spid="90115">
                                            <p:txEl>
                                              <p:pRg st="7" end="7"/>
                                            </p:txEl>
                                          </p:spTgt>
                                        </p:tgtEl>
                                        <p:attrNameLst>
                                          <p:attrName>style.visibility</p:attrName>
                                        </p:attrNameLst>
                                      </p:cBhvr>
                                      <p:to>
                                        <p:strVal val="visible"/>
                                      </p:to>
                                    </p:set>
                                    <p:animEffect transition="in" filter="dissolve">
                                      <p:cBhvr>
                                        <p:cTn id="35" dur="500"/>
                                        <p:tgtEl>
                                          <p:spTgt spid="90115">
                                            <p:txEl>
                                              <p:pRg st="7" end="7"/>
                                            </p:txEl>
                                          </p:spTgt>
                                        </p:tgtEl>
                                      </p:cBhvr>
                                    </p:animEffect>
                                  </p:childTnLst>
                                </p:cTn>
                              </p:par>
                            </p:childTnLst>
                          </p:cTn>
                        </p:par>
                        <p:par>
                          <p:cTn id="36" fill="hold" nodeType="afterGroup">
                            <p:stCondLst>
                              <p:cond delay="11000"/>
                            </p:stCondLst>
                            <p:childTnLst>
                              <p:par>
                                <p:cTn id="37" presetID="9" presetClass="entr" presetSubtype="0" fill="hold" nodeType="afterEffect">
                                  <p:stCondLst>
                                    <p:cond delay="1000"/>
                                  </p:stCondLst>
                                  <p:childTnLst>
                                    <p:set>
                                      <p:cBhvr>
                                        <p:cTn id="38" dur="1" fill="hold">
                                          <p:stCondLst>
                                            <p:cond delay="0"/>
                                          </p:stCondLst>
                                        </p:cTn>
                                        <p:tgtEl>
                                          <p:spTgt spid="90115">
                                            <p:txEl>
                                              <p:pRg st="8" end="8"/>
                                            </p:txEl>
                                          </p:spTgt>
                                        </p:tgtEl>
                                        <p:attrNameLst>
                                          <p:attrName>style.visibility</p:attrName>
                                        </p:attrNameLst>
                                      </p:cBhvr>
                                      <p:to>
                                        <p:strVal val="visible"/>
                                      </p:to>
                                    </p:set>
                                    <p:animEffect transition="in" filter="dissolve">
                                      <p:cBhvr>
                                        <p:cTn id="39" dur="500"/>
                                        <p:tgtEl>
                                          <p:spTgt spid="90115">
                                            <p:txEl>
                                              <p:pRg st="8" end="8"/>
                                            </p:txEl>
                                          </p:spTgt>
                                        </p:tgtEl>
                                      </p:cBhvr>
                                    </p:animEffect>
                                  </p:childTnLst>
                                </p:cTn>
                              </p:par>
                            </p:childTnLst>
                          </p:cTn>
                        </p:par>
                        <p:par>
                          <p:cTn id="40" fill="hold" nodeType="afterGroup">
                            <p:stCondLst>
                              <p:cond delay="12500"/>
                            </p:stCondLst>
                            <p:childTnLst>
                              <p:par>
                                <p:cTn id="41" presetID="9" presetClass="entr" presetSubtype="0" fill="hold" nodeType="afterEffect">
                                  <p:stCondLst>
                                    <p:cond delay="1000"/>
                                  </p:stCondLst>
                                  <p:childTnLst>
                                    <p:set>
                                      <p:cBhvr>
                                        <p:cTn id="42" dur="1" fill="hold">
                                          <p:stCondLst>
                                            <p:cond delay="0"/>
                                          </p:stCondLst>
                                        </p:cTn>
                                        <p:tgtEl>
                                          <p:spTgt spid="90115">
                                            <p:txEl>
                                              <p:pRg st="9" end="9"/>
                                            </p:txEl>
                                          </p:spTgt>
                                        </p:tgtEl>
                                        <p:attrNameLst>
                                          <p:attrName>style.visibility</p:attrName>
                                        </p:attrNameLst>
                                      </p:cBhvr>
                                      <p:to>
                                        <p:strVal val="visible"/>
                                      </p:to>
                                    </p:set>
                                    <p:animEffect transition="in" filter="dissolve">
                                      <p:cBhvr>
                                        <p:cTn id="43" dur="500"/>
                                        <p:tgtEl>
                                          <p:spTgt spid="90115">
                                            <p:txEl>
                                              <p:pRg st="9" end="9"/>
                                            </p:txEl>
                                          </p:spTgt>
                                        </p:tgtEl>
                                      </p:cBhvr>
                                    </p:animEffect>
                                  </p:childTnLst>
                                </p:cTn>
                              </p:par>
                            </p:childTnLst>
                          </p:cTn>
                        </p:par>
                        <p:par>
                          <p:cTn id="44" fill="hold" nodeType="afterGroup">
                            <p:stCondLst>
                              <p:cond delay="14000"/>
                            </p:stCondLst>
                            <p:childTnLst>
                              <p:par>
                                <p:cTn id="45" presetID="9" presetClass="entr" presetSubtype="0" fill="hold" nodeType="afterEffect">
                                  <p:stCondLst>
                                    <p:cond delay="1000"/>
                                  </p:stCondLst>
                                  <p:childTnLst>
                                    <p:set>
                                      <p:cBhvr>
                                        <p:cTn id="46" dur="1" fill="hold">
                                          <p:stCondLst>
                                            <p:cond delay="0"/>
                                          </p:stCondLst>
                                        </p:cTn>
                                        <p:tgtEl>
                                          <p:spTgt spid="90115">
                                            <p:txEl>
                                              <p:pRg st="10" end="10"/>
                                            </p:txEl>
                                          </p:spTgt>
                                        </p:tgtEl>
                                        <p:attrNameLst>
                                          <p:attrName>style.visibility</p:attrName>
                                        </p:attrNameLst>
                                      </p:cBhvr>
                                      <p:to>
                                        <p:strVal val="visible"/>
                                      </p:to>
                                    </p:set>
                                    <p:animEffect transition="in" filter="dissolve">
                                      <p:cBhvr>
                                        <p:cTn id="47" dur="500"/>
                                        <p:tgtEl>
                                          <p:spTgt spid="901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idx="1"/>
          </p:nvPr>
        </p:nvSpPr>
        <p:spPr>
          <a:xfrm>
            <a:off x="990600" y="990600"/>
            <a:ext cx="6400800" cy="5410200"/>
          </a:xfrm>
        </p:spPr>
        <p:txBody>
          <a:bodyPr/>
          <a:lstStyle/>
          <a:p>
            <a:pPr>
              <a:buFontTx/>
              <a:buNone/>
            </a:pPr>
            <a:r>
              <a:rPr lang="en-US" altLang="en-US" sz="3600" i="0" smtClean="0">
                <a:solidFill>
                  <a:schemeClr val="tx2"/>
                </a:solidFill>
              </a:rPr>
              <a:t>Before getting there……</a:t>
            </a:r>
          </a:p>
          <a:p>
            <a:endParaRPr lang="en-US" altLang="en-US" sz="1200" i="0" smtClean="0">
              <a:solidFill>
                <a:schemeClr val="tx2"/>
              </a:solidFill>
            </a:endParaRPr>
          </a:p>
          <a:p>
            <a:endParaRPr lang="en-US" altLang="en-US" sz="1200" i="0" smtClean="0">
              <a:solidFill>
                <a:schemeClr val="tx2"/>
              </a:solidFill>
            </a:endParaRPr>
          </a:p>
          <a:p>
            <a:endParaRPr lang="en-US" altLang="en-US" sz="1200" i="0" smtClean="0">
              <a:solidFill>
                <a:schemeClr val="tx2"/>
              </a:solidFill>
            </a:endParaRPr>
          </a:p>
          <a:p>
            <a:pPr lvl="2"/>
            <a:r>
              <a:rPr lang="en-US" altLang="en-US" smtClean="0">
                <a:solidFill>
                  <a:schemeClr val="tx2"/>
                </a:solidFill>
              </a:rPr>
              <a:t>Who else is going to be there?</a:t>
            </a:r>
          </a:p>
          <a:p>
            <a:pPr lvl="2"/>
            <a:r>
              <a:rPr lang="en-US" altLang="en-US" smtClean="0">
                <a:solidFill>
                  <a:schemeClr val="tx2"/>
                </a:solidFill>
              </a:rPr>
              <a:t>Who has what responsibility</a:t>
            </a:r>
          </a:p>
          <a:p>
            <a:pPr lvl="2"/>
            <a:r>
              <a:rPr lang="en-US" altLang="en-US" smtClean="0">
                <a:solidFill>
                  <a:schemeClr val="tx2"/>
                </a:solidFill>
              </a:rPr>
              <a:t>Who’s in charge?</a:t>
            </a:r>
          </a:p>
          <a:p>
            <a:pPr lvl="2"/>
            <a:r>
              <a:rPr lang="en-US" altLang="en-US" smtClean="0">
                <a:solidFill>
                  <a:schemeClr val="tx2"/>
                </a:solidFill>
              </a:rPr>
              <a:t>Who’s going to seize the electronic evidence?</a:t>
            </a:r>
          </a:p>
          <a:p>
            <a:pPr lvl="2"/>
            <a:endParaRPr lang="en-US" altLang="en-US" smtClean="0"/>
          </a:p>
          <a:p>
            <a:pPr lvl="2"/>
            <a:endParaRPr lang="en-US" altLang="en-US" smtClean="0"/>
          </a:p>
        </p:txBody>
      </p:sp>
      <p:sp>
        <p:nvSpPr>
          <p:cNvPr id="69635"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0227">
                                            <p:txEl>
                                              <p:pRg st="4" end="4"/>
                                            </p:txEl>
                                          </p:spTgt>
                                        </p:tgtEl>
                                        <p:attrNameLst>
                                          <p:attrName>style.visibility</p:attrName>
                                        </p:attrNameLst>
                                      </p:cBhvr>
                                      <p:to>
                                        <p:strVal val="visible"/>
                                      </p:to>
                                    </p:set>
                                    <p:animEffect transition="in" filter="dissolve">
                                      <p:cBhvr>
                                        <p:cTn id="7" dur="500"/>
                                        <p:tgtEl>
                                          <p:spTgt spid="180227">
                                            <p:txEl>
                                              <p:pRg st="4" end="4"/>
                                            </p:txEl>
                                          </p:spTgt>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180227">
                                            <p:txEl>
                                              <p:pRg st="5" end="5"/>
                                            </p:txEl>
                                          </p:spTgt>
                                        </p:tgtEl>
                                        <p:attrNameLst>
                                          <p:attrName>style.visibility</p:attrName>
                                        </p:attrNameLst>
                                      </p:cBhvr>
                                      <p:to>
                                        <p:strVal val="visible"/>
                                      </p:to>
                                    </p:set>
                                    <p:animEffect transition="in" filter="dissolve">
                                      <p:cBhvr>
                                        <p:cTn id="11" dur="500"/>
                                        <p:tgtEl>
                                          <p:spTgt spid="180227">
                                            <p:txEl>
                                              <p:pRg st="5" end="5"/>
                                            </p:txEl>
                                          </p:spTgt>
                                        </p:tgtEl>
                                      </p:cBhvr>
                                    </p:animEffect>
                                  </p:childTnLst>
                                </p:cTn>
                              </p:par>
                            </p:childTnLst>
                          </p:cTn>
                        </p:par>
                        <p:par>
                          <p:cTn id="12" fill="hold" nodeType="afterGroup">
                            <p:stCondLst>
                              <p:cond delay="3000"/>
                            </p:stCondLst>
                            <p:childTnLst>
                              <p:par>
                                <p:cTn id="13" presetID="9" presetClass="entr" presetSubtype="0" fill="hold" grpId="0" nodeType="afterEffect">
                                  <p:stCondLst>
                                    <p:cond delay="1000"/>
                                  </p:stCondLst>
                                  <p:childTnLst>
                                    <p:set>
                                      <p:cBhvr>
                                        <p:cTn id="14" dur="1" fill="hold">
                                          <p:stCondLst>
                                            <p:cond delay="0"/>
                                          </p:stCondLst>
                                        </p:cTn>
                                        <p:tgtEl>
                                          <p:spTgt spid="180227">
                                            <p:txEl>
                                              <p:pRg st="6" end="6"/>
                                            </p:txEl>
                                          </p:spTgt>
                                        </p:tgtEl>
                                        <p:attrNameLst>
                                          <p:attrName>style.visibility</p:attrName>
                                        </p:attrNameLst>
                                      </p:cBhvr>
                                      <p:to>
                                        <p:strVal val="visible"/>
                                      </p:to>
                                    </p:set>
                                    <p:animEffect transition="in" filter="dissolve">
                                      <p:cBhvr>
                                        <p:cTn id="15" dur="500"/>
                                        <p:tgtEl>
                                          <p:spTgt spid="180227">
                                            <p:txEl>
                                              <p:pRg st="6" end="6"/>
                                            </p:txEl>
                                          </p:spTgt>
                                        </p:tgtEl>
                                      </p:cBhvr>
                                    </p:animEffect>
                                  </p:childTnLst>
                                </p:cTn>
                              </p:par>
                            </p:childTnLst>
                          </p:cTn>
                        </p:par>
                        <p:par>
                          <p:cTn id="16" fill="hold" nodeType="afterGroup">
                            <p:stCondLst>
                              <p:cond delay="4500"/>
                            </p:stCondLst>
                            <p:childTnLst>
                              <p:par>
                                <p:cTn id="17" presetID="9" presetClass="entr" presetSubtype="0" fill="hold" grpId="0" nodeType="afterEffect">
                                  <p:stCondLst>
                                    <p:cond delay="1000"/>
                                  </p:stCondLst>
                                  <p:childTnLst>
                                    <p:set>
                                      <p:cBhvr>
                                        <p:cTn id="18" dur="1" fill="hold">
                                          <p:stCondLst>
                                            <p:cond delay="0"/>
                                          </p:stCondLst>
                                        </p:cTn>
                                        <p:tgtEl>
                                          <p:spTgt spid="180227">
                                            <p:txEl>
                                              <p:pRg st="7" end="7"/>
                                            </p:txEl>
                                          </p:spTgt>
                                        </p:tgtEl>
                                        <p:attrNameLst>
                                          <p:attrName>style.visibility</p:attrName>
                                        </p:attrNameLst>
                                      </p:cBhvr>
                                      <p:to>
                                        <p:strVal val="visible"/>
                                      </p:to>
                                    </p:set>
                                    <p:animEffect transition="in" filter="dissolve">
                                      <p:cBhvr>
                                        <p:cTn id="19" dur="500"/>
                                        <p:tgtEl>
                                          <p:spTgt spid="1802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p:cNvSpPr>
            <a:spLocks noGrp="1" noChangeArrowheads="1"/>
          </p:cNvSpPr>
          <p:nvPr>
            <p:ph type="body" sz="half" idx="1"/>
          </p:nvPr>
        </p:nvSpPr>
        <p:spPr>
          <a:xfrm>
            <a:off x="0" y="1447800"/>
            <a:ext cx="4495800" cy="4953000"/>
          </a:xfrm>
        </p:spPr>
        <p:txBody>
          <a:bodyPr/>
          <a:lstStyle/>
          <a:p>
            <a:pPr>
              <a:buFontTx/>
              <a:buNone/>
            </a:pPr>
            <a:endParaRPr lang="en-US" altLang="en-US" sz="2800" smtClean="0">
              <a:solidFill>
                <a:srgbClr val="996633"/>
              </a:solidFill>
            </a:endParaRPr>
          </a:p>
          <a:p>
            <a:endParaRPr lang="en-US" altLang="en-US" sz="1000" smtClean="0">
              <a:solidFill>
                <a:srgbClr val="996633"/>
              </a:solidFill>
            </a:endParaRPr>
          </a:p>
          <a:p>
            <a:pPr lvl="1"/>
            <a:r>
              <a:rPr lang="en-US" altLang="en-US" sz="2400" smtClean="0">
                <a:solidFill>
                  <a:schemeClr val="tx2"/>
                </a:solidFill>
              </a:rPr>
              <a:t>Physical location of the equipment</a:t>
            </a:r>
          </a:p>
          <a:p>
            <a:pPr lvl="1"/>
            <a:r>
              <a:rPr lang="en-US" altLang="en-US" sz="2400" smtClean="0">
                <a:solidFill>
                  <a:schemeClr val="tx2"/>
                </a:solidFill>
              </a:rPr>
              <a:t>What and how much?</a:t>
            </a:r>
          </a:p>
          <a:p>
            <a:pPr lvl="2"/>
            <a:r>
              <a:rPr lang="en-US" altLang="en-US" sz="2000" smtClean="0">
                <a:solidFill>
                  <a:schemeClr val="tx2"/>
                </a:solidFill>
              </a:rPr>
              <a:t>PC</a:t>
            </a:r>
          </a:p>
          <a:p>
            <a:pPr lvl="2"/>
            <a:r>
              <a:rPr lang="en-US" altLang="en-US" sz="2000" smtClean="0">
                <a:solidFill>
                  <a:schemeClr val="tx2"/>
                </a:solidFill>
              </a:rPr>
              <a:t>Mac</a:t>
            </a:r>
          </a:p>
          <a:p>
            <a:pPr lvl="2"/>
            <a:r>
              <a:rPr lang="en-US" altLang="en-US" sz="2000" smtClean="0">
                <a:solidFill>
                  <a:schemeClr val="tx2"/>
                </a:solidFill>
              </a:rPr>
              <a:t>Laptop</a:t>
            </a:r>
          </a:p>
          <a:p>
            <a:pPr lvl="2"/>
            <a:r>
              <a:rPr lang="en-US" altLang="en-US" sz="2000" smtClean="0">
                <a:solidFill>
                  <a:schemeClr val="tx2"/>
                </a:solidFill>
              </a:rPr>
              <a:t>External / loose media</a:t>
            </a:r>
          </a:p>
          <a:p>
            <a:pPr lvl="2"/>
            <a:endParaRPr lang="en-US" altLang="en-US" sz="2000" smtClean="0">
              <a:solidFill>
                <a:srgbClr val="996633"/>
              </a:solidFill>
            </a:endParaRPr>
          </a:p>
          <a:p>
            <a:endParaRPr lang="en-US" altLang="en-US" sz="2000" smtClean="0"/>
          </a:p>
        </p:txBody>
      </p:sp>
      <p:pic>
        <p:nvPicPr>
          <p:cNvPr id="70659" name="Picture 4" descr="network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187450"/>
            <a:ext cx="441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5"/>
          <p:cNvSpPr txBox="1">
            <a:spLocks noChangeArrowheads="1"/>
          </p:cNvSpPr>
          <p:nvPr/>
        </p:nvSpPr>
        <p:spPr bwMode="auto">
          <a:xfrm>
            <a:off x="0" y="609600"/>
            <a:ext cx="647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sz="3600" i="0">
                <a:solidFill>
                  <a:schemeClr val="tx2"/>
                </a:solidFill>
              </a:rPr>
              <a:t>Before getting there…</a:t>
            </a:r>
          </a:p>
        </p:txBody>
      </p:sp>
      <p:sp>
        <p:nvSpPr>
          <p:cNvPr id="70661"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dissolve">
                                      <p:cBhvr>
                                        <p:cTn id="7" dur="500"/>
                                        <p:tgtEl>
                                          <p:spTgt spid="70659"/>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82275">
                                            <p:txEl>
                                              <p:pRg st="2" end="2"/>
                                            </p:txEl>
                                          </p:spTgt>
                                        </p:tgtEl>
                                        <p:attrNameLst>
                                          <p:attrName>style.visibility</p:attrName>
                                        </p:attrNameLst>
                                      </p:cBhvr>
                                      <p:to>
                                        <p:strVal val="visible"/>
                                      </p:to>
                                    </p:set>
                                    <p:animEffect transition="in" filter="dissolve">
                                      <p:cBhvr>
                                        <p:cTn id="11" dur="500"/>
                                        <p:tgtEl>
                                          <p:spTgt spid="182275">
                                            <p:txEl>
                                              <p:pRg st="2" end="2"/>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182275">
                                            <p:txEl>
                                              <p:pRg st="3" end="3"/>
                                            </p:txEl>
                                          </p:spTgt>
                                        </p:tgtEl>
                                        <p:attrNameLst>
                                          <p:attrName>style.visibility</p:attrName>
                                        </p:attrNameLst>
                                      </p:cBhvr>
                                      <p:to>
                                        <p:strVal val="visible"/>
                                      </p:to>
                                    </p:set>
                                    <p:animEffect transition="in" filter="dissolve">
                                      <p:cBhvr>
                                        <p:cTn id="15" dur="500"/>
                                        <p:tgtEl>
                                          <p:spTgt spid="182275">
                                            <p:txEl>
                                              <p:pRg st="3" end="3"/>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182275">
                                            <p:txEl>
                                              <p:pRg st="4" end="4"/>
                                            </p:txEl>
                                          </p:spTgt>
                                        </p:tgtEl>
                                        <p:attrNameLst>
                                          <p:attrName>style.visibility</p:attrName>
                                        </p:attrNameLst>
                                      </p:cBhvr>
                                      <p:to>
                                        <p:strVal val="visible"/>
                                      </p:to>
                                    </p:set>
                                    <p:animEffect transition="in" filter="dissolve">
                                      <p:cBhvr>
                                        <p:cTn id="19" dur="500"/>
                                        <p:tgtEl>
                                          <p:spTgt spid="182275">
                                            <p:txEl>
                                              <p:pRg st="4" end="4"/>
                                            </p:txEl>
                                          </p:spTgt>
                                        </p:tgtEl>
                                      </p:cBhvr>
                                    </p:animEffect>
                                  </p:childTnLst>
                                </p:cTn>
                              </p:par>
                            </p:childTnLst>
                          </p:cTn>
                        </p:par>
                        <p:par>
                          <p:cTn id="20" fill="hold" nodeType="afterGroup">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182275">
                                            <p:txEl>
                                              <p:pRg st="5" end="5"/>
                                            </p:txEl>
                                          </p:spTgt>
                                        </p:tgtEl>
                                        <p:attrNameLst>
                                          <p:attrName>style.visibility</p:attrName>
                                        </p:attrNameLst>
                                      </p:cBhvr>
                                      <p:to>
                                        <p:strVal val="visible"/>
                                      </p:to>
                                    </p:set>
                                    <p:animEffect transition="in" filter="dissolve">
                                      <p:cBhvr>
                                        <p:cTn id="23" dur="500"/>
                                        <p:tgtEl>
                                          <p:spTgt spid="182275">
                                            <p:txEl>
                                              <p:pRg st="5" end="5"/>
                                            </p:txEl>
                                          </p:spTgt>
                                        </p:tgtEl>
                                      </p:cBhvr>
                                    </p:animEffect>
                                  </p:childTnLst>
                                </p:cTn>
                              </p:par>
                            </p:childTnLst>
                          </p:cTn>
                        </p:par>
                        <p:par>
                          <p:cTn id="24" fill="hold" nodeType="afterGroup">
                            <p:stCondLst>
                              <p:cond delay="6500"/>
                            </p:stCondLst>
                            <p:childTnLst>
                              <p:par>
                                <p:cTn id="25" presetID="9" presetClass="entr" presetSubtype="0" fill="hold" nodeType="afterEffect">
                                  <p:stCondLst>
                                    <p:cond delay="1000"/>
                                  </p:stCondLst>
                                  <p:childTnLst>
                                    <p:set>
                                      <p:cBhvr>
                                        <p:cTn id="26" dur="1" fill="hold">
                                          <p:stCondLst>
                                            <p:cond delay="0"/>
                                          </p:stCondLst>
                                        </p:cTn>
                                        <p:tgtEl>
                                          <p:spTgt spid="182275">
                                            <p:txEl>
                                              <p:pRg st="6" end="6"/>
                                            </p:txEl>
                                          </p:spTgt>
                                        </p:tgtEl>
                                        <p:attrNameLst>
                                          <p:attrName>style.visibility</p:attrName>
                                        </p:attrNameLst>
                                      </p:cBhvr>
                                      <p:to>
                                        <p:strVal val="visible"/>
                                      </p:to>
                                    </p:set>
                                    <p:animEffect transition="in" filter="dissolve">
                                      <p:cBhvr>
                                        <p:cTn id="27" dur="500"/>
                                        <p:tgtEl>
                                          <p:spTgt spid="182275">
                                            <p:txEl>
                                              <p:pRg st="6" end="6"/>
                                            </p:txEl>
                                          </p:spTgt>
                                        </p:tgtEl>
                                      </p:cBhvr>
                                    </p:animEffect>
                                  </p:childTnLst>
                                </p:cTn>
                              </p:par>
                            </p:childTnLst>
                          </p:cTn>
                        </p:par>
                        <p:par>
                          <p:cTn id="28" fill="hold" nodeType="afterGroup">
                            <p:stCondLst>
                              <p:cond delay="8000"/>
                            </p:stCondLst>
                            <p:childTnLst>
                              <p:par>
                                <p:cTn id="29" presetID="9" presetClass="entr" presetSubtype="0" fill="hold" nodeType="afterEffect">
                                  <p:stCondLst>
                                    <p:cond delay="1000"/>
                                  </p:stCondLst>
                                  <p:childTnLst>
                                    <p:set>
                                      <p:cBhvr>
                                        <p:cTn id="30" dur="1" fill="hold">
                                          <p:stCondLst>
                                            <p:cond delay="0"/>
                                          </p:stCondLst>
                                        </p:cTn>
                                        <p:tgtEl>
                                          <p:spTgt spid="182275">
                                            <p:txEl>
                                              <p:pRg st="7" end="7"/>
                                            </p:txEl>
                                          </p:spTgt>
                                        </p:tgtEl>
                                        <p:attrNameLst>
                                          <p:attrName>style.visibility</p:attrName>
                                        </p:attrNameLst>
                                      </p:cBhvr>
                                      <p:to>
                                        <p:strVal val="visible"/>
                                      </p:to>
                                    </p:set>
                                    <p:animEffect transition="in" filter="dissolve">
                                      <p:cBhvr>
                                        <p:cTn id="31" dur="500"/>
                                        <p:tgtEl>
                                          <p:spTgt spid="1822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3" name="Rectangle 3"/>
          <p:cNvSpPr>
            <a:spLocks noGrp="1" noChangeArrowheads="1"/>
          </p:cNvSpPr>
          <p:nvPr>
            <p:ph type="body" sz="half" idx="2"/>
          </p:nvPr>
        </p:nvSpPr>
        <p:spPr>
          <a:xfrm>
            <a:off x="2895600" y="1676400"/>
            <a:ext cx="5943600" cy="4419600"/>
          </a:xfrm>
        </p:spPr>
        <p:txBody>
          <a:bodyPr/>
          <a:lstStyle/>
          <a:p>
            <a:pPr>
              <a:buFontTx/>
              <a:buNone/>
            </a:pPr>
            <a:endParaRPr lang="en-US" altLang="en-US" sz="1200" smtClean="0"/>
          </a:p>
          <a:p>
            <a:pPr lvl="1"/>
            <a:r>
              <a:rPr lang="en-US" altLang="en-US" sz="2400" smtClean="0">
                <a:solidFill>
                  <a:schemeClr val="tx2"/>
                </a:solidFill>
              </a:rPr>
              <a:t>Learn as much as you can about the suspect’s computer abilities</a:t>
            </a:r>
          </a:p>
          <a:p>
            <a:pPr lvl="2"/>
            <a:endParaRPr lang="en-US" altLang="en-US" sz="1000" smtClean="0">
              <a:solidFill>
                <a:schemeClr val="tx2"/>
              </a:solidFill>
            </a:endParaRPr>
          </a:p>
          <a:p>
            <a:pPr lvl="2"/>
            <a:r>
              <a:rPr lang="en-US" altLang="en-US" smtClean="0">
                <a:solidFill>
                  <a:schemeClr val="tx2"/>
                </a:solidFill>
              </a:rPr>
              <a:t>Novice</a:t>
            </a:r>
          </a:p>
          <a:p>
            <a:pPr lvl="2"/>
            <a:r>
              <a:rPr lang="en-US" altLang="en-US" smtClean="0">
                <a:solidFill>
                  <a:schemeClr val="tx2"/>
                </a:solidFill>
              </a:rPr>
              <a:t>Power user</a:t>
            </a:r>
          </a:p>
          <a:p>
            <a:pPr lvl="2"/>
            <a:r>
              <a:rPr lang="en-US" altLang="en-US" smtClean="0">
                <a:solidFill>
                  <a:schemeClr val="tx2"/>
                </a:solidFill>
              </a:rPr>
              <a:t>Programmer</a:t>
            </a:r>
          </a:p>
          <a:p>
            <a:pPr lvl="2"/>
            <a:r>
              <a:rPr lang="en-US" altLang="en-US" smtClean="0">
                <a:solidFill>
                  <a:schemeClr val="tx2"/>
                </a:solidFill>
              </a:rPr>
              <a:t>Network administrator</a:t>
            </a:r>
          </a:p>
        </p:txBody>
      </p:sp>
      <p:sp>
        <p:nvSpPr>
          <p:cNvPr id="71683" name="Text Box 5"/>
          <p:cNvSpPr txBox="1">
            <a:spLocks noChangeArrowheads="1"/>
          </p:cNvSpPr>
          <p:nvPr/>
        </p:nvSpPr>
        <p:spPr bwMode="auto">
          <a:xfrm>
            <a:off x="1828800" y="838200"/>
            <a:ext cx="731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3600" i="0">
                <a:solidFill>
                  <a:schemeClr val="tx2"/>
                </a:solidFill>
              </a:rPr>
              <a:t>Before getting there…..</a:t>
            </a:r>
          </a:p>
        </p:txBody>
      </p:sp>
      <p:sp>
        <p:nvSpPr>
          <p:cNvPr id="71684"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pic>
        <p:nvPicPr>
          <p:cNvPr id="71685" name="Picture 7" descr="http://www.infinitydish.com/tvblog/wp-content/uploads/2012/01/CosmeticGe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28670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dissolve">
                                      <p:cBhvr>
                                        <p:cTn id="7" dur="500"/>
                                        <p:tgtEl>
                                          <p:spTgt spid="71685"/>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184323">
                                            <p:txEl>
                                              <p:pRg st="1" end="1"/>
                                            </p:txEl>
                                          </p:spTgt>
                                        </p:tgtEl>
                                        <p:attrNameLst>
                                          <p:attrName>style.visibility</p:attrName>
                                        </p:attrNameLst>
                                      </p:cBhvr>
                                      <p:to>
                                        <p:strVal val="visible"/>
                                      </p:to>
                                    </p:set>
                                    <p:animEffect transition="in" filter="dissolve">
                                      <p:cBhvr>
                                        <p:cTn id="11" dur="500"/>
                                        <p:tgtEl>
                                          <p:spTgt spid="184323">
                                            <p:txEl>
                                              <p:pRg st="1" end="1"/>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184323">
                                            <p:txEl>
                                              <p:pRg st="3" end="3"/>
                                            </p:txEl>
                                          </p:spTgt>
                                        </p:tgtEl>
                                        <p:attrNameLst>
                                          <p:attrName>style.visibility</p:attrName>
                                        </p:attrNameLst>
                                      </p:cBhvr>
                                      <p:to>
                                        <p:strVal val="visible"/>
                                      </p:to>
                                    </p:set>
                                    <p:animEffect transition="in" filter="dissolve">
                                      <p:cBhvr>
                                        <p:cTn id="15" dur="500"/>
                                        <p:tgtEl>
                                          <p:spTgt spid="184323">
                                            <p:txEl>
                                              <p:pRg st="3" end="3"/>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184323">
                                            <p:txEl>
                                              <p:pRg st="4" end="4"/>
                                            </p:txEl>
                                          </p:spTgt>
                                        </p:tgtEl>
                                        <p:attrNameLst>
                                          <p:attrName>style.visibility</p:attrName>
                                        </p:attrNameLst>
                                      </p:cBhvr>
                                      <p:to>
                                        <p:strVal val="visible"/>
                                      </p:to>
                                    </p:set>
                                    <p:animEffect transition="in" filter="dissolve">
                                      <p:cBhvr>
                                        <p:cTn id="19" dur="500"/>
                                        <p:tgtEl>
                                          <p:spTgt spid="184323">
                                            <p:txEl>
                                              <p:pRg st="4" end="4"/>
                                            </p:txEl>
                                          </p:spTgt>
                                        </p:tgtEl>
                                      </p:cBhvr>
                                    </p:animEffect>
                                  </p:childTnLst>
                                </p:cTn>
                              </p:par>
                            </p:childTnLst>
                          </p:cTn>
                        </p:par>
                        <p:par>
                          <p:cTn id="20" fill="hold" nodeType="afterGroup">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184323">
                                            <p:txEl>
                                              <p:pRg st="5" end="5"/>
                                            </p:txEl>
                                          </p:spTgt>
                                        </p:tgtEl>
                                        <p:attrNameLst>
                                          <p:attrName>style.visibility</p:attrName>
                                        </p:attrNameLst>
                                      </p:cBhvr>
                                      <p:to>
                                        <p:strVal val="visible"/>
                                      </p:to>
                                    </p:set>
                                    <p:animEffect transition="in" filter="dissolve">
                                      <p:cBhvr>
                                        <p:cTn id="23" dur="500"/>
                                        <p:tgtEl>
                                          <p:spTgt spid="184323">
                                            <p:txEl>
                                              <p:pRg st="5" end="5"/>
                                            </p:txEl>
                                          </p:spTgt>
                                        </p:tgtEl>
                                      </p:cBhvr>
                                    </p:animEffect>
                                  </p:childTnLst>
                                </p:cTn>
                              </p:par>
                            </p:childTnLst>
                          </p:cTn>
                        </p:par>
                        <p:par>
                          <p:cTn id="24" fill="hold" nodeType="afterGroup">
                            <p:stCondLst>
                              <p:cond delay="6500"/>
                            </p:stCondLst>
                            <p:childTnLst>
                              <p:par>
                                <p:cTn id="25" presetID="9" presetClass="entr" presetSubtype="0" fill="hold" nodeType="afterEffect">
                                  <p:stCondLst>
                                    <p:cond delay="1000"/>
                                  </p:stCondLst>
                                  <p:childTnLst>
                                    <p:set>
                                      <p:cBhvr>
                                        <p:cTn id="26" dur="1" fill="hold">
                                          <p:stCondLst>
                                            <p:cond delay="0"/>
                                          </p:stCondLst>
                                        </p:cTn>
                                        <p:tgtEl>
                                          <p:spTgt spid="184323">
                                            <p:txEl>
                                              <p:pRg st="6" end="6"/>
                                            </p:txEl>
                                          </p:spTgt>
                                        </p:tgtEl>
                                        <p:attrNameLst>
                                          <p:attrName>style.visibility</p:attrName>
                                        </p:attrNameLst>
                                      </p:cBhvr>
                                      <p:to>
                                        <p:strVal val="visible"/>
                                      </p:to>
                                    </p:set>
                                    <p:animEffect transition="in" filter="dissolve">
                                      <p:cBhvr>
                                        <p:cTn id="27" dur="500"/>
                                        <p:tgtEl>
                                          <p:spTgt spid="1843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1"/>
          </p:nvPr>
        </p:nvSpPr>
        <p:spPr/>
        <p:txBody>
          <a:bodyPr/>
          <a:lstStyle/>
          <a:p>
            <a:pPr>
              <a:buFontTx/>
              <a:buNone/>
            </a:pPr>
            <a:r>
              <a:rPr lang="en-US" altLang="en-US" sz="3600" i="0" smtClean="0">
                <a:solidFill>
                  <a:schemeClr val="tx2"/>
                </a:solidFill>
              </a:rPr>
              <a:t>What will you find?</a:t>
            </a:r>
          </a:p>
        </p:txBody>
      </p:sp>
      <p:pic>
        <p:nvPicPr>
          <p:cNvPr id="260100" name="Picture 4" descr="Computer Parts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1343025"/>
            <a:ext cx="7772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60100"/>
                                        </p:tgtEl>
                                        <p:attrNameLst>
                                          <p:attrName>style.visibility</p:attrName>
                                        </p:attrNameLst>
                                      </p:cBhvr>
                                      <p:to>
                                        <p:strVal val="visible"/>
                                      </p:to>
                                    </p:set>
                                    <p:animEffect transition="in" filter="dissolve">
                                      <p:cBhvr>
                                        <p:cTn id="7" dur="500"/>
                                        <p:tgtEl>
                                          <p:spTgt spid="26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61" name="Picture 5" descr="Computer Part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838200"/>
            <a:ext cx="854233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49861"/>
                                        </p:tgtEl>
                                        <p:attrNameLst>
                                          <p:attrName>style.visibility</p:attrName>
                                        </p:attrNameLst>
                                      </p:cBhvr>
                                      <p:to>
                                        <p:strVal val="visible"/>
                                      </p:to>
                                    </p:set>
                                    <p:animEffect transition="in" filter="dissolve">
                                      <p:cBhvr>
                                        <p:cTn id="7" dur="500"/>
                                        <p:tgtEl>
                                          <p:spTgt spid="249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5" name="Picture 5" descr="Computer Parts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57250"/>
            <a:ext cx="8305800"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50885"/>
                                        </p:tgtEl>
                                        <p:attrNameLst>
                                          <p:attrName>style.visibility</p:attrName>
                                        </p:attrNameLst>
                                      </p:cBhvr>
                                      <p:to>
                                        <p:strVal val="visible"/>
                                      </p:to>
                                    </p:set>
                                    <p:animEffect transition="in" filter="dissolve">
                                      <p:cBhvr>
                                        <p:cTn id="7" dur="500"/>
                                        <p:tgtEl>
                                          <p:spTgt spid="250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6" name="Picture 4" descr="P0000358"/>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42900" y="762000"/>
            <a:ext cx="8458200" cy="5638800"/>
          </a:xfrm>
          <a:noFill/>
        </p:spPr>
      </p:pic>
      <p:sp>
        <p:nvSpPr>
          <p:cNvPr id="75779"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38596"/>
                                        </p:tgtEl>
                                        <p:attrNameLst>
                                          <p:attrName>style.visibility</p:attrName>
                                        </p:attrNameLst>
                                      </p:cBhvr>
                                      <p:to>
                                        <p:strVal val="visible"/>
                                      </p:to>
                                    </p:set>
                                    <p:animEffect transition="in" filter="dissolve">
                                      <p:cBhvr>
                                        <p:cTn id="7" dur="500"/>
                                        <p:tgtEl>
                                          <p:spTgt spid="23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914400" y="8382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Cases that may involve Digital Evidence</a:t>
            </a:r>
          </a:p>
        </p:txBody>
      </p:sp>
      <p:sp>
        <p:nvSpPr>
          <p:cNvPr id="13315" name="Text Box 5"/>
          <p:cNvSpPr txBox="1">
            <a:spLocks noChangeArrowheads="1"/>
          </p:cNvSpPr>
          <p:nvPr/>
        </p:nvSpPr>
        <p:spPr bwMode="auto">
          <a:xfrm>
            <a:off x="1295400" y="1978025"/>
            <a:ext cx="25146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Wingdings" panose="05000000000000000000" pitchFamily="2" charset="2"/>
              <a:buChar char="ü"/>
            </a:pPr>
            <a:r>
              <a:rPr lang="en-US" altLang="en-US" sz="2200" i="0">
                <a:solidFill>
                  <a:schemeClr val="tx2"/>
                </a:solidFill>
              </a:rPr>
              <a:t>Child Porn</a:t>
            </a:r>
          </a:p>
          <a:p>
            <a:pPr eaLnBrk="1" hangingPunct="1">
              <a:spcBef>
                <a:spcPct val="0"/>
              </a:spcBef>
              <a:buFont typeface="Wingdings" panose="05000000000000000000" pitchFamily="2" charset="2"/>
              <a:buChar char="ü"/>
            </a:pPr>
            <a:r>
              <a:rPr lang="en-US" altLang="en-US" sz="2200" i="0">
                <a:solidFill>
                  <a:schemeClr val="tx2"/>
                </a:solidFill>
              </a:rPr>
              <a:t>Fraud</a:t>
            </a:r>
          </a:p>
          <a:p>
            <a:pPr eaLnBrk="1" hangingPunct="1">
              <a:spcBef>
                <a:spcPct val="0"/>
              </a:spcBef>
              <a:buFont typeface="Wingdings" panose="05000000000000000000" pitchFamily="2" charset="2"/>
              <a:buChar char="ü"/>
            </a:pPr>
            <a:r>
              <a:rPr lang="en-US" altLang="en-US" sz="2200" i="0">
                <a:solidFill>
                  <a:schemeClr val="tx2"/>
                </a:solidFill>
              </a:rPr>
              <a:t>ID Theft</a:t>
            </a:r>
          </a:p>
          <a:p>
            <a:pPr eaLnBrk="1" hangingPunct="1">
              <a:spcBef>
                <a:spcPct val="0"/>
              </a:spcBef>
              <a:buFont typeface="Wingdings" panose="05000000000000000000" pitchFamily="2" charset="2"/>
              <a:buChar char="ü"/>
            </a:pPr>
            <a:r>
              <a:rPr lang="en-US" altLang="en-US" sz="2200" i="0">
                <a:solidFill>
                  <a:schemeClr val="tx2"/>
                </a:solidFill>
              </a:rPr>
              <a:t>Threats</a:t>
            </a:r>
          </a:p>
          <a:p>
            <a:pPr eaLnBrk="1" hangingPunct="1">
              <a:spcBef>
                <a:spcPct val="0"/>
              </a:spcBef>
              <a:buFont typeface="Wingdings" panose="05000000000000000000" pitchFamily="2" charset="2"/>
              <a:buChar char="ü"/>
            </a:pPr>
            <a:r>
              <a:rPr lang="en-US" altLang="en-US" sz="2200" i="0">
                <a:solidFill>
                  <a:schemeClr val="tx2"/>
                </a:solidFill>
              </a:rPr>
              <a:t>Suicide</a:t>
            </a:r>
          </a:p>
          <a:p>
            <a:pPr eaLnBrk="1" hangingPunct="1">
              <a:spcBef>
                <a:spcPct val="0"/>
              </a:spcBef>
              <a:buFont typeface="Wingdings" panose="05000000000000000000" pitchFamily="2" charset="2"/>
              <a:buChar char="ü"/>
            </a:pPr>
            <a:r>
              <a:rPr lang="en-US" altLang="en-US" sz="2200" i="0">
                <a:solidFill>
                  <a:schemeClr val="tx2"/>
                </a:solidFill>
              </a:rPr>
              <a:t>Homicide</a:t>
            </a:r>
          </a:p>
          <a:p>
            <a:pPr eaLnBrk="1" hangingPunct="1">
              <a:spcBef>
                <a:spcPct val="0"/>
              </a:spcBef>
              <a:buFont typeface="Wingdings" panose="05000000000000000000" pitchFamily="2" charset="2"/>
              <a:buChar char="ü"/>
            </a:pPr>
            <a:r>
              <a:rPr lang="en-US" altLang="en-US" sz="2200" i="0">
                <a:solidFill>
                  <a:schemeClr val="tx2"/>
                </a:solidFill>
              </a:rPr>
              <a:t>Sexual Assault</a:t>
            </a:r>
          </a:p>
          <a:p>
            <a:pPr eaLnBrk="1" hangingPunct="1">
              <a:spcBef>
                <a:spcPct val="0"/>
              </a:spcBef>
              <a:buFont typeface="Wingdings" panose="05000000000000000000" pitchFamily="2" charset="2"/>
              <a:buChar char="ü"/>
            </a:pPr>
            <a:endParaRPr lang="en-US" altLang="en-US" sz="1800" b="1" i="0"/>
          </a:p>
        </p:txBody>
      </p:sp>
      <p:sp>
        <p:nvSpPr>
          <p:cNvPr id="13316" name="Text Box 6"/>
          <p:cNvSpPr txBox="1">
            <a:spLocks noChangeArrowheads="1"/>
          </p:cNvSpPr>
          <p:nvPr/>
        </p:nvSpPr>
        <p:spPr bwMode="auto">
          <a:xfrm>
            <a:off x="4778375" y="1981200"/>
            <a:ext cx="3387725"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Wingdings" panose="05000000000000000000" pitchFamily="2" charset="2"/>
              <a:buChar char="ü"/>
            </a:pPr>
            <a:r>
              <a:rPr lang="en-US" altLang="en-US" sz="2200" i="0">
                <a:solidFill>
                  <a:schemeClr val="tx2"/>
                </a:solidFill>
              </a:rPr>
              <a:t>Computer Trespass</a:t>
            </a:r>
          </a:p>
          <a:p>
            <a:pPr eaLnBrk="1" hangingPunct="1">
              <a:spcBef>
                <a:spcPct val="0"/>
              </a:spcBef>
              <a:buFont typeface="Wingdings" panose="05000000000000000000" pitchFamily="2" charset="2"/>
              <a:buChar char="ü"/>
            </a:pPr>
            <a:r>
              <a:rPr lang="en-US" altLang="en-US" sz="2200" i="0">
                <a:solidFill>
                  <a:schemeClr val="tx2"/>
                </a:solidFill>
              </a:rPr>
              <a:t>Narcotics Investigations</a:t>
            </a:r>
          </a:p>
          <a:p>
            <a:pPr eaLnBrk="1" hangingPunct="1">
              <a:spcBef>
                <a:spcPct val="0"/>
              </a:spcBef>
              <a:buFont typeface="Wingdings" panose="05000000000000000000" pitchFamily="2" charset="2"/>
              <a:buChar char="ü"/>
            </a:pPr>
            <a:r>
              <a:rPr lang="en-US" altLang="en-US" sz="2200" i="0">
                <a:solidFill>
                  <a:schemeClr val="tx2"/>
                </a:solidFill>
              </a:rPr>
              <a:t>Burglary</a:t>
            </a:r>
          </a:p>
          <a:p>
            <a:pPr eaLnBrk="1" hangingPunct="1">
              <a:spcBef>
                <a:spcPct val="0"/>
              </a:spcBef>
              <a:buFont typeface="Wingdings" panose="05000000000000000000" pitchFamily="2" charset="2"/>
              <a:buChar char="ü"/>
            </a:pPr>
            <a:r>
              <a:rPr lang="en-US" altLang="en-US" sz="2200" i="0">
                <a:solidFill>
                  <a:schemeClr val="tx2"/>
                </a:solidFill>
              </a:rPr>
              <a:t>Extortion</a:t>
            </a:r>
          </a:p>
          <a:p>
            <a:pPr eaLnBrk="1" hangingPunct="1">
              <a:spcBef>
                <a:spcPct val="0"/>
              </a:spcBef>
              <a:buFont typeface="Wingdings" panose="05000000000000000000" pitchFamily="2" charset="2"/>
              <a:buChar char="ü"/>
            </a:pPr>
            <a:r>
              <a:rPr lang="en-US" altLang="en-US" sz="2200" i="0">
                <a:solidFill>
                  <a:schemeClr val="tx2"/>
                </a:solidFill>
              </a:rPr>
              <a:t>Stalking</a:t>
            </a:r>
          </a:p>
          <a:p>
            <a:pPr eaLnBrk="1" hangingPunct="1">
              <a:spcBef>
                <a:spcPct val="0"/>
              </a:spcBef>
              <a:buFont typeface="Wingdings" panose="05000000000000000000" pitchFamily="2" charset="2"/>
              <a:buChar char="ü"/>
            </a:pPr>
            <a:r>
              <a:rPr lang="en-US" altLang="en-US" sz="2200" i="0">
                <a:solidFill>
                  <a:schemeClr val="tx2"/>
                </a:solidFill>
              </a:rPr>
              <a:t>DV Violations</a:t>
            </a:r>
          </a:p>
          <a:p>
            <a:pPr eaLnBrk="1" hangingPunct="1">
              <a:spcBef>
                <a:spcPct val="0"/>
              </a:spcBef>
              <a:buFont typeface="Wingdings" panose="05000000000000000000" pitchFamily="2" charset="2"/>
              <a:buChar char="ü"/>
            </a:pPr>
            <a:r>
              <a:rPr lang="en-US" altLang="en-US" sz="2200" i="0">
                <a:solidFill>
                  <a:schemeClr val="tx2"/>
                </a:solidFill>
              </a:rPr>
              <a:t>Internet Gambling</a:t>
            </a:r>
          </a:p>
          <a:p>
            <a:pPr eaLnBrk="1" hangingPunct="1">
              <a:spcBef>
                <a:spcPct val="0"/>
              </a:spcBef>
              <a:buFont typeface="Wingdings" panose="05000000000000000000" pitchFamily="2" charset="2"/>
              <a:buChar char="ü"/>
            </a:pPr>
            <a:endParaRPr lang="en-US" altLang="en-US" sz="1800" b="1" i="0"/>
          </a:p>
        </p:txBody>
      </p:sp>
      <p:sp>
        <p:nvSpPr>
          <p:cNvPr id="12293"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dissolve">
                                      <p:cBhvr>
                                        <p:cTn id="7" dur="500"/>
                                        <p:tgtEl>
                                          <p:spTgt spid="13315">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animEffect transition="in" filter="dissolve">
                                      <p:cBhvr>
                                        <p:cTn id="11" dur="500"/>
                                        <p:tgtEl>
                                          <p:spTgt spid="13315">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animEffect transition="in" filter="dissolve">
                                      <p:cBhvr>
                                        <p:cTn id="15" dur="500"/>
                                        <p:tgtEl>
                                          <p:spTgt spid="13315">
                                            <p:txEl>
                                              <p:pRg st="2" end="2"/>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animEffect transition="in" filter="dissolve">
                                      <p:cBhvr>
                                        <p:cTn id="19" dur="500"/>
                                        <p:tgtEl>
                                          <p:spTgt spid="13315">
                                            <p:txEl>
                                              <p:pRg st="3" end="3"/>
                                            </p:txEl>
                                          </p:spTgt>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animEffect transition="in" filter="dissolve">
                                      <p:cBhvr>
                                        <p:cTn id="23" dur="500"/>
                                        <p:tgtEl>
                                          <p:spTgt spid="13315">
                                            <p:txEl>
                                              <p:pRg st="4" end="4"/>
                                            </p:txEl>
                                          </p:spTgt>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animEffect transition="in" filter="dissolve">
                                      <p:cBhvr>
                                        <p:cTn id="27" dur="500"/>
                                        <p:tgtEl>
                                          <p:spTgt spid="13315">
                                            <p:txEl>
                                              <p:pRg st="5" end="5"/>
                                            </p:txEl>
                                          </p:spTgt>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13315">
                                            <p:txEl>
                                              <p:pRg st="6" end="6"/>
                                            </p:txEl>
                                          </p:spTgt>
                                        </p:tgtEl>
                                        <p:attrNameLst>
                                          <p:attrName>style.visibility</p:attrName>
                                        </p:attrNameLst>
                                      </p:cBhvr>
                                      <p:to>
                                        <p:strVal val="visible"/>
                                      </p:to>
                                    </p:set>
                                    <p:animEffect transition="in" filter="dissolve">
                                      <p:cBhvr>
                                        <p:cTn id="31" dur="500"/>
                                        <p:tgtEl>
                                          <p:spTgt spid="13315">
                                            <p:txEl>
                                              <p:pRg st="6" end="6"/>
                                            </p:txEl>
                                          </p:spTgt>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13316">
                                            <p:txEl>
                                              <p:pRg st="0" end="0"/>
                                            </p:txEl>
                                          </p:spTgt>
                                        </p:tgtEl>
                                        <p:attrNameLst>
                                          <p:attrName>style.visibility</p:attrName>
                                        </p:attrNameLst>
                                      </p:cBhvr>
                                      <p:to>
                                        <p:strVal val="visible"/>
                                      </p:to>
                                    </p:set>
                                    <p:animEffect transition="in" filter="dissolve">
                                      <p:cBhvr>
                                        <p:cTn id="35" dur="500"/>
                                        <p:tgtEl>
                                          <p:spTgt spid="13316">
                                            <p:txEl>
                                              <p:pRg st="0" end="0"/>
                                            </p:txEl>
                                          </p:spTgt>
                                        </p:tgtEl>
                                      </p:cBhvr>
                                    </p:animEffect>
                                  </p:childTnLst>
                                </p:cTn>
                              </p:par>
                            </p:childTnLst>
                          </p:cTn>
                        </p:par>
                        <p:par>
                          <p:cTn id="36" fill="hold" nodeType="afterGroup">
                            <p:stCondLst>
                              <p:cond delay="4000"/>
                            </p:stCondLst>
                            <p:childTnLst>
                              <p:par>
                                <p:cTn id="37" presetID="9" presetClass="entr" presetSubtype="0" fill="hold" nodeType="afterEffect">
                                  <p:stCondLst>
                                    <p:cond delay="0"/>
                                  </p:stCondLst>
                                  <p:childTnLst>
                                    <p:set>
                                      <p:cBhvr>
                                        <p:cTn id="38" dur="1" fill="hold">
                                          <p:stCondLst>
                                            <p:cond delay="0"/>
                                          </p:stCondLst>
                                        </p:cTn>
                                        <p:tgtEl>
                                          <p:spTgt spid="13316">
                                            <p:txEl>
                                              <p:pRg st="1" end="1"/>
                                            </p:txEl>
                                          </p:spTgt>
                                        </p:tgtEl>
                                        <p:attrNameLst>
                                          <p:attrName>style.visibility</p:attrName>
                                        </p:attrNameLst>
                                      </p:cBhvr>
                                      <p:to>
                                        <p:strVal val="visible"/>
                                      </p:to>
                                    </p:set>
                                    <p:animEffect transition="in" filter="dissolve">
                                      <p:cBhvr>
                                        <p:cTn id="39" dur="500"/>
                                        <p:tgtEl>
                                          <p:spTgt spid="13316">
                                            <p:txEl>
                                              <p:pRg st="1" end="1"/>
                                            </p:txEl>
                                          </p:spTgt>
                                        </p:tgtEl>
                                      </p:cBhvr>
                                    </p:animEffect>
                                  </p:childTnLst>
                                </p:cTn>
                              </p:par>
                            </p:childTnLst>
                          </p:cTn>
                        </p:par>
                        <p:par>
                          <p:cTn id="40" fill="hold" nodeType="afterGroup">
                            <p:stCondLst>
                              <p:cond delay="4500"/>
                            </p:stCondLst>
                            <p:childTnLst>
                              <p:par>
                                <p:cTn id="41" presetID="9" presetClass="entr" presetSubtype="0" fill="hold" nodeType="afterEffect">
                                  <p:stCondLst>
                                    <p:cond delay="0"/>
                                  </p:stCondLst>
                                  <p:childTnLst>
                                    <p:set>
                                      <p:cBhvr>
                                        <p:cTn id="42" dur="1" fill="hold">
                                          <p:stCondLst>
                                            <p:cond delay="0"/>
                                          </p:stCondLst>
                                        </p:cTn>
                                        <p:tgtEl>
                                          <p:spTgt spid="13316">
                                            <p:txEl>
                                              <p:pRg st="2" end="2"/>
                                            </p:txEl>
                                          </p:spTgt>
                                        </p:tgtEl>
                                        <p:attrNameLst>
                                          <p:attrName>style.visibility</p:attrName>
                                        </p:attrNameLst>
                                      </p:cBhvr>
                                      <p:to>
                                        <p:strVal val="visible"/>
                                      </p:to>
                                    </p:set>
                                    <p:animEffect transition="in" filter="dissolve">
                                      <p:cBhvr>
                                        <p:cTn id="43" dur="500"/>
                                        <p:tgtEl>
                                          <p:spTgt spid="13316">
                                            <p:txEl>
                                              <p:pRg st="2" end="2"/>
                                            </p:txEl>
                                          </p:spTgt>
                                        </p:tgtEl>
                                      </p:cBhvr>
                                    </p:animEffect>
                                  </p:childTnLst>
                                </p:cTn>
                              </p:par>
                            </p:childTnLst>
                          </p:cTn>
                        </p:par>
                        <p:par>
                          <p:cTn id="44" fill="hold" nodeType="afterGroup">
                            <p:stCondLst>
                              <p:cond delay="5000"/>
                            </p:stCondLst>
                            <p:childTnLst>
                              <p:par>
                                <p:cTn id="45" presetID="9" presetClass="entr" presetSubtype="0" fill="hold" nodeType="afterEffect">
                                  <p:stCondLst>
                                    <p:cond delay="0"/>
                                  </p:stCondLst>
                                  <p:childTnLst>
                                    <p:set>
                                      <p:cBhvr>
                                        <p:cTn id="46" dur="1" fill="hold">
                                          <p:stCondLst>
                                            <p:cond delay="0"/>
                                          </p:stCondLst>
                                        </p:cTn>
                                        <p:tgtEl>
                                          <p:spTgt spid="13316">
                                            <p:txEl>
                                              <p:pRg st="3" end="3"/>
                                            </p:txEl>
                                          </p:spTgt>
                                        </p:tgtEl>
                                        <p:attrNameLst>
                                          <p:attrName>style.visibility</p:attrName>
                                        </p:attrNameLst>
                                      </p:cBhvr>
                                      <p:to>
                                        <p:strVal val="visible"/>
                                      </p:to>
                                    </p:set>
                                    <p:animEffect transition="in" filter="dissolve">
                                      <p:cBhvr>
                                        <p:cTn id="47" dur="500"/>
                                        <p:tgtEl>
                                          <p:spTgt spid="13316">
                                            <p:txEl>
                                              <p:pRg st="3" end="3"/>
                                            </p:txEl>
                                          </p:spTgt>
                                        </p:tgtEl>
                                      </p:cBhvr>
                                    </p:animEffect>
                                  </p:childTnLst>
                                </p:cTn>
                              </p:par>
                            </p:childTnLst>
                          </p:cTn>
                        </p:par>
                        <p:par>
                          <p:cTn id="48" fill="hold" nodeType="afterGroup">
                            <p:stCondLst>
                              <p:cond delay="5500"/>
                            </p:stCondLst>
                            <p:childTnLst>
                              <p:par>
                                <p:cTn id="49" presetID="9" presetClass="entr" presetSubtype="0" fill="hold" nodeType="afterEffect">
                                  <p:stCondLst>
                                    <p:cond delay="0"/>
                                  </p:stCondLst>
                                  <p:childTnLst>
                                    <p:set>
                                      <p:cBhvr>
                                        <p:cTn id="50" dur="1" fill="hold">
                                          <p:stCondLst>
                                            <p:cond delay="0"/>
                                          </p:stCondLst>
                                        </p:cTn>
                                        <p:tgtEl>
                                          <p:spTgt spid="13316">
                                            <p:txEl>
                                              <p:pRg st="4" end="4"/>
                                            </p:txEl>
                                          </p:spTgt>
                                        </p:tgtEl>
                                        <p:attrNameLst>
                                          <p:attrName>style.visibility</p:attrName>
                                        </p:attrNameLst>
                                      </p:cBhvr>
                                      <p:to>
                                        <p:strVal val="visible"/>
                                      </p:to>
                                    </p:set>
                                    <p:animEffect transition="in" filter="dissolve">
                                      <p:cBhvr>
                                        <p:cTn id="51" dur="500"/>
                                        <p:tgtEl>
                                          <p:spTgt spid="13316">
                                            <p:txEl>
                                              <p:pRg st="4" end="4"/>
                                            </p:txEl>
                                          </p:spTgt>
                                        </p:tgtEl>
                                      </p:cBhvr>
                                    </p:animEffect>
                                  </p:childTnLst>
                                </p:cTn>
                              </p:par>
                            </p:childTnLst>
                          </p:cTn>
                        </p:par>
                        <p:par>
                          <p:cTn id="52" fill="hold" nodeType="afterGroup">
                            <p:stCondLst>
                              <p:cond delay="6000"/>
                            </p:stCondLst>
                            <p:childTnLst>
                              <p:par>
                                <p:cTn id="53" presetID="9" presetClass="entr" presetSubtype="0" fill="hold" nodeType="afterEffect">
                                  <p:stCondLst>
                                    <p:cond delay="0"/>
                                  </p:stCondLst>
                                  <p:childTnLst>
                                    <p:set>
                                      <p:cBhvr>
                                        <p:cTn id="54" dur="1" fill="hold">
                                          <p:stCondLst>
                                            <p:cond delay="0"/>
                                          </p:stCondLst>
                                        </p:cTn>
                                        <p:tgtEl>
                                          <p:spTgt spid="13316">
                                            <p:txEl>
                                              <p:pRg st="5" end="5"/>
                                            </p:txEl>
                                          </p:spTgt>
                                        </p:tgtEl>
                                        <p:attrNameLst>
                                          <p:attrName>style.visibility</p:attrName>
                                        </p:attrNameLst>
                                      </p:cBhvr>
                                      <p:to>
                                        <p:strVal val="visible"/>
                                      </p:to>
                                    </p:set>
                                    <p:animEffect transition="in" filter="dissolve">
                                      <p:cBhvr>
                                        <p:cTn id="55" dur="500"/>
                                        <p:tgtEl>
                                          <p:spTgt spid="13316">
                                            <p:txEl>
                                              <p:pRg st="5" end="5"/>
                                            </p:txEl>
                                          </p:spTgt>
                                        </p:tgtEl>
                                      </p:cBhvr>
                                    </p:animEffect>
                                  </p:childTnLst>
                                </p:cTn>
                              </p:par>
                            </p:childTnLst>
                          </p:cTn>
                        </p:par>
                        <p:par>
                          <p:cTn id="56" fill="hold" nodeType="afterGroup">
                            <p:stCondLst>
                              <p:cond delay="6500"/>
                            </p:stCondLst>
                            <p:childTnLst>
                              <p:par>
                                <p:cTn id="57" presetID="9" presetClass="entr" presetSubtype="0" fill="hold" nodeType="afterEffect">
                                  <p:stCondLst>
                                    <p:cond delay="0"/>
                                  </p:stCondLst>
                                  <p:childTnLst>
                                    <p:set>
                                      <p:cBhvr>
                                        <p:cTn id="58" dur="1" fill="hold">
                                          <p:stCondLst>
                                            <p:cond delay="0"/>
                                          </p:stCondLst>
                                        </p:cTn>
                                        <p:tgtEl>
                                          <p:spTgt spid="13316">
                                            <p:txEl>
                                              <p:pRg st="6" end="6"/>
                                            </p:txEl>
                                          </p:spTgt>
                                        </p:tgtEl>
                                        <p:attrNameLst>
                                          <p:attrName>style.visibility</p:attrName>
                                        </p:attrNameLst>
                                      </p:cBhvr>
                                      <p:to>
                                        <p:strVal val="visible"/>
                                      </p:to>
                                    </p:set>
                                    <p:animEffect transition="in" filter="dissolve">
                                      <p:cBhvr>
                                        <p:cTn id="59" dur="500"/>
                                        <p:tgtEl>
                                          <p:spTgt spid="133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0" name="Picture 4" descr="P000035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42900" y="762000"/>
            <a:ext cx="8458200" cy="5638800"/>
          </a:xfrm>
          <a:noFill/>
        </p:spPr>
      </p:pic>
      <p:sp>
        <p:nvSpPr>
          <p:cNvPr id="76803"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239620"/>
                                        </p:tgtEl>
                                        <p:attrNameLst>
                                          <p:attrName>style.visibility</p:attrName>
                                        </p:attrNameLst>
                                      </p:cBhvr>
                                      <p:to>
                                        <p:strVal val="visible"/>
                                      </p:to>
                                    </p:set>
                                    <p:animEffect transition="in" filter="dissolve">
                                      <p:cBhvr>
                                        <p:cTn id="7" dur="500"/>
                                        <p:tgtEl>
                                          <p:spTgt spid="23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4" name="Picture 4" descr="scene4"/>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43000" y="533400"/>
            <a:ext cx="6629400" cy="5749925"/>
          </a:xfrm>
          <a:noFill/>
        </p:spPr>
      </p:pic>
      <p:sp>
        <p:nvSpPr>
          <p:cNvPr id="77827"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240644"/>
                                        </p:tgtEl>
                                        <p:attrNameLst>
                                          <p:attrName>style.visibility</p:attrName>
                                        </p:attrNameLst>
                                      </p:cBhvr>
                                      <p:to>
                                        <p:strVal val="visible"/>
                                      </p:to>
                                    </p:set>
                                    <p:animEffect transition="in" filter="dissolve">
                                      <p:cBhvr>
                                        <p:cTn id="7" dur="500"/>
                                        <p:tgtEl>
                                          <p:spTgt spid="24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42" name="Text Box 6"/>
          <p:cNvSpPr txBox="1">
            <a:spLocks noChangeArrowheads="1"/>
          </p:cNvSpPr>
          <p:nvPr/>
        </p:nvSpPr>
        <p:spPr bwMode="auto">
          <a:xfrm>
            <a:off x="457200" y="19050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2200" b="1" i="0">
                <a:solidFill>
                  <a:schemeClr val="tx2"/>
                </a:solidFill>
              </a:rPr>
              <a:t> Secure the scene immediately</a:t>
            </a:r>
          </a:p>
          <a:p>
            <a:pPr eaLnBrk="1" hangingPunct="1">
              <a:spcBef>
                <a:spcPct val="0"/>
              </a:spcBef>
            </a:pPr>
            <a:endParaRPr lang="en-US" altLang="en-US" sz="2200" b="1" i="0" u="sng">
              <a:solidFill>
                <a:schemeClr val="tx2"/>
              </a:solidFill>
            </a:endParaRPr>
          </a:p>
          <a:p>
            <a:pPr eaLnBrk="1" hangingPunct="1">
              <a:spcBef>
                <a:spcPct val="0"/>
              </a:spcBef>
            </a:pPr>
            <a:r>
              <a:rPr lang="en-US" altLang="en-US" sz="2200" b="1" i="0">
                <a:solidFill>
                  <a:schemeClr val="tx2"/>
                </a:solidFill>
              </a:rPr>
              <a:t> </a:t>
            </a:r>
            <a:r>
              <a:rPr lang="en-US" altLang="en-US" sz="2200" b="1" i="0" u="sng">
                <a:solidFill>
                  <a:schemeClr val="tx2"/>
                </a:solidFill>
              </a:rPr>
              <a:t>DO NOT</a:t>
            </a:r>
            <a:r>
              <a:rPr lang="en-US" altLang="en-US" sz="2200" b="1" i="0">
                <a:solidFill>
                  <a:schemeClr val="tx2"/>
                </a:solidFill>
              </a:rPr>
              <a:t> allow suspect to access computer</a:t>
            </a:r>
          </a:p>
          <a:p>
            <a:pPr eaLnBrk="1" hangingPunct="1">
              <a:spcBef>
                <a:spcPct val="0"/>
              </a:spcBef>
            </a:pPr>
            <a:endParaRPr lang="en-US" altLang="en-US" sz="2200" b="1" i="0">
              <a:solidFill>
                <a:schemeClr val="tx2"/>
              </a:solidFill>
            </a:endParaRPr>
          </a:p>
          <a:p>
            <a:pPr eaLnBrk="1" hangingPunct="1">
              <a:spcBef>
                <a:spcPct val="0"/>
              </a:spcBef>
            </a:pPr>
            <a:r>
              <a:rPr lang="en-US" altLang="en-US" sz="2200" b="1" i="0">
                <a:solidFill>
                  <a:schemeClr val="tx2"/>
                </a:solidFill>
              </a:rPr>
              <a:t> Identify and isolate phone lines and network connections</a:t>
            </a:r>
          </a:p>
          <a:p>
            <a:pPr eaLnBrk="1" hangingPunct="1">
              <a:spcBef>
                <a:spcPct val="0"/>
              </a:spcBef>
            </a:pPr>
            <a:endParaRPr lang="en-US" altLang="en-US" sz="2200" b="1" i="0">
              <a:solidFill>
                <a:schemeClr val="tx2"/>
              </a:solidFill>
            </a:endParaRPr>
          </a:p>
          <a:p>
            <a:pPr eaLnBrk="1" hangingPunct="1">
              <a:spcBef>
                <a:spcPct val="0"/>
              </a:spcBef>
            </a:pPr>
            <a:r>
              <a:rPr lang="en-US" altLang="en-US" sz="2200" b="1" i="0">
                <a:solidFill>
                  <a:schemeClr val="tx2"/>
                </a:solidFill>
              </a:rPr>
              <a:t> If the computer is Off –</a:t>
            </a:r>
            <a:r>
              <a:rPr lang="en-US" altLang="en-US" sz="2200" b="1" i="0" u="sng">
                <a:solidFill>
                  <a:schemeClr val="tx2"/>
                </a:solidFill>
              </a:rPr>
              <a:t> DO NOT </a:t>
            </a:r>
            <a:r>
              <a:rPr lang="en-US" altLang="en-US" sz="2200" b="1" i="0">
                <a:solidFill>
                  <a:schemeClr val="tx2"/>
                </a:solidFill>
              </a:rPr>
              <a:t>turn it on</a:t>
            </a:r>
          </a:p>
          <a:p>
            <a:pPr eaLnBrk="1" hangingPunct="1">
              <a:spcBef>
                <a:spcPct val="0"/>
              </a:spcBef>
            </a:pPr>
            <a:endParaRPr lang="en-US" altLang="en-US" sz="2200" b="1" i="0">
              <a:solidFill>
                <a:schemeClr val="tx2"/>
              </a:solidFill>
            </a:endParaRPr>
          </a:p>
          <a:p>
            <a:pPr eaLnBrk="1" hangingPunct="1">
              <a:spcBef>
                <a:spcPct val="0"/>
              </a:spcBef>
            </a:pPr>
            <a:r>
              <a:rPr lang="en-US" altLang="en-US" sz="2200" b="1" i="0">
                <a:solidFill>
                  <a:schemeClr val="tx2"/>
                </a:solidFill>
              </a:rPr>
              <a:t>Remember - data can be accessed remotely</a:t>
            </a:r>
          </a:p>
          <a:p>
            <a:pPr eaLnBrk="1" hangingPunct="1">
              <a:spcBef>
                <a:spcPct val="0"/>
              </a:spcBef>
              <a:buFontTx/>
              <a:buNone/>
            </a:pPr>
            <a:endParaRPr lang="en-US" altLang="en-US" sz="1400" b="1" i="0">
              <a:solidFill>
                <a:schemeClr val="tx2"/>
              </a:solidFill>
            </a:endParaRPr>
          </a:p>
          <a:p>
            <a:pPr eaLnBrk="1" hangingPunct="1">
              <a:spcBef>
                <a:spcPct val="0"/>
              </a:spcBef>
              <a:buFontTx/>
              <a:buNone/>
            </a:pPr>
            <a:r>
              <a:rPr lang="en-US" altLang="en-US" sz="1400" b="1" i="0">
                <a:solidFill>
                  <a:schemeClr val="tx2"/>
                </a:solidFill>
              </a:rPr>
              <a:t>NOTE:  If you have remote access to your computer – NOT a good idea to scare the SH#!% out of your spouse!</a:t>
            </a:r>
          </a:p>
          <a:p>
            <a:pPr algn="ctr" eaLnBrk="1" hangingPunct="1">
              <a:spcBef>
                <a:spcPct val="0"/>
              </a:spcBef>
              <a:buFontTx/>
              <a:buNone/>
            </a:pPr>
            <a:endParaRPr lang="en-US" altLang="en-US" sz="2200" b="1" i="0">
              <a:solidFill>
                <a:schemeClr val="tx2"/>
              </a:solidFill>
            </a:endParaRPr>
          </a:p>
          <a:p>
            <a:pPr algn="ctr" eaLnBrk="1" hangingPunct="1">
              <a:spcBef>
                <a:spcPct val="0"/>
              </a:spcBef>
              <a:buFontTx/>
              <a:buNone/>
            </a:pPr>
            <a:endParaRPr lang="en-US" altLang="en-US" sz="2200" b="1" i="0">
              <a:solidFill>
                <a:schemeClr val="tx2"/>
              </a:solidFill>
            </a:endParaRPr>
          </a:p>
          <a:p>
            <a:pPr algn="ctr" eaLnBrk="1" hangingPunct="1">
              <a:spcBef>
                <a:spcPct val="0"/>
              </a:spcBef>
              <a:buFontTx/>
              <a:buNone/>
            </a:pPr>
            <a:endParaRPr lang="en-US" altLang="en-US" sz="2200" b="1" i="0">
              <a:solidFill>
                <a:schemeClr val="tx2"/>
              </a:solidFill>
            </a:endParaRPr>
          </a:p>
        </p:txBody>
      </p:sp>
      <p:sp>
        <p:nvSpPr>
          <p:cNvPr id="91146" name="WordArt 10"/>
          <p:cNvSpPr>
            <a:spLocks noChangeArrowheads="1" noChangeShapeType="1" noTextEdit="1"/>
          </p:cNvSpPr>
          <p:nvPr/>
        </p:nvSpPr>
        <p:spPr bwMode="auto">
          <a:xfrm>
            <a:off x="2895600" y="685800"/>
            <a:ext cx="31242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0000"/>
                    </a:gs>
                    <a:gs pos="100000">
                      <a:srgbClr val="760000"/>
                    </a:gs>
                  </a:gsLst>
                  <a:path path="rect">
                    <a:fillToRect l="50000" t="50000" r="50000" b="50000"/>
                  </a:path>
                </a:gradFill>
                <a:effectLst>
                  <a:outerShdw dist="35921" dir="2700000" algn="ctr" rotWithShape="0">
                    <a:srgbClr val="C0C0C0"/>
                  </a:outerShdw>
                </a:effectLst>
                <a:latin typeface="Impact" panose="020B0806030902050204" pitchFamily="34" charset="0"/>
              </a:rPr>
              <a:t>OFFICER SAFETY!</a:t>
            </a:r>
          </a:p>
        </p:txBody>
      </p:sp>
      <p:sp>
        <p:nvSpPr>
          <p:cNvPr id="78852" name="TextBox 7"/>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1146"/>
                                        </p:tgtEl>
                                        <p:attrNameLst>
                                          <p:attrName>style.visibility</p:attrName>
                                        </p:attrNameLst>
                                      </p:cBhvr>
                                      <p:to>
                                        <p:strVal val="visible"/>
                                      </p:to>
                                    </p:set>
                                    <p:anim calcmode="lin" valueType="num">
                                      <p:cBhvr additive="base">
                                        <p:cTn id="7" dur="500" fill="hold"/>
                                        <p:tgtEl>
                                          <p:spTgt spid="91146"/>
                                        </p:tgtEl>
                                        <p:attrNameLst>
                                          <p:attrName>ppt_x</p:attrName>
                                        </p:attrNameLst>
                                      </p:cBhvr>
                                      <p:tavLst>
                                        <p:tav tm="0">
                                          <p:val>
                                            <p:strVal val="#ppt_x"/>
                                          </p:val>
                                        </p:tav>
                                        <p:tav tm="100000">
                                          <p:val>
                                            <p:strVal val="#ppt_x"/>
                                          </p:val>
                                        </p:tav>
                                      </p:tavLst>
                                    </p:anim>
                                    <p:anim calcmode="lin" valueType="num">
                                      <p:cBhvr additive="base">
                                        <p:cTn id="8" dur="500" fill="hold"/>
                                        <p:tgtEl>
                                          <p:spTgt spid="9114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9" presetClass="entr" presetSubtype="0" fill="hold" nodeType="afterEffect">
                                  <p:stCondLst>
                                    <p:cond delay="1000"/>
                                  </p:stCondLst>
                                  <p:childTnLst>
                                    <p:set>
                                      <p:cBhvr>
                                        <p:cTn id="11" dur="1" fill="hold">
                                          <p:stCondLst>
                                            <p:cond delay="0"/>
                                          </p:stCondLst>
                                        </p:cTn>
                                        <p:tgtEl>
                                          <p:spTgt spid="91142">
                                            <p:txEl>
                                              <p:pRg st="0" end="0"/>
                                            </p:txEl>
                                          </p:spTgt>
                                        </p:tgtEl>
                                        <p:attrNameLst>
                                          <p:attrName>style.visibility</p:attrName>
                                        </p:attrNameLst>
                                      </p:cBhvr>
                                      <p:to>
                                        <p:strVal val="visible"/>
                                      </p:to>
                                    </p:set>
                                    <p:animEffect transition="in" filter="dissolve">
                                      <p:cBhvr>
                                        <p:cTn id="12" dur="500"/>
                                        <p:tgtEl>
                                          <p:spTgt spid="91142">
                                            <p:txEl>
                                              <p:pRg st="0" end="0"/>
                                            </p:txEl>
                                          </p:spTgt>
                                        </p:tgtEl>
                                      </p:cBhvr>
                                    </p:animEffect>
                                  </p:childTnLst>
                                </p:cTn>
                              </p:par>
                            </p:childTnLst>
                          </p:cTn>
                        </p:par>
                        <p:par>
                          <p:cTn id="13" fill="hold" nodeType="afterGroup">
                            <p:stCondLst>
                              <p:cond delay="2000"/>
                            </p:stCondLst>
                            <p:childTnLst>
                              <p:par>
                                <p:cTn id="14" presetID="9" presetClass="entr" presetSubtype="0" fill="hold" nodeType="afterEffect">
                                  <p:stCondLst>
                                    <p:cond delay="1000"/>
                                  </p:stCondLst>
                                  <p:childTnLst>
                                    <p:set>
                                      <p:cBhvr>
                                        <p:cTn id="15" dur="1" fill="hold">
                                          <p:stCondLst>
                                            <p:cond delay="0"/>
                                          </p:stCondLst>
                                        </p:cTn>
                                        <p:tgtEl>
                                          <p:spTgt spid="91142">
                                            <p:txEl>
                                              <p:pRg st="2" end="2"/>
                                            </p:txEl>
                                          </p:spTgt>
                                        </p:tgtEl>
                                        <p:attrNameLst>
                                          <p:attrName>style.visibility</p:attrName>
                                        </p:attrNameLst>
                                      </p:cBhvr>
                                      <p:to>
                                        <p:strVal val="visible"/>
                                      </p:to>
                                    </p:set>
                                    <p:animEffect transition="in" filter="dissolve">
                                      <p:cBhvr>
                                        <p:cTn id="16" dur="500"/>
                                        <p:tgtEl>
                                          <p:spTgt spid="91142">
                                            <p:txEl>
                                              <p:pRg st="2" end="2"/>
                                            </p:txEl>
                                          </p:spTgt>
                                        </p:tgtEl>
                                      </p:cBhvr>
                                    </p:animEffect>
                                  </p:childTnLst>
                                </p:cTn>
                              </p:par>
                            </p:childTnLst>
                          </p:cTn>
                        </p:par>
                        <p:par>
                          <p:cTn id="17" fill="hold" nodeType="afterGroup">
                            <p:stCondLst>
                              <p:cond delay="3500"/>
                            </p:stCondLst>
                            <p:childTnLst>
                              <p:par>
                                <p:cTn id="18" presetID="9" presetClass="entr" presetSubtype="0" fill="hold" nodeType="afterEffect">
                                  <p:stCondLst>
                                    <p:cond delay="1000"/>
                                  </p:stCondLst>
                                  <p:childTnLst>
                                    <p:set>
                                      <p:cBhvr>
                                        <p:cTn id="19" dur="1" fill="hold">
                                          <p:stCondLst>
                                            <p:cond delay="0"/>
                                          </p:stCondLst>
                                        </p:cTn>
                                        <p:tgtEl>
                                          <p:spTgt spid="91142">
                                            <p:txEl>
                                              <p:pRg st="4" end="4"/>
                                            </p:txEl>
                                          </p:spTgt>
                                        </p:tgtEl>
                                        <p:attrNameLst>
                                          <p:attrName>style.visibility</p:attrName>
                                        </p:attrNameLst>
                                      </p:cBhvr>
                                      <p:to>
                                        <p:strVal val="visible"/>
                                      </p:to>
                                    </p:set>
                                    <p:animEffect transition="in" filter="dissolve">
                                      <p:cBhvr>
                                        <p:cTn id="20" dur="500"/>
                                        <p:tgtEl>
                                          <p:spTgt spid="91142">
                                            <p:txEl>
                                              <p:pRg st="4" end="4"/>
                                            </p:txEl>
                                          </p:spTgt>
                                        </p:tgtEl>
                                      </p:cBhvr>
                                    </p:animEffect>
                                  </p:childTnLst>
                                </p:cTn>
                              </p:par>
                            </p:childTnLst>
                          </p:cTn>
                        </p:par>
                        <p:par>
                          <p:cTn id="21" fill="hold" nodeType="afterGroup">
                            <p:stCondLst>
                              <p:cond delay="5000"/>
                            </p:stCondLst>
                            <p:childTnLst>
                              <p:par>
                                <p:cTn id="22" presetID="9" presetClass="entr" presetSubtype="0" fill="hold" nodeType="afterEffect">
                                  <p:stCondLst>
                                    <p:cond delay="1000"/>
                                  </p:stCondLst>
                                  <p:childTnLst>
                                    <p:set>
                                      <p:cBhvr>
                                        <p:cTn id="23" dur="1" fill="hold">
                                          <p:stCondLst>
                                            <p:cond delay="0"/>
                                          </p:stCondLst>
                                        </p:cTn>
                                        <p:tgtEl>
                                          <p:spTgt spid="91142">
                                            <p:txEl>
                                              <p:pRg st="6" end="6"/>
                                            </p:txEl>
                                          </p:spTgt>
                                        </p:tgtEl>
                                        <p:attrNameLst>
                                          <p:attrName>style.visibility</p:attrName>
                                        </p:attrNameLst>
                                      </p:cBhvr>
                                      <p:to>
                                        <p:strVal val="visible"/>
                                      </p:to>
                                    </p:set>
                                    <p:animEffect transition="in" filter="dissolve">
                                      <p:cBhvr>
                                        <p:cTn id="24" dur="500"/>
                                        <p:tgtEl>
                                          <p:spTgt spid="91142">
                                            <p:txEl>
                                              <p:pRg st="6" end="6"/>
                                            </p:txEl>
                                          </p:spTgt>
                                        </p:tgtEl>
                                      </p:cBhvr>
                                    </p:animEffect>
                                  </p:childTnLst>
                                </p:cTn>
                              </p:par>
                            </p:childTnLst>
                          </p:cTn>
                        </p:par>
                        <p:par>
                          <p:cTn id="25" fill="hold" nodeType="afterGroup">
                            <p:stCondLst>
                              <p:cond delay="6500"/>
                            </p:stCondLst>
                            <p:childTnLst>
                              <p:par>
                                <p:cTn id="26" presetID="9" presetClass="entr" presetSubtype="0" fill="hold" nodeType="afterEffect">
                                  <p:stCondLst>
                                    <p:cond delay="1000"/>
                                  </p:stCondLst>
                                  <p:childTnLst>
                                    <p:set>
                                      <p:cBhvr>
                                        <p:cTn id="27" dur="1" fill="hold">
                                          <p:stCondLst>
                                            <p:cond delay="0"/>
                                          </p:stCondLst>
                                        </p:cTn>
                                        <p:tgtEl>
                                          <p:spTgt spid="91142">
                                            <p:txEl>
                                              <p:pRg st="8" end="8"/>
                                            </p:txEl>
                                          </p:spTgt>
                                        </p:tgtEl>
                                        <p:attrNameLst>
                                          <p:attrName>style.visibility</p:attrName>
                                        </p:attrNameLst>
                                      </p:cBhvr>
                                      <p:to>
                                        <p:strVal val="visible"/>
                                      </p:to>
                                    </p:set>
                                    <p:animEffect transition="in" filter="dissolve">
                                      <p:cBhvr>
                                        <p:cTn id="28" dur="500"/>
                                        <p:tgtEl>
                                          <p:spTgt spid="91142">
                                            <p:txEl>
                                              <p:pRg st="8" end="8"/>
                                            </p:txEl>
                                          </p:spTgt>
                                        </p:tgtEl>
                                      </p:cBhvr>
                                    </p:animEffect>
                                  </p:childTnLst>
                                </p:cTn>
                              </p:par>
                            </p:childTnLst>
                          </p:cTn>
                        </p:par>
                        <p:par>
                          <p:cTn id="29" fill="hold" nodeType="afterGroup">
                            <p:stCondLst>
                              <p:cond delay="8000"/>
                            </p:stCondLst>
                            <p:childTnLst>
                              <p:par>
                                <p:cTn id="30" presetID="9" presetClass="entr" presetSubtype="0" fill="hold" nodeType="afterEffect">
                                  <p:stCondLst>
                                    <p:cond delay="1000"/>
                                  </p:stCondLst>
                                  <p:childTnLst>
                                    <p:set>
                                      <p:cBhvr>
                                        <p:cTn id="31" dur="1" fill="hold">
                                          <p:stCondLst>
                                            <p:cond delay="0"/>
                                          </p:stCondLst>
                                        </p:cTn>
                                        <p:tgtEl>
                                          <p:spTgt spid="91142">
                                            <p:txEl>
                                              <p:pRg st="10" end="10"/>
                                            </p:txEl>
                                          </p:spTgt>
                                        </p:tgtEl>
                                        <p:attrNameLst>
                                          <p:attrName>style.visibility</p:attrName>
                                        </p:attrNameLst>
                                      </p:cBhvr>
                                      <p:to>
                                        <p:strVal val="visible"/>
                                      </p:to>
                                    </p:set>
                                    <p:animEffect transition="in" filter="dissolve">
                                      <p:cBhvr>
                                        <p:cTn id="32" dur="500"/>
                                        <p:tgtEl>
                                          <p:spTgt spid="9114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4"/>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Secure the Seized Items</a:t>
            </a:r>
          </a:p>
        </p:txBody>
      </p:sp>
      <p:sp>
        <p:nvSpPr>
          <p:cNvPr id="79875" name="Text Box 5"/>
          <p:cNvSpPr txBox="1">
            <a:spLocks noChangeArrowheads="1"/>
          </p:cNvSpPr>
          <p:nvPr/>
        </p:nvSpPr>
        <p:spPr bwMode="auto">
          <a:xfrm>
            <a:off x="533400" y="1905000"/>
            <a:ext cx="80772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200" b="1" i="0">
                <a:solidFill>
                  <a:schemeClr val="tx2"/>
                </a:solidFill>
              </a:rPr>
              <a:t> Don’t leave the computer unattended</a:t>
            </a:r>
          </a:p>
          <a:p>
            <a:pPr eaLnBrk="1" hangingPunct="1">
              <a:spcBef>
                <a:spcPct val="50000"/>
              </a:spcBef>
            </a:pPr>
            <a:r>
              <a:rPr lang="en-US" altLang="en-US" sz="2200" b="1" i="0">
                <a:solidFill>
                  <a:schemeClr val="tx2"/>
                </a:solidFill>
              </a:rPr>
              <a:t> Maintain a chain of custody of evidence</a:t>
            </a:r>
          </a:p>
          <a:p>
            <a:pPr eaLnBrk="1" hangingPunct="1">
              <a:spcBef>
                <a:spcPct val="50000"/>
              </a:spcBef>
            </a:pPr>
            <a:r>
              <a:rPr lang="en-US" altLang="en-US" sz="2200" b="1" i="0">
                <a:solidFill>
                  <a:schemeClr val="tx2"/>
                </a:solidFill>
              </a:rPr>
              <a:t> Treat it as if you will have to testify on your findings and methods</a:t>
            </a:r>
          </a:p>
          <a:p>
            <a:pPr eaLnBrk="1" hangingPunct="1">
              <a:spcBef>
                <a:spcPct val="50000"/>
              </a:spcBef>
            </a:pPr>
            <a:r>
              <a:rPr lang="en-US" altLang="en-US" sz="2200" b="1" i="0">
                <a:solidFill>
                  <a:schemeClr val="tx2"/>
                </a:solidFill>
              </a:rPr>
              <a:t> Take all floppy diskettes, CD’s, tapes and all documentation that may contain evidence</a:t>
            </a:r>
          </a:p>
        </p:txBody>
      </p:sp>
      <p:sp>
        <p:nvSpPr>
          <p:cNvPr id="79876"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dissolve">
                                      <p:cBhvr>
                                        <p:cTn id="7" dur="500"/>
                                        <p:tgtEl>
                                          <p:spTgt spid="79875">
                                            <p:txEl>
                                              <p:pRg st="0" end="0"/>
                                            </p:txEl>
                                          </p:spTgt>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79875">
                                            <p:txEl>
                                              <p:pRg st="1" end="1"/>
                                            </p:txEl>
                                          </p:spTgt>
                                        </p:tgtEl>
                                        <p:attrNameLst>
                                          <p:attrName>style.visibility</p:attrName>
                                        </p:attrNameLst>
                                      </p:cBhvr>
                                      <p:to>
                                        <p:strVal val="visible"/>
                                      </p:to>
                                    </p:set>
                                    <p:animEffect transition="in" filter="dissolve">
                                      <p:cBhvr>
                                        <p:cTn id="11" dur="500"/>
                                        <p:tgtEl>
                                          <p:spTgt spid="79875">
                                            <p:txEl>
                                              <p:pRg st="1" end="1"/>
                                            </p:txEl>
                                          </p:spTgt>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79875">
                                            <p:txEl>
                                              <p:pRg st="2" end="2"/>
                                            </p:txEl>
                                          </p:spTgt>
                                        </p:tgtEl>
                                        <p:attrNameLst>
                                          <p:attrName>style.visibility</p:attrName>
                                        </p:attrNameLst>
                                      </p:cBhvr>
                                      <p:to>
                                        <p:strVal val="visible"/>
                                      </p:to>
                                    </p:set>
                                    <p:animEffect transition="in" filter="dissolve">
                                      <p:cBhvr>
                                        <p:cTn id="15" dur="500"/>
                                        <p:tgtEl>
                                          <p:spTgt spid="79875">
                                            <p:txEl>
                                              <p:pRg st="2" end="2"/>
                                            </p:txEl>
                                          </p:spTgt>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79875">
                                            <p:txEl>
                                              <p:pRg st="3" end="3"/>
                                            </p:txEl>
                                          </p:spTgt>
                                        </p:tgtEl>
                                        <p:attrNameLst>
                                          <p:attrName>style.visibility</p:attrName>
                                        </p:attrNameLst>
                                      </p:cBhvr>
                                      <p:to>
                                        <p:strVal val="visible"/>
                                      </p:to>
                                    </p:set>
                                    <p:animEffect transition="in" filter="dissolve">
                                      <p:cBhvr>
                                        <p:cTn id="19" dur="500"/>
                                        <p:tgtEl>
                                          <p:spTgt spid="798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4"/>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Importance of taking good notes</a:t>
            </a:r>
          </a:p>
        </p:txBody>
      </p:sp>
      <p:sp>
        <p:nvSpPr>
          <p:cNvPr id="80899" name="Text Box 6"/>
          <p:cNvSpPr txBox="1">
            <a:spLocks noChangeArrowheads="1"/>
          </p:cNvSpPr>
          <p:nvPr/>
        </p:nvSpPr>
        <p:spPr bwMode="auto">
          <a:xfrm>
            <a:off x="762000" y="1447800"/>
            <a:ext cx="75438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i="0">
                <a:solidFill>
                  <a:schemeClr val="tx2"/>
                </a:solidFill>
              </a:rPr>
              <a:t>Times are changing - defense attorneys are arguing specifics and details in recoveries and exams.</a:t>
            </a:r>
          </a:p>
          <a:p>
            <a:pPr eaLnBrk="1" hangingPunct="1">
              <a:spcBef>
                <a:spcPct val="50000"/>
              </a:spcBef>
              <a:buFontTx/>
              <a:buNone/>
            </a:pPr>
            <a:r>
              <a:rPr lang="en-US" altLang="en-US" sz="2200" b="1" i="0">
                <a:solidFill>
                  <a:schemeClr val="tx2"/>
                </a:solidFill>
              </a:rPr>
              <a:t>Detailed notes on steps taken during the recovery</a:t>
            </a:r>
            <a:endParaRPr lang="en-US" altLang="en-US" sz="2200" i="0">
              <a:solidFill>
                <a:schemeClr val="tx2"/>
              </a:solidFill>
            </a:endParaRPr>
          </a:p>
          <a:p>
            <a:pPr eaLnBrk="1" hangingPunct="1">
              <a:spcBef>
                <a:spcPct val="0"/>
              </a:spcBef>
              <a:buFontTx/>
              <a:buNone/>
            </a:pPr>
            <a:endParaRPr lang="en-US" altLang="en-US" sz="2200" b="1" i="0">
              <a:solidFill>
                <a:schemeClr val="tx2"/>
              </a:solidFill>
            </a:endParaRPr>
          </a:p>
          <a:p>
            <a:pPr eaLnBrk="1" hangingPunct="1">
              <a:spcBef>
                <a:spcPct val="0"/>
              </a:spcBef>
              <a:buFont typeface="Wingdings" panose="05000000000000000000" pitchFamily="2" charset="2"/>
              <a:buChar char="ü"/>
            </a:pPr>
            <a:r>
              <a:rPr lang="en-US" altLang="en-US" sz="2200" b="1" i="0">
                <a:solidFill>
                  <a:schemeClr val="tx2"/>
                </a:solidFill>
              </a:rPr>
              <a:t>Location/date/time/case numbers</a:t>
            </a:r>
          </a:p>
          <a:p>
            <a:pPr eaLnBrk="1" hangingPunct="1">
              <a:spcBef>
                <a:spcPct val="0"/>
              </a:spcBef>
              <a:buFont typeface="Wingdings" panose="05000000000000000000" pitchFamily="2" charset="2"/>
              <a:buChar char="ü"/>
            </a:pPr>
            <a:r>
              <a:rPr lang="en-US" altLang="en-US" sz="2200" b="1" i="0">
                <a:solidFill>
                  <a:schemeClr val="tx2"/>
                </a:solidFill>
              </a:rPr>
              <a:t>Who was there</a:t>
            </a:r>
          </a:p>
          <a:p>
            <a:pPr eaLnBrk="1" hangingPunct="1">
              <a:spcBef>
                <a:spcPct val="0"/>
              </a:spcBef>
              <a:buFont typeface="Wingdings" panose="05000000000000000000" pitchFamily="2" charset="2"/>
              <a:buChar char="ü"/>
            </a:pPr>
            <a:r>
              <a:rPr lang="en-US" altLang="en-US" sz="2200" b="1" i="0">
                <a:solidFill>
                  <a:schemeClr val="tx2"/>
                </a:solidFill>
              </a:rPr>
              <a:t>Where computer or media was located</a:t>
            </a:r>
          </a:p>
          <a:p>
            <a:pPr eaLnBrk="1" hangingPunct="1">
              <a:spcBef>
                <a:spcPct val="0"/>
              </a:spcBef>
              <a:buFont typeface="Wingdings" panose="05000000000000000000" pitchFamily="2" charset="2"/>
              <a:buChar char="ü"/>
            </a:pPr>
            <a:r>
              <a:rPr lang="en-US" altLang="en-US" sz="2200" b="1" i="0">
                <a:solidFill>
                  <a:schemeClr val="tx2"/>
                </a:solidFill>
              </a:rPr>
              <a:t>If pictures were taken</a:t>
            </a:r>
          </a:p>
          <a:p>
            <a:pPr eaLnBrk="1" hangingPunct="1">
              <a:spcBef>
                <a:spcPct val="0"/>
              </a:spcBef>
              <a:buFont typeface="Wingdings" panose="05000000000000000000" pitchFamily="2" charset="2"/>
              <a:buChar char="ü"/>
            </a:pPr>
            <a:r>
              <a:rPr lang="en-US" altLang="en-US" sz="2200" b="1" i="0">
                <a:solidFill>
                  <a:schemeClr val="tx2"/>
                </a:solidFill>
              </a:rPr>
              <a:t>If sketch was done</a:t>
            </a:r>
          </a:p>
          <a:p>
            <a:pPr eaLnBrk="1" hangingPunct="1">
              <a:spcBef>
                <a:spcPct val="0"/>
              </a:spcBef>
              <a:buFont typeface="Wingdings" panose="05000000000000000000" pitchFamily="2" charset="2"/>
              <a:buChar char="ü"/>
            </a:pPr>
            <a:r>
              <a:rPr lang="en-US" altLang="en-US" sz="2200" b="1" i="0">
                <a:solidFill>
                  <a:schemeClr val="tx2"/>
                </a:solidFill>
              </a:rPr>
              <a:t>Connections/labeling</a:t>
            </a:r>
          </a:p>
          <a:p>
            <a:pPr eaLnBrk="1" hangingPunct="1">
              <a:spcBef>
                <a:spcPct val="0"/>
              </a:spcBef>
              <a:buFont typeface="Wingdings" panose="05000000000000000000" pitchFamily="2" charset="2"/>
              <a:buChar char="ü"/>
            </a:pPr>
            <a:r>
              <a:rPr lang="en-US" altLang="en-US" sz="2200" b="1" i="0">
                <a:solidFill>
                  <a:schemeClr val="tx2"/>
                </a:solidFill>
              </a:rPr>
              <a:t>Packaging/transport/storage</a:t>
            </a:r>
            <a:endParaRPr lang="en-US" altLang="en-US" sz="2200" i="0">
              <a:solidFill>
                <a:schemeClr val="tx2"/>
              </a:solidFill>
            </a:endParaRPr>
          </a:p>
          <a:p>
            <a:pPr eaLnBrk="1" hangingPunct="1">
              <a:spcBef>
                <a:spcPct val="0"/>
              </a:spcBef>
              <a:buFont typeface="Wingdings" panose="05000000000000000000" pitchFamily="2" charset="2"/>
              <a:buChar char="Ø"/>
            </a:pPr>
            <a:endParaRPr lang="en-US" altLang="en-US" sz="2200" i="0"/>
          </a:p>
        </p:txBody>
      </p:sp>
      <p:sp>
        <p:nvSpPr>
          <p:cNvPr id="80900"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dissolve">
                                      <p:cBhvr>
                                        <p:cTn id="7" dur="500"/>
                                        <p:tgtEl>
                                          <p:spTgt spid="80899">
                                            <p:txEl>
                                              <p:pRg st="0" end="0"/>
                                            </p:txEl>
                                          </p:spTgt>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80899">
                                            <p:txEl>
                                              <p:pRg st="1" end="1"/>
                                            </p:txEl>
                                          </p:spTgt>
                                        </p:tgtEl>
                                        <p:attrNameLst>
                                          <p:attrName>style.visibility</p:attrName>
                                        </p:attrNameLst>
                                      </p:cBhvr>
                                      <p:to>
                                        <p:strVal val="visible"/>
                                      </p:to>
                                    </p:set>
                                    <p:animEffect transition="in" filter="dissolve">
                                      <p:cBhvr>
                                        <p:cTn id="11" dur="500"/>
                                        <p:tgtEl>
                                          <p:spTgt spid="80899">
                                            <p:txEl>
                                              <p:pRg st="1" end="1"/>
                                            </p:txEl>
                                          </p:spTgt>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80899">
                                            <p:txEl>
                                              <p:pRg st="3" end="3"/>
                                            </p:txEl>
                                          </p:spTgt>
                                        </p:tgtEl>
                                        <p:attrNameLst>
                                          <p:attrName>style.visibility</p:attrName>
                                        </p:attrNameLst>
                                      </p:cBhvr>
                                      <p:to>
                                        <p:strVal val="visible"/>
                                      </p:to>
                                    </p:set>
                                    <p:animEffect transition="in" filter="dissolve">
                                      <p:cBhvr>
                                        <p:cTn id="15" dur="500"/>
                                        <p:tgtEl>
                                          <p:spTgt spid="80899">
                                            <p:txEl>
                                              <p:pRg st="3" end="3"/>
                                            </p:txEl>
                                          </p:spTgt>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80899">
                                            <p:txEl>
                                              <p:pRg st="4" end="4"/>
                                            </p:txEl>
                                          </p:spTgt>
                                        </p:tgtEl>
                                        <p:attrNameLst>
                                          <p:attrName>style.visibility</p:attrName>
                                        </p:attrNameLst>
                                      </p:cBhvr>
                                      <p:to>
                                        <p:strVal val="visible"/>
                                      </p:to>
                                    </p:set>
                                    <p:animEffect transition="in" filter="dissolve">
                                      <p:cBhvr>
                                        <p:cTn id="19" dur="500"/>
                                        <p:tgtEl>
                                          <p:spTgt spid="80899">
                                            <p:txEl>
                                              <p:pRg st="4" end="4"/>
                                            </p:txEl>
                                          </p:spTgt>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80899">
                                            <p:txEl>
                                              <p:pRg st="5" end="5"/>
                                            </p:txEl>
                                          </p:spTgt>
                                        </p:tgtEl>
                                        <p:attrNameLst>
                                          <p:attrName>style.visibility</p:attrName>
                                        </p:attrNameLst>
                                      </p:cBhvr>
                                      <p:to>
                                        <p:strVal val="visible"/>
                                      </p:to>
                                    </p:set>
                                    <p:animEffect transition="in" filter="dissolve">
                                      <p:cBhvr>
                                        <p:cTn id="23" dur="500"/>
                                        <p:tgtEl>
                                          <p:spTgt spid="80899">
                                            <p:txEl>
                                              <p:pRg st="5" end="5"/>
                                            </p:txEl>
                                          </p:spTgt>
                                        </p:tgtEl>
                                      </p:cBhvr>
                                    </p:animEffect>
                                  </p:childTnLst>
                                </p:cTn>
                              </p:par>
                            </p:childTnLst>
                          </p:cTn>
                        </p:par>
                        <p:par>
                          <p:cTn id="24" fill="hold" nodeType="afterGroup">
                            <p:stCondLst>
                              <p:cond delay="7500"/>
                            </p:stCondLst>
                            <p:childTnLst>
                              <p:par>
                                <p:cTn id="25" presetID="9" presetClass="entr" presetSubtype="0" fill="hold" nodeType="afterEffect">
                                  <p:stCondLst>
                                    <p:cond delay="1000"/>
                                  </p:stCondLst>
                                  <p:childTnLst>
                                    <p:set>
                                      <p:cBhvr>
                                        <p:cTn id="26" dur="1" fill="hold">
                                          <p:stCondLst>
                                            <p:cond delay="0"/>
                                          </p:stCondLst>
                                        </p:cTn>
                                        <p:tgtEl>
                                          <p:spTgt spid="80899">
                                            <p:txEl>
                                              <p:pRg st="6" end="6"/>
                                            </p:txEl>
                                          </p:spTgt>
                                        </p:tgtEl>
                                        <p:attrNameLst>
                                          <p:attrName>style.visibility</p:attrName>
                                        </p:attrNameLst>
                                      </p:cBhvr>
                                      <p:to>
                                        <p:strVal val="visible"/>
                                      </p:to>
                                    </p:set>
                                    <p:animEffect transition="in" filter="dissolve">
                                      <p:cBhvr>
                                        <p:cTn id="27" dur="500"/>
                                        <p:tgtEl>
                                          <p:spTgt spid="80899">
                                            <p:txEl>
                                              <p:pRg st="6" end="6"/>
                                            </p:txEl>
                                          </p:spTgt>
                                        </p:tgtEl>
                                      </p:cBhvr>
                                    </p:animEffect>
                                  </p:childTnLst>
                                </p:cTn>
                              </p:par>
                            </p:childTnLst>
                          </p:cTn>
                        </p:par>
                        <p:par>
                          <p:cTn id="28" fill="hold" nodeType="afterGroup">
                            <p:stCondLst>
                              <p:cond delay="9000"/>
                            </p:stCondLst>
                            <p:childTnLst>
                              <p:par>
                                <p:cTn id="29" presetID="9" presetClass="entr" presetSubtype="0" fill="hold" nodeType="afterEffect">
                                  <p:stCondLst>
                                    <p:cond delay="1000"/>
                                  </p:stCondLst>
                                  <p:childTnLst>
                                    <p:set>
                                      <p:cBhvr>
                                        <p:cTn id="30" dur="1" fill="hold">
                                          <p:stCondLst>
                                            <p:cond delay="0"/>
                                          </p:stCondLst>
                                        </p:cTn>
                                        <p:tgtEl>
                                          <p:spTgt spid="80899">
                                            <p:txEl>
                                              <p:pRg st="7" end="7"/>
                                            </p:txEl>
                                          </p:spTgt>
                                        </p:tgtEl>
                                        <p:attrNameLst>
                                          <p:attrName>style.visibility</p:attrName>
                                        </p:attrNameLst>
                                      </p:cBhvr>
                                      <p:to>
                                        <p:strVal val="visible"/>
                                      </p:to>
                                    </p:set>
                                    <p:animEffect transition="in" filter="dissolve">
                                      <p:cBhvr>
                                        <p:cTn id="31" dur="500"/>
                                        <p:tgtEl>
                                          <p:spTgt spid="80899">
                                            <p:txEl>
                                              <p:pRg st="7" end="7"/>
                                            </p:txEl>
                                          </p:spTgt>
                                        </p:tgtEl>
                                      </p:cBhvr>
                                    </p:animEffect>
                                  </p:childTnLst>
                                </p:cTn>
                              </p:par>
                            </p:childTnLst>
                          </p:cTn>
                        </p:par>
                        <p:par>
                          <p:cTn id="32" fill="hold" nodeType="afterGroup">
                            <p:stCondLst>
                              <p:cond delay="10500"/>
                            </p:stCondLst>
                            <p:childTnLst>
                              <p:par>
                                <p:cTn id="33" presetID="9" presetClass="entr" presetSubtype="0" fill="hold" nodeType="afterEffect">
                                  <p:stCondLst>
                                    <p:cond delay="1000"/>
                                  </p:stCondLst>
                                  <p:childTnLst>
                                    <p:set>
                                      <p:cBhvr>
                                        <p:cTn id="34" dur="1" fill="hold">
                                          <p:stCondLst>
                                            <p:cond delay="0"/>
                                          </p:stCondLst>
                                        </p:cTn>
                                        <p:tgtEl>
                                          <p:spTgt spid="80899">
                                            <p:txEl>
                                              <p:pRg st="8" end="8"/>
                                            </p:txEl>
                                          </p:spTgt>
                                        </p:tgtEl>
                                        <p:attrNameLst>
                                          <p:attrName>style.visibility</p:attrName>
                                        </p:attrNameLst>
                                      </p:cBhvr>
                                      <p:to>
                                        <p:strVal val="visible"/>
                                      </p:to>
                                    </p:set>
                                    <p:animEffect transition="in" filter="dissolve">
                                      <p:cBhvr>
                                        <p:cTn id="35" dur="500"/>
                                        <p:tgtEl>
                                          <p:spTgt spid="80899">
                                            <p:txEl>
                                              <p:pRg st="8" end="8"/>
                                            </p:txEl>
                                          </p:spTgt>
                                        </p:tgtEl>
                                      </p:cBhvr>
                                    </p:animEffect>
                                  </p:childTnLst>
                                </p:cTn>
                              </p:par>
                            </p:childTnLst>
                          </p:cTn>
                        </p:par>
                        <p:par>
                          <p:cTn id="36" fill="hold" nodeType="afterGroup">
                            <p:stCondLst>
                              <p:cond delay="12000"/>
                            </p:stCondLst>
                            <p:childTnLst>
                              <p:par>
                                <p:cTn id="37" presetID="9" presetClass="entr" presetSubtype="0" fill="hold" nodeType="afterEffect">
                                  <p:stCondLst>
                                    <p:cond delay="1000"/>
                                  </p:stCondLst>
                                  <p:childTnLst>
                                    <p:set>
                                      <p:cBhvr>
                                        <p:cTn id="38" dur="1" fill="hold">
                                          <p:stCondLst>
                                            <p:cond delay="0"/>
                                          </p:stCondLst>
                                        </p:cTn>
                                        <p:tgtEl>
                                          <p:spTgt spid="80899">
                                            <p:txEl>
                                              <p:pRg st="9" end="9"/>
                                            </p:txEl>
                                          </p:spTgt>
                                        </p:tgtEl>
                                        <p:attrNameLst>
                                          <p:attrName>style.visibility</p:attrName>
                                        </p:attrNameLst>
                                      </p:cBhvr>
                                      <p:to>
                                        <p:strVal val="visible"/>
                                      </p:to>
                                    </p:set>
                                    <p:animEffect transition="in" filter="dissolve">
                                      <p:cBhvr>
                                        <p:cTn id="39" dur="500"/>
                                        <p:tgtEl>
                                          <p:spTgt spid="808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4"/>
          <p:cNvSpPr txBox="1">
            <a:spLocks noChangeArrowheads="1"/>
          </p:cNvSpPr>
          <p:nvPr/>
        </p:nvSpPr>
        <p:spPr bwMode="auto">
          <a:xfrm>
            <a:off x="914400" y="7620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accent2"/>
                </a:solidFill>
              </a:rPr>
              <a:t>Importance of taking good notes</a:t>
            </a:r>
          </a:p>
        </p:txBody>
      </p:sp>
      <p:sp>
        <p:nvSpPr>
          <p:cNvPr id="81923" name="Text Box 6"/>
          <p:cNvSpPr txBox="1">
            <a:spLocks noChangeArrowheads="1"/>
          </p:cNvSpPr>
          <p:nvPr/>
        </p:nvSpPr>
        <p:spPr bwMode="auto">
          <a:xfrm>
            <a:off x="762000" y="1720850"/>
            <a:ext cx="75438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i="0">
                <a:solidFill>
                  <a:schemeClr val="tx2"/>
                </a:solidFill>
              </a:rPr>
              <a:t>Remember Dibble’s Axioms:</a:t>
            </a:r>
          </a:p>
          <a:p>
            <a:pPr eaLnBrk="1" hangingPunct="1">
              <a:spcBef>
                <a:spcPct val="50000"/>
              </a:spcBef>
              <a:buFontTx/>
              <a:buNone/>
            </a:pPr>
            <a:r>
              <a:rPr lang="en-US" altLang="en-US" sz="2200" b="1">
                <a:solidFill>
                  <a:schemeClr val="tx2"/>
                </a:solidFill>
              </a:rPr>
              <a:t>#1</a:t>
            </a:r>
          </a:p>
          <a:p>
            <a:pPr eaLnBrk="1" hangingPunct="1">
              <a:spcBef>
                <a:spcPct val="50000"/>
              </a:spcBef>
              <a:buFontTx/>
              <a:buNone/>
            </a:pPr>
            <a:r>
              <a:rPr lang="en-US" altLang="en-US" sz="2200" b="1">
                <a:solidFill>
                  <a:schemeClr val="tx2"/>
                </a:solidFill>
              </a:rPr>
              <a:t>	If it ain’t written down – it didn’t happen!</a:t>
            </a:r>
          </a:p>
          <a:p>
            <a:pPr eaLnBrk="1" hangingPunct="1">
              <a:spcBef>
                <a:spcPct val="50000"/>
              </a:spcBef>
              <a:buFontTx/>
              <a:buNone/>
            </a:pPr>
            <a:endParaRPr lang="en-US" altLang="en-US" sz="2200" b="1">
              <a:solidFill>
                <a:schemeClr val="tx2"/>
              </a:solidFill>
            </a:endParaRPr>
          </a:p>
          <a:p>
            <a:pPr eaLnBrk="1" hangingPunct="1">
              <a:spcBef>
                <a:spcPct val="50000"/>
              </a:spcBef>
              <a:buFontTx/>
              <a:buNone/>
            </a:pPr>
            <a:r>
              <a:rPr lang="en-US" altLang="en-US" sz="2200" b="1">
                <a:solidFill>
                  <a:schemeClr val="tx2"/>
                </a:solidFill>
              </a:rPr>
              <a:t>#2</a:t>
            </a:r>
          </a:p>
          <a:p>
            <a:pPr eaLnBrk="1" hangingPunct="1">
              <a:spcBef>
                <a:spcPct val="50000"/>
              </a:spcBef>
              <a:buFontTx/>
              <a:buNone/>
            </a:pPr>
            <a:r>
              <a:rPr lang="en-US" altLang="en-US" sz="2200" b="1">
                <a:solidFill>
                  <a:schemeClr val="tx2"/>
                </a:solidFill>
              </a:rPr>
              <a:t>	A short pencil is better than a long memory!</a:t>
            </a:r>
            <a:endParaRPr lang="en-US" altLang="en-US" sz="2200">
              <a:solidFill>
                <a:schemeClr val="tx2"/>
              </a:solidFill>
            </a:endParaRPr>
          </a:p>
          <a:p>
            <a:pPr eaLnBrk="1" hangingPunct="1">
              <a:spcBef>
                <a:spcPct val="0"/>
              </a:spcBef>
              <a:buFont typeface="Wingdings" panose="05000000000000000000" pitchFamily="2" charset="2"/>
              <a:buChar char="Ø"/>
            </a:pPr>
            <a:endParaRPr lang="en-US" altLang="en-US" sz="2200" i="0"/>
          </a:p>
        </p:txBody>
      </p:sp>
      <p:sp>
        <p:nvSpPr>
          <p:cNvPr id="81924"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81923">
                                            <p:txEl>
                                              <p:pRg st="0" end="0"/>
                                            </p:txEl>
                                          </p:spTgt>
                                        </p:tgtEl>
                                        <p:attrNameLst>
                                          <p:attrName>style.visibility</p:attrName>
                                        </p:attrNameLst>
                                      </p:cBhvr>
                                      <p:to>
                                        <p:strVal val="visible"/>
                                      </p:to>
                                    </p:set>
                                    <p:animEffect transition="in" filter="dissolve">
                                      <p:cBhvr>
                                        <p:cTn id="7" dur="500"/>
                                        <p:tgtEl>
                                          <p:spTgt spid="81923">
                                            <p:txEl>
                                              <p:pRg st="0" end="0"/>
                                            </p:txEl>
                                          </p:spTgt>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81923">
                                            <p:txEl>
                                              <p:pRg st="1" end="1"/>
                                            </p:txEl>
                                          </p:spTgt>
                                        </p:tgtEl>
                                        <p:attrNameLst>
                                          <p:attrName>style.visibility</p:attrName>
                                        </p:attrNameLst>
                                      </p:cBhvr>
                                      <p:to>
                                        <p:strVal val="visible"/>
                                      </p:to>
                                    </p:set>
                                    <p:animEffect transition="in" filter="dissolve">
                                      <p:cBhvr>
                                        <p:cTn id="11" dur="500"/>
                                        <p:tgtEl>
                                          <p:spTgt spid="81923">
                                            <p:txEl>
                                              <p:pRg st="1" end="1"/>
                                            </p:txEl>
                                          </p:spTgt>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81923">
                                            <p:txEl>
                                              <p:pRg st="2" end="2"/>
                                            </p:txEl>
                                          </p:spTgt>
                                        </p:tgtEl>
                                        <p:attrNameLst>
                                          <p:attrName>style.visibility</p:attrName>
                                        </p:attrNameLst>
                                      </p:cBhvr>
                                      <p:to>
                                        <p:strVal val="visible"/>
                                      </p:to>
                                    </p:set>
                                    <p:animEffect transition="in" filter="dissolve">
                                      <p:cBhvr>
                                        <p:cTn id="15" dur="500"/>
                                        <p:tgtEl>
                                          <p:spTgt spid="81923">
                                            <p:txEl>
                                              <p:pRg st="2" end="2"/>
                                            </p:txEl>
                                          </p:spTgt>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81923">
                                            <p:txEl>
                                              <p:pRg st="4" end="4"/>
                                            </p:txEl>
                                          </p:spTgt>
                                        </p:tgtEl>
                                        <p:attrNameLst>
                                          <p:attrName>style.visibility</p:attrName>
                                        </p:attrNameLst>
                                      </p:cBhvr>
                                      <p:to>
                                        <p:strVal val="visible"/>
                                      </p:to>
                                    </p:set>
                                    <p:animEffect transition="in" filter="dissolve">
                                      <p:cBhvr>
                                        <p:cTn id="19" dur="500"/>
                                        <p:tgtEl>
                                          <p:spTgt spid="81923">
                                            <p:txEl>
                                              <p:pRg st="4" end="4"/>
                                            </p:txEl>
                                          </p:spTgt>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81923">
                                            <p:txEl>
                                              <p:pRg st="5" end="5"/>
                                            </p:txEl>
                                          </p:spTgt>
                                        </p:tgtEl>
                                        <p:attrNameLst>
                                          <p:attrName>style.visibility</p:attrName>
                                        </p:attrNameLst>
                                      </p:cBhvr>
                                      <p:to>
                                        <p:strVal val="visible"/>
                                      </p:to>
                                    </p:set>
                                    <p:animEffect transition="in" filter="dissolve">
                                      <p:cBhvr>
                                        <p:cTn id="23" dur="500"/>
                                        <p:tgtEl>
                                          <p:spTgt spid="81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5"/>
          <p:cNvSpPr txBox="1">
            <a:spLocks noChangeArrowheads="1"/>
          </p:cNvSpPr>
          <p:nvPr/>
        </p:nvSpPr>
        <p:spPr bwMode="auto">
          <a:xfrm>
            <a:off x="1828800" y="7620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Photographs &amp; Videos</a:t>
            </a:r>
          </a:p>
        </p:txBody>
      </p:sp>
      <p:sp>
        <p:nvSpPr>
          <p:cNvPr id="82947" name="Text Box 6"/>
          <p:cNvSpPr txBox="1">
            <a:spLocks noChangeArrowheads="1"/>
          </p:cNvSpPr>
          <p:nvPr/>
        </p:nvSpPr>
        <p:spPr bwMode="auto">
          <a:xfrm>
            <a:off x="3048000" y="54864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0">
                <a:solidFill>
                  <a:schemeClr val="tx2"/>
                </a:solidFill>
              </a:rPr>
              <a:t>Overall Crime Scene</a:t>
            </a:r>
          </a:p>
        </p:txBody>
      </p:sp>
      <p:pic>
        <p:nvPicPr>
          <p:cNvPr id="8294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par>
                                <p:cTn id="8" presetID="9" presetClass="entr" presetSubtype="0" fill="hold" nodeType="withEffect">
                                  <p:stCondLst>
                                    <p:cond delay="0"/>
                                  </p:stCondLst>
                                  <p:childTnLst>
                                    <p:set>
                                      <p:cBhvr>
                                        <p:cTn id="9" dur="1" fill="hold">
                                          <p:stCondLst>
                                            <p:cond delay="0"/>
                                          </p:stCondLst>
                                        </p:cTn>
                                        <p:tgtEl>
                                          <p:spTgt spid="82948"/>
                                        </p:tgtEl>
                                        <p:attrNameLst>
                                          <p:attrName>style.visibility</p:attrName>
                                        </p:attrNameLst>
                                      </p:cBhvr>
                                      <p:to>
                                        <p:strVal val="visible"/>
                                      </p:to>
                                    </p:set>
                                    <p:animEffect transition="in" filter="dissolve">
                                      <p:cBhvr>
                                        <p:cTn id="10" dur="5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7"/>
          <p:cNvSpPr txBox="1">
            <a:spLocks noChangeArrowheads="1"/>
          </p:cNvSpPr>
          <p:nvPr/>
        </p:nvSpPr>
        <p:spPr bwMode="auto">
          <a:xfrm>
            <a:off x="2133600" y="5486400"/>
            <a:ext cx="464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i="0"/>
              <a:t>	</a:t>
            </a:r>
            <a:r>
              <a:rPr lang="en-US" altLang="en-US" sz="1800" b="1" i="0">
                <a:solidFill>
                  <a:schemeClr val="tx2"/>
                </a:solidFill>
              </a:rPr>
              <a:t>Close-ups of all evidence</a:t>
            </a:r>
            <a:endParaRPr lang="en-US" altLang="en-US" sz="1800" i="0">
              <a:solidFill>
                <a:schemeClr val="tx2"/>
              </a:solidFill>
            </a:endParaRPr>
          </a:p>
        </p:txBody>
      </p:sp>
      <p:sp>
        <p:nvSpPr>
          <p:cNvPr id="83972"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
        <p:nvSpPr>
          <p:cNvPr id="83973" name="Text Box 5"/>
          <p:cNvSpPr txBox="1">
            <a:spLocks noChangeArrowheads="1"/>
          </p:cNvSpPr>
          <p:nvPr/>
        </p:nvSpPr>
        <p:spPr bwMode="auto">
          <a:xfrm>
            <a:off x="1828800" y="7620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Photographs &amp; Videos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dissolve">
                                      <p:cBhvr>
                                        <p:cTn id="7" dur="500"/>
                                        <p:tgtEl>
                                          <p:spTgt spid="839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3971"/>
                                        </p:tgtEl>
                                        <p:attrNameLst>
                                          <p:attrName>style.visibility</p:attrName>
                                        </p:attrNameLst>
                                      </p:cBhvr>
                                      <p:to>
                                        <p:strVal val="visible"/>
                                      </p:to>
                                    </p:set>
                                    <p:animEffect transition="in" filter="dissolve">
                                      <p:cBhvr>
                                        <p:cTn id="10" dur="5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0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19200"/>
            <a:ext cx="56388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6"/>
          <p:cNvSpPr txBox="1">
            <a:spLocks noChangeArrowheads="1"/>
          </p:cNvSpPr>
          <p:nvPr/>
        </p:nvSpPr>
        <p:spPr bwMode="auto">
          <a:xfrm>
            <a:off x="914400" y="5546725"/>
            <a:ext cx="708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i="0">
                <a:solidFill>
                  <a:schemeClr val="tx2"/>
                </a:solidFill>
              </a:rPr>
              <a:t>Any images on the desktop</a:t>
            </a:r>
          </a:p>
        </p:txBody>
      </p:sp>
      <p:sp>
        <p:nvSpPr>
          <p:cNvPr id="84996"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
        <p:nvSpPr>
          <p:cNvPr id="84997" name="Text Box 5"/>
          <p:cNvSpPr txBox="1">
            <a:spLocks noChangeArrowheads="1"/>
          </p:cNvSpPr>
          <p:nvPr/>
        </p:nvSpPr>
        <p:spPr bwMode="auto">
          <a:xfrm>
            <a:off x="1828800" y="7620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Photographs &amp; Videos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dissolve">
                                      <p:cBhvr>
                                        <p:cTn id="7" dur="500"/>
                                        <p:tgtEl>
                                          <p:spTgt spid="8499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4995"/>
                                        </p:tgtEl>
                                        <p:attrNameLst>
                                          <p:attrName>style.visibility</p:attrName>
                                        </p:attrNameLst>
                                      </p:cBhvr>
                                      <p:to>
                                        <p:strVal val="visible"/>
                                      </p:to>
                                    </p:set>
                                    <p:animEffect transition="in" filter="dissolve">
                                      <p:cBhvr>
                                        <p:cTn id="10" dur="5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6"/>
          <p:cNvSpPr txBox="1">
            <a:spLocks noChangeArrowheads="1"/>
          </p:cNvSpPr>
          <p:nvPr/>
        </p:nvSpPr>
        <p:spPr bwMode="auto">
          <a:xfrm>
            <a:off x="762000" y="5546725"/>
            <a:ext cx="739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i="0">
                <a:solidFill>
                  <a:schemeClr val="tx2"/>
                </a:solidFill>
              </a:rPr>
              <a:t>Cable connections on the back of the computer</a:t>
            </a:r>
          </a:p>
        </p:txBody>
      </p:sp>
      <p:pic>
        <p:nvPicPr>
          <p:cNvPr id="860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635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
        <p:nvSpPr>
          <p:cNvPr id="86021" name="Text Box 5"/>
          <p:cNvSpPr txBox="1">
            <a:spLocks noChangeArrowheads="1"/>
          </p:cNvSpPr>
          <p:nvPr/>
        </p:nvSpPr>
        <p:spPr bwMode="auto">
          <a:xfrm>
            <a:off x="1828800" y="7620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Photographs &amp; Videos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dissolve">
                                      <p:cBhvr>
                                        <p:cTn id="7" dur="500"/>
                                        <p:tgtEl>
                                          <p:spTgt spid="86018"/>
                                        </p:tgtEl>
                                      </p:cBhvr>
                                    </p:animEffect>
                                  </p:childTnLst>
                                </p:cTn>
                              </p:par>
                              <p:par>
                                <p:cTn id="8" presetID="9" presetClass="entr" presetSubtype="0" fill="hold" nodeType="withEffect">
                                  <p:stCondLst>
                                    <p:cond delay="0"/>
                                  </p:stCondLst>
                                  <p:childTnLst>
                                    <p:set>
                                      <p:cBhvr>
                                        <p:cTn id="9" dur="1" fill="hold">
                                          <p:stCondLst>
                                            <p:cond delay="0"/>
                                          </p:stCondLst>
                                        </p:cTn>
                                        <p:tgtEl>
                                          <p:spTgt spid="86019"/>
                                        </p:tgtEl>
                                        <p:attrNameLst>
                                          <p:attrName>style.visibility</p:attrName>
                                        </p:attrNameLst>
                                      </p:cBhvr>
                                      <p:to>
                                        <p:strVal val="visible"/>
                                      </p:to>
                                    </p:set>
                                    <p:animEffect transition="in" filter="dissolve">
                                      <p:cBhvr>
                                        <p:cTn id="10"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990600" y="990600"/>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accent2"/>
                </a:solidFill>
              </a:rPr>
              <a:t>Why train to seize electronic evidence?</a:t>
            </a:r>
          </a:p>
        </p:txBody>
      </p:sp>
      <p:sp>
        <p:nvSpPr>
          <p:cNvPr id="14339" name="Text Box 6"/>
          <p:cNvSpPr txBox="1">
            <a:spLocks noChangeArrowheads="1"/>
          </p:cNvSpPr>
          <p:nvPr/>
        </p:nvSpPr>
        <p:spPr bwMode="auto">
          <a:xfrm>
            <a:off x="990600" y="2362200"/>
            <a:ext cx="74676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2200" i="0">
                <a:solidFill>
                  <a:schemeClr val="tx2"/>
                </a:solidFill>
              </a:rPr>
              <a:t> To prevent the loss or destruction of digital evidence</a:t>
            </a:r>
            <a:br>
              <a:rPr lang="en-US" altLang="en-US" sz="2200" i="0">
                <a:solidFill>
                  <a:schemeClr val="tx2"/>
                </a:solidFill>
              </a:rPr>
            </a:br>
            <a:endParaRPr lang="en-US" altLang="en-US" sz="2200" i="0">
              <a:solidFill>
                <a:schemeClr val="tx2"/>
              </a:solidFill>
            </a:endParaRPr>
          </a:p>
          <a:p>
            <a:pPr eaLnBrk="1" hangingPunct="1">
              <a:spcBef>
                <a:spcPct val="0"/>
              </a:spcBef>
            </a:pPr>
            <a:r>
              <a:rPr lang="en-US" altLang="en-US" sz="2200" i="0">
                <a:solidFill>
                  <a:schemeClr val="tx2"/>
                </a:solidFill>
              </a:rPr>
              <a:t> Defense Attorney’s are becoming tech savvy</a:t>
            </a:r>
            <a:br>
              <a:rPr lang="en-US" altLang="en-US" sz="2200" i="0">
                <a:solidFill>
                  <a:schemeClr val="tx2"/>
                </a:solidFill>
              </a:rPr>
            </a:br>
            <a:endParaRPr lang="en-US" altLang="en-US" sz="2200" i="0">
              <a:solidFill>
                <a:schemeClr val="tx2"/>
              </a:solidFill>
            </a:endParaRPr>
          </a:p>
          <a:p>
            <a:pPr eaLnBrk="1" hangingPunct="1">
              <a:spcBef>
                <a:spcPct val="0"/>
              </a:spcBef>
            </a:pPr>
            <a:r>
              <a:rPr lang="en-US" altLang="en-US" sz="2200" i="0">
                <a:solidFill>
                  <a:schemeClr val="tx2"/>
                </a:solidFill>
              </a:rPr>
              <a:t> Prosecutions are lagging nationwide</a:t>
            </a:r>
          </a:p>
        </p:txBody>
      </p:sp>
      <p:sp>
        <p:nvSpPr>
          <p:cNvPr id="13316"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ssolve">
                                      <p:cBhvr>
                                        <p:cTn id="7" dur="500"/>
                                        <p:tgtEl>
                                          <p:spTgt spid="14339">
                                            <p:txEl>
                                              <p:pRg st="0" end="0"/>
                                            </p:txEl>
                                          </p:spTgt>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14339">
                                            <p:txEl>
                                              <p:pRg st="1" end="1"/>
                                            </p:txEl>
                                          </p:spTgt>
                                        </p:tgtEl>
                                        <p:attrNameLst>
                                          <p:attrName>style.visibility</p:attrName>
                                        </p:attrNameLst>
                                      </p:cBhvr>
                                      <p:to>
                                        <p:strVal val="visible"/>
                                      </p:to>
                                    </p:set>
                                    <p:animEffect transition="in" filter="dissolve">
                                      <p:cBhvr>
                                        <p:cTn id="11" dur="500"/>
                                        <p:tgtEl>
                                          <p:spTgt spid="14339">
                                            <p:txEl>
                                              <p:pRg st="1" end="1"/>
                                            </p:txEl>
                                          </p:spTgt>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4339">
                                            <p:txEl>
                                              <p:pRg st="2" end="2"/>
                                            </p:txEl>
                                          </p:spTgt>
                                        </p:tgtEl>
                                        <p:attrNameLst>
                                          <p:attrName>style.visibility</p:attrName>
                                        </p:attrNameLst>
                                      </p:cBhvr>
                                      <p:to>
                                        <p:strVal val="visible"/>
                                      </p:to>
                                    </p:set>
                                    <p:animEffect transition="in" filter="dissolve">
                                      <p:cBhvr>
                                        <p:cTn id="15" dur="5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6"/>
          <p:cNvSpPr txBox="1">
            <a:spLocks noChangeArrowheads="1"/>
          </p:cNvSpPr>
          <p:nvPr/>
        </p:nvSpPr>
        <p:spPr bwMode="auto">
          <a:xfrm>
            <a:off x="838200" y="5394325"/>
            <a:ext cx="754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i="0">
                <a:solidFill>
                  <a:schemeClr val="tx2"/>
                </a:solidFill>
              </a:rPr>
              <a:t>Connections to outlets (power, phone, cable, etc)</a:t>
            </a:r>
          </a:p>
        </p:txBody>
      </p:sp>
      <p:pic>
        <p:nvPicPr>
          <p:cNvPr id="8704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19200"/>
            <a:ext cx="5562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
        <p:nvSpPr>
          <p:cNvPr id="87045" name="Text Box 5"/>
          <p:cNvSpPr txBox="1">
            <a:spLocks noChangeArrowheads="1"/>
          </p:cNvSpPr>
          <p:nvPr/>
        </p:nvSpPr>
        <p:spPr bwMode="auto">
          <a:xfrm>
            <a:off x="1828800" y="7620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Photographs &amp; Videos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dissolve">
                                      <p:cBhvr>
                                        <p:cTn id="7" dur="500"/>
                                        <p:tgtEl>
                                          <p:spTgt spid="87042"/>
                                        </p:tgtEl>
                                      </p:cBhvr>
                                    </p:animEffect>
                                  </p:childTnLst>
                                </p:cTn>
                              </p:par>
                              <p:par>
                                <p:cTn id="8" presetID="9" presetClass="entr" presetSubtype="0" fill="hold" nodeType="withEffect">
                                  <p:stCondLst>
                                    <p:cond delay="0"/>
                                  </p:stCondLst>
                                  <p:childTnLst>
                                    <p:set>
                                      <p:cBhvr>
                                        <p:cTn id="9" dur="1" fill="hold">
                                          <p:stCondLst>
                                            <p:cond delay="0"/>
                                          </p:stCondLst>
                                        </p:cTn>
                                        <p:tgtEl>
                                          <p:spTgt spid="87043"/>
                                        </p:tgtEl>
                                        <p:attrNameLst>
                                          <p:attrName>style.visibility</p:attrName>
                                        </p:attrNameLst>
                                      </p:cBhvr>
                                      <p:to>
                                        <p:strVal val="visible"/>
                                      </p:to>
                                    </p:set>
                                    <p:animEffect transition="in" filter="dissolve">
                                      <p:cBhvr>
                                        <p:cTn id="10"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4"/>
          <p:cNvSpPr txBox="1">
            <a:spLocks noChangeArrowheads="1"/>
          </p:cNvSpPr>
          <p:nvPr/>
        </p:nvSpPr>
        <p:spPr bwMode="auto">
          <a:xfrm>
            <a:off x="4572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Disconnecting Power</a:t>
            </a:r>
          </a:p>
        </p:txBody>
      </p:sp>
      <p:sp>
        <p:nvSpPr>
          <p:cNvPr id="99333" name="Text Box 5"/>
          <p:cNvSpPr txBox="1">
            <a:spLocks noChangeArrowheads="1"/>
          </p:cNvSpPr>
          <p:nvPr/>
        </p:nvSpPr>
        <p:spPr bwMode="auto">
          <a:xfrm>
            <a:off x="304800" y="1219200"/>
            <a:ext cx="84582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i="0">
                <a:solidFill>
                  <a:schemeClr val="tx2"/>
                </a:solidFill>
              </a:rPr>
              <a:t>Stand alone computer:</a:t>
            </a:r>
          </a:p>
          <a:p>
            <a:pPr eaLnBrk="1" hangingPunct="1">
              <a:spcBef>
                <a:spcPct val="50000"/>
              </a:spcBef>
              <a:buFontTx/>
              <a:buNone/>
            </a:pPr>
            <a:endParaRPr lang="en-US" altLang="en-US" sz="2000" b="1" i="0"/>
          </a:p>
          <a:p>
            <a:pPr eaLnBrk="1" hangingPunct="1">
              <a:spcBef>
                <a:spcPct val="50000"/>
              </a:spcBef>
              <a:buFontTx/>
              <a:buNone/>
            </a:pPr>
            <a:r>
              <a:rPr lang="en-US" altLang="en-US" sz="2000" b="1" i="0"/>
              <a:t>	</a:t>
            </a:r>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eaLnBrk="1" hangingPunct="1">
              <a:spcBef>
                <a:spcPct val="50000"/>
              </a:spcBef>
              <a:buFontTx/>
              <a:buNone/>
            </a:pPr>
            <a:endParaRPr lang="en-US" altLang="en-US" sz="2000" b="1" i="0"/>
          </a:p>
          <a:p>
            <a:pPr algn="ctr" eaLnBrk="1" hangingPunct="1">
              <a:spcBef>
                <a:spcPct val="50000"/>
              </a:spcBef>
              <a:buFontTx/>
              <a:buNone/>
            </a:pPr>
            <a:endParaRPr lang="en-US" altLang="en-US" sz="1000" b="1" i="0"/>
          </a:p>
          <a:p>
            <a:pPr algn="ctr" eaLnBrk="1" hangingPunct="1">
              <a:spcBef>
                <a:spcPct val="50000"/>
              </a:spcBef>
              <a:buFontTx/>
              <a:buNone/>
            </a:pPr>
            <a:r>
              <a:rPr lang="en-US" altLang="en-US" sz="2000" b="1" i="0">
                <a:solidFill>
                  <a:schemeClr val="tx2"/>
                </a:solidFill>
              </a:rPr>
              <a:t>Remove power cord from back of machine because there may be a UPS between the computer and wall outlet.</a:t>
            </a:r>
          </a:p>
        </p:txBody>
      </p:sp>
      <p:pic>
        <p:nvPicPr>
          <p:cNvPr id="8806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0020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dissolve">
                                      <p:cBhvr>
                                        <p:cTn id="7" dur="500"/>
                                        <p:tgtEl>
                                          <p:spTgt spid="88068"/>
                                        </p:tgtEl>
                                      </p:cBhvr>
                                    </p:animEffect>
                                  </p:childTnLst>
                                </p:cTn>
                              </p:par>
                              <p:par>
                                <p:cTn id="8" presetID="9" presetClass="entr" presetSubtype="0" fill="hold" nodeType="withEffect">
                                  <p:stCondLst>
                                    <p:cond delay="0"/>
                                  </p:stCondLst>
                                  <p:childTnLst>
                                    <p:set>
                                      <p:cBhvr>
                                        <p:cTn id="9" dur="1" fill="hold">
                                          <p:stCondLst>
                                            <p:cond delay="0"/>
                                          </p:stCondLst>
                                        </p:cTn>
                                        <p:tgtEl>
                                          <p:spTgt spid="99333">
                                            <p:txEl>
                                              <p:pRg st="0" end="0"/>
                                            </p:txEl>
                                          </p:spTgt>
                                        </p:tgtEl>
                                        <p:attrNameLst>
                                          <p:attrName>style.visibility</p:attrName>
                                        </p:attrNameLst>
                                      </p:cBhvr>
                                      <p:to>
                                        <p:strVal val="visible"/>
                                      </p:to>
                                    </p:set>
                                    <p:animEffect transition="in" filter="dissolve">
                                      <p:cBhvr>
                                        <p:cTn id="10" dur="500"/>
                                        <p:tgtEl>
                                          <p:spTgt spid="99333">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9333">
                                            <p:txEl>
                                              <p:pRg st="2" end="2"/>
                                            </p:txEl>
                                          </p:spTgt>
                                        </p:tgtEl>
                                        <p:attrNameLst>
                                          <p:attrName>style.visibility</p:attrName>
                                        </p:attrNameLst>
                                      </p:cBhvr>
                                      <p:to>
                                        <p:strVal val="visible"/>
                                      </p:to>
                                    </p:set>
                                    <p:animEffect transition="in" filter="dissolve">
                                      <p:cBhvr>
                                        <p:cTn id="13" dur="500"/>
                                        <p:tgtEl>
                                          <p:spTgt spid="9933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99333">
                                            <p:txEl>
                                              <p:pRg st="9" end="9"/>
                                            </p:txEl>
                                          </p:spTgt>
                                        </p:tgtEl>
                                        <p:attrNameLst>
                                          <p:attrName>style.visibility</p:attrName>
                                        </p:attrNameLst>
                                      </p:cBhvr>
                                      <p:to>
                                        <p:strVal val="visible"/>
                                      </p:to>
                                    </p:set>
                                    <p:animEffect transition="in" filter="dissolve">
                                      <p:cBhvr>
                                        <p:cTn id="16" dur="500"/>
                                        <p:tgtEl>
                                          <p:spTgt spid="9933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4"/>
          <p:cNvSpPr txBox="1">
            <a:spLocks noChangeArrowheads="1"/>
          </p:cNvSpPr>
          <p:nvPr/>
        </p:nvSpPr>
        <p:spPr bwMode="auto">
          <a:xfrm>
            <a:off x="4572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Disconnecting Power</a:t>
            </a:r>
          </a:p>
        </p:txBody>
      </p:sp>
      <p:sp>
        <p:nvSpPr>
          <p:cNvPr id="100357" name="Text Box 5"/>
          <p:cNvSpPr txBox="1">
            <a:spLocks noChangeArrowheads="1"/>
          </p:cNvSpPr>
          <p:nvPr/>
        </p:nvSpPr>
        <p:spPr bwMode="auto">
          <a:xfrm>
            <a:off x="304800" y="1295400"/>
            <a:ext cx="84582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i="0">
                <a:solidFill>
                  <a:schemeClr val="tx2"/>
                </a:solidFill>
              </a:rPr>
              <a:t>Laptop computer: </a:t>
            </a:r>
          </a:p>
          <a:p>
            <a:pPr eaLnBrk="1" hangingPunct="1">
              <a:spcBef>
                <a:spcPct val="50000"/>
              </a:spcBef>
              <a:buFontTx/>
              <a:buNone/>
            </a:pPr>
            <a:r>
              <a:rPr lang="en-US" altLang="en-US" sz="1800" b="1" i="0"/>
              <a:t>	</a:t>
            </a:r>
          </a:p>
          <a:p>
            <a:pPr eaLnBrk="1" hangingPunct="1">
              <a:spcBef>
                <a:spcPct val="50000"/>
              </a:spcBef>
              <a:buFontTx/>
              <a:buNone/>
            </a:pPr>
            <a:endParaRPr lang="en-US" altLang="en-US" sz="1800" b="1" i="0"/>
          </a:p>
          <a:p>
            <a:pPr eaLnBrk="1" hangingPunct="1">
              <a:spcBef>
                <a:spcPct val="50000"/>
              </a:spcBef>
              <a:buFontTx/>
              <a:buNone/>
            </a:pPr>
            <a:endParaRPr lang="en-US" altLang="en-US" sz="1800" b="1" i="0"/>
          </a:p>
          <a:p>
            <a:pPr eaLnBrk="1" hangingPunct="1">
              <a:spcBef>
                <a:spcPct val="50000"/>
              </a:spcBef>
              <a:buFontTx/>
              <a:buNone/>
            </a:pPr>
            <a:endParaRPr lang="en-US" altLang="en-US" sz="1800" b="1" i="0"/>
          </a:p>
          <a:p>
            <a:pPr eaLnBrk="1" hangingPunct="1">
              <a:spcBef>
                <a:spcPct val="50000"/>
              </a:spcBef>
              <a:buFontTx/>
              <a:buNone/>
            </a:pPr>
            <a:endParaRPr lang="en-US" altLang="en-US" sz="1800" b="1" i="0"/>
          </a:p>
          <a:p>
            <a:pPr eaLnBrk="1" hangingPunct="1">
              <a:spcBef>
                <a:spcPct val="50000"/>
              </a:spcBef>
              <a:buFontTx/>
              <a:buNone/>
            </a:pPr>
            <a:endParaRPr lang="en-US" altLang="en-US" sz="1800" b="1" i="0"/>
          </a:p>
          <a:p>
            <a:pPr eaLnBrk="1" hangingPunct="1">
              <a:spcBef>
                <a:spcPct val="50000"/>
              </a:spcBef>
              <a:buFontTx/>
              <a:buNone/>
            </a:pPr>
            <a:endParaRPr lang="en-US" altLang="en-US" sz="1800" b="1" i="0"/>
          </a:p>
          <a:p>
            <a:pPr eaLnBrk="1" hangingPunct="1">
              <a:spcBef>
                <a:spcPct val="50000"/>
              </a:spcBef>
              <a:buFontTx/>
              <a:buNone/>
            </a:pPr>
            <a:r>
              <a:rPr lang="en-US" altLang="en-US" sz="1800" b="1" i="0"/>
              <a:t>	</a:t>
            </a:r>
          </a:p>
          <a:p>
            <a:pPr eaLnBrk="1" hangingPunct="1">
              <a:spcBef>
                <a:spcPct val="50000"/>
              </a:spcBef>
              <a:buFontTx/>
              <a:buNone/>
            </a:pPr>
            <a:endParaRPr lang="en-US" altLang="en-US" sz="1800" b="1" i="0"/>
          </a:p>
          <a:p>
            <a:pPr algn="ctr" eaLnBrk="1" hangingPunct="1">
              <a:spcBef>
                <a:spcPct val="50000"/>
              </a:spcBef>
              <a:buFontTx/>
              <a:buNone/>
            </a:pPr>
            <a:r>
              <a:rPr lang="en-US" altLang="en-US" sz="2000" b="1" i="0">
                <a:solidFill>
                  <a:schemeClr val="tx2"/>
                </a:solidFill>
              </a:rPr>
              <a:t>Remove power cord and battery/batteries</a:t>
            </a:r>
          </a:p>
        </p:txBody>
      </p:sp>
      <p:pic>
        <p:nvPicPr>
          <p:cNvPr id="890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752600"/>
            <a:ext cx="4343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9092"/>
                                        </p:tgtEl>
                                        <p:attrNameLst>
                                          <p:attrName>style.visibility</p:attrName>
                                        </p:attrNameLst>
                                      </p:cBhvr>
                                      <p:to>
                                        <p:strVal val="visible"/>
                                      </p:to>
                                    </p:set>
                                    <p:animEffect transition="in" filter="dissolve">
                                      <p:cBhvr>
                                        <p:cTn id="7" dur="500"/>
                                        <p:tgtEl>
                                          <p:spTgt spid="89092"/>
                                        </p:tgtEl>
                                      </p:cBhvr>
                                    </p:animEffect>
                                  </p:childTnLst>
                                </p:cTn>
                              </p:par>
                              <p:par>
                                <p:cTn id="8" presetID="9" presetClass="entr" presetSubtype="0" fill="hold"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Effect transition="in" filter="dissolve">
                                      <p:cBhvr>
                                        <p:cTn id="13" dur="500"/>
                                        <p:tgtEl>
                                          <p:spTgt spid="100357">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0357">
                                            <p:txEl>
                                              <p:pRg st="8" end="8"/>
                                            </p:txEl>
                                          </p:spTgt>
                                        </p:tgtEl>
                                        <p:attrNameLst>
                                          <p:attrName>style.visibility</p:attrName>
                                        </p:attrNameLst>
                                      </p:cBhvr>
                                      <p:to>
                                        <p:strVal val="visible"/>
                                      </p:to>
                                    </p:set>
                                    <p:animEffect transition="in" filter="dissolve">
                                      <p:cBhvr>
                                        <p:cTn id="16" dur="500"/>
                                        <p:tgtEl>
                                          <p:spTgt spid="100357">
                                            <p:txEl>
                                              <p:pRg st="8" end="8"/>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0357">
                                            <p:txEl>
                                              <p:pRg st="10" end="10"/>
                                            </p:txEl>
                                          </p:spTgt>
                                        </p:tgtEl>
                                        <p:attrNameLst>
                                          <p:attrName>style.visibility</p:attrName>
                                        </p:attrNameLst>
                                      </p:cBhvr>
                                      <p:to>
                                        <p:strVal val="visible"/>
                                      </p:to>
                                    </p:set>
                                    <p:animEffect transition="in" filter="dissolve">
                                      <p:cBhvr>
                                        <p:cTn id="19" dur="500"/>
                                        <p:tgtEl>
                                          <p:spTgt spid="10035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4"/>
          <p:cNvSpPr txBox="1">
            <a:spLocks noChangeArrowheads="1"/>
          </p:cNvSpPr>
          <p:nvPr/>
        </p:nvSpPr>
        <p:spPr bwMode="auto">
          <a:xfrm>
            <a:off x="457200" y="14478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solidFill>
                  <a:schemeClr val="accent2"/>
                </a:solidFill>
              </a:rPr>
              <a:t>What About Networked Business Computers?</a:t>
            </a:r>
          </a:p>
        </p:txBody>
      </p:sp>
      <p:sp>
        <p:nvSpPr>
          <p:cNvPr id="106501" name="Text Box 5"/>
          <p:cNvSpPr txBox="1">
            <a:spLocks noChangeArrowheads="1"/>
          </p:cNvSpPr>
          <p:nvPr/>
        </p:nvSpPr>
        <p:spPr bwMode="auto">
          <a:xfrm>
            <a:off x="2743200" y="2667000"/>
            <a:ext cx="374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i="0">
                <a:solidFill>
                  <a:srgbClr val="CC0000"/>
                </a:solidFill>
              </a:rPr>
              <a:t>GET HELP!</a:t>
            </a:r>
          </a:p>
        </p:txBody>
      </p:sp>
      <p:sp>
        <p:nvSpPr>
          <p:cNvPr id="90116"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06501"/>
                                        </p:tgtEl>
                                        <p:attrNameLst>
                                          <p:attrName>style.visibility</p:attrName>
                                        </p:attrNameLst>
                                      </p:cBhvr>
                                      <p:to>
                                        <p:strVal val="visible"/>
                                      </p:to>
                                    </p:set>
                                    <p:animEffect transition="in" filter="dissolve">
                                      <p:cBhvr>
                                        <p:cTn id="7" dur="500"/>
                                        <p:tgtEl>
                                          <p:spTgt spid="106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4"/>
          <p:cNvSpPr txBox="1">
            <a:spLocks noChangeArrowheads="1"/>
          </p:cNvSpPr>
          <p:nvPr/>
        </p:nvSpPr>
        <p:spPr bwMode="auto">
          <a:xfrm>
            <a:off x="457200" y="8382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Label Evidence items and Connections</a:t>
            </a:r>
          </a:p>
        </p:txBody>
      </p:sp>
      <p:sp>
        <p:nvSpPr>
          <p:cNvPr id="91139" name="Text Box 6"/>
          <p:cNvSpPr txBox="1">
            <a:spLocks noChangeArrowheads="1"/>
          </p:cNvSpPr>
          <p:nvPr/>
        </p:nvSpPr>
        <p:spPr bwMode="auto">
          <a:xfrm>
            <a:off x="1295400" y="1766888"/>
            <a:ext cx="6732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i="0">
                <a:solidFill>
                  <a:schemeClr val="tx2"/>
                </a:solidFill>
              </a:rPr>
              <a:t>Label primary system parts with an evidence number</a:t>
            </a:r>
          </a:p>
        </p:txBody>
      </p:sp>
      <p:pic>
        <p:nvPicPr>
          <p:cNvPr id="91140" name="Picture 7" descr="IMG_0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62200"/>
            <a:ext cx="395287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dissolve">
                                      <p:cBhvr>
                                        <p:cTn id="7" dur="500"/>
                                        <p:tgtEl>
                                          <p:spTgt spid="91139"/>
                                        </p:tgtEl>
                                      </p:cBhvr>
                                    </p:animEffect>
                                  </p:childTnLst>
                                </p:cTn>
                              </p:par>
                              <p:par>
                                <p:cTn id="8" presetID="9" presetClass="entr" presetSubtype="0" fill="hold" nodeType="withEffect">
                                  <p:stCondLst>
                                    <p:cond delay="0"/>
                                  </p:stCondLst>
                                  <p:childTnLst>
                                    <p:set>
                                      <p:cBhvr>
                                        <p:cTn id="9" dur="1" fill="hold">
                                          <p:stCondLst>
                                            <p:cond delay="0"/>
                                          </p:stCondLst>
                                        </p:cTn>
                                        <p:tgtEl>
                                          <p:spTgt spid="91140"/>
                                        </p:tgtEl>
                                        <p:attrNameLst>
                                          <p:attrName>style.visibility</p:attrName>
                                        </p:attrNameLst>
                                      </p:cBhvr>
                                      <p:to>
                                        <p:strVal val="visible"/>
                                      </p:to>
                                    </p:set>
                                    <p:animEffect transition="in" filter="dissolve">
                                      <p:cBhvr>
                                        <p:cTn id="10"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457200" y="8382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Label Evidence items and Connections</a:t>
            </a:r>
          </a:p>
        </p:txBody>
      </p:sp>
      <p:sp>
        <p:nvSpPr>
          <p:cNvPr id="92163" name="Text Box 5"/>
          <p:cNvSpPr txBox="1">
            <a:spLocks noChangeArrowheads="1"/>
          </p:cNvSpPr>
          <p:nvPr/>
        </p:nvSpPr>
        <p:spPr bwMode="auto">
          <a:xfrm>
            <a:off x="685800" y="16002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b="1" i="0">
                <a:solidFill>
                  <a:schemeClr val="tx2"/>
                </a:solidFill>
              </a:rPr>
              <a:t>Label each connection and cable </a:t>
            </a:r>
            <a:r>
              <a:rPr lang="en-US" altLang="en-US" sz="2000" b="1" i="0" u="sng">
                <a:solidFill>
                  <a:schemeClr val="tx2"/>
                </a:solidFill>
              </a:rPr>
              <a:t>before</a:t>
            </a:r>
            <a:r>
              <a:rPr lang="en-US" altLang="en-US" sz="2000" b="1" i="0">
                <a:solidFill>
                  <a:schemeClr val="tx2"/>
                </a:solidFill>
              </a:rPr>
              <a:t> removing</a:t>
            </a:r>
          </a:p>
        </p:txBody>
      </p:sp>
      <p:pic>
        <p:nvPicPr>
          <p:cNvPr id="92164" name="Picture 6" descr="IMG_0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395287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7" descr="IMG_0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86000"/>
            <a:ext cx="395287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par>
                                <p:cTn id="8" presetID="9" presetClass="entr" presetSubtype="0" fill="hold" nodeType="withEffect">
                                  <p:stCondLst>
                                    <p:cond delay="0"/>
                                  </p:stCondLst>
                                  <p:childTnLst>
                                    <p:set>
                                      <p:cBhvr>
                                        <p:cTn id="9" dur="1" fill="hold">
                                          <p:stCondLst>
                                            <p:cond delay="0"/>
                                          </p:stCondLst>
                                        </p:cTn>
                                        <p:tgtEl>
                                          <p:spTgt spid="92164"/>
                                        </p:tgtEl>
                                        <p:attrNameLst>
                                          <p:attrName>style.visibility</p:attrName>
                                        </p:attrNameLst>
                                      </p:cBhvr>
                                      <p:to>
                                        <p:strVal val="visible"/>
                                      </p:to>
                                    </p:set>
                                    <p:animEffect transition="in" filter="dissolve">
                                      <p:cBhvr>
                                        <p:cTn id="10" dur="500"/>
                                        <p:tgtEl>
                                          <p:spTgt spid="92164"/>
                                        </p:tgtEl>
                                      </p:cBhvr>
                                    </p:animEffect>
                                  </p:childTnLst>
                                </p:cTn>
                              </p:par>
                              <p:par>
                                <p:cTn id="11" presetID="9" presetClass="entr" presetSubtype="0" fill="hold" nodeType="withEffect">
                                  <p:stCondLst>
                                    <p:cond delay="0"/>
                                  </p:stCondLst>
                                  <p:childTnLst>
                                    <p:set>
                                      <p:cBhvr>
                                        <p:cTn id="12" dur="1" fill="hold">
                                          <p:stCondLst>
                                            <p:cond delay="0"/>
                                          </p:stCondLst>
                                        </p:cTn>
                                        <p:tgtEl>
                                          <p:spTgt spid="92165"/>
                                        </p:tgtEl>
                                        <p:attrNameLst>
                                          <p:attrName>style.visibility</p:attrName>
                                        </p:attrNameLst>
                                      </p:cBhvr>
                                      <p:to>
                                        <p:strVal val="visible"/>
                                      </p:to>
                                    </p:set>
                                    <p:animEffect transition="in" filter="dissolve">
                                      <p:cBhvr>
                                        <p:cTn id="13" dur="5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4"/>
          <p:cNvSpPr txBox="1">
            <a:spLocks noChangeArrowheads="1"/>
          </p:cNvSpPr>
          <p:nvPr/>
        </p:nvSpPr>
        <p:spPr bwMode="auto">
          <a:xfrm>
            <a:off x="533400" y="53340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chemeClr val="tx2"/>
                </a:solidFill>
              </a:rPr>
              <a:t>Use clear tape to reinforce label</a:t>
            </a:r>
          </a:p>
        </p:txBody>
      </p:sp>
      <p:pic>
        <p:nvPicPr>
          <p:cNvPr id="93187" name="Picture 5" descr="IMG_0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57912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dissolve">
                                      <p:cBhvr>
                                        <p:cTn id="7" dur="500"/>
                                        <p:tgtEl>
                                          <p:spTgt spid="93186"/>
                                        </p:tgtEl>
                                      </p:cBhvr>
                                    </p:animEffect>
                                  </p:childTnLst>
                                </p:cTn>
                              </p:par>
                              <p:par>
                                <p:cTn id="8" presetID="9" presetClass="entr" presetSubtype="0" fill="hold" nodeType="withEffect">
                                  <p:stCondLst>
                                    <p:cond delay="0"/>
                                  </p:stCondLst>
                                  <p:childTnLst>
                                    <p:set>
                                      <p:cBhvr>
                                        <p:cTn id="9" dur="1" fill="hold">
                                          <p:stCondLst>
                                            <p:cond delay="0"/>
                                          </p:stCondLst>
                                        </p:cTn>
                                        <p:tgtEl>
                                          <p:spTgt spid="93187"/>
                                        </p:tgtEl>
                                        <p:attrNameLst>
                                          <p:attrName>style.visibility</p:attrName>
                                        </p:attrNameLst>
                                      </p:cBhvr>
                                      <p:to>
                                        <p:strVal val="visible"/>
                                      </p:to>
                                    </p:set>
                                    <p:animEffect transition="in" filter="dissolve">
                                      <p:cBhvr>
                                        <p:cTn id="10" dur="5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IMG_02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114550"/>
            <a:ext cx="44989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5"/>
          <p:cNvSpPr txBox="1">
            <a:spLocks noChangeArrowheads="1"/>
          </p:cNvSpPr>
          <p:nvPr/>
        </p:nvSpPr>
        <p:spPr bwMode="auto">
          <a:xfrm>
            <a:off x="4572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Label Evidence items and Connections</a:t>
            </a:r>
          </a:p>
        </p:txBody>
      </p:sp>
      <p:sp>
        <p:nvSpPr>
          <p:cNvPr id="94212" name="Text Box 6"/>
          <p:cNvSpPr txBox="1">
            <a:spLocks noChangeArrowheads="1"/>
          </p:cNvSpPr>
          <p:nvPr/>
        </p:nvSpPr>
        <p:spPr bwMode="auto">
          <a:xfrm>
            <a:off x="685800" y="15240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b="1" i="0">
                <a:solidFill>
                  <a:schemeClr val="tx2"/>
                </a:solidFill>
              </a:rPr>
              <a:t>Label each connection and cable </a:t>
            </a:r>
            <a:r>
              <a:rPr lang="en-US" altLang="en-US" sz="2000" b="1" i="0" u="sng">
                <a:solidFill>
                  <a:schemeClr val="tx2"/>
                </a:solidFill>
              </a:rPr>
              <a:t>before</a:t>
            </a:r>
            <a:r>
              <a:rPr lang="en-US" altLang="en-US" sz="2000" b="1" i="0">
                <a:solidFill>
                  <a:schemeClr val="tx2"/>
                </a:solidFill>
              </a:rPr>
              <a:t> it is removed</a:t>
            </a:r>
          </a:p>
        </p:txBody>
      </p:sp>
      <p:sp>
        <p:nvSpPr>
          <p:cNvPr id="94213"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dissolve">
                                      <p:cBhvr>
                                        <p:cTn id="7" dur="500"/>
                                        <p:tgtEl>
                                          <p:spTgt spid="942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4212"/>
                                        </p:tgtEl>
                                        <p:attrNameLst>
                                          <p:attrName>style.visibility</p:attrName>
                                        </p:attrNameLst>
                                      </p:cBhvr>
                                      <p:to>
                                        <p:strVal val="visible"/>
                                      </p:to>
                                    </p:set>
                                    <p:animEffect transition="in" filter="dissolve">
                                      <p:cBhvr>
                                        <p:cTn id="10"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4"/>
          <p:cNvSpPr txBox="1">
            <a:spLocks noChangeArrowheads="1"/>
          </p:cNvSpPr>
          <p:nvPr/>
        </p:nvSpPr>
        <p:spPr bwMode="auto">
          <a:xfrm>
            <a:off x="4572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Confirm WiFi Connectivity</a:t>
            </a:r>
          </a:p>
        </p:txBody>
      </p:sp>
      <p:sp>
        <p:nvSpPr>
          <p:cNvPr id="95235" name="Text Box 7"/>
          <p:cNvSpPr txBox="1">
            <a:spLocks noChangeArrowheads="1"/>
          </p:cNvSpPr>
          <p:nvPr/>
        </p:nvSpPr>
        <p:spPr bwMode="auto">
          <a:xfrm>
            <a:off x="685800" y="1524000"/>
            <a:ext cx="7924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200" b="1" i="0">
              <a:solidFill>
                <a:schemeClr val="tx2"/>
              </a:solidFill>
            </a:endParaRPr>
          </a:p>
          <a:p>
            <a:pPr eaLnBrk="1" hangingPunct="1">
              <a:spcBef>
                <a:spcPct val="0"/>
              </a:spcBef>
            </a:pPr>
            <a:r>
              <a:rPr lang="en-US" altLang="en-US" sz="2200" b="1" i="0">
                <a:solidFill>
                  <a:schemeClr val="tx2"/>
                </a:solidFill>
              </a:rPr>
              <a:t>Use a device or utility to check for wireless access point connectivity to the Internet:</a:t>
            </a:r>
          </a:p>
          <a:p>
            <a:pPr eaLnBrk="1" hangingPunct="1">
              <a:spcBef>
                <a:spcPct val="0"/>
              </a:spcBef>
              <a:buFontTx/>
              <a:buNone/>
            </a:pPr>
            <a:endParaRPr lang="en-US" altLang="en-US" sz="1400" b="1" i="0">
              <a:solidFill>
                <a:schemeClr val="tx2"/>
              </a:solidFill>
            </a:endParaRPr>
          </a:p>
          <a:p>
            <a:pPr lvl="1" eaLnBrk="1" hangingPunct="1">
              <a:spcBef>
                <a:spcPct val="0"/>
              </a:spcBef>
            </a:pPr>
            <a:r>
              <a:rPr lang="en-US" altLang="en-US" sz="2200" b="1" i="0">
                <a:solidFill>
                  <a:schemeClr val="tx2"/>
                </a:solidFill>
              </a:rPr>
              <a:t> Smart Phone like an iPhone</a:t>
            </a:r>
          </a:p>
          <a:p>
            <a:pPr lvl="1" eaLnBrk="1" hangingPunct="1">
              <a:spcBef>
                <a:spcPct val="0"/>
              </a:spcBef>
              <a:buFontTx/>
              <a:buNone/>
            </a:pPr>
            <a:endParaRPr lang="en-US" altLang="en-US" sz="1200" b="1" i="0">
              <a:solidFill>
                <a:schemeClr val="tx2"/>
              </a:solidFill>
            </a:endParaRPr>
          </a:p>
          <a:p>
            <a:pPr lvl="1" eaLnBrk="1" hangingPunct="1">
              <a:spcBef>
                <a:spcPct val="0"/>
              </a:spcBef>
            </a:pPr>
            <a:r>
              <a:rPr lang="en-US" altLang="en-US" sz="2200" b="1" i="0">
                <a:solidFill>
                  <a:schemeClr val="tx2"/>
                </a:solidFill>
              </a:rPr>
              <a:t> Laptop with wireless card</a:t>
            </a:r>
          </a:p>
          <a:p>
            <a:pPr lvl="1" eaLnBrk="1" hangingPunct="1">
              <a:spcBef>
                <a:spcPct val="0"/>
              </a:spcBef>
              <a:buFontTx/>
              <a:buNone/>
            </a:pPr>
            <a:endParaRPr lang="en-US" altLang="en-US" sz="1200" b="1" i="0">
              <a:solidFill>
                <a:schemeClr val="tx2"/>
              </a:solidFill>
            </a:endParaRPr>
          </a:p>
          <a:p>
            <a:pPr lvl="1" eaLnBrk="1" hangingPunct="1">
              <a:spcBef>
                <a:spcPct val="0"/>
              </a:spcBef>
            </a:pPr>
            <a:r>
              <a:rPr lang="en-US" altLang="en-US" sz="2200" b="1" i="0">
                <a:solidFill>
                  <a:schemeClr val="tx2"/>
                </a:solidFill>
              </a:rPr>
              <a:t> WiFi Detector Device</a:t>
            </a:r>
          </a:p>
          <a:p>
            <a:pPr eaLnBrk="1" hangingPunct="1">
              <a:spcBef>
                <a:spcPct val="0"/>
              </a:spcBef>
            </a:pPr>
            <a:endParaRPr lang="en-US" altLang="en-US" sz="2200" b="1" i="0">
              <a:solidFill>
                <a:schemeClr val="tx2"/>
              </a:solidFill>
            </a:endParaRPr>
          </a:p>
        </p:txBody>
      </p:sp>
      <p:sp>
        <p:nvSpPr>
          <p:cNvPr id="95236"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5235">
                                            <p:txEl>
                                              <p:pRg st="1" end="1"/>
                                            </p:txEl>
                                          </p:spTgt>
                                        </p:tgtEl>
                                        <p:attrNameLst>
                                          <p:attrName>style.visibility</p:attrName>
                                        </p:attrNameLst>
                                      </p:cBhvr>
                                      <p:to>
                                        <p:strVal val="visible"/>
                                      </p:to>
                                    </p:set>
                                    <p:animEffect transition="in" filter="dissolve">
                                      <p:cBhvr>
                                        <p:cTn id="7" dur="500"/>
                                        <p:tgtEl>
                                          <p:spTgt spid="95235">
                                            <p:txEl>
                                              <p:pRg st="1" end="1"/>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95235">
                                            <p:txEl>
                                              <p:pRg st="3" end="3"/>
                                            </p:txEl>
                                          </p:spTgt>
                                        </p:tgtEl>
                                        <p:attrNameLst>
                                          <p:attrName>style.visibility</p:attrName>
                                        </p:attrNameLst>
                                      </p:cBhvr>
                                      <p:to>
                                        <p:strVal val="visible"/>
                                      </p:to>
                                    </p:set>
                                    <p:animEffect transition="in" filter="dissolve">
                                      <p:cBhvr>
                                        <p:cTn id="11" dur="500"/>
                                        <p:tgtEl>
                                          <p:spTgt spid="95235">
                                            <p:txEl>
                                              <p:pRg st="3" end="3"/>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95235">
                                            <p:txEl>
                                              <p:pRg st="5" end="5"/>
                                            </p:txEl>
                                          </p:spTgt>
                                        </p:tgtEl>
                                        <p:attrNameLst>
                                          <p:attrName>style.visibility</p:attrName>
                                        </p:attrNameLst>
                                      </p:cBhvr>
                                      <p:to>
                                        <p:strVal val="visible"/>
                                      </p:to>
                                    </p:set>
                                    <p:animEffect transition="in" filter="dissolve">
                                      <p:cBhvr>
                                        <p:cTn id="15" dur="500"/>
                                        <p:tgtEl>
                                          <p:spTgt spid="95235">
                                            <p:txEl>
                                              <p:pRg st="5" end="5"/>
                                            </p:txEl>
                                          </p:spTgt>
                                        </p:tgtEl>
                                      </p:cBhvr>
                                    </p:animEffect>
                                  </p:childTnLst>
                                </p:cTn>
                              </p:par>
                            </p:childTnLst>
                          </p:cTn>
                        </p:par>
                        <p:par>
                          <p:cTn id="16" fill="hold" nodeType="afterGroup">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95235">
                                            <p:txEl>
                                              <p:pRg st="7" end="7"/>
                                            </p:txEl>
                                          </p:spTgt>
                                        </p:tgtEl>
                                        <p:attrNameLst>
                                          <p:attrName>style.visibility</p:attrName>
                                        </p:attrNameLst>
                                      </p:cBhvr>
                                      <p:to>
                                        <p:strVal val="visible"/>
                                      </p:to>
                                    </p:set>
                                    <p:animEffect transition="in" filter="dissolve">
                                      <p:cBhvr>
                                        <p:cTn id="19" dur="500"/>
                                        <p:tgtEl>
                                          <p:spTgt spid="952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6" name="Text Box 4"/>
          <p:cNvSpPr txBox="1">
            <a:spLocks noChangeArrowheads="1"/>
          </p:cNvSpPr>
          <p:nvPr/>
        </p:nvSpPr>
        <p:spPr bwMode="auto">
          <a:xfrm>
            <a:off x="914400" y="8382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0">
                <a:solidFill>
                  <a:srgbClr val="0066FF"/>
                </a:solidFill>
              </a:rPr>
              <a:t>BONUS GEEK QUIZ FOR A WIFI DETECTOR</a:t>
            </a:r>
          </a:p>
        </p:txBody>
      </p:sp>
      <p:sp>
        <p:nvSpPr>
          <p:cNvPr id="248837" name="Text Box 5"/>
          <p:cNvSpPr txBox="1">
            <a:spLocks noChangeArrowheads="1"/>
          </p:cNvSpPr>
          <p:nvPr/>
        </p:nvSpPr>
        <p:spPr bwMode="auto">
          <a:xfrm>
            <a:off x="914400" y="2133600"/>
            <a:ext cx="731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i="0">
                <a:solidFill>
                  <a:schemeClr val="tx2"/>
                </a:solidFill>
              </a:rPr>
              <a:t>A WIRELESS NETWORK USES ____ WAVES TO TRANSMIT SIGNALS?</a:t>
            </a:r>
          </a:p>
        </p:txBody>
      </p:sp>
      <p:sp>
        <p:nvSpPr>
          <p:cNvPr id="248838" name="Text Box 6"/>
          <p:cNvSpPr txBox="1">
            <a:spLocks noChangeArrowheads="1"/>
          </p:cNvSpPr>
          <p:nvPr/>
        </p:nvSpPr>
        <p:spPr bwMode="auto">
          <a:xfrm>
            <a:off x="3276600" y="3810000"/>
            <a:ext cx="236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i="0">
                <a:solidFill>
                  <a:srgbClr val="CC0000"/>
                </a:solidFill>
              </a:rPr>
              <a:t>RADIO WAVES</a:t>
            </a:r>
          </a:p>
        </p:txBody>
      </p:sp>
      <p:sp>
        <p:nvSpPr>
          <p:cNvPr id="96261"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8836"/>
                                        </p:tgtEl>
                                        <p:attrNameLst>
                                          <p:attrName>style.visibility</p:attrName>
                                        </p:attrNameLst>
                                      </p:cBhvr>
                                      <p:to>
                                        <p:strVal val="visible"/>
                                      </p:to>
                                    </p:set>
                                    <p:animEffect transition="in" filter="dissolve">
                                      <p:cBhvr>
                                        <p:cTn id="7" dur="500"/>
                                        <p:tgtEl>
                                          <p:spTgt spid="248836"/>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48837"/>
                                        </p:tgtEl>
                                        <p:attrNameLst>
                                          <p:attrName>style.visibility</p:attrName>
                                        </p:attrNameLst>
                                      </p:cBhvr>
                                      <p:to>
                                        <p:strVal val="visible"/>
                                      </p:to>
                                    </p:set>
                                    <p:animEffect transition="in" filter="dissolve">
                                      <p:cBhvr>
                                        <p:cTn id="11" dur="500"/>
                                        <p:tgtEl>
                                          <p:spTgt spid="2488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48838"/>
                                        </p:tgtEl>
                                        <p:attrNameLst>
                                          <p:attrName>style.visibility</p:attrName>
                                        </p:attrNameLst>
                                      </p:cBhvr>
                                      <p:to>
                                        <p:strVal val="visible"/>
                                      </p:to>
                                    </p:set>
                                    <p:animEffect transition="in" filter="dissolve">
                                      <p:cBhvr>
                                        <p:cTn id="16" dur="500"/>
                                        <p:tgtEl>
                                          <p:spTgt spid="248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6" grpId="0"/>
      <p:bldP spid="248837" grpId="0"/>
      <p:bldP spid="2488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914400" y="8382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accent2"/>
                </a:solidFill>
              </a:rPr>
              <a:t>Who are you investigating?</a:t>
            </a:r>
          </a:p>
        </p:txBody>
      </p:sp>
      <p:pic>
        <p:nvPicPr>
          <p:cNvPr id="57364" name="Picture 20" descr="Computer_Nerd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828800"/>
            <a:ext cx="3276600"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5" name="Rectangle 21"/>
          <p:cNvSpPr>
            <a:spLocks noChangeArrowheads="1"/>
          </p:cNvSpPr>
          <p:nvPr/>
        </p:nvSpPr>
        <p:spPr bwMode="auto">
          <a:xfrm>
            <a:off x="457200" y="1752600"/>
            <a:ext cx="4038600" cy="4038600"/>
          </a:xfrm>
          <a:prstGeom prst="rect">
            <a:avLst/>
          </a:prstGeom>
          <a:noFill/>
          <a:ln w="9525">
            <a:noFill/>
            <a:miter lim="800000"/>
            <a:headEnd/>
            <a:tailEnd/>
          </a:ln>
        </p:spPr>
        <p:txBody>
          <a:bodyPr/>
          <a:lstStyle/>
          <a:p>
            <a:pPr>
              <a:buFont typeface="Arial" pitchFamily="34" charset="0"/>
              <a:buChar char="•"/>
              <a:defRPr/>
            </a:pPr>
            <a:r>
              <a:rPr lang="en-US" sz="2000" dirty="0">
                <a:solidFill>
                  <a:schemeClr val="tx2"/>
                </a:solidFill>
                <a:latin typeface="Arial" charset="0"/>
                <a:cs typeface="Arial" charset="0"/>
              </a:rPr>
              <a:t>Computer user:</a:t>
            </a:r>
          </a:p>
          <a:p>
            <a:pPr lvl="1">
              <a:buFont typeface="Arial" pitchFamily="34" charset="0"/>
              <a:buChar char="•"/>
              <a:defRPr/>
            </a:pPr>
            <a:r>
              <a:rPr lang="en-US" sz="2000" dirty="0">
                <a:solidFill>
                  <a:schemeClr val="tx2"/>
                </a:solidFill>
                <a:latin typeface="Arial" charset="0"/>
                <a:cs typeface="Arial" charset="0"/>
              </a:rPr>
              <a:t>Novice</a:t>
            </a:r>
          </a:p>
          <a:p>
            <a:pPr lvl="1">
              <a:buFont typeface="Arial" pitchFamily="34" charset="0"/>
              <a:buChar char="•"/>
              <a:defRPr/>
            </a:pPr>
            <a:r>
              <a:rPr lang="en-US" sz="2000" dirty="0">
                <a:solidFill>
                  <a:schemeClr val="tx2"/>
                </a:solidFill>
                <a:latin typeface="Arial" charset="0"/>
                <a:cs typeface="Arial" charset="0"/>
              </a:rPr>
              <a:t>Expert</a:t>
            </a:r>
          </a:p>
          <a:p>
            <a:pPr lvl="1">
              <a:buFont typeface="Arial" pitchFamily="34" charset="0"/>
              <a:buChar char="•"/>
              <a:defRPr/>
            </a:pPr>
            <a:r>
              <a:rPr lang="en-US" sz="2000" dirty="0">
                <a:solidFill>
                  <a:schemeClr val="tx2"/>
                </a:solidFill>
                <a:latin typeface="Arial" charset="0"/>
                <a:cs typeface="Arial" charset="0"/>
              </a:rPr>
              <a:t>Hacker</a:t>
            </a:r>
          </a:p>
          <a:p>
            <a:pPr marL="342900" indent="-342900">
              <a:spcBef>
                <a:spcPct val="20000"/>
              </a:spcBef>
              <a:buFontTx/>
              <a:buChar char="•"/>
              <a:defRPr/>
            </a:pPr>
            <a:r>
              <a:rPr lang="en-US" sz="2000" dirty="0">
                <a:solidFill>
                  <a:schemeClr val="tx2"/>
                </a:solidFill>
                <a:latin typeface="Arial" charset="0"/>
                <a:cs typeface="Arial" charset="0"/>
              </a:rPr>
              <a:t>Is the computer:</a:t>
            </a:r>
          </a:p>
          <a:p>
            <a:pPr marL="800100" lvl="1" indent="-342900">
              <a:spcBef>
                <a:spcPct val="20000"/>
              </a:spcBef>
              <a:buFontTx/>
              <a:buChar char="•"/>
              <a:defRPr/>
            </a:pPr>
            <a:r>
              <a:rPr lang="en-US" sz="2000" dirty="0">
                <a:solidFill>
                  <a:schemeClr val="tx2"/>
                </a:solidFill>
                <a:latin typeface="Arial" charset="0"/>
                <a:cs typeface="Arial" charset="0"/>
              </a:rPr>
              <a:t>In a business or home?</a:t>
            </a:r>
          </a:p>
          <a:p>
            <a:pPr marL="800100" lvl="1" indent="-342900">
              <a:spcBef>
                <a:spcPct val="20000"/>
              </a:spcBef>
              <a:buFontTx/>
              <a:buChar char="•"/>
              <a:defRPr/>
            </a:pPr>
            <a:r>
              <a:rPr lang="en-US" sz="2000" dirty="0">
                <a:solidFill>
                  <a:schemeClr val="tx2"/>
                </a:solidFill>
                <a:latin typeface="Arial" charset="0"/>
                <a:cs typeface="Arial" charset="0"/>
              </a:rPr>
              <a:t>Used by someone other than the suspect?</a:t>
            </a:r>
          </a:p>
          <a:p>
            <a:pPr marL="800100" lvl="1" indent="-342900">
              <a:spcBef>
                <a:spcPct val="20000"/>
              </a:spcBef>
              <a:buFontTx/>
              <a:buChar char="•"/>
              <a:defRPr/>
            </a:pPr>
            <a:r>
              <a:rPr lang="en-US" sz="2000" dirty="0">
                <a:solidFill>
                  <a:schemeClr val="tx2"/>
                </a:solidFill>
                <a:latin typeface="Arial" charset="0"/>
                <a:cs typeface="Arial" charset="0"/>
              </a:rPr>
              <a:t>Technically capable of criminal use?</a:t>
            </a:r>
          </a:p>
          <a:p>
            <a:pPr marL="742950" lvl="1" indent="-285750">
              <a:spcBef>
                <a:spcPct val="20000"/>
              </a:spcBef>
              <a:buFontTx/>
              <a:buChar char="–"/>
              <a:defRPr/>
            </a:pPr>
            <a:r>
              <a:rPr lang="en-US" sz="1400" dirty="0">
                <a:solidFill>
                  <a:schemeClr val="tx2"/>
                </a:solidFill>
                <a:latin typeface="Arial" charset="0"/>
                <a:cs typeface="Arial" charset="0"/>
              </a:rPr>
              <a:t>Internet Access</a:t>
            </a:r>
          </a:p>
          <a:p>
            <a:pPr marL="742950" lvl="1" indent="-285750">
              <a:spcBef>
                <a:spcPct val="20000"/>
              </a:spcBef>
              <a:buFontTx/>
              <a:buChar char="–"/>
              <a:defRPr/>
            </a:pPr>
            <a:r>
              <a:rPr lang="en-US" sz="1400" dirty="0">
                <a:solidFill>
                  <a:schemeClr val="tx2"/>
                </a:solidFill>
                <a:latin typeface="Arial" charset="0"/>
                <a:cs typeface="Arial" charset="0"/>
              </a:rPr>
              <a:t>Necessary Software or Hardware</a:t>
            </a:r>
          </a:p>
        </p:txBody>
      </p:sp>
      <p:sp>
        <p:nvSpPr>
          <p:cNvPr id="14341" name="TextBox 6"/>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7364"/>
                                        </p:tgtEl>
                                        <p:attrNameLst>
                                          <p:attrName>style.visibility</p:attrName>
                                        </p:attrNameLst>
                                      </p:cBhvr>
                                      <p:to>
                                        <p:strVal val="visible"/>
                                      </p:to>
                                    </p:set>
                                    <p:animEffect transition="in" filter="fade">
                                      <p:cBhvr>
                                        <p:cTn id="7" dur="2000"/>
                                        <p:tgtEl>
                                          <p:spTgt spid="573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365">
                                            <p:txEl>
                                              <p:pRg st="0" end="0"/>
                                            </p:txEl>
                                          </p:spTgt>
                                        </p:tgtEl>
                                        <p:attrNameLst>
                                          <p:attrName>style.visibility</p:attrName>
                                        </p:attrNameLst>
                                      </p:cBhvr>
                                      <p:to>
                                        <p:strVal val="visible"/>
                                      </p:to>
                                    </p:set>
                                    <p:animEffect transition="in" filter="fade">
                                      <p:cBhvr>
                                        <p:cTn id="10" dur="2000"/>
                                        <p:tgtEl>
                                          <p:spTgt spid="57365">
                                            <p:txEl>
                                              <p:pRg st="0" end="0"/>
                                            </p:txEl>
                                          </p:spTgt>
                                        </p:tgtEl>
                                      </p:cBhvr>
                                    </p:animEffect>
                                  </p:childTnLst>
                                </p:cTn>
                              </p:par>
                            </p:childTnLst>
                          </p:cTn>
                        </p:par>
                        <p:par>
                          <p:cTn id="11" fill="hold" nodeType="afterGroup">
                            <p:stCondLst>
                              <p:cond delay="2000"/>
                            </p:stCondLst>
                            <p:childTnLst>
                              <p:par>
                                <p:cTn id="12" presetID="10" presetClass="entr" presetSubtype="0" fill="hold" grpId="0" nodeType="afterEffect">
                                  <p:stCondLst>
                                    <p:cond delay="500"/>
                                  </p:stCondLst>
                                  <p:childTnLst>
                                    <p:set>
                                      <p:cBhvr>
                                        <p:cTn id="13" dur="1" fill="hold">
                                          <p:stCondLst>
                                            <p:cond delay="0"/>
                                          </p:stCondLst>
                                        </p:cTn>
                                        <p:tgtEl>
                                          <p:spTgt spid="57365">
                                            <p:txEl>
                                              <p:pRg st="1" end="1"/>
                                            </p:txEl>
                                          </p:spTgt>
                                        </p:tgtEl>
                                        <p:attrNameLst>
                                          <p:attrName>style.visibility</p:attrName>
                                        </p:attrNameLst>
                                      </p:cBhvr>
                                      <p:to>
                                        <p:strVal val="visible"/>
                                      </p:to>
                                    </p:set>
                                    <p:animEffect transition="in" filter="fade">
                                      <p:cBhvr>
                                        <p:cTn id="14" dur="500"/>
                                        <p:tgtEl>
                                          <p:spTgt spid="57365">
                                            <p:txEl>
                                              <p:pRg st="1" end="1"/>
                                            </p:txEl>
                                          </p:spTgt>
                                        </p:tgtEl>
                                      </p:cBhvr>
                                    </p:animEffect>
                                  </p:childTnLst>
                                </p:cTn>
                              </p:par>
                            </p:childTnLst>
                          </p:cTn>
                        </p:par>
                        <p:par>
                          <p:cTn id="15" fill="hold" nodeType="afterGroup">
                            <p:stCondLst>
                              <p:cond delay="3000"/>
                            </p:stCondLst>
                            <p:childTnLst>
                              <p:par>
                                <p:cTn id="16" presetID="10" presetClass="entr" presetSubtype="0" fill="hold" grpId="0" nodeType="afterEffect">
                                  <p:stCondLst>
                                    <p:cond delay="500"/>
                                  </p:stCondLst>
                                  <p:childTnLst>
                                    <p:set>
                                      <p:cBhvr>
                                        <p:cTn id="17" dur="1" fill="hold">
                                          <p:stCondLst>
                                            <p:cond delay="0"/>
                                          </p:stCondLst>
                                        </p:cTn>
                                        <p:tgtEl>
                                          <p:spTgt spid="57365">
                                            <p:txEl>
                                              <p:pRg st="2" end="2"/>
                                            </p:txEl>
                                          </p:spTgt>
                                        </p:tgtEl>
                                        <p:attrNameLst>
                                          <p:attrName>style.visibility</p:attrName>
                                        </p:attrNameLst>
                                      </p:cBhvr>
                                      <p:to>
                                        <p:strVal val="visible"/>
                                      </p:to>
                                    </p:set>
                                    <p:animEffect transition="in" filter="fade">
                                      <p:cBhvr>
                                        <p:cTn id="18" dur="500"/>
                                        <p:tgtEl>
                                          <p:spTgt spid="57365">
                                            <p:txEl>
                                              <p:pRg st="2" end="2"/>
                                            </p:txEl>
                                          </p:spTgt>
                                        </p:tgtEl>
                                      </p:cBhvr>
                                    </p:animEffect>
                                  </p:childTnLst>
                                </p:cTn>
                              </p:par>
                            </p:childTnLst>
                          </p:cTn>
                        </p:par>
                        <p:par>
                          <p:cTn id="19" fill="hold" nodeType="afterGroup">
                            <p:stCondLst>
                              <p:cond delay="4000"/>
                            </p:stCondLst>
                            <p:childTnLst>
                              <p:par>
                                <p:cTn id="20" presetID="10" presetClass="entr" presetSubtype="0" fill="hold" grpId="0" nodeType="afterEffect">
                                  <p:stCondLst>
                                    <p:cond delay="500"/>
                                  </p:stCondLst>
                                  <p:childTnLst>
                                    <p:set>
                                      <p:cBhvr>
                                        <p:cTn id="21" dur="1" fill="hold">
                                          <p:stCondLst>
                                            <p:cond delay="0"/>
                                          </p:stCondLst>
                                        </p:cTn>
                                        <p:tgtEl>
                                          <p:spTgt spid="57365">
                                            <p:txEl>
                                              <p:pRg st="3" end="3"/>
                                            </p:txEl>
                                          </p:spTgt>
                                        </p:tgtEl>
                                        <p:attrNameLst>
                                          <p:attrName>style.visibility</p:attrName>
                                        </p:attrNameLst>
                                      </p:cBhvr>
                                      <p:to>
                                        <p:strVal val="visible"/>
                                      </p:to>
                                    </p:set>
                                    <p:animEffect transition="in" filter="fade">
                                      <p:cBhvr>
                                        <p:cTn id="22" dur="500"/>
                                        <p:tgtEl>
                                          <p:spTgt spid="57365">
                                            <p:txEl>
                                              <p:pRg st="3" end="3"/>
                                            </p:txEl>
                                          </p:spTgt>
                                        </p:tgtEl>
                                      </p:cBhvr>
                                    </p:animEffect>
                                  </p:childTnLst>
                                </p:cTn>
                              </p:par>
                            </p:childTnLst>
                          </p:cTn>
                        </p:par>
                        <p:par>
                          <p:cTn id="23" fill="hold" nodeType="afterGroup">
                            <p:stCondLst>
                              <p:cond delay="5000"/>
                            </p:stCondLst>
                            <p:childTnLst>
                              <p:par>
                                <p:cTn id="24" presetID="10" presetClass="entr" presetSubtype="0" fill="hold" grpId="0" nodeType="afterEffect">
                                  <p:stCondLst>
                                    <p:cond delay="500"/>
                                  </p:stCondLst>
                                  <p:childTnLst>
                                    <p:set>
                                      <p:cBhvr>
                                        <p:cTn id="25" dur="1" fill="hold">
                                          <p:stCondLst>
                                            <p:cond delay="0"/>
                                          </p:stCondLst>
                                        </p:cTn>
                                        <p:tgtEl>
                                          <p:spTgt spid="57365">
                                            <p:txEl>
                                              <p:pRg st="4" end="4"/>
                                            </p:txEl>
                                          </p:spTgt>
                                        </p:tgtEl>
                                        <p:attrNameLst>
                                          <p:attrName>style.visibility</p:attrName>
                                        </p:attrNameLst>
                                      </p:cBhvr>
                                      <p:to>
                                        <p:strVal val="visible"/>
                                      </p:to>
                                    </p:set>
                                    <p:animEffect transition="in" filter="fade">
                                      <p:cBhvr>
                                        <p:cTn id="26" dur="500"/>
                                        <p:tgtEl>
                                          <p:spTgt spid="57365">
                                            <p:txEl>
                                              <p:pRg st="4" end="4"/>
                                            </p:txEl>
                                          </p:spTgt>
                                        </p:tgtEl>
                                      </p:cBhvr>
                                    </p:animEffect>
                                  </p:childTnLst>
                                </p:cTn>
                              </p:par>
                            </p:childTnLst>
                          </p:cTn>
                        </p:par>
                        <p:par>
                          <p:cTn id="27" fill="hold" nodeType="afterGroup">
                            <p:stCondLst>
                              <p:cond delay="6000"/>
                            </p:stCondLst>
                            <p:childTnLst>
                              <p:par>
                                <p:cTn id="28" presetID="10" presetClass="entr" presetSubtype="0" fill="hold" grpId="0" nodeType="afterEffect">
                                  <p:stCondLst>
                                    <p:cond delay="500"/>
                                  </p:stCondLst>
                                  <p:childTnLst>
                                    <p:set>
                                      <p:cBhvr>
                                        <p:cTn id="29" dur="1" fill="hold">
                                          <p:stCondLst>
                                            <p:cond delay="0"/>
                                          </p:stCondLst>
                                        </p:cTn>
                                        <p:tgtEl>
                                          <p:spTgt spid="57365">
                                            <p:txEl>
                                              <p:pRg st="5" end="5"/>
                                            </p:txEl>
                                          </p:spTgt>
                                        </p:tgtEl>
                                        <p:attrNameLst>
                                          <p:attrName>style.visibility</p:attrName>
                                        </p:attrNameLst>
                                      </p:cBhvr>
                                      <p:to>
                                        <p:strVal val="visible"/>
                                      </p:to>
                                    </p:set>
                                    <p:animEffect transition="in" filter="fade">
                                      <p:cBhvr>
                                        <p:cTn id="30" dur="500"/>
                                        <p:tgtEl>
                                          <p:spTgt spid="57365">
                                            <p:txEl>
                                              <p:pRg st="5" end="5"/>
                                            </p:txEl>
                                          </p:spTgt>
                                        </p:tgtEl>
                                      </p:cBhvr>
                                    </p:animEffect>
                                  </p:childTnLst>
                                </p:cTn>
                              </p:par>
                            </p:childTnLst>
                          </p:cTn>
                        </p:par>
                        <p:par>
                          <p:cTn id="31" fill="hold" nodeType="afterGroup">
                            <p:stCondLst>
                              <p:cond delay="7000"/>
                            </p:stCondLst>
                            <p:childTnLst>
                              <p:par>
                                <p:cTn id="32" presetID="10" presetClass="entr" presetSubtype="0" fill="hold" grpId="0" nodeType="afterEffect">
                                  <p:stCondLst>
                                    <p:cond delay="500"/>
                                  </p:stCondLst>
                                  <p:childTnLst>
                                    <p:set>
                                      <p:cBhvr>
                                        <p:cTn id="33" dur="1" fill="hold">
                                          <p:stCondLst>
                                            <p:cond delay="0"/>
                                          </p:stCondLst>
                                        </p:cTn>
                                        <p:tgtEl>
                                          <p:spTgt spid="57365">
                                            <p:txEl>
                                              <p:pRg st="6" end="6"/>
                                            </p:txEl>
                                          </p:spTgt>
                                        </p:tgtEl>
                                        <p:attrNameLst>
                                          <p:attrName>style.visibility</p:attrName>
                                        </p:attrNameLst>
                                      </p:cBhvr>
                                      <p:to>
                                        <p:strVal val="visible"/>
                                      </p:to>
                                    </p:set>
                                    <p:animEffect transition="in" filter="fade">
                                      <p:cBhvr>
                                        <p:cTn id="34" dur="500"/>
                                        <p:tgtEl>
                                          <p:spTgt spid="57365">
                                            <p:txEl>
                                              <p:pRg st="6" end="6"/>
                                            </p:txEl>
                                          </p:spTgt>
                                        </p:tgtEl>
                                      </p:cBhvr>
                                    </p:animEffect>
                                  </p:childTnLst>
                                </p:cTn>
                              </p:par>
                            </p:childTnLst>
                          </p:cTn>
                        </p:par>
                        <p:par>
                          <p:cTn id="35" fill="hold" nodeType="afterGroup">
                            <p:stCondLst>
                              <p:cond delay="8000"/>
                            </p:stCondLst>
                            <p:childTnLst>
                              <p:par>
                                <p:cTn id="36" presetID="10" presetClass="entr" presetSubtype="0" fill="hold" grpId="0" nodeType="afterEffect">
                                  <p:stCondLst>
                                    <p:cond delay="500"/>
                                  </p:stCondLst>
                                  <p:childTnLst>
                                    <p:set>
                                      <p:cBhvr>
                                        <p:cTn id="37" dur="1" fill="hold">
                                          <p:stCondLst>
                                            <p:cond delay="0"/>
                                          </p:stCondLst>
                                        </p:cTn>
                                        <p:tgtEl>
                                          <p:spTgt spid="57365">
                                            <p:txEl>
                                              <p:pRg st="7" end="7"/>
                                            </p:txEl>
                                          </p:spTgt>
                                        </p:tgtEl>
                                        <p:attrNameLst>
                                          <p:attrName>style.visibility</p:attrName>
                                        </p:attrNameLst>
                                      </p:cBhvr>
                                      <p:to>
                                        <p:strVal val="visible"/>
                                      </p:to>
                                    </p:set>
                                    <p:animEffect transition="in" filter="fade">
                                      <p:cBhvr>
                                        <p:cTn id="38" dur="500"/>
                                        <p:tgtEl>
                                          <p:spTgt spid="57365">
                                            <p:txEl>
                                              <p:pRg st="7" end="7"/>
                                            </p:txEl>
                                          </p:spTgt>
                                        </p:tgtEl>
                                      </p:cBhvr>
                                    </p:animEffect>
                                  </p:childTnLst>
                                </p:cTn>
                              </p:par>
                            </p:childTnLst>
                          </p:cTn>
                        </p:par>
                        <p:par>
                          <p:cTn id="39" fill="hold" nodeType="afterGroup">
                            <p:stCondLst>
                              <p:cond delay="9000"/>
                            </p:stCondLst>
                            <p:childTnLst>
                              <p:par>
                                <p:cTn id="40" presetID="10" presetClass="entr" presetSubtype="0" fill="hold" grpId="0" nodeType="afterEffect">
                                  <p:stCondLst>
                                    <p:cond delay="500"/>
                                  </p:stCondLst>
                                  <p:childTnLst>
                                    <p:set>
                                      <p:cBhvr>
                                        <p:cTn id="41" dur="1" fill="hold">
                                          <p:stCondLst>
                                            <p:cond delay="0"/>
                                          </p:stCondLst>
                                        </p:cTn>
                                        <p:tgtEl>
                                          <p:spTgt spid="57365">
                                            <p:txEl>
                                              <p:pRg st="8" end="8"/>
                                            </p:txEl>
                                          </p:spTgt>
                                        </p:tgtEl>
                                        <p:attrNameLst>
                                          <p:attrName>style.visibility</p:attrName>
                                        </p:attrNameLst>
                                      </p:cBhvr>
                                      <p:to>
                                        <p:strVal val="visible"/>
                                      </p:to>
                                    </p:set>
                                    <p:animEffect transition="in" filter="fade">
                                      <p:cBhvr>
                                        <p:cTn id="42" dur="500"/>
                                        <p:tgtEl>
                                          <p:spTgt spid="57365">
                                            <p:txEl>
                                              <p:pRg st="8" end="8"/>
                                            </p:txEl>
                                          </p:spTgt>
                                        </p:tgtEl>
                                      </p:cBhvr>
                                    </p:animEffect>
                                  </p:childTnLst>
                                </p:cTn>
                              </p:par>
                            </p:childTnLst>
                          </p:cTn>
                        </p:par>
                        <p:par>
                          <p:cTn id="43" fill="hold" nodeType="afterGroup">
                            <p:stCondLst>
                              <p:cond delay="10000"/>
                            </p:stCondLst>
                            <p:childTnLst>
                              <p:par>
                                <p:cTn id="44" presetID="10" presetClass="entr" presetSubtype="0" fill="hold" grpId="0" nodeType="afterEffect">
                                  <p:stCondLst>
                                    <p:cond delay="500"/>
                                  </p:stCondLst>
                                  <p:childTnLst>
                                    <p:set>
                                      <p:cBhvr>
                                        <p:cTn id="45" dur="1" fill="hold">
                                          <p:stCondLst>
                                            <p:cond delay="0"/>
                                          </p:stCondLst>
                                        </p:cTn>
                                        <p:tgtEl>
                                          <p:spTgt spid="57365">
                                            <p:txEl>
                                              <p:pRg st="9" end="9"/>
                                            </p:txEl>
                                          </p:spTgt>
                                        </p:tgtEl>
                                        <p:attrNameLst>
                                          <p:attrName>style.visibility</p:attrName>
                                        </p:attrNameLst>
                                      </p:cBhvr>
                                      <p:to>
                                        <p:strVal val="visible"/>
                                      </p:to>
                                    </p:set>
                                    <p:animEffect transition="in" filter="fade">
                                      <p:cBhvr>
                                        <p:cTn id="46" dur="500"/>
                                        <p:tgtEl>
                                          <p:spTgt spid="5736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4"/>
          <p:cNvSpPr txBox="1">
            <a:spLocks noChangeArrowheads="1"/>
          </p:cNvSpPr>
          <p:nvPr/>
        </p:nvSpPr>
        <p:spPr bwMode="auto">
          <a:xfrm>
            <a:off x="4572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Label Evidence items and Connections</a:t>
            </a:r>
          </a:p>
        </p:txBody>
      </p:sp>
      <p:sp>
        <p:nvSpPr>
          <p:cNvPr id="97283" name="Text Box 5"/>
          <p:cNvSpPr txBox="1">
            <a:spLocks noChangeArrowheads="1"/>
          </p:cNvSpPr>
          <p:nvPr/>
        </p:nvSpPr>
        <p:spPr bwMode="auto">
          <a:xfrm>
            <a:off x="685800" y="16002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b="1" i="0">
                <a:solidFill>
                  <a:schemeClr val="tx2"/>
                </a:solidFill>
              </a:rPr>
              <a:t>Make evidence list and connection notes</a:t>
            </a:r>
          </a:p>
        </p:txBody>
      </p:sp>
      <p:pic>
        <p:nvPicPr>
          <p:cNvPr id="97284" name="Picture 6" descr="Evidence L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7159625"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7"/>
          <p:cNvSpPr txBox="1">
            <a:spLocks noChangeArrowheads="1"/>
          </p:cNvSpPr>
          <p:nvPr/>
        </p:nvSpPr>
        <p:spPr bwMode="auto">
          <a:xfrm>
            <a:off x="609600" y="51816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b="1" i="0">
                <a:solidFill>
                  <a:schemeClr val="tx2"/>
                </a:solidFill>
              </a:rPr>
              <a:t>You may also use a Search Warrant Inventory List form</a:t>
            </a:r>
          </a:p>
        </p:txBody>
      </p:sp>
      <p:sp>
        <p:nvSpPr>
          <p:cNvPr id="97286"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dissolve">
                                      <p:cBhvr>
                                        <p:cTn id="7" dur="500"/>
                                        <p:tgtEl>
                                          <p:spTgt spid="97283"/>
                                        </p:tgtEl>
                                      </p:cBhvr>
                                    </p:animEffect>
                                  </p:childTnLst>
                                </p:cTn>
                              </p:par>
                              <p:par>
                                <p:cTn id="8" presetID="9" presetClass="entr" presetSubtype="0" fill="hold" nodeType="withEffect">
                                  <p:stCondLst>
                                    <p:cond delay="0"/>
                                  </p:stCondLst>
                                  <p:childTnLst>
                                    <p:set>
                                      <p:cBhvr>
                                        <p:cTn id="9" dur="1" fill="hold">
                                          <p:stCondLst>
                                            <p:cond delay="0"/>
                                          </p:stCondLst>
                                        </p:cTn>
                                        <p:tgtEl>
                                          <p:spTgt spid="97284"/>
                                        </p:tgtEl>
                                        <p:attrNameLst>
                                          <p:attrName>style.visibility</p:attrName>
                                        </p:attrNameLst>
                                      </p:cBhvr>
                                      <p:to>
                                        <p:strVal val="visible"/>
                                      </p:to>
                                    </p:set>
                                    <p:animEffect transition="in" filter="dissolve">
                                      <p:cBhvr>
                                        <p:cTn id="10" dur="500"/>
                                        <p:tgtEl>
                                          <p:spTgt spid="9728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7285"/>
                                        </p:tgtEl>
                                        <p:attrNameLst>
                                          <p:attrName>style.visibility</p:attrName>
                                        </p:attrNameLst>
                                      </p:cBhvr>
                                      <p:to>
                                        <p:strVal val="visible"/>
                                      </p:to>
                                    </p:set>
                                    <p:animEffect transition="in" filter="dissolve">
                                      <p:cBhvr>
                                        <p:cTn id="13" dur="500"/>
                                        <p:tgtEl>
                                          <p:spTgt spid="97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p:bldP spid="9728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4"/>
          <p:cNvSpPr txBox="1">
            <a:spLocks noChangeArrowheads="1"/>
          </p:cNvSpPr>
          <p:nvPr/>
        </p:nvSpPr>
        <p:spPr bwMode="auto">
          <a:xfrm>
            <a:off x="4572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Secure Bays and Computer Case</a:t>
            </a:r>
          </a:p>
        </p:txBody>
      </p:sp>
      <p:pic>
        <p:nvPicPr>
          <p:cNvPr id="98307" name="Picture 5" descr="IMG_0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296227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6" descr="IMG_02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2590800"/>
            <a:ext cx="28860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 Box 7"/>
          <p:cNvSpPr txBox="1">
            <a:spLocks noChangeArrowheads="1"/>
          </p:cNvSpPr>
          <p:nvPr/>
        </p:nvSpPr>
        <p:spPr bwMode="auto">
          <a:xfrm>
            <a:off x="3886200" y="5086350"/>
            <a:ext cx="495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i="0">
                <a:solidFill>
                  <a:schemeClr val="tx2"/>
                </a:solidFill>
              </a:rPr>
              <a:t>Use evidence tape to seal media bays</a:t>
            </a:r>
          </a:p>
        </p:txBody>
      </p:sp>
      <p:sp>
        <p:nvSpPr>
          <p:cNvPr id="98310"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
        <p:nvSpPr>
          <p:cNvPr id="98311" name="Text Box 7"/>
          <p:cNvSpPr txBox="1">
            <a:spLocks noChangeArrowheads="1"/>
          </p:cNvSpPr>
          <p:nvPr/>
        </p:nvSpPr>
        <p:spPr bwMode="auto">
          <a:xfrm>
            <a:off x="3962400" y="1447800"/>
            <a:ext cx="495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i="0">
                <a:solidFill>
                  <a:schemeClr val="tx2"/>
                </a:solidFill>
              </a:rPr>
              <a:t>Zip lock ties work well to secure computer cases.</a:t>
            </a:r>
          </a:p>
        </p:txBody>
      </p:sp>
      <p:cxnSp>
        <p:nvCxnSpPr>
          <p:cNvPr id="9" name="Straight Arrow Connector 8"/>
          <p:cNvCxnSpPr/>
          <p:nvPr/>
        </p:nvCxnSpPr>
        <p:spPr>
          <a:xfrm flipH="1">
            <a:off x="2362200" y="2133600"/>
            <a:ext cx="1981200" cy="2057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019800" y="4114800"/>
            <a:ext cx="0" cy="914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dissolve">
                                      <p:cBhvr>
                                        <p:cTn id="7" dur="500"/>
                                        <p:tgtEl>
                                          <p:spTgt spid="9830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8311"/>
                                        </p:tgtEl>
                                        <p:attrNameLst>
                                          <p:attrName>style.visibility</p:attrName>
                                        </p:attrNameLst>
                                      </p:cBhvr>
                                      <p:to>
                                        <p:strVal val="visible"/>
                                      </p:to>
                                    </p:set>
                                    <p:animEffect transition="in" filter="dissolve">
                                      <p:cBhvr>
                                        <p:cTn id="10" dur="500"/>
                                        <p:tgtEl>
                                          <p:spTgt spid="98311"/>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par>
                          <p:cTn id="14" fill="hold" nodeType="afterGroup">
                            <p:stCondLst>
                              <p:cond delay="500"/>
                            </p:stCondLst>
                            <p:childTnLst>
                              <p:par>
                                <p:cTn id="15" presetID="9" presetClass="entr" presetSubtype="0" fill="hold" nodeType="afterEffect">
                                  <p:stCondLst>
                                    <p:cond delay="2000"/>
                                  </p:stCondLst>
                                  <p:childTnLst>
                                    <p:set>
                                      <p:cBhvr>
                                        <p:cTn id="16" dur="1" fill="hold">
                                          <p:stCondLst>
                                            <p:cond delay="0"/>
                                          </p:stCondLst>
                                        </p:cTn>
                                        <p:tgtEl>
                                          <p:spTgt spid="98308"/>
                                        </p:tgtEl>
                                        <p:attrNameLst>
                                          <p:attrName>style.visibility</p:attrName>
                                        </p:attrNameLst>
                                      </p:cBhvr>
                                      <p:to>
                                        <p:strVal val="visible"/>
                                      </p:to>
                                    </p:set>
                                    <p:animEffect transition="in" filter="dissolve">
                                      <p:cBhvr>
                                        <p:cTn id="17" dur="500"/>
                                        <p:tgtEl>
                                          <p:spTgt spid="98308"/>
                                        </p:tgtEl>
                                      </p:cBhvr>
                                    </p:animEffect>
                                  </p:childTnLst>
                                </p:cTn>
                              </p:par>
                              <p:par>
                                <p:cTn id="18" presetID="9" presetClass="entr" presetSubtype="0" fill="hold" grpId="0" nodeType="withEffect">
                                  <p:stCondLst>
                                    <p:cond delay="2000"/>
                                  </p:stCondLst>
                                  <p:childTnLst>
                                    <p:set>
                                      <p:cBhvr>
                                        <p:cTn id="19" dur="1" fill="hold">
                                          <p:stCondLst>
                                            <p:cond delay="0"/>
                                          </p:stCondLst>
                                        </p:cTn>
                                        <p:tgtEl>
                                          <p:spTgt spid="98309"/>
                                        </p:tgtEl>
                                        <p:attrNameLst>
                                          <p:attrName>style.visibility</p:attrName>
                                        </p:attrNameLst>
                                      </p:cBhvr>
                                      <p:to>
                                        <p:strVal val="visible"/>
                                      </p:to>
                                    </p:set>
                                    <p:animEffect transition="in" filter="dissolve">
                                      <p:cBhvr>
                                        <p:cTn id="20" dur="500"/>
                                        <p:tgtEl>
                                          <p:spTgt spid="98309"/>
                                        </p:tgtEl>
                                      </p:cBhvr>
                                    </p:animEffect>
                                  </p:childTnLst>
                                </p:cTn>
                              </p:par>
                              <p:par>
                                <p:cTn id="21" presetID="9" presetClass="entr" presetSubtype="0" fill="hold" nodeType="withEffect">
                                  <p:stCondLst>
                                    <p:cond delay="200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p:bldP spid="983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4"/>
          <p:cNvSpPr txBox="1">
            <a:spLocks noChangeArrowheads="1"/>
          </p:cNvSpPr>
          <p:nvPr/>
        </p:nvSpPr>
        <p:spPr bwMode="auto">
          <a:xfrm>
            <a:off x="4572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DO </a:t>
            </a:r>
            <a:r>
              <a:rPr lang="en-US" altLang="en-US" sz="2400" b="1" i="0" u="sng">
                <a:solidFill>
                  <a:schemeClr val="accent2"/>
                </a:solidFill>
              </a:rPr>
              <a:t>NOT</a:t>
            </a:r>
            <a:r>
              <a:rPr lang="en-US" altLang="en-US" sz="2400" b="1" i="0">
                <a:solidFill>
                  <a:schemeClr val="accent2"/>
                </a:solidFill>
              </a:rPr>
              <a:t> go crazy with the Evidence Tape !!</a:t>
            </a:r>
          </a:p>
        </p:txBody>
      </p:sp>
      <p:pic>
        <p:nvPicPr>
          <p:cNvPr id="108550" name="Picture 6" descr="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27844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1" name="Text Box 7"/>
          <p:cNvSpPr txBox="1">
            <a:spLocks noChangeArrowheads="1"/>
          </p:cNvSpPr>
          <p:nvPr/>
        </p:nvSpPr>
        <p:spPr bwMode="auto">
          <a:xfrm>
            <a:off x="3581400" y="1524000"/>
            <a:ext cx="5257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Wingdings" panose="05000000000000000000" pitchFamily="2" charset="2"/>
              <a:buChar char="§"/>
            </a:pPr>
            <a:r>
              <a:rPr lang="en-US" altLang="en-US" sz="1800" b="1" i="0"/>
              <a:t> </a:t>
            </a:r>
            <a:r>
              <a:rPr lang="en-US" altLang="en-US" sz="2200" b="1" i="0">
                <a:solidFill>
                  <a:schemeClr val="tx2"/>
                </a:solidFill>
              </a:rPr>
              <a:t>It’s not necessary to tape every nook and cranny  </a:t>
            </a:r>
          </a:p>
          <a:p>
            <a:pPr eaLnBrk="1" hangingPunct="1">
              <a:spcBef>
                <a:spcPct val="0"/>
              </a:spcBef>
              <a:buFont typeface="Wingdings" panose="05000000000000000000" pitchFamily="2" charset="2"/>
              <a:buChar char="§"/>
            </a:pPr>
            <a:endParaRPr lang="en-US" altLang="en-US" sz="2200" b="1" i="0">
              <a:solidFill>
                <a:schemeClr val="tx2"/>
              </a:solidFill>
            </a:endParaRPr>
          </a:p>
          <a:p>
            <a:pPr eaLnBrk="1" hangingPunct="1">
              <a:spcBef>
                <a:spcPct val="0"/>
              </a:spcBef>
              <a:buFont typeface="Wingdings" panose="05000000000000000000" pitchFamily="2" charset="2"/>
              <a:buChar char="§"/>
            </a:pPr>
            <a:r>
              <a:rPr lang="en-US" altLang="en-US" sz="2200" b="1" i="0">
                <a:solidFill>
                  <a:schemeClr val="tx2"/>
                </a:solidFill>
              </a:rPr>
              <a:t>Be careful with the type of tape you use </a:t>
            </a:r>
            <a:r>
              <a:rPr lang="en-US" altLang="en-US" sz="1800" b="1" i="0">
                <a:solidFill>
                  <a:schemeClr val="tx2"/>
                </a:solidFill>
              </a:rPr>
              <a:t/>
            </a:r>
            <a:br>
              <a:rPr lang="en-US" altLang="en-US" sz="1800" b="1" i="0">
                <a:solidFill>
                  <a:schemeClr val="tx2"/>
                </a:solidFill>
              </a:rPr>
            </a:br>
            <a:r>
              <a:rPr lang="en-US" altLang="en-US" sz="1800" b="1" i="0">
                <a:solidFill>
                  <a:schemeClr val="tx2"/>
                </a:solidFill>
              </a:rPr>
              <a:t/>
            </a:r>
            <a:br>
              <a:rPr lang="en-US" altLang="en-US" sz="1800" b="1" i="0">
                <a:solidFill>
                  <a:schemeClr val="tx2"/>
                </a:solidFill>
              </a:rPr>
            </a:br>
            <a:endParaRPr lang="en-US" altLang="en-US" sz="1800" b="1" i="0">
              <a:solidFill>
                <a:schemeClr val="tx2"/>
              </a:solidFill>
            </a:endParaRPr>
          </a:p>
          <a:p>
            <a:pPr eaLnBrk="1" hangingPunct="1">
              <a:spcBef>
                <a:spcPct val="0"/>
              </a:spcBef>
              <a:buFontTx/>
              <a:buNone/>
            </a:pPr>
            <a:r>
              <a:rPr lang="en-US" altLang="en-US" sz="1800" b="1" i="0">
                <a:solidFill>
                  <a:schemeClr val="tx2"/>
                </a:solidFill>
              </a:rPr>
              <a:t/>
            </a:r>
            <a:br>
              <a:rPr lang="en-US" altLang="en-US" sz="1800" b="1" i="0">
                <a:solidFill>
                  <a:schemeClr val="tx2"/>
                </a:solidFill>
              </a:rPr>
            </a:br>
            <a:r>
              <a:rPr lang="en-US" altLang="en-US" sz="1800" b="1" i="0">
                <a:solidFill>
                  <a:schemeClr val="tx2"/>
                </a:solidFill>
              </a:rPr>
              <a:t/>
            </a:r>
            <a:br>
              <a:rPr lang="en-US" altLang="en-US" sz="1800" b="1" i="0">
                <a:solidFill>
                  <a:schemeClr val="tx2"/>
                </a:solidFill>
              </a:rPr>
            </a:br>
            <a:r>
              <a:rPr lang="en-US" altLang="en-US" sz="1800" b="1" i="0">
                <a:solidFill>
                  <a:schemeClr val="tx2"/>
                </a:solidFill>
              </a:rPr>
              <a:t/>
            </a:r>
            <a:br>
              <a:rPr lang="en-US" altLang="en-US" sz="1800" b="1" i="0">
                <a:solidFill>
                  <a:schemeClr val="tx2"/>
                </a:solidFill>
              </a:rPr>
            </a:br>
            <a:endParaRPr lang="en-US" altLang="en-US" sz="1800" b="1" i="0">
              <a:solidFill>
                <a:schemeClr val="tx2"/>
              </a:solidFill>
            </a:endParaRPr>
          </a:p>
          <a:p>
            <a:pPr eaLnBrk="1" hangingPunct="1">
              <a:spcBef>
                <a:spcPct val="0"/>
              </a:spcBef>
              <a:buFont typeface="Wingdings" panose="05000000000000000000" pitchFamily="2" charset="2"/>
              <a:buChar char="§"/>
            </a:pPr>
            <a:r>
              <a:rPr lang="en-US" altLang="en-US" sz="2200" b="1" i="0">
                <a:solidFill>
                  <a:schemeClr val="tx2"/>
                </a:solidFill>
              </a:rPr>
              <a:t>Avoid permanent marks if possible</a:t>
            </a:r>
          </a:p>
        </p:txBody>
      </p:sp>
      <p:pic>
        <p:nvPicPr>
          <p:cNvPr id="108553" name="Picture 9" descr="04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048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8550"/>
                                        </p:tgtEl>
                                        <p:attrNameLst>
                                          <p:attrName>style.visibility</p:attrName>
                                        </p:attrNameLst>
                                      </p:cBhvr>
                                      <p:to>
                                        <p:strVal val="visible"/>
                                      </p:to>
                                    </p:set>
                                    <p:animEffect transition="in" filter="dissolve">
                                      <p:cBhvr>
                                        <p:cTn id="7" dur="500"/>
                                        <p:tgtEl>
                                          <p:spTgt spid="108550"/>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108551"/>
                                        </p:tgtEl>
                                        <p:attrNameLst>
                                          <p:attrName>style.visibility</p:attrName>
                                        </p:attrNameLst>
                                      </p:cBhvr>
                                      <p:to>
                                        <p:strVal val="visible"/>
                                      </p:to>
                                    </p:set>
                                    <p:animEffect transition="in" filter="dissolve">
                                      <p:cBhvr>
                                        <p:cTn id="11" dur="500"/>
                                        <p:tgtEl>
                                          <p:spTgt spid="108551"/>
                                        </p:tgtEl>
                                      </p:cBhvr>
                                    </p:animEffect>
                                  </p:childTnLst>
                                </p:cTn>
                              </p:par>
                              <p:par>
                                <p:cTn id="12" presetID="9" presetClass="entr" presetSubtype="0" fill="hold" nodeType="withEffect">
                                  <p:stCondLst>
                                    <p:cond delay="2000"/>
                                  </p:stCondLst>
                                  <p:childTnLst>
                                    <p:set>
                                      <p:cBhvr>
                                        <p:cTn id="13" dur="1" fill="hold">
                                          <p:stCondLst>
                                            <p:cond delay="0"/>
                                          </p:stCondLst>
                                        </p:cTn>
                                        <p:tgtEl>
                                          <p:spTgt spid="108553"/>
                                        </p:tgtEl>
                                        <p:attrNameLst>
                                          <p:attrName>style.visibility</p:attrName>
                                        </p:attrNameLst>
                                      </p:cBhvr>
                                      <p:to>
                                        <p:strVal val="visible"/>
                                      </p:to>
                                    </p:set>
                                    <p:animEffect transition="in" filter="dissolve">
                                      <p:cBhvr>
                                        <p:cTn id="14" dur="500"/>
                                        <p:tgtEl>
                                          <p:spTgt spid="108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1" grpId="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0354" name="Picture 7" descr="alienware-area51-upgr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44577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8"/>
          <p:cNvSpPr txBox="1">
            <a:spLocks noChangeArrowheads="1"/>
          </p:cNvSpPr>
          <p:nvPr/>
        </p:nvSpPr>
        <p:spPr bwMode="auto">
          <a:xfrm>
            <a:off x="5181600" y="1319213"/>
            <a:ext cx="39624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2000" i="0">
                <a:solidFill>
                  <a:schemeClr val="tx2"/>
                </a:solidFill>
              </a:rPr>
              <a:t> Some of these systems are extremely expensive.</a:t>
            </a:r>
          </a:p>
          <a:p>
            <a:pPr eaLnBrk="1" hangingPunct="1">
              <a:spcBef>
                <a:spcPct val="0"/>
              </a:spcBef>
            </a:pPr>
            <a:endParaRPr lang="en-US" altLang="en-US" sz="2000" i="0">
              <a:solidFill>
                <a:schemeClr val="tx2"/>
              </a:solidFill>
            </a:endParaRPr>
          </a:p>
          <a:p>
            <a:pPr eaLnBrk="1" hangingPunct="1">
              <a:spcBef>
                <a:spcPct val="0"/>
              </a:spcBef>
            </a:pPr>
            <a:r>
              <a:rPr lang="en-US" altLang="en-US" sz="2000" i="0">
                <a:solidFill>
                  <a:schemeClr val="tx2"/>
                </a:solidFill>
              </a:rPr>
              <a:t> The system may end up being returned to the owner.</a:t>
            </a:r>
          </a:p>
          <a:p>
            <a:pPr eaLnBrk="1" hangingPunct="1">
              <a:spcBef>
                <a:spcPct val="0"/>
              </a:spcBef>
            </a:pPr>
            <a:endParaRPr lang="en-US" altLang="en-US" sz="2000" i="0">
              <a:solidFill>
                <a:schemeClr val="tx2"/>
              </a:solidFill>
            </a:endParaRPr>
          </a:p>
          <a:p>
            <a:pPr eaLnBrk="1" hangingPunct="1">
              <a:spcBef>
                <a:spcPct val="0"/>
              </a:spcBef>
            </a:pPr>
            <a:r>
              <a:rPr lang="en-US" altLang="en-US" sz="2000" i="0">
                <a:solidFill>
                  <a:schemeClr val="tx2"/>
                </a:solidFill>
              </a:rPr>
              <a:t> Avoid liability caused by damaging the system.</a:t>
            </a:r>
          </a:p>
          <a:p>
            <a:pPr eaLnBrk="1" hangingPunct="1">
              <a:spcBef>
                <a:spcPct val="0"/>
              </a:spcBef>
            </a:pPr>
            <a:endParaRPr lang="en-US" altLang="en-US" sz="2000" i="0">
              <a:solidFill>
                <a:schemeClr val="tx2"/>
              </a:solidFill>
            </a:endParaRPr>
          </a:p>
          <a:p>
            <a:pPr eaLnBrk="1" hangingPunct="1">
              <a:spcBef>
                <a:spcPct val="0"/>
              </a:spcBef>
            </a:pPr>
            <a:r>
              <a:rPr lang="en-US" altLang="en-US" sz="2000" i="0">
                <a:solidFill>
                  <a:schemeClr val="tx2"/>
                </a:solidFill>
              </a:rPr>
              <a:t> The evidence is usually in the Hard Drive (hint)</a:t>
            </a:r>
            <a:r>
              <a:rPr lang="en-US" altLang="en-US" sz="1800" i="0">
                <a:solidFill>
                  <a:schemeClr val="tx2"/>
                </a:solidFill>
              </a:rPr>
              <a:t>.</a:t>
            </a:r>
          </a:p>
        </p:txBody>
      </p:sp>
      <p:sp>
        <p:nvSpPr>
          <p:cNvPr id="100356" name="TextBox 3"/>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0354"/>
                                        </p:tgtEl>
                                        <p:attrNameLst>
                                          <p:attrName>style.visibility</p:attrName>
                                        </p:attrNameLst>
                                      </p:cBhvr>
                                      <p:to>
                                        <p:strVal val="visible"/>
                                      </p:to>
                                    </p:set>
                                    <p:animEffect transition="in" filter="dissolve">
                                      <p:cBhvr>
                                        <p:cTn id="7" dur="500"/>
                                        <p:tgtEl>
                                          <p:spTgt spid="1003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5"/>
                                        </p:tgtEl>
                                        <p:attrNameLst>
                                          <p:attrName>style.visibility</p:attrName>
                                        </p:attrNameLst>
                                      </p:cBhvr>
                                      <p:to>
                                        <p:strVal val="visible"/>
                                      </p:to>
                                    </p:set>
                                    <p:animEffect transition="in" filter="dissolve">
                                      <p:cBhvr>
                                        <p:cTn id="10" dur="500"/>
                                        <p:tgtEl>
                                          <p:spTgt spid="10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4"/>
          <p:cNvSpPr txBox="1">
            <a:spLocks noChangeArrowheads="1"/>
          </p:cNvSpPr>
          <p:nvPr/>
        </p:nvSpPr>
        <p:spPr bwMode="auto">
          <a:xfrm>
            <a:off x="152400" y="6858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Evidence Handling</a:t>
            </a:r>
          </a:p>
        </p:txBody>
      </p:sp>
      <p:sp>
        <p:nvSpPr>
          <p:cNvPr id="101380" name="Text Box 6"/>
          <p:cNvSpPr txBox="1">
            <a:spLocks noChangeArrowheads="1"/>
          </p:cNvSpPr>
          <p:nvPr/>
        </p:nvSpPr>
        <p:spPr bwMode="auto">
          <a:xfrm>
            <a:off x="381000" y="5334000"/>
            <a:ext cx="815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i="0">
                <a:solidFill>
                  <a:schemeClr val="tx2"/>
                </a:solidFill>
              </a:rPr>
              <a:t>Package items to protect from dust, static, magnets, etc</a:t>
            </a:r>
          </a:p>
        </p:txBody>
      </p:sp>
      <p:pic>
        <p:nvPicPr>
          <p:cNvPr id="10138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5867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dissolve">
                                      <p:cBhvr>
                                        <p:cTn id="7" dur="500"/>
                                        <p:tgtEl>
                                          <p:spTgt spid="101380"/>
                                        </p:tgtEl>
                                      </p:cBhvr>
                                    </p:animEffect>
                                  </p:childTnLst>
                                </p:cTn>
                              </p:par>
                              <p:par>
                                <p:cTn id="8" presetID="9" presetClass="entr" presetSubtype="0" fill="hold" nodeType="withEffect">
                                  <p:stCondLst>
                                    <p:cond delay="0"/>
                                  </p:stCondLst>
                                  <p:childTnLst>
                                    <p:set>
                                      <p:cBhvr>
                                        <p:cTn id="9" dur="1" fill="hold">
                                          <p:stCondLst>
                                            <p:cond delay="0"/>
                                          </p:stCondLst>
                                        </p:cTn>
                                        <p:tgtEl>
                                          <p:spTgt spid="101381"/>
                                        </p:tgtEl>
                                        <p:attrNameLst>
                                          <p:attrName>style.visibility</p:attrName>
                                        </p:attrNameLst>
                                      </p:cBhvr>
                                      <p:to>
                                        <p:strVal val="visible"/>
                                      </p:to>
                                    </p:set>
                                    <p:animEffect transition="in" filter="dissolve">
                                      <p:cBhvr>
                                        <p:cTn id="10" dur="500"/>
                                        <p:tgtEl>
                                          <p:spTgt spid="101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4"/>
          <p:cNvSpPr txBox="1">
            <a:spLocks noChangeArrowheads="1"/>
          </p:cNvSpPr>
          <p:nvPr/>
        </p:nvSpPr>
        <p:spPr bwMode="auto">
          <a:xfrm>
            <a:off x="533400" y="2209800"/>
            <a:ext cx="82296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200" b="1" i="0">
                <a:solidFill>
                  <a:schemeClr val="tx2"/>
                </a:solidFill>
              </a:rPr>
              <a:t> Photograph/video:</a:t>
            </a:r>
          </a:p>
          <a:p>
            <a:pPr lvl="1" eaLnBrk="1" hangingPunct="1">
              <a:spcBef>
                <a:spcPct val="50000"/>
              </a:spcBef>
            </a:pPr>
            <a:r>
              <a:rPr lang="en-US" altLang="en-US" sz="2200" b="1" i="0">
                <a:solidFill>
                  <a:schemeClr val="tx2"/>
                </a:solidFill>
              </a:rPr>
              <a:t> the evidence taken as it is packaged</a:t>
            </a:r>
          </a:p>
          <a:p>
            <a:pPr lvl="1" eaLnBrk="1" hangingPunct="1">
              <a:spcBef>
                <a:spcPct val="50000"/>
              </a:spcBef>
            </a:pPr>
            <a:r>
              <a:rPr lang="en-US" altLang="en-US" sz="2200" b="1" i="0">
                <a:solidFill>
                  <a:schemeClr val="tx2"/>
                </a:solidFill>
              </a:rPr>
              <a:t> the overall crime scene before and after search to protect against claims of “trashing the place”</a:t>
            </a:r>
          </a:p>
          <a:p>
            <a:pPr eaLnBrk="1" hangingPunct="1">
              <a:spcBef>
                <a:spcPct val="50000"/>
              </a:spcBef>
            </a:pPr>
            <a:r>
              <a:rPr lang="en-US" altLang="en-US" sz="2200" b="1" i="0">
                <a:solidFill>
                  <a:schemeClr val="tx2"/>
                </a:solidFill>
              </a:rPr>
              <a:t> Archive pictures in original format without changes</a:t>
            </a:r>
          </a:p>
          <a:p>
            <a:pPr eaLnBrk="1" hangingPunct="1">
              <a:spcBef>
                <a:spcPct val="50000"/>
              </a:spcBef>
              <a:buFontTx/>
              <a:buNone/>
            </a:pPr>
            <a:r>
              <a:rPr lang="en-US" altLang="en-US" sz="2200">
                <a:solidFill>
                  <a:schemeClr val="tx2"/>
                </a:solidFill>
              </a:rPr>
              <a:t>Note the camera make and model, film or digital, as well as the form of storage (Memory Stick, DV Tape, etc.) and method of archiving</a:t>
            </a:r>
            <a:endParaRPr lang="en-US" altLang="en-US" sz="2200" b="1" i="0">
              <a:solidFill>
                <a:schemeClr val="tx2"/>
              </a:solidFill>
            </a:endParaRPr>
          </a:p>
        </p:txBody>
      </p:sp>
      <p:sp>
        <p:nvSpPr>
          <p:cNvPr id="102403" name="WordArt 5"/>
          <p:cNvSpPr>
            <a:spLocks noChangeArrowheads="1" noChangeShapeType="1" noTextEdit="1"/>
          </p:cNvSpPr>
          <p:nvPr/>
        </p:nvSpPr>
        <p:spPr bwMode="auto">
          <a:xfrm>
            <a:off x="152400" y="762000"/>
            <a:ext cx="4648200" cy="129540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Photographs and Video</a:t>
            </a:r>
          </a:p>
        </p:txBody>
      </p:sp>
      <p:sp>
        <p:nvSpPr>
          <p:cNvPr id="102404" name="Text Box 6"/>
          <p:cNvSpPr txBox="1">
            <a:spLocks noChangeArrowheads="1"/>
          </p:cNvSpPr>
          <p:nvPr/>
        </p:nvSpPr>
        <p:spPr bwMode="auto">
          <a:xfrm>
            <a:off x="5486400" y="10668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0">
                <a:solidFill>
                  <a:schemeClr val="accent2"/>
                </a:solidFill>
              </a:rPr>
              <a:t>Let Me Repeat</a:t>
            </a:r>
            <a:r>
              <a:rPr lang="en-US" altLang="en-US" sz="2000" b="1" i="0">
                <a:solidFill>
                  <a:schemeClr val="accent2"/>
                </a:solidFill>
              </a:rPr>
              <a:t>!</a:t>
            </a:r>
            <a:endParaRPr lang="en-US" altLang="en-US" sz="2000" i="0">
              <a:solidFill>
                <a:schemeClr val="accent2"/>
              </a:solidFill>
            </a:endParaRPr>
          </a:p>
        </p:txBody>
      </p:sp>
      <p:sp>
        <p:nvSpPr>
          <p:cNvPr id="102405"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1000"/>
                                  </p:stCondLst>
                                  <p:childTnLst>
                                    <p:set>
                                      <p:cBhvr>
                                        <p:cTn id="6" dur="1" fill="hold">
                                          <p:stCondLst>
                                            <p:cond delay="0"/>
                                          </p:stCondLst>
                                        </p:cTn>
                                        <p:tgtEl>
                                          <p:spTgt spid="102402">
                                            <p:txEl>
                                              <p:pRg st="0" end="0"/>
                                            </p:txEl>
                                          </p:spTgt>
                                        </p:tgtEl>
                                        <p:attrNameLst>
                                          <p:attrName>style.visibility</p:attrName>
                                        </p:attrNameLst>
                                      </p:cBhvr>
                                      <p:to>
                                        <p:strVal val="visible"/>
                                      </p:to>
                                    </p:set>
                                    <p:animEffect transition="in" filter="dissolve">
                                      <p:cBhvr>
                                        <p:cTn id="7" dur="500"/>
                                        <p:tgtEl>
                                          <p:spTgt spid="102402">
                                            <p:txEl>
                                              <p:pRg st="0" end="0"/>
                                            </p:txEl>
                                          </p:spTgt>
                                        </p:tgtEl>
                                      </p:cBhvr>
                                    </p:animEffect>
                                  </p:childTnLst>
                                </p:cTn>
                              </p:par>
                              <p:par>
                                <p:cTn id="8" presetID="9" presetClass="entr" presetSubtype="0" fill="hold" nodeType="withEffect">
                                  <p:stCondLst>
                                    <p:cond delay="1000"/>
                                  </p:stCondLst>
                                  <p:childTnLst>
                                    <p:set>
                                      <p:cBhvr>
                                        <p:cTn id="9" dur="1" fill="hold">
                                          <p:stCondLst>
                                            <p:cond delay="0"/>
                                          </p:stCondLst>
                                        </p:cTn>
                                        <p:tgtEl>
                                          <p:spTgt spid="102402">
                                            <p:txEl>
                                              <p:pRg st="1" end="1"/>
                                            </p:txEl>
                                          </p:spTgt>
                                        </p:tgtEl>
                                        <p:attrNameLst>
                                          <p:attrName>style.visibility</p:attrName>
                                        </p:attrNameLst>
                                      </p:cBhvr>
                                      <p:to>
                                        <p:strVal val="visible"/>
                                      </p:to>
                                    </p:set>
                                    <p:animEffect transition="in" filter="dissolve">
                                      <p:cBhvr>
                                        <p:cTn id="10" dur="500"/>
                                        <p:tgtEl>
                                          <p:spTgt spid="102402">
                                            <p:txEl>
                                              <p:pRg st="1" end="1"/>
                                            </p:txEl>
                                          </p:spTgt>
                                        </p:tgtEl>
                                      </p:cBhvr>
                                    </p:animEffect>
                                  </p:childTnLst>
                                </p:cTn>
                              </p:par>
                              <p:par>
                                <p:cTn id="11" presetID="9" presetClass="entr" presetSubtype="0" fill="hold" nodeType="withEffect">
                                  <p:stCondLst>
                                    <p:cond delay="1000"/>
                                  </p:stCondLst>
                                  <p:childTnLst>
                                    <p:set>
                                      <p:cBhvr>
                                        <p:cTn id="12" dur="1" fill="hold">
                                          <p:stCondLst>
                                            <p:cond delay="0"/>
                                          </p:stCondLst>
                                        </p:cTn>
                                        <p:tgtEl>
                                          <p:spTgt spid="102402">
                                            <p:txEl>
                                              <p:pRg st="2" end="2"/>
                                            </p:txEl>
                                          </p:spTgt>
                                        </p:tgtEl>
                                        <p:attrNameLst>
                                          <p:attrName>style.visibility</p:attrName>
                                        </p:attrNameLst>
                                      </p:cBhvr>
                                      <p:to>
                                        <p:strVal val="visible"/>
                                      </p:to>
                                    </p:set>
                                    <p:animEffect transition="in" filter="dissolve">
                                      <p:cBhvr>
                                        <p:cTn id="13" dur="500"/>
                                        <p:tgtEl>
                                          <p:spTgt spid="102402">
                                            <p:txEl>
                                              <p:pRg st="2" end="2"/>
                                            </p:txEl>
                                          </p:spTgt>
                                        </p:tgtEl>
                                      </p:cBhvr>
                                    </p:animEffect>
                                  </p:childTnLst>
                                </p:cTn>
                              </p:par>
                              <p:par>
                                <p:cTn id="14" presetID="9" presetClass="entr" presetSubtype="0" fill="hold" nodeType="withEffect">
                                  <p:stCondLst>
                                    <p:cond delay="1000"/>
                                  </p:stCondLst>
                                  <p:childTnLst>
                                    <p:set>
                                      <p:cBhvr>
                                        <p:cTn id="15" dur="1" fill="hold">
                                          <p:stCondLst>
                                            <p:cond delay="0"/>
                                          </p:stCondLst>
                                        </p:cTn>
                                        <p:tgtEl>
                                          <p:spTgt spid="102402">
                                            <p:txEl>
                                              <p:pRg st="3" end="3"/>
                                            </p:txEl>
                                          </p:spTgt>
                                        </p:tgtEl>
                                        <p:attrNameLst>
                                          <p:attrName>style.visibility</p:attrName>
                                        </p:attrNameLst>
                                      </p:cBhvr>
                                      <p:to>
                                        <p:strVal val="visible"/>
                                      </p:to>
                                    </p:set>
                                    <p:animEffect transition="in" filter="dissolve">
                                      <p:cBhvr>
                                        <p:cTn id="16" dur="500"/>
                                        <p:tgtEl>
                                          <p:spTgt spid="102402">
                                            <p:txEl>
                                              <p:pRg st="3" end="3"/>
                                            </p:txEl>
                                          </p:spTgt>
                                        </p:tgtEl>
                                      </p:cBhvr>
                                    </p:animEffect>
                                  </p:childTnLst>
                                </p:cTn>
                              </p:par>
                              <p:par>
                                <p:cTn id="17" presetID="9" presetClass="entr" presetSubtype="0" fill="hold" nodeType="withEffect">
                                  <p:stCondLst>
                                    <p:cond delay="1000"/>
                                  </p:stCondLst>
                                  <p:childTnLst>
                                    <p:set>
                                      <p:cBhvr>
                                        <p:cTn id="18" dur="1" fill="hold">
                                          <p:stCondLst>
                                            <p:cond delay="0"/>
                                          </p:stCondLst>
                                        </p:cTn>
                                        <p:tgtEl>
                                          <p:spTgt spid="102402">
                                            <p:txEl>
                                              <p:pRg st="4" end="4"/>
                                            </p:txEl>
                                          </p:spTgt>
                                        </p:tgtEl>
                                        <p:attrNameLst>
                                          <p:attrName>style.visibility</p:attrName>
                                        </p:attrNameLst>
                                      </p:cBhvr>
                                      <p:to>
                                        <p:strVal val="visible"/>
                                      </p:to>
                                    </p:set>
                                    <p:animEffect transition="in" filter="dissolve">
                                      <p:cBhvr>
                                        <p:cTn id="19" dur="500"/>
                                        <p:tgtEl>
                                          <p:spTgt spid="1024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4"/>
          <p:cNvSpPr txBox="1">
            <a:spLocks noChangeArrowheads="1"/>
          </p:cNvSpPr>
          <p:nvPr/>
        </p:nvSpPr>
        <p:spPr bwMode="auto">
          <a:xfrm>
            <a:off x="152400" y="6858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Evidence Handling</a:t>
            </a:r>
          </a:p>
        </p:txBody>
      </p:sp>
      <p:sp>
        <p:nvSpPr>
          <p:cNvPr id="111622" name="Text Box 6"/>
          <p:cNvSpPr txBox="1">
            <a:spLocks noChangeArrowheads="1"/>
          </p:cNvSpPr>
          <p:nvPr/>
        </p:nvSpPr>
        <p:spPr bwMode="auto">
          <a:xfrm>
            <a:off x="533400" y="5181600"/>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i="0">
                <a:solidFill>
                  <a:schemeClr val="tx2"/>
                </a:solidFill>
              </a:rPr>
              <a:t>When transporting items – protect from dust, static, magnets, extreme temperatures and rough handling</a:t>
            </a:r>
          </a:p>
        </p:txBody>
      </p:sp>
      <p:pic>
        <p:nvPicPr>
          <p:cNvPr id="1116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95400"/>
            <a:ext cx="5029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4" name="Text Box 8"/>
          <p:cNvSpPr txBox="1">
            <a:spLocks noChangeArrowheads="1"/>
          </p:cNvSpPr>
          <p:nvPr/>
        </p:nvSpPr>
        <p:spPr bwMode="auto">
          <a:xfrm>
            <a:off x="228600" y="1600200"/>
            <a:ext cx="29718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i="0">
                <a:solidFill>
                  <a:schemeClr val="tx2"/>
                </a:solidFill>
              </a:rPr>
              <a:t>Avoid using the trunk of a patrol car.   Why?</a:t>
            </a:r>
          </a:p>
          <a:p>
            <a:pPr eaLnBrk="1" hangingPunct="1">
              <a:spcBef>
                <a:spcPct val="50000"/>
              </a:spcBef>
              <a:buFontTx/>
              <a:buNone/>
            </a:pPr>
            <a:endParaRPr lang="en-US" altLang="en-US" sz="2000" i="0">
              <a:solidFill>
                <a:schemeClr val="tx2"/>
              </a:solidFill>
            </a:endParaRPr>
          </a:p>
          <a:p>
            <a:pPr eaLnBrk="1" hangingPunct="1">
              <a:spcBef>
                <a:spcPct val="50000"/>
              </a:spcBef>
              <a:buFontTx/>
              <a:buNone/>
            </a:pPr>
            <a:r>
              <a:rPr lang="en-US" altLang="en-US" sz="2000" i="0">
                <a:solidFill>
                  <a:schemeClr val="tx2"/>
                </a:solidFill>
              </a:rPr>
              <a:t>Electronic interference from radios, strobes, video recorders, and other magnetic sources may damage your media.</a:t>
            </a:r>
          </a:p>
        </p:txBody>
      </p:sp>
      <p:sp>
        <p:nvSpPr>
          <p:cNvPr id="103430" name="TextBox 6"/>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11623"/>
                                        </p:tgtEl>
                                        <p:attrNameLst>
                                          <p:attrName>style.visibility</p:attrName>
                                        </p:attrNameLst>
                                      </p:cBhvr>
                                      <p:to>
                                        <p:strVal val="visible"/>
                                      </p:to>
                                    </p:set>
                                    <p:animEffect transition="in" filter="dissolve">
                                      <p:cBhvr>
                                        <p:cTn id="7" dur="500"/>
                                        <p:tgtEl>
                                          <p:spTgt spid="111623"/>
                                        </p:tgtEl>
                                      </p:cBhvr>
                                    </p:animEffect>
                                  </p:childTnLst>
                                </p:cTn>
                              </p:par>
                              <p:par>
                                <p:cTn id="8" presetID="9" presetClass="entr" presetSubtype="0" fill="hold" nodeType="withEffect">
                                  <p:stCondLst>
                                    <p:cond delay="1000"/>
                                  </p:stCondLst>
                                  <p:childTnLst>
                                    <p:set>
                                      <p:cBhvr>
                                        <p:cTn id="9" dur="1" fill="hold">
                                          <p:stCondLst>
                                            <p:cond delay="0"/>
                                          </p:stCondLst>
                                        </p:cTn>
                                        <p:tgtEl>
                                          <p:spTgt spid="111624">
                                            <p:txEl>
                                              <p:pRg st="0" end="0"/>
                                            </p:txEl>
                                          </p:spTgt>
                                        </p:tgtEl>
                                        <p:attrNameLst>
                                          <p:attrName>style.visibility</p:attrName>
                                        </p:attrNameLst>
                                      </p:cBhvr>
                                      <p:to>
                                        <p:strVal val="visible"/>
                                      </p:to>
                                    </p:set>
                                    <p:animEffect transition="in" filter="dissolve">
                                      <p:cBhvr>
                                        <p:cTn id="10" dur="500"/>
                                        <p:tgtEl>
                                          <p:spTgt spid="111624">
                                            <p:txEl>
                                              <p:pRg st="0" end="0"/>
                                            </p:txEl>
                                          </p:spTgt>
                                        </p:tgtEl>
                                      </p:cBhvr>
                                    </p:animEffect>
                                  </p:childTnLst>
                                </p:cTn>
                              </p:par>
                            </p:childTnLst>
                          </p:cTn>
                        </p:par>
                        <p:par>
                          <p:cTn id="11" fill="hold" nodeType="afterGroup">
                            <p:stCondLst>
                              <p:cond delay="1500"/>
                            </p:stCondLst>
                            <p:childTnLst>
                              <p:par>
                                <p:cTn id="12" presetID="9" presetClass="entr" presetSubtype="0" fill="hold" nodeType="afterEffect">
                                  <p:stCondLst>
                                    <p:cond delay="1000"/>
                                  </p:stCondLst>
                                  <p:childTnLst>
                                    <p:set>
                                      <p:cBhvr>
                                        <p:cTn id="13" dur="1" fill="hold">
                                          <p:stCondLst>
                                            <p:cond delay="0"/>
                                          </p:stCondLst>
                                        </p:cTn>
                                        <p:tgtEl>
                                          <p:spTgt spid="111624">
                                            <p:txEl>
                                              <p:pRg st="2" end="2"/>
                                            </p:txEl>
                                          </p:spTgt>
                                        </p:tgtEl>
                                        <p:attrNameLst>
                                          <p:attrName>style.visibility</p:attrName>
                                        </p:attrNameLst>
                                      </p:cBhvr>
                                      <p:to>
                                        <p:strVal val="visible"/>
                                      </p:to>
                                    </p:set>
                                    <p:animEffect transition="in" filter="dissolve">
                                      <p:cBhvr>
                                        <p:cTn id="14" dur="500"/>
                                        <p:tgtEl>
                                          <p:spTgt spid="111624">
                                            <p:txEl>
                                              <p:pRg st="2" end="2"/>
                                            </p:txEl>
                                          </p:spTgt>
                                        </p:tgtEl>
                                      </p:cBhvr>
                                    </p:animEffect>
                                  </p:childTnLst>
                                </p:cTn>
                              </p:par>
                            </p:childTnLst>
                          </p:cTn>
                        </p:par>
                        <p:par>
                          <p:cTn id="15" fill="hold" nodeType="afterGroup">
                            <p:stCondLst>
                              <p:cond delay="3000"/>
                            </p:stCondLst>
                            <p:childTnLst>
                              <p:par>
                                <p:cTn id="16" presetID="9" presetClass="entr" presetSubtype="0" fill="hold" nodeType="afterEffect">
                                  <p:stCondLst>
                                    <p:cond delay="1000"/>
                                  </p:stCondLst>
                                  <p:childTnLst>
                                    <p:set>
                                      <p:cBhvr>
                                        <p:cTn id="17" dur="1" fill="hold">
                                          <p:stCondLst>
                                            <p:cond delay="0"/>
                                          </p:stCondLst>
                                        </p:cTn>
                                        <p:tgtEl>
                                          <p:spTgt spid="111622">
                                            <p:txEl>
                                              <p:pRg st="0" end="0"/>
                                            </p:txEl>
                                          </p:spTgt>
                                        </p:tgtEl>
                                        <p:attrNameLst>
                                          <p:attrName>style.visibility</p:attrName>
                                        </p:attrNameLst>
                                      </p:cBhvr>
                                      <p:to>
                                        <p:strVal val="visible"/>
                                      </p:to>
                                    </p:set>
                                    <p:animEffect transition="in" filter="dissolve">
                                      <p:cBhvr>
                                        <p:cTn id="18" dur="500"/>
                                        <p:tgtEl>
                                          <p:spTgt spid="1116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IMG_0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53340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5"/>
          <p:cNvSpPr txBox="1">
            <a:spLocks noChangeArrowheads="1"/>
          </p:cNvSpPr>
          <p:nvPr/>
        </p:nvSpPr>
        <p:spPr bwMode="auto">
          <a:xfrm>
            <a:off x="381000" y="5105400"/>
            <a:ext cx="563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i="0">
                <a:solidFill>
                  <a:schemeClr val="tx2"/>
                </a:solidFill>
              </a:rPr>
              <a:t>Follow Department Policy for storage</a:t>
            </a:r>
          </a:p>
        </p:txBody>
      </p:sp>
      <p:sp>
        <p:nvSpPr>
          <p:cNvPr id="104452" name="Text Box 6"/>
          <p:cNvSpPr txBox="1">
            <a:spLocks noChangeArrowheads="1"/>
          </p:cNvSpPr>
          <p:nvPr/>
        </p:nvSpPr>
        <p:spPr bwMode="auto">
          <a:xfrm>
            <a:off x="6156325" y="2133600"/>
            <a:ext cx="26066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i="0">
                <a:solidFill>
                  <a:schemeClr val="tx2"/>
                </a:solidFill>
              </a:rPr>
              <a:t>Store in a dry, cool, dust free place</a:t>
            </a:r>
          </a:p>
          <a:p>
            <a:pPr eaLnBrk="1" hangingPunct="1">
              <a:spcBef>
                <a:spcPct val="0"/>
              </a:spcBef>
              <a:buFontTx/>
              <a:buNone/>
            </a:pPr>
            <a:endParaRPr lang="en-US" altLang="en-US" sz="2000" i="0">
              <a:solidFill>
                <a:schemeClr val="tx2"/>
              </a:solidFill>
            </a:endParaRPr>
          </a:p>
          <a:p>
            <a:pPr eaLnBrk="1" hangingPunct="1">
              <a:spcBef>
                <a:spcPct val="0"/>
              </a:spcBef>
              <a:buFontTx/>
              <a:buNone/>
            </a:pPr>
            <a:r>
              <a:rPr lang="en-US" altLang="en-US" sz="2000" i="0">
                <a:solidFill>
                  <a:schemeClr val="tx2"/>
                </a:solidFill>
              </a:rPr>
              <a:t>Avoid static and magnets</a:t>
            </a:r>
          </a:p>
        </p:txBody>
      </p:sp>
      <p:sp>
        <p:nvSpPr>
          <p:cNvPr id="104453"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104450"/>
                                        </p:tgtEl>
                                        <p:attrNameLst>
                                          <p:attrName>style.visibility</p:attrName>
                                        </p:attrNameLst>
                                      </p:cBhvr>
                                      <p:to>
                                        <p:strVal val="visible"/>
                                      </p:to>
                                    </p:set>
                                    <p:animEffect transition="in" filter="dissolve">
                                      <p:cBhvr>
                                        <p:cTn id="7" dur="500"/>
                                        <p:tgtEl>
                                          <p:spTgt spid="104450"/>
                                        </p:tgtEl>
                                      </p:cBhvr>
                                    </p:animEffect>
                                  </p:childTnLst>
                                </p:cTn>
                              </p:par>
                              <p:par>
                                <p:cTn id="8" presetID="9" presetClass="entr" presetSubtype="0" fill="hold" nodeType="withEffect">
                                  <p:stCondLst>
                                    <p:cond delay="1000"/>
                                  </p:stCondLst>
                                  <p:childTnLst>
                                    <p:set>
                                      <p:cBhvr>
                                        <p:cTn id="9" dur="1" fill="hold">
                                          <p:stCondLst>
                                            <p:cond delay="0"/>
                                          </p:stCondLst>
                                        </p:cTn>
                                        <p:tgtEl>
                                          <p:spTgt spid="104452">
                                            <p:txEl>
                                              <p:pRg st="0" end="0"/>
                                            </p:txEl>
                                          </p:spTgt>
                                        </p:tgtEl>
                                        <p:attrNameLst>
                                          <p:attrName>style.visibility</p:attrName>
                                        </p:attrNameLst>
                                      </p:cBhvr>
                                      <p:to>
                                        <p:strVal val="visible"/>
                                      </p:to>
                                    </p:set>
                                    <p:animEffect transition="in" filter="dissolve">
                                      <p:cBhvr>
                                        <p:cTn id="10" dur="500"/>
                                        <p:tgtEl>
                                          <p:spTgt spid="104452">
                                            <p:txEl>
                                              <p:pRg st="0" end="0"/>
                                            </p:txEl>
                                          </p:spTgt>
                                        </p:tgtEl>
                                      </p:cBhvr>
                                    </p:animEffect>
                                  </p:childTnLst>
                                </p:cTn>
                              </p:par>
                            </p:childTnLst>
                          </p:cTn>
                        </p:par>
                        <p:par>
                          <p:cTn id="11" fill="hold" nodeType="afterGroup">
                            <p:stCondLst>
                              <p:cond delay="1500"/>
                            </p:stCondLst>
                            <p:childTnLst>
                              <p:par>
                                <p:cTn id="12" presetID="9" presetClass="entr" presetSubtype="0" fill="hold" nodeType="afterEffect">
                                  <p:stCondLst>
                                    <p:cond delay="1000"/>
                                  </p:stCondLst>
                                  <p:childTnLst>
                                    <p:set>
                                      <p:cBhvr>
                                        <p:cTn id="13" dur="1" fill="hold">
                                          <p:stCondLst>
                                            <p:cond delay="0"/>
                                          </p:stCondLst>
                                        </p:cTn>
                                        <p:tgtEl>
                                          <p:spTgt spid="104452">
                                            <p:txEl>
                                              <p:pRg st="2" end="2"/>
                                            </p:txEl>
                                          </p:spTgt>
                                        </p:tgtEl>
                                        <p:attrNameLst>
                                          <p:attrName>style.visibility</p:attrName>
                                        </p:attrNameLst>
                                      </p:cBhvr>
                                      <p:to>
                                        <p:strVal val="visible"/>
                                      </p:to>
                                    </p:set>
                                    <p:animEffect transition="in" filter="dissolve">
                                      <p:cBhvr>
                                        <p:cTn id="14" dur="500"/>
                                        <p:tgtEl>
                                          <p:spTgt spid="104452">
                                            <p:txEl>
                                              <p:pRg st="2" end="2"/>
                                            </p:txEl>
                                          </p:spTgt>
                                        </p:tgtEl>
                                      </p:cBhvr>
                                    </p:animEffect>
                                  </p:childTnLst>
                                </p:cTn>
                              </p:par>
                            </p:childTnLst>
                          </p:cTn>
                        </p:par>
                        <p:par>
                          <p:cTn id="15" fill="hold" nodeType="afterGroup">
                            <p:stCondLst>
                              <p:cond delay="3000"/>
                            </p:stCondLst>
                            <p:childTnLst>
                              <p:par>
                                <p:cTn id="16" presetID="9" presetClass="entr" presetSubtype="0" fill="hold" grpId="0" nodeType="afterEffect">
                                  <p:stCondLst>
                                    <p:cond delay="0"/>
                                  </p:stCondLst>
                                  <p:childTnLst>
                                    <p:set>
                                      <p:cBhvr>
                                        <p:cTn id="17" dur="1" fill="hold">
                                          <p:stCondLst>
                                            <p:cond delay="0"/>
                                          </p:stCondLst>
                                        </p:cTn>
                                        <p:tgtEl>
                                          <p:spTgt spid="104451"/>
                                        </p:tgtEl>
                                        <p:attrNameLst>
                                          <p:attrName>style.visibility</p:attrName>
                                        </p:attrNameLst>
                                      </p:cBhvr>
                                      <p:to>
                                        <p:strVal val="visible"/>
                                      </p:to>
                                    </p:set>
                                    <p:animEffect transition="in" filter="dissolve">
                                      <p:cBhvr>
                                        <p:cTn id="18" dur="500"/>
                                        <p:tgtEl>
                                          <p:spTgt spid="104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397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 Box 5"/>
          <p:cNvSpPr txBox="1">
            <a:spLocks noChangeArrowheads="1"/>
          </p:cNvSpPr>
          <p:nvPr/>
        </p:nvSpPr>
        <p:spPr bwMode="auto">
          <a:xfrm>
            <a:off x="152400" y="762000"/>
            <a:ext cx="876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Evidence Processing</a:t>
            </a:r>
          </a:p>
        </p:txBody>
      </p:sp>
      <p:sp>
        <p:nvSpPr>
          <p:cNvPr id="105476" name="Text Box 6"/>
          <p:cNvSpPr txBox="1">
            <a:spLocks noChangeArrowheads="1"/>
          </p:cNvSpPr>
          <p:nvPr/>
        </p:nvSpPr>
        <p:spPr bwMode="auto">
          <a:xfrm>
            <a:off x="4724400" y="2590800"/>
            <a:ext cx="3733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i="0">
                <a:solidFill>
                  <a:schemeClr val="tx2"/>
                </a:solidFill>
              </a:rPr>
              <a:t>Submit a request for forensic analysis of the seized evidence through your chain of command.</a:t>
            </a:r>
          </a:p>
        </p:txBody>
      </p:sp>
      <p:sp>
        <p:nvSpPr>
          <p:cNvPr id="105477" name="TextBox 4"/>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dissolve">
                                      <p:cBhvr>
                                        <p:cTn id="7" dur="500"/>
                                        <p:tgtEl>
                                          <p:spTgt spid="10547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05476">
                                            <p:txEl>
                                              <p:pRg st="0" end="0"/>
                                            </p:txEl>
                                          </p:spTgt>
                                        </p:tgtEl>
                                        <p:attrNameLst>
                                          <p:attrName>style.visibility</p:attrName>
                                        </p:attrNameLst>
                                      </p:cBhvr>
                                      <p:to>
                                        <p:strVal val="visible"/>
                                      </p:to>
                                    </p:set>
                                    <p:animEffect transition="in" filter="dissolve">
                                      <p:cBhvr>
                                        <p:cTn id="11" dur="500"/>
                                        <p:tgtEl>
                                          <p:spTgt spid="1054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4"/>
          <p:cNvSpPr txBox="1">
            <a:spLocks noChangeArrowheads="1"/>
          </p:cNvSpPr>
          <p:nvPr/>
        </p:nvSpPr>
        <p:spPr bwMode="auto">
          <a:xfrm>
            <a:off x="381000" y="1219200"/>
            <a:ext cx="838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000" i="0"/>
          </a:p>
        </p:txBody>
      </p:sp>
      <p:sp>
        <p:nvSpPr>
          <p:cNvPr id="106499" name="Text Box 5"/>
          <p:cNvSpPr txBox="1">
            <a:spLocks noChangeArrowheads="1"/>
          </p:cNvSpPr>
          <p:nvPr/>
        </p:nvSpPr>
        <p:spPr bwMode="auto">
          <a:xfrm>
            <a:off x="381000" y="762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i="0">
                <a:solidFill>
                  <a:schemeClr val="accent2"/>
                </a:solidFill>
              </a:rPr>
              <a:t>Quick Overview</a:t>
            </a:r>
          </a:p>
        </p:txBody>
      </p:sp>
      <p:sp>
        <p:nvSpPr>
          <p:cNvPr id="116742" name="Text Box 6"/>
          <p:cNvSpPr txBox="1">
            <a:spLocks noChangeArrowheads="1"/>
          </p:cNvSpPr>
          <p:nvPr/>
        </p:nvSpPr>
        <p:spPr bwMode="auto">
          <a:xfrm>
            <a:off x="533400" y="1371600"/>
            <a:ext cx="80772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eaLnBrk="1" hangingPunct="1">
              <a:lnSpc>
                <a:spcPct val="120000"/>
              </a:lnSpc>
              <a:spcBef>
                <a:spcPct val="50000"/>
              </a:spcBef>
              <a:buFontTx/>
              <a:buNone/>
            </a:pPr>
            <a:r>
              <a:rPr lang="en-US" altLang="en-US" sz="2000" b="1" i="0">
                <a:solidFill>
                  <a:schemeClr val="tx2"/>
                </a:solidFill>
              </a:rPr>
              <a:t>Consult a specialist!  If none available:</a:t>
            </a:r>
          </a:p>
          <a:p>
            <a:pPr eaLnBrk="1" hangingPunct="1">
              <a:lnSpc>
                <a:spcPct val="120000"/>
              </a:lnSpc>
              <a:spcBef>
                <a:spcPct val="50000"/>
              </a:spcBef>
            </a:pPr>
            <a:r>
              <a:rPr lang="en-US" altLang="en-US" sz="2000" b="1" i="0">
                <a:solidFill>
                  <a:schemeClr val="tx2"/>
                </a:solidFill>
              </a:rPr>
              <a:t> IF COMPUTER IS OFF - LEAVE IT OFF</a:t>
            </a:r>
          </a:p>
          <a:p>
            <a:pPr eaLnBrk="1" hangingPunct="1">
              <a:lnSpc>
                <a:spcPct val="40000"/>
              </a:lnSpc>
              <a:spcBef>
                <a:spcPct val="50000"/>
              </a:spcBef>
            </a:pPr>
            <a:r>
              <a:rPr lang="en-US" altLang="en-US" sz="2000" b="1" i="0">
                <a:solidFill>
                  <a:schemeClr val="tx2"/>
                </a:solidFill>
              </a:rPr>
              <a:t> IF COMPUTER IS ON:</a:t>
            </a:r>
          </a:p>
          <a:p>
            <a:pPr lvl="1" eaLnBrk="1" hangingPunct="1">
              <a:spcBef>
                <a:spcPct val="50000"/>
              </a:spcBef>
            </a:pPr>
            <a:r>
              <a:rPr lang="en-US" altLang="en-US" sz="2000" b="1" i="0">
                <a:solidFill>
                  <a:schemeClr val="tx2"/>
                </a:solidFill>
              </a:rPr>
              <a:t>    </a:t>
            </a:r>
            <a:r>
              <a:rPr lang="en-US" altLang="en-US" sz="2000" b="1" i="0" u="sng">
                <a:solidFill>
                  <a:schemeClr val="tx2"/>
                </a:solidFill>
              </a:rPr>
              <a:t>Stand alone (Non-networked)</a:t>
            </a:r>
            <a:r>
              <a:rPr lang="en-US" altLang="en-US" sz="2000" b="1" i="0">
                <a:solidFill>
                  <a:schemeClr val="tx2"/>
                </a:solidFill>
              </a:rPr>
              <a:t>:</a:t>
            </a:r>
          </a:p>
          <a:p>
            <a:pPr lvl="2" eaLnBrk="1" hangingPunct="1">
              <a:spcBef>
                <a:spcPct val="50000"/>
              </a:spcBef>
            </a:pPr>
            <a:r>
              <a:rPr lang="en-US" altLang="en-US" sz="2000" b="1" i="0">
                <a:solidFill>
                  <a:schemeClr val="tx2"/>
                </a:solidFill>
              </a:rPr>
              <a:t> Photograph screen</a:t>
            </a:r>
          </a:p>
          <a:p>
            <a:pPr lvl="2" eaLnBrk="1" hangingPunct="1">
              <a:spcBef>
                <a:spcPct val="50000"/>
              </a:spcBef>
            </a:pPr>
            <a:r>
              <a:rPr lang="en-US" altLang="en-US" sz="2000" b="1" i="0">
                <a:solidFill>
                  <a:schemeClr val="tx2"/>
                </a:solidFill>
              </a:rPr>
              <a:t> Remove power from the back of the computer</a:t>
            </a:r>
          </a:p>
          <a:p>
            <a:pPr lvl="2" eaLnBrk="1" hangingPunct="1">
              <a:spcBef>
                <a:spcPct val="50000"/>
              </a:spcBef>
            </a:pPr>
            <a:r>
              <a:rPr lang="en-US" altLang="en-US" sz="2000" b="1" i="0">
                <a:solidFill>
                  <a:schemeClr val="tx2"/>
                </a:solidFill>
              </a:rPr>
              <a:t> Label all connectors/cables to allow reassembly</a:t>
            </a:r>
          </a:p>
          <a:p>
            <a:pPr lvl="2" eaLnBrk="1" hangingPunct="1">
              <a:spcBef>
                <a:spcPct val="50000"/>
              </a:spcBef>
            </a:pPr>
            <a:r>
              <a:rPr lang="en-US" altLang="en-US" sz="2000" b="1" i="0">
                <a:solidFill>
                  <a:schemeClr val="tx2"/>
                </a:solidFill>
              </a:rPr>
              <a:t> Package equipment as fragile cargo</a:t>
            </a:r>
          </a:p>
          <a:p>
            <a:pPr lvl="2" eaLnBrk="1" hangingPunct="1">
              <a:spcBef>
                <a:spcPct val="50000"/>
              </a:spcBef>
            </a:pPr>
            <a:r>
              <a:rPr lang="en-US" altLang="en-US" sz="2000" b="1" i="0">
                <a:solidFill>
                  <a:schemeClr val="tx2"/>
                </a:solidFill>
              </a:rPr>
              <a:t> Keep away from magnets, radio transmitters, etc.</a:t>
            </a:r>
          </a:p>
        </p:txBody>
      </p:sp>
      <p:sp>
        <p:nvSpPr>
          <p:cNvPr id="106501" name="TextBox 5"/>
          <p:cNvSpPr txBox="1">
            <a:spLocks noChangeArrowheads="1"/>
          </p:cNvSpPr>
          <p:nvPr/>
        </p:nvSpPr>
        <p:spPr bwMode="auto">
          <a:xfrm>
            <a:off x="0" y="762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i="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i="1">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i="1">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i="0">
                <a:latin typeface="Georgia" panose="02040502050405020303" pitchFamily="18" charset="0"/>
              </a:rPr>
              <a:t>Seizing Electronic and Digital Evidence</a:t>
            </a:r>
            <a:endParaRPr lang="en-US" altLang="en-US" sz="1800" i="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6742">
                                            <p:txEl>
                                              <p:pRg st="0" end="0"/>
                                            </p:txEl>
                                          </p:spTgt>
                                        </p:tgtEl>
                                        <p:attrNameLst>
                                          <p:attrName>style.visibility</p:attrName>
                                        </p:attrNameLst>
                                      </p:cBhvr>
                                      <p:to>
                                        <p:strVal val="visible"/>
                                      </p:to>
                                    </p:set>
                                    <p:animEffect transition="in" filter="dissolve">
                                      <p:cBhvr>
                                        <p:cTn id="7" dur="500"/>
                                        <p:tgtEl>
                                          <p:spTgt spid="116742">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500"/>
                                  </p:stCondLst>
                                  <p:childTnLst>
                                    <p:set>
                                      <p:cBhvr>
                                        <p:cTn id="10" dur="1" fill="hold">
                                          <p:stCondLst>
                                            <p:cond delay="0"/>
                                          </p:stCondLst>
                                        </p:cTn>
                                        <p:tgtEl>
                                          <p:spTgt spid="116742">
                                            <p:txEl>
                                              <p:pRg st="1" end="1"/>
                                            </p:txEl>
                                          </p:spTgt>
                                        </p:tgtEl>
                                        <p:attrNameLst>
                                          <p:attrName>style.visibility</p:attrName>
                                        </p:attrNameLst>
                                      </p:cBhvr>
                                      <p:to>
                                        <p:strVal val="visible"/>
                                      </p:to>
                                    </p:set>
                                    <p:animEffect transition="in" filter="dissolve">
                                      <p:cBhvr>
                                        <p:cTn id="11" dur="500"/>
                                        <p:tgtEl>
                                          <p:spTgt spid="116742">
                                            <p:txEl>
                                              <p:pRg st="1" end="1"/>
                                            </p:txEl>
                                          </p:spTgt>
                                        </p:tgtEl>
                                      </p:cBhvr>
                                    </p:animEffect>
                                  </p:childTnLst>
                                </p:cTn>
                              </p:par>
                            </p:childTnLst>
                          </p:cTn>
                        </p:par>
                        <p:par>
                          <p:cTn id="12" fill="hold" nodeType="afterGroup">
                            <p:stCondLst>
                              <p:cond delay="1500"/>
                            </p:stCondLst>
                            <p:childTnLst>
                              <p:par>
                                <p:cTn id="13" presetID="9" presetClass="entr" presetSubtype="0" fill="hold" nodeType="afterEffect">
                                  <p:stCondLst>
                                    <p:cond delay="500"/>
                                  </p:stCondLst>
                                  <p:childTnLst>
                                    <p:set>
                                      <p:cBhvr>
                                        <p:cTn id="14" dur="1" fill="hold">
                                          <p:stCondLst>
                                            <p:cond delay="0"/>
                                          </p:stCondLst>
                                        </p:cTn>
                                        <p:tgtEl>
                                          <p:spTgt spid="116742">
                                            <p:txEl>
                                              <p:pRg st="2" end="2"/>
                                            </p:txEl>
                                          </p:spTgt>
                                        </p:tgtEl>
                                        <p:attrNameLst>
                                          <p:attrName>style.visibility</p:attrName>
                                        </p:attrNameLst>
                                      </p:cBhvr>
                                      <p:to>
                                        <p:strVal val="visible"/>
                                      </p:to>
                                    </p:set>
                                    <p:animEffect transition="in" filter="dissolve">
                                      <p:cBhvr>
                                        <p:cTn id="15" dur="500"/>
                                        <p:tgtEl>
                                          <p:spTgt spid="116742">
                                            <p:txEl>
                                              <p:pRg st="2" end="2"/>
                                            </p:txEl>
                                          </p:spTgt>
                                        </p:tgtEl>
                                      </p:cBhvr>
                                    </p:animEffect>
                                  </p:childTnLst>
                                </p:cTn>
                              </p:par>
                            </p:childTnLst>
                          </p:cTn>
                        </p:par>
                        <p:par>
                          <p:cTn id="16" fill="hold" nodeType="afterGroup">
                            <p:stCondLst>
                              <p:cond delay="2500"/>
                            </p:stCondLst>
                            <p:childTnLst>
                              <p:par>
                                <p:cTn id="17" presetID="9" presetClass="entr" presetSubtype="0" fill="hold" nodeType="afterEffect">
                                  <p:stCondLst>
                                    <p:cond delay="500"/>
                                  </p:stCondLst>
                                  <p:childTnLst>
                                    <p:set>
                                      <p:cBhvr>
                                        <p:cTn id="18" dur="1" fill="hold">
                                          <p:stCondLst>
                                            <p:cond delay="0"/>
                                          </p:stCondLst>
                                        </p:cTn>
                                        <p:tgtEl>
                                          <p:spTgt spid="116742">
                                            <p:txEl>
                                              <p:pRg st="3" end="3"/>
                                            </p:txEl>
                                          </p:spTgt>
                                        </p:tgtEl>
                                        <p:attrNameLst>
                                          <p:attrName>style.visibility</p:attrName>
                                        </p:attrNameLst>
                                      </p:cBhvr>
                                      <p:to>
                                        <p:strVal val="visible"/>
                                      </p:to>
                                    </p:set>
                                    <p:animEffect transition="in" filter="dissolve">
                                      <p:cBhvr>
                                        <p:cTn id="19" dur="500"/>
                                        <p:tgtEl>
                                          <p:spTgt spid="116742">
                                            <p:txEl>
                                              <p:pRg st="3" end="3"/>
                                            </p:txEl>
                                          </p:spTgt>
                                        </p:tgtEl>
                                      </p:cBhvr>
                                    </p:animEffect>
                                  </p:childTnLst>
                                </p:cTn>
                              </p:par>
                            </p:childTnLst>
                          </p:cTn>
                        </p:par>
                        <p:par>
                          <p:cTn id="20" fill="hold" nodeType="afterGroup">
                            <p:stCondLst>
                              <p:cond delay="3500"/>
                            </p:stCondLst>
                            <p:childTnLst>
                              <p:par>
                                <p:cTn id="21" presetID="9" presetClass="entr" presetSubtype="0" fill="hold" nodeType="afterEffect">
                                  <p:stCondLst>
                                    <p:cond delay="500"/>
                                  </p:stCondLst>
                                  <p:childTnLst>
                                    <p:set>
                                      <p:cBhvr>
                                        <p:cTn id="22" dur="1" fill="hold">
                                          <p:stCondLst>
                                            <p:cond delay="0"/>
                                          </p:stCondLst>
                                        </p:cTn>
                                        <p:tgtEl>
                                          <p:spTgt spid="116742">
                                            <p:txEl>
                                              <p:pRg st="4" end="4"/>
                                            </p:txEl>
                                          </p:spTgt>
                                        </p:tgtEl>
                                        <p:attrNameLst>
                                          <p:attrName>style.visibility</p:attrName>
                                        </p:attrNameLst>
                                      </p:cBhvr>
                                      <p:to>
                                        <p:strVal val="visible"/>
                                      </p:to>
                                    </p:set>
                                    <p:animEffect transition="in" filter="dissolve">
                                      <p:cBhvr>
                                        <p:cTn id="23" dur="500"/>
                                        <p:tgtEl>
                                          <p:spTgt spid="116742">
                                            <p:txEl>
                                              <p:pRg st="4" end="4"/>
                                            </p:txEl>
                                          </p:spTgt>
                                        </p:tgtEl>
                                      </p:cBhvr>
                                    </p:animEffect>
                                  </p:childTnLst>
                                </p:cTn>
                              </p:par>
                            </p:childTnLst>
                          </p:cTn>
                        </p:par>
                        <p:par>
                          <p:cTn id="24" fill="hold" nodeType="afterGroup">
                            <p:stCondLst>
                              <p:cond delay="4500"/>
                            </p:stCondLst>
                            <p:childTnLst>
                              <p:par>
                                <p:cTn id="25" presetID="9" presetClass="entr" presetSubtype="0" fill="hold" nodeType="afterEffect">
                                  <p:stCondLst>
                                    <p:cond delay="500"/>
                                  </p:stCondLst>
                                  <p:childTnLst>
                                    <p:set>
                                      <p:cBhvr>
                                        <p:cTn id="26" dur="1" fill="hold">
                                          <p:stCondLst>
                                            <p:cond delay="0"/>
                                          </p:stCondLst>
                                        </p:cTn>
                                        <p:tgtEl>
                                          <p:spTgt spid="116742">
                                            <p:txEl>
                                              <p:pRg st="5" end="5"/>
                                            </p:txEl>
                                          </p:spTgt>
                                        </p:tgtEl>
                                        <p:attrNameLst>
                                          <p:attrName>style.visibility</p:attrName>
                                        </p:attrNameLst>
                                      </p:cBhvr>
                                      <p:to>
                                        <p:strVal val="visible"/>
                                      </p:to>
                                    </p:set>
                                    <p:animEffect transition="in" filter="dissolve">
                                      <p:cBhvr>
                                        <p:cTn id="27" dur="500"/>
                                        <p:tgtEl>
                                          <p:spTgt spid="116742">
                                            <p:txEl>
                                              <p:pRg st="5" end="5"/>
                                            </p:txEl>
                                          </p:spTgt>
                                        </p:tgtEl>
                                      </p:cBhvr>
                                    </p:animEffect>
                                  </p:childTnLst>
                                </p:cTn>
                              </p:par>
                            </p:childTnLst>
                          </p:cTn>
                        </p:par>
                        <p:par>
                          <p:cTn id="28" fill="hold" nodeType="afterGroup">
                            <p:stCondLst>
                              <p:cond delay="5500"/>
                            </p:stCondLst>
                            <p:childTnLst>
                              <p:par>
                                <p:cTn id="29" presetID="9" presetClass="entr" presetSubtype="0" fill="hold" nodeType="afterEffect">
                                  <p:stCondLst>
                                    <p:cond delay="500"/>
                                  </p:stCondLst>
                                  <p:childTnLst>
                                    <p:set>
                                      <p:cBhvr>
                                        <p:cTn id="30" dur="1" fill="hold">
                                          <p:stCondLst>
                                            <p:cond delay="0"/>
                                          </p:stCondLst>
                                        </p:cTn>
                                        <p:tgtEl>
                                          <p:spTgt spid="116742">
                                            <p:txEl>
                                              <p:pRg st="6" end="6"/>
                                            </p:txEl>
                                          </p:spTgt>
                                        </p:tgtEl>
                                        <p:attrNameLst>
                                          <p:attrName>style.visibility</p:attrName>
                                        </p:attrNameLst>
                                      </p:cBhvr>
                                      <p:to>
                                        <p:strVal val="visible"/>
                                      </p:to>
                                    </p:set>
                                    <p:animEffect transition="in" filter="dissolve">
                                      <p:cBhvr>
                                        <p:cTn id="31" dur="500"/>
                                        <p:tgtEl>
                                          <p:spTgt spid="116742">
                                            <p:txEl>
                                              <p:pRg st="6" end="6"/>
                                            </p:txEl>
                                          </p:spTgt>
                                        </p:tgtEl>
                                      </p:cBhvr>
                                    </p:animEffect>
                                  </p:childTnLst>
                                </p:cTn>
                              </p:par>
                            </p:childTnLst>
                          </p:cTn>
                        </p:par>
                        <p:par>
                          <p:cTn id="32" fill="hold" nodeType="afterGroup">
                            <p:stCondLst>
                              <p:cond delay="6500"/>
                            </p:stCondLst>
                            <p:childTnLst>
                              <p:par>
                                <p:cTn id="33" presetID="9" presetClass="entr" presetSubtype="0" fill="hold" nodeType="afterEffect">
                                  <p:stCondLst>
                                    <p:cond delay="500"/>
                                  </p:stCondLst>
                                  <p:childTnLst>
                                    <p:set>
                                      <p:cBhvr>
                                        <p:cTn id="34" dur="1" fill="hold">
                                          <p:stCondLst>
                                            <p:cond delay="0"/>
                                          </p:stCondLst>
                                        </p:cTn>
                                        <p:tgtEl>
                                          <p:spTgt spid="116742">
                                            <p:txEl>
                                              <p:pRg st="7" end="7"/>
                                            </p:txEl>
                                          </p:spTgt>
                                        </p:tgtEl>
                                        <p:attrNameLst>
                                          <p:attrName>style.visibility</p:attrName>
                                        </p:attrNameLst>
                                      </p:cBhvr>
                                      <p:to>
                                        <p:strVal val="visible"/>
                                      </p:to>
                                    </p:set>
                                    <p:animEffect transition="in" filter="dissolve">
                                      <p:cBhvr>
                                        <p:cTn id="35" dur="500"/>
                                        <p:tgtEl>
                                          <p:spTgt spid="116742">
                                            <p:txEl>
                                              <p:pRg st="7" end="7"/>
                                            </p:txEl>
                                          </p:spTgt>
                                        </p:tgtEl>
                                      </p:cBhvr>
                                    </p:animEffect>
                                  </p:childTnLst>
                                </p:cTn>
                              </p:par>
                            </p:childTnLst>
                          </p:cTn>
                        </p:par>
                        <p:par>
                          <p:cTn id="36" fill="hold" nodeType="afterGroup">
                            <p:stCondLst>
                              <p:cond delay="7500"/>
                            </p:stCondLst>
                            <p:childTnLst>
                              <p:par>
                                <p:cTn id="37" presetID="9" presetClass="entr" presetSubtype="0" fill="hold" nodeType="afterEffect">
                                  <p:stCondLst>
                                    <p:cond delay="500"/>
                                  </p:stCondLst>
                                  <p:childTnLst>
                                    <p:set>
                                      <p:cBhvr>
                                        <p:cTn id="38" dur="1" fill="hold">
                                          <p:stCondLst>
                                            <p:cond delay="0"/>
                                          </p:stCondLst>
                                        </p:cTn>
                                        <p:tgtEl>
                                          <p:spTgt spid="116742">
                                            <p:txEl>
                                              <p:pRg st="8" end="8"/>
                                            </p:txEl>
                                          </p:spTgt>
                                        </p:tgtEl>
                                        <p:attrNameLst>
                                          <p:attrName>style.visibility</p:attrName>
                                        </p:attrNameLst>
                                      </p:cBhvr>
                                      <p:to>
                                        <p:strVal val="visible"/>
                                      </p:to>
                                    </p:set>
                                    <p:animEffect transition="in" filter="dissolve">
                                      <p:cBhvr>
                                        <p:cTn id="39" dur="500"/>
                                        <p:tgtEl>
                                          <p:spTgt spid="11674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chnological awakening design template">
  <a:themeElements>
    <a:clrScheme name="Technological awakening design template 7">
      <a:dk1>
        <a:srgbClr val="969696"/>
      </a:dk1>
      <a:lt1>
        <a:srgbClr val="FFFFFF"/>
      </a:lt1>
      <a:dk2>
        <a:srgbClr val="000000"/>
      </a:dk2>
      <a:lt2>
        <a:srgbClr val="808080"/>
      </a:lt2>
      <a:accent1>
        <a:srgbClr val="C0C0C0"/>
      </a:accent1>
      <a:accent2>
        <a:srgbClr val="0066FF"/>
      </a:accent2>
      <a:accent3>
        <a:srgbClr val="FFFFFF"/>
      </a:accent3>
      <a:accent4>
        <a:srgbClr val="7F7F7F"/>
      </a:accent4>
      <a:accent5>
        <a:srgbClr val="DCDCDC"/>
      </a:accent5>
      <a:accent6>
        <a:srgbClr val="005CE7"/>
      </a:accent6>
      <a:hlink>
        <a:srgbClr val="FF0000"/>
      </a:hlink>
      <a:folHlink>
        <a:srgbClr val="009900"/>
      </a:folHlink>
    </a:clrScheme>
    <a:fontScheme name="Technological awakening design template">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chnological awakening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chnological awakening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chnological awakening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chnological awakening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chnological awakening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chnological awakening design template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echnological awakening design template 7">
        <a:dk1>
          <a:srgbClr val="969696"/>
        </a:dk1>
        <a:lt1>
          <a:srgbClr val="FFFFFF"/>
        </a:lt1>
        <a:dk2>
          <a:srgbClr val="000000"/>
        </a:dk2>
        <a:lt2>
          <a:srgbClr val="808080"/>
        </a:lt2>
        <a:accent1>
          <a:srgbClr val="C0C0C0"/>
        </a:accent1>
        <a:accent2>
          <a:srgbClr val="0066FF"/>
        </a:accent2>
        <a:accent3>
          <a:srgbClr val="FFFFFF"/>
        </a:accent3>
        <a:accent4>
          <a:srgbClr val="7F7F7F"/>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Technological awakening design template</Template>
  <TotalTime>3722</TotalTime>
  <Words>5352</Words>
  <Application>Microsoft Office PowerPoint</Application>
  <PresentationFormat>On-screen Show (4:3)</PresentationFormat>
  <Paragraphs>962</Paragraphs>
  <Slides>121</Slides>
  <Notes>78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121</vt:i4>
      </vt:variant>
    </vt:vector>
  </HeadingPairs>
  <TitlesOfParts>
    <vt:vector size="130" baseType="lpstr">
      <vt:lpstr>Arial</vt:lpstr>
      <vt:lpstr>Arial Black</vt:lpstr>
      <vt:lpstr>Times New Roman</vt:lpstr>
      <vt:lpstr>Georgia</vt:lpstr>
      <vt:lpstr>Wingdings</vt:lpstr>
      <vt:lpstr>Wingdings 2</vt:lpstr>
      <vt:lpstr>Tahoma</vt:lpstr>
      <vt:lpstr>Technological awakening design template</vt:lpstr>
      <vt:lpstr>Microsoft Photo Editor 3.0 Photo</vt:lpstr>
      <vt:lpstr>Seizing Electronic and Digital Evidence </vt:lpstr>
      <vt:lpstr>Electronic Evidence Seizure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Washington State Gambling Commission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Electronic Evidence Seizure</dc:title>
  <dc:creator>Jim Dibble</dc:creator>
  <cp:lastModifiedBy>Donna Rorvik</cp:lastModifiedBy>
  <cp:revision>168</cp:revision>
  <cp:lastPrinted>1601-01-01T00:00:00Z</cp:lastPrinted>
  <dcterms:created xsi:type="dcterms:W3CDTF">2005-07-27T21:22:30Z</dcterms:created>
  <dcterms:modified xsi:type="dcterms:W3CDTF">2014-10-01T21:25:51Z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TC010902901033</vt:lpwstr>
  </property>
</Properties>
</file>