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60"/>
  </p:notesMasterIdLst>
  <p:sldIdLst>
    <p:sldId id="298" r:id="rId2"/>
    <p:sldId id="294" r:id="rId3"/>
    <p:sldId id="297" r:id="rId4"/>
    <p:sldId id="295" r:id="rId5"/>
    <p:sldId id="306" r:id="rId6"/>
    <p:sldId id="410" r:id="rId7"/>
    <p:sldId id="411" r:id="rId8"/>
    <p:sldId id="412" r:id="rId9"/>
    <p:sldId id="413" r:id="rId10"/>
    <p:sldId id="414" r:id="rId11"/>
    <p:sldId id="363" r:id="rId12"/>
    <p:sldId id="402" r:id="rId13"/>
    <p:sldId id="364" r:id="rId14"/>
    <p:sldId id="365" r:id="rId15"/>
    <p:sldId id="366" r:id="rId16"/>
    <p:sldId id="367" r:id="rId17"/>
    <p:sldId id="368" r:id="rId18"/>
    <p:sldId id="370" r:id="rId19"/>
    <p:sldId id="371" r:id="rId20"/>
    <p:sldId id="372" r:id="rId21"/>
    <p:sldId id="369" r:id="rId22"/>
    <p:sldId id="421" r:id="rId23"/>
    <p:sldId id="345" r:id="rId24"/>
    <p:sldId id="258" r:id="rId25"/>
    <p:sldId id="265" r:id="rId26"/>
    <p:sldId id="262" r:id="rId27"/>
    <p:sldId id="266" r:id="rId28"/>
    <p:sldId id="267" r:id="rId29"/>
    <p:sldId id="416" r:id="rId30"/>
    <p:sldId id="268" r:id="rId31"/>
    <p:sldId id="256" r:id="rId32"/>
    <p:sldId id="420" r:id="rId33"/>
    <p:sldId id="257" r:id="rId34"/>
    <p:sldId id="259" r:id="rId35"/>
    <p:sldId id="418" r:id="rId36"/>
    <p:sldId id="276" r:id="rId37"/>
    <p:sldId id="279" r:id="rId38"/>
    <p:sldId id="277" r:id="rId39"/>
    <p:sldId id="280" r:id="rId40"/>
    <p:sldId id="289" r:id="rId41"/>
    <p:sldId id="278" r:id="rId42"/>
    <p:sldId id="281" r:id="rId43"/>
    <p:sldId id="260" r:id="rId44"/>
    <p:sldId id="271" r:id="rId45"/>
    <p:sldId id="261" r:id="rId46"/>
    <p:sldId id="263" r:id="rId47"/>
    <p:sldId id="264" r:id="rId48"/>
    <p:sldId id="283" r:id="rId49"/>
    <p:sldId id="284" r:id="rId50"/>
    <p:sldId id="288" r:id="rId51"/>
    <p:sldId id="419" r:id="rId52"/>
    <p:sldId id="285" r:id="rId53"/>
    <p:sldId id="405" r:id="rId54"/>
    <p:sldId id="313" r:id="rId55"/>
    <p:sldId id="301" r:id="rId56"/>
    <p:sldId id="302" r:id="rId57"/>
    <p:sldId id="305" r:id="rId58"/>
    <p:sldId id="304" r:id="rId59"/>
    <p:sldId id="303" r:id="rId60"/>
    <p:sldId id="307" r:id="rId61"/>
    <p:sldId id="272" r:id="rId62"/>
    <p:sldId id="312" r:id="rId63"/>
    <p:sldId id="309" r:id="rId64"/>
    <p:sldId id="308" r:id="rId65"/>
    <p:sldId id="299" r:id="rId66"/>
    <p:sldId id="310" r:id="rId67"/>
    <p:sldId id="311" r:id="rId68"/>
    <p:sldId id="270" r:id="rId69"/>
    <p:sldId id="318" r:id="rId70"/>
    <p:sldId id="319" r:id="rId71"/>
    <p:sldId id="273" r:id="rId72"/>
    <p:sldId id="396" r:id="rId73"/>
    <p:sldId id="274" r:id="rId74"/>
    <p:sldId id="275" r:id="rId75"/>
    <p:sldId id="287" r:id="rId76"/>
    <p:sldId id="314" r:id="rId77"/>
    <p:sldId id="315" r:id="rId78"/>
    <p:sldId id="316" r:id="rId79"/>
    <p:sldId id="320" r:id="rId80"/>
    <p:sldId id="321" r:id="rId81"/>
    <p:sldId id="322" r:id="rId82"/>
    <p:sldId id="323" r:id="rId83"/>
    <p:sldId id="325" r:id="rId84"/>
    <p:sldId id="326" r:id="rId85"/>
    <p:sldId id="327" r:id="rId86"/>
    <p:sldId id="328" r:id="rId87"/>
    <p:sldId id="329" r:id="rId88"/>
    <p:sldId id="330" r:id="rId89"/>
    <p:sldId id="331" r:id="rId90"/>
    <p:sldId id="333" r:id="rId91"/>
    <p:sldId id="334" r:id="rId92"/>
    <p:sldId id="335" r:id="rId93"/>
    <p:sldId id="336" r:id="rId94"/>
    <p:sldId id="337" r:id="rId95"/>
    <p:sldId id="338" r:id="rId96"/>
    <p:sldId id="339" r:id="rId97"/>
    <p:sldId id="340" r:id="rId98"/>
    <p:sldId id="341" r:id="rId99"/>
    <p:sldId id="342" r:id="rId100"/>
    <p:sldId id="344" r:id="rId101"/>
    <p:sldId id="422" r:id="rId102"/>
    <p:sldId id="424" r:id="rId103"/>
    <p:sldId id="423" r:id="rId104"/>
    <p:sldId id="355" r:id="rId105"/>
    <p:sldId id="346" r:id="rId106"/>
    <p:sldId id="347" r:id="rId107"/>
    <p:sldId id="348" r:id="rId108"/>
    <p:sldId id="349" r:id="rId109"/>
    <p:sldId id="350" r:id="rId110"/>
    <p:sldId id="353" r:id="rId111"/>
    <p:sldId id="356" r:id="rId112"/>
    <p:sldId id="357" r:id="rId113"/>
    <p:sldId id="358" r:id="rId114"/>
    <p:sldId id="359" r:id="rId115"/>
    <p:sldId id="360" r:id="rId116"/>
    <p:sldId id="290" r:id="rId117"/>
    <p:sldId id="291" r:id="rId118"/>
    <p:sldId id="292" r:id="rId119"/>
    <p:sldId id="293"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415" r:id="rId135"/>
    <p:sldId id="387" r:id="rId136"/>
    <p:sldId id="389" r:id="rId137"/>
    <p:sldId id="390" r:id="rId138"/>
    <p:sldId id="391" r:id="rId139"/>
    <p:sldId id="296" r:id="rId140"/>
    <p:sldId id="282" r:id="rId141"/>
    <p:sldId id="354" r:id="rId142"/>
    <p:sldId id="388" r:id="rId143"/>
    <p:sldId id="362" r:id="rId144"/>
    <p:sldId id="300" r:id="rId145"/>
    <p:sldId id="394" r:id="rId146"/>
    <p:sldId id="392" r:id="rId147"/>
    <p:sldId id="393" r:id="rId148"/>
    <p:sldId id="361" r:id="rId149"/>
    <p:sldId id="397" r:id="rId150"/>
    <p:sldId id="398" r:id="rId151"/>
    <p:sldId id="399" r:id="rId152"/>
    <p:sldId id="401" r:id="rId153"/>
    <p:sldId id="409" r:id="rId154"/>
    <p:sldId id="400" r:id="rId155"/>
    <p:sldId id="407" r:id="rId156"/>
    <p:sldId id="408" r:id="rId157"/>
    <p:sldId id="406" r:id="rId158"/>
    <p:sldId id="332" r:id="rId159"/>
  </p:sldIdLst>
  <p:sldSz cx="9144000" cy="6858000" type="screen4x3"/>
  <p:notesSz cx="6858000" cy="9144000"/>
  <p:defaultTextStyle>
    <a:defPPr>
      <a:defRPr lang="en-US"/>
    </a:defPPr>
    <a:lvl1pPr algn="ctr" rtl="0" eaLnBrk="0" fontAlgn="base" hangingPunct="0">
      <a:spcBef>
        <a:spcPct val="20000"/>
      </a:spcBef>
      <a:spcAft>
        <a:spcPct val="0"/>
      </a:spcAft>
      <a:buChar char="•"/>
      <a:defRPr sz="2400" kern="1200">
        <a:solidFill>
          <a:schemeClr val="tx1"/>
        </a:solidFill>
        <a:latin typeface="Impact" pitchFamily="34" charset="0"/>
        <a:ea typeface="+mn-ea"/>
        <a:cs typeface="+mn-cs"/>
      </a:defRPr>
    </a:lvl1pPr>
    <a:lvl2pPr marL="457200" algn="ctr" rtl="0" eaLnBrk="0" fontAlgn="base" hangingPunct="0">
      <a:spcBef>
        <a:spcPct val="20000"/>
      </a:spcBef>
      <a:spcAft>
        <a:spcPct val="0"/>
      </a:spcAft>
      <a:buChar char="•"/>
      <a:defRPr sz="2400" kern="1200">
        <a:solidFill>
          <a:schemeClr val="tx1"/>
        </a:solidFill>
        <a:latin typeface="Impact" pitchFamily="34" charset="0"/>
        <a:ea typeface="+mn-ea"/>
        <a:cs typeface="+mn-cs"/>
      </a:defRPr>
    </a:lvl2pPr>
    <a:lvl3pPr marL="914400" algn="ctr" rtl="0" eaLnBrk="0" fontAlgn="base" hangingPunct="0">
      <a:spcBef>
        <a:spcPct val="20000"/>
      </a:spcBef>
      <a:spcAft>
        <a:spcPct val="0"/>
      </a:spcAft>
      <a:buChar char="•"/>
      <a:defRPr sz="2400" kern="1200">
        <a:solidFill>
          <a:schemeClr val="tx1"/>
        </a:solidFill>
        <a:latin typeface="Impact" pitchFamily="34" charset="0"/>
        <a:ea typeface="+mn-ea"/>
        <a:cs typeface="+mn-cs"/>
      </a:defRPr>
    </a:lvl3pPr>
    <a:lvl4pPr marL="1371600" algn="ctr" rtl="0" eaLnBrk="0" fontAlgn="base" hangingPunct="0">
      <a:spcBef>
        <a:spcPct val="20000"/>
      </a:spcBef>
      <a:spcAft>
        <a:spcPct val="0"/>
      </a:spcAft>
      <a:buChar char="•"/>
      <a:defRPr sz="2400" kern="1200">
        <a:solidFill>
          <a:schemeClr val="tx1"/>
        </a:solidFill>
        <a:latin typeface="Impact" pitchFamily="34" charset="0"/>
        <a:ea typeface="+mn-ea"/>
        <a:cs typeface="+mn-cs"/>
      </a:defRPr>
    </a:lvl4pPr>
    <a:lvl5pPr marL="1828800" algn="ctr" rtl="0" eaLnBrk="0" fontAlgn="base" hangingPunct="0">
      <a:spcBef>
        <a:spcPct val="20000"/>
      </a:spcBef>
      <a:spcAft>
        <a:spcPct val="0"/>
      </a:spcAft>
      <a:buChar char="•"/>
      <a:defRPr sz="2400" kern="1200">
        <a:solidFill>
          <a:schemeClr val="tx1"/>
        </a:solidFill>
        <a:latin typeface="Impact" pitchFamily="34" charset="0"/>
        <a:ea typeface="+mn-ea"/>
        <a:cs typeface="+mn-cs"/>
      </a:defRPr>
    </a:lvl5pPr>
    <a:lvl6pPr marL="2286000" algn="l" defTabSz="914400" rtl="0" eaLnBrk="1" latinLnBrk="0" hangingPunct="1">
      <a:defRPr sz="2400" kern="1200">
        <a:solidFill>
          <a:schemeClr val="tx1"/>
        </a:solidFill>
        <a:latin typeface="Impact" pitchFamily="34" charset="0"/>
        <a:ea typeface="+mn-ea"/>
        <a:cs typeface="+mn-cs"/>
      </a:defRPr>
    </a:lvl6pPr>
    <a:lvl7pPr marL="2743200" algn="l" defTabSz="914400" rtl="0" eaLnBrk="1" latinLnBrk="0" hangingPunct="1">
      <a:defRPr sz="2400" kern="1200">
        <a:solidFill>
          <a:schemeClr val="tx1"/>
        </a:solidFill>
        <a:latin typeface="Impact" pitchFamily="34" charset="0"/>
        <a:ea typeface="+mn-ea"/>
        <a:cs typeface="+mn-cs"/>
      </a:defRPr>
    </a:lvl7pPr>
    <a:lvl8pPr marL="3200400" algn="l" defTabSz="914400" rtl="0" eaLnBrk="1" latinLnBrk="0" hangingPunct="1">
      <a:defRPr sz="2400" kern="1200">
        <a:solidFill>
          <a:schemeClr val="tx1"/>
        </a:solidFill>
        <a:latin typeface="Impact" pitchFamily="34" charset="0"/>
        <a:ea typeface="+mn-ea"/>
        <a:cs typeface="+mn-cs"/>
      </a:defRPr>
    </a:lvl8pPr>
    <a:lvl9pPr marL="3657600" algn="l" defTabSz="914400" rtl="0" eaLnBrk="1" latinLnBrk="0" hangingPunct="1">
      <a:defRPr sz="2400" kern="1200">
        <a:solidFill>
          <a:schemeClr val="tx1"/>
        </a:solidFill>
        <a:latin typeface="Impac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3300"/>
    <a:srgbClr val="33CC33"/>
    <a:srgbClr val="009900"/>
    <a:srgbClr val="66CCFF"/>
    <a:srgbClr val="FF9900"/>
    <a:srgbClr val="FFFF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528"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584"/>
    </p:cViewPr>
  </p:sorterViewPr>
  <p:notesViewPr>
    <p:cSldViewPr>
      <p:cViewPr varScale="1">
        <p:scale>
          <a:sx n="38" d="100"/>
          <a:sy n="38" d="100"/>
        </p:scale>
        <p:origin x="-153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notesMaster" Target="notesMasters/notes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675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675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75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675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EDC0DDB-1716-49B1-BE98-54CFF505AC4A}" type="slidenum">
              <a:rPr lang="en-US"/>
              <a:pPr/>
              <a:t>‹#›</a:t>
            </a:fld>
            <a:endParaRPr lang="en-US"/>
          </a:p>
        </p:txBody>
      </p:sp>
    </p:spTree>
    <p:extLst>
      <p:ext uri="{BB962C8B-B14F-4D97-AF65-F5344CB8AC3E}">
        <p14:creationId xmlns:p14="http://schemas.microsoft.com/office/powerpoint/2010/main" val="1212877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F52E2E-A698-4499-B3DC-CBBE19D711B7}" type="slidenum">
              <a:rPr lang="en-US"/>
              <a:pPr/>
              <a:t>1</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229857-4205-4119-ADBF-516CC46AFC12}" type="slidenum">
              <a:rPr lang="en-US"/>
              <a:pPr/>
              <a:t>62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B60A9B-B57D-4274-AAF9-D3EB1F896EB6}" type="slidenum">
              <a:rPr lang="en-US"/>
              <a:pPr/>
              <a:t>112</a:t>
            </a:fld>
            <a:endParaRPr lang="en-US"/>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BBEB6-1569-4A77-81BB-D8B9E0B417A0}" type="slidenum">
              <a:rPr lang="en-US"/>
              <a:pPr/>
              <a:t>113</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6B33E3B-90E0-4924-9060-A444EF4BFF5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0CB1CB-A86D-4904-8BED-B73EF75D3FC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7961C7-7B2F-4F36-89FF-AB7331CFBB6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2754B8C0-1F3E-4470-A6E5-1797FC83902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CD78B28E-7ED8-4305-9EC8-2A61EADD525E}"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99246E4D-6FD2-4F9F-BD6D-3F185025CD0E}"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B358F441-0673-40DC-9767-52A71C34AE7B}"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8578CB93-393E-414D-97FB-1356B48E00A4}"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E10FFA2A-B4FF-40B1-AE87-6FBAD04F59B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B48897-D525-4A41-9060-D9AF028D24CF}"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4B40FF9-B1A2-4999-A821-50D55FF49159}"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5662D1D-BC8A-469C-BF23-15557733B04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5E0F5FD-753C-462D-84A2-5F4BE14073A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5D75271-7ABB-4C48-AC3A-45CE5EE4F39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CC9D8C4-6765-4CD4-821C-974D41CEE68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61B3AE9-1187-4BB4-8D8F-D02E6D5B2EF9}"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87AA37-1097-431A-AFB2-87E30B8764C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66FF">
                <a:gamma/>
                <a:shade val="46275"/>
                <a:invGamma/>
              </a:srgbClr>
            </a:gs>
            <a:gs pos="50000">
              <a:srgbClr val="0066FF"/>
            </a:gs>
            <a:gs pos="100000">
              <a:srgbClr val="0066FF">
                <a:gamma/>
                <a:shade val="46275"/>
                <a:invGamma/>
              </a:srgbClr>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FontTx/>
              <a:buNone/>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a:latin typeface="Times New Roman" pitchFamily="18" charset="0"/>
              </a:defRPr>
            </a:lvl1pPr>
          </a:lstStyle>
          <a:p>
            <a:fld id="{0F475FC9-284B-47A0-B8CD-7BF69898784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Impact"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0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wmf"/><Relationship Id="rId4" Type="http://schemas.openxmlformats.org/officeDocument/2006/relationships/image" Target="../media/image124.jpeg"/></Relationships>
</file>

<file path=ppt/slides/_rels/slide10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10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1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hyperlink" Target="http://www.labelmaster.com/show-style.cfm?style=ERGN3SS&amp;source=erg" TargetMode="Externa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7.xml"/></Relationships>
</file>

<file path=ppt/slides/_rels/slide14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5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7.xml"/></Relationships>
</file>

<file path=ppt/slides/_rels/slide1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1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earch.yahoo.com/r/_ylt=A0oGdSNeCBRRdEEAT0dXNyoA/SIG=120alorog/EXP=1360296158/**http:/www.youtube.com/watch?v=VO3rwU74xN0"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www.labelmaster.com/show-style.cfm?style=ERGN3SS&amp;source=erg" TargetMode="External"/><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labelmaster.com/show-style.cfm?style=ERGN3SS&amp;source=erg"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4.xml.rels><?xml version="1.0" encoding="UTF-8" standalone="yes"?>
<Relationships xmlns="http://schemas.openxmlformats.org/package/2006/relationships"><Relationship Id="rId3" Type="http://schemas.openxmlformats.org/officeDocument/2006/relationships/image" Target="%07ppt-1.3%20%20%20%20%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81.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0eppt-placardex.%20%20%20%20%20%20%20%20%20%20%20%20%20%20%20%20%20%20%20%20%20%20%20%20%20%20%20%20%20%20%20%20%20%20%20%20%20%20%20%20%20%20%20%20%20%20%20%20%200000A454%0aDiane's%20HD%20%20%20%20%20%20%20%20%20%20%20%20%20%20%20%20%20%20%20%20%20ABA78158:"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0bppt-6poison%20%20%20%20%20%20%20%20%20%20%20%20%20%20%20%20%20%20%20%20%20%20%20%20%20%20%20%20%20%20%20%20%20%20%20%20%20%20%20%20%20%20%20%20%20%20%20%20%20%20%20%200000A454%0aDiane's%20HD%20%20%20%20%20%20%20%20%20%20%20%20%20%20%20%20%20%20%20%20%20ABA78158:" TargetMode="External"/><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85.wmf"/><Relationship Id="rId1" Type="http://schemas.openxmlformats.org/officeDocument/2006/relationships/slideLayout" Target="../slideLayouts/slideLayout7.xml"/><Relationship Id="rId6" Type="http://schemas.openxmlformats.org/officeDocument/2006/relationships/image" Target="%0bppt-2poison%20%20%20%20%20%20%20%20%20%20%20%20%20%20%20%20%20%20%20%20%20%20%20%20%20%20%20%20%20%20%20%20%20%20%20%20%20%20%20%20%20%20%20%20%20%20%20%20%20%20%20%200000A454%0aDiane's%20HD%20%20%20%20%20%20%20%20%20%20%20%20%20%20%20%20%20%20%20%20%20ABA78158:" TargetMode="External"/><Relationship Id="rId5" Type="http://schemas.openxmlformats.org/officeDocument/2006/relationships/image" Target="../media/image87.png"/><Relationship Id="rId4" Type="http://schemas.openxmlformats.org/officeDocument/2006/relationships/image" Target="%09ppt-4dang%20%20%20%20%20%20%20%20%20%20%20%20%20%20%20%20%20%20%20%20%20%20%20%20%20%20%20%20%20%20%20%20%20%20%20%20%20%20%20%20%20%20%20%20%20%20%20%20%20%20%20%20%20%200000A454%0aDiane's%20HD%20%20%20%20%20%20%20%20%20%20%20%20%20%20%20%20%20%20%20%20%20ABA78158:" TargetMode="External"/></Relationships>
</file>

<file path=ppt/slides/_rels/slide87.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0bppt-6poison%20%20%20%20%20%20%20%20%20%20%20%20%20%20%20%20%20%20%20%20%20%20%20%20%20%20%20%20%20%20%20%20%20%20%20%20%20%20%20%20%20%20%20%20%20%20%20%20%20%20%20%200000A454%0aDiane's%20HD%20%20%20%20%20%20%20%20%20%20%20%20%20%20%20%20%20%20%20%20%20ABA78158:" TargetMode="External"/><Relationship Id="rId18" Type="http://schemas.openxmlformats.org/officeDocument/2006/relationships/image" Target="../media/image95.png"/><Relationship Id="rId3" Type="http://schemas.openxmlformats.org/officeDocument/2006/relationships/image" Target="%07ppt-1.1%20%20%20%20%20%20%20%20%20%20%20%20%20%20%20%20%20%20%20%20%20%20%20%20%20%20%20%20%20%20%20%20%20%20%20%20%20%20%20%20%20%20%20%20%20%20%20%20%20%20%20%20%20%20%20%200000A454%0aDiane's%20HD%20%20%20%20%20%20%20%20%20%20%20%20%20%20%20%20%20%20%20%20%20ABA78158:" TargetMode="External"/><Relationship Id="rId7" Type="http://schemas.openxmlformats.org/officeDocument/2006/relationships/image" Target="%0appt-3flame%20%20%20%20%20%20%20%20%20%20%20%20%20%20%20%20%20%20%20%20%20%20%20%20%20%20%20%20%20%20%20%20%20%20%20%20%20%20%20%20%20%20%20%20%20%20%20%20%20%20%20%20%200000A454%0aDiane's%20HD%20%20%20%20%20%20%20%20%20%20%20%20%20%20%20%20%20%20%20%20%20ABA78158:" TargetMode="External"/><Relationship Id="rId12" Type="http://schemas.openxmlformats.org/officeDocument/2006/relationships/image" Target="../media/image88.png"/><Relationship Id="rId17" Type="http://schemas.openxmlformats.org/officeDocument/2006/relationships/image" Target="%05ppt-8%20%20%20%20%20%20%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89.png"/><Relationship Id="rId16"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07ppt-5.1%20%20%20%20%20%20%20%20%20%20%20%20%20%20%20%20%20%20%20%20%20%20%20%20%20%20%20%20%20%20%20%20%20%20%20%20%20%20%20%20%20%20%20%20%20%20%20%20%20%20%20%20%20%20%20%200000A454%0aDiane's%20HD%20%20%20%20%20%20%20%20%20%20%20%20%20%20%20%20%20%20%20%20%20ABA78158:" TargetMode="External"/><Relationship Id="rId5" Type="http://schemas.openxmlformats.org/officeDocument/2006/relationships/image" Target="%0bppt-2poison%20%20%20%20%20%20%20%20%20%20%20%20%20%20%20%20%20%20%20%20%20%20%20%20%20%20%20%20%20%20%20%20%20%20%20%20%20%20%20%20%20%20%20%20%20%20%20%20%20%20%20%200000A454%0aDiane's%20HD%20%20%20%20%20%20%20%20%20%20%20%20%20%20%20%20%20%20%20%20%20ABA78158:" TargetMode="External"/><Relationship Id="rId15" Type="http://schemas.openxmlformats.org/officeDocument/2006/relationships/image" Target="%05ppt-7%20%20%20%20%20%20%20%20%20%20%20%20%20%20%20%20%20%20%20%20%20%20%20%20%20%20%20%20%20%20%20%20%20%20%20%20%20%20%20%20%20%20%20%20%20%20%20%20%20%20%20%20%20%20%20%20%20%200000A454%0aDiane's%20HD%20%20%20%20%20%20%20%20%20%20%20%20%20%20%20%20%20%20%20%20%20ABA78158:" TargetMode="External"/><Relationship Id="rId10" Type="http://schemas.openxmlformats.org/officeDocument/2006/relationships/image" Target="../media/image92.png"/><Relationship Id="rId19" Type="http://schemas.openxmlformats.org/officeDocument/2006/relationships/image" Target="%05ppt-9%20%20%20%20%20%20%20%20%20%20%20%20%20%20%20%20%20%20%20%20%20%20%20%20%20%20%20%20%20%20%20%20%20%20%20%20%20%20%20%20%20%20%20%20%20%20%20%20%20%20%20%20%20%20%20%20%20%200000A454%0aDiane's%20HD%20%20%20%20%20%20%20%20%20%20%20%20%20%20%20%20%20%20%20%20%20ABA78158:" TargetMode="External"/><Relationship Id="rId4" Type="http://schemas.openxmlformats.org/officeDocument/2006/relationships/image" Target="../media/image90.png"/><Relationship Id="rId9" Type="http://schemas.openxmlformats.org/officeDocument/2006/relationships/image" Target="%09ppt-4dang%20%20%20%20%20%20%20%20%20%20%20%20%20%20%20%20%20%20%20%20%20%20%20%20%20%20%20%20%20%20%20%20%20%20%20%20%20%20%20%20%20%20%20%20%20%20%20%20%20%20%20%20%20%200000A454%0aDiane's%20HD%20%20%20%20%20%20%20%20%20%20%20%20%20%20%20%20%20%20%20%20%20ABA78158:" TargetMode="External"/><Relationship Id="rId14" Type="http://schemas.openxmlformats.org/officeDocument/2006/relationships/image" Target="../media/image9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07ppt-1.1%20%20%20%20%20%20%20%20%20%20%20%20%20%20%20%20%20%20%20%20%20%20%20%20%20%20%20%20%20%20%20%20%20%20%20%20%20%20%20%20%20%20%20%20%20%20%20%20%20%20%20%20%20%20%20%200000A454%0aDiane's%20HD%20%20%20%20%20%20%20%20%20%20%20%20%20%20%20%20%20%20%20%20%20ABA78158:" TargetMode="External"/><Relationship Id="rId7" Type="http://schemas.openxmlformats.org/officeDocument/2006/relationships/image" Target="%07ppt-1.5%20%20%20%20%20%20%20%20%20%20%20%20%20%20%20%20%20%20%20%20%20%20%20%20%20%20%20%20%20%20%20%20%20%20%20%20%20%20%20%20%20%20%20%20%20%20%20%20%20%20%20%20%20%20%20%200000A454%0aDiane's%20HD%20%20%20%20%20%20%20%20%20%20%20%20%20%20%20%20%20%20%20%20%20ABA78158:" TargetMode="External"/><Relationship Id="rId12" Type="http://schemas.openxmlformats.org/officeDocument/2006/relationships/image" Target="../media/image100.pn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07ppt-1.3%20%20%20%20%20%20%20%20%20%20%20%20%20%20%20%20%20%20%20%20%20%20%20%20%20%20%20%20%20%20%20%20%20%20%20%20%20%20%20%20%20%20%20%20%20%20%20%20%20%20%20%20%20%20%20%200000A454%0aDiane's%20HD%20%20%20%20%20%20%20%20%20%20%20%20%20%20%20%20%20%20%20%20%20ABA78158:" TargetMode="External"/><Relationship Id="rId5" Type="http://schemas.openxmlformats.org/officeDocument/2006/relationships/image" Target="%07ppt-1.2%20%20%20%20%20%20%20%20%20%20%20%20%20%20%20%20%20%20%20%20%20%20%20%20%20%20%20%20%20%20%20%20%20%20%20%20%20%20%20%20%20%20%20%20%20%20%20%20%20%20%20%20%20%20%20%200000A454%0aDiane's%20HD%20%20%20%20%20%20%20%20%20%20%20%20%20%20%20%20%20%20%20%20%20ABA78158:" TargetMode="External"/><Relationship Id="rId10" Type="http://schemas.openxmlformats.org/officeDocument/2006/relationships/image" Target="../media/image81.png"/><Relationship Id="rId4" Type="http://schemas.openxmlformats.org/officeDocument/2006/relationships/image" Target="../media/image97.png"/><Relationship Id="rId9" Type="http://schemas.openxmlformats.org/officeDocument/2006/relationships/image" Target="%07ppt-1.6%20%20%20%20%20%20%20%20%20%20%20%20%20%20%20%20%20%20%20%20%20%20%20%20%20%20%20%20%20%20%20%20%20%20%20%20%20%20%20%20%20%20%20%20%20%20%20%20%20%20%20%20%20%20%20%200000A454%0aDiane's%20HD%20%20%20%20%20%20%20%20%20%20%20%20%20%20%20%20%20%20%20%20%20ABA7815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0dppt-2nonflame%20%20%20%20%20%20%20%20%20%20%20%20%20%20%20%20%20%20%20%20%20%20%20%20%20%20%20%20%20%20%20%20%20%20%20%20%20%20%20%20%20%20%20%20%20%20%20%20%20%200000A454%0aDiane's%20HD%20%20%20%20%20%20%20%20%20%20%20%20%20%20%20%20%20%20%20%20%20ABA78158:" TargetMode="External"/><Relationship Id="rId7" Type="http://schemas.openxmlformats.org/officeDocument/2006/relationships/image" Target="%0appt-2flame%20%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0bppt-2poison%20%20%20%20%20%20%20%20%20%20%20%20%20%20%20%20%20%20%20%20%20%20%20%20%20%20%20%20%20%20%20%20%20%20%20%20%20%20%20%20%20%20%20%20%20%20%20%20%20%20%20%200000A454%0aDiane's%20HD%20%20%20%20%20%20%20%20%20%20%20%20%20%20%20%20%20%20%20%20%20ABA78158:" TargetMode="External"/><Relationship Id="rId4" Type="http://schemas.openxmlformats.org/officeDocument/2006/relationships/image" Target="../media/image87.png"/></Relationships>
</file>

<file path=ppt/slides/_rels/slide9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0fppt-4flamesolid%20%20%20%20%20%20%20%20%20%20%20%20%20%20%20%20%20%20%20%20%20%20%20%20%20%20%20%20%20%20%20%20%20%20%20%20%20%20%20%20%20%20%20%20%20%20%20%200000A454%0aDiane's%20HD%20%20%20%20%20%20%20%20%20%20%20%20%20%20%20%20%20%20%20%20%20ABA78158:" TargetMode="External"/><Relationship Id="rId7" Type="http://schemas.openxmlformats.org/officeDocument/2006/relationships/image" Target="%09ppt-4dang%20%20%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0appt-4spont%20%20%20%20%20%20%20%20%20%20%20%20%20%20%20%20%20%20%20%20%20%20%20%20%20%20%20%20%20%20%20%20%20%20%20%20%20%20%20%20%20%20%20%20%20%20%20%20%20%20%20%20%200000A454%0aDiane's%20HD%20%20%20%20%20%20%20%20%20%20%20%20%20%20%20%20%20%20%20%20%20ABA78158:" TargetMode="Externa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07ppt-5.1%20%20%20%20%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image" Target="%07ppt-5.2%20%20%20%20%20%20%20%20%20%20%20%20%20%20%20%20%20%20%20%20%20%20%20%20%20%20%20%20%20%20%20%20%20%20%20%20%20%20%20%20%20%20%20%20%20%20%20%20%20%20%20%20%20%20%20%200000A454%0aDiane's%20HD%20%20%20%20%20%20%20%20%20%20%20%20%20%20%20%20%20%20%20%20%20ABA78158:" TargetMode="Externa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3" Type="http://schemas.openxmlformats.org/officeDocument/2006/relationships/image" Target="%0bppt-6poison%20%20%20%20%20%20%20%20%20%20%20%20%20%20%20%20%20%20%20%20%20%20%20%20%20%20%20%20%20%20%20%20%20%20%20%20%20%20%20%20%20%20%20%20%20%20%20%20%20%20%20%200000A454%0aDiane's%20HD%20%20%20%20%20%20%20%20%20%20%20%20%20%20%20%20%20%20%20%20%20ABA78158:" TargetMode="External"/><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09ppt-6food%20%20%20%20%20%20%20%20%20%20%20%20%20%20%20%20%20%20%20%20%20%20%20%20%20%20%20%20%20%20%20%20%20%20%20%20%20%20%20%20%20%20%20%20%20%20%20%20%20%20%20%20%20%200000A454%0aDiane's%20HD%20%20%20%20%20%20%20%20%20%20%20%20%20%20%20%20%20%20%20%20%20ABA78158:" TargetMode="External"/><Relationship Id="rId4" Type="http://schemas.openxmlformats.org/officeDocument/2006/relationships/image" Target="../media/image109.png"/></Relationships>
</file>

<file path=ppt/slides/_rels/slide9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p:cNvPicPr>
            <a:picLocks noChangeAspect="1" noChangeArrowheads="1"/>
          </p:cNvPicPr>
          <p:nvPr/>
        </p:nvPicPr>
        <p:blipFill>
          <a:blip r:embed="rId3" cstate="print"/>
          <a:srcRect/>
          <a:stretch>
            <a:fillRect/>
          </a:stretch>
        </p:blipFill>
        <p:spPr bwMode="auto">
          <a:xfrm>
            <a:off x="8156575" y="5883275"/>
            <a:ext cx="868363" cy="852488"/>
          </a:xfrm>
          <a:prstGeom prst="rect">
            <a:avLst/>
          </a:prstGeom>
          <a:noFill/>
        </p:spPr>
      </p:pic>
      <p:sp>
        <p:nvSpPr>
          <p:cNvPr id="50181" name="Rectangle 5"/>
          <p:cNvSpPr>
            <a:spLocks noGrp="1" noChangeArrowheads="1"/>
          </p:cNvSpPr>
          <p:nvPr>
            <p:ph type="ctrTitle"/>
          </p:nvPr>
        </p:nvSpPr>
        <p:spPr>
          <a:xfrm>
            <a:off x="457200" y="4724400"/>
            <a:ext cx="7772400" cy="2133600"/>
          </a:xfrm>
        </p:spPr>
        <p:txBody>
          <a:bodyPr/>
          <a:lstStyle/>
          <a:p>
            <a:endParaRPr lang="en-US" sz="6600"/>
          </a:p>
        </p:txBody>
      </p:sp>
      <p:sp>
        <p:nvSpPr>
          <p:cNvPr id="50182" name="Rectangle 6"/>
          <p:cNvSpPr>
            <a:spLocks noGrp="1" noChangeArrowheads="1"/>
          </p:cNvSpPr>
          <p:nvPr>
            <p:ph type="subTitle" idx="1"/>
          </p:nvPr>
        </p:nvSpPr>
        <p:spPr>
          <a:xfrm>
            <a:off x="1295400" y="4724400"/>
            <a:ext cx="6400800" cy="1752600"/>
          </a:xfrm>
        </p:spPr>
        <p:txBody>
          <a:bodyPr/>
          <a:lstStyle/>
          <a:p>
            <a:r>
              <a:rPr lang="en-US">
                <a:effectLst>
                  <a:outerShdw blurRad="38100" dist="38100" dir="2700000" algn="tl">
                    <a:srgbClr val="FFFFFF"/>
                  </a:outerShdw>
                </a:effectLst>
              </a:rPr>
              <a:t>BASIC LAW ENFORCEMENT ACADEMY</a:t>
            </a:r>
            <a:endParaRPr lang="en-US"/>
          </a:p>
          <a:p>
            <a:r>
              <a:rPr lang="en-US"/>
              <a:t>WASHINGTON STATE </a:t>
            </a:r>
          </a:p>
          <a:p>
            <a:r>
              <a:rPr lang="en-US"/>
              <a:t>CRIMINAL JUSTICE TRAINING</a:t>
            </a:r>
          </a:p>
        </p:txBody>
      </p:sp>
      <p:sp>
        <p:nvSpPr>
          <p:cNvPr id="50184" name="WordArt 8"/>
          <p:cNvSpPr>
            <a:spLocks noChangeArrowheads="1" noChangeShapeType="1" noTextEdit="1"/>
          </p:cNvSpPr>
          <p:nvPr/>
        </p:nvSpPr>
        <p:spPr bwMode="auto">
          <a:xfrm>
            <a:off x="304800" y="914400"/>
            <a:ext cx="8458200" cy="2838450"/>
          </a:xfrm>
          <a:prstGeom prst="rect">
            <a:avLst/>
          </a:prstGeom>
        </p:spPr>
        <p:txBody>
          <a:bodyPr wrap="none" fromWordArt="1">
            <a:prstTxWarp prst="textFadeUp">
              <a:avLst>
                <a:gd name="adj" fmla="val 190"/>
              </a:avLst>
            </a:prstTxWarp>
          </a:bodyPr>
          <a:lstStyle/>
          <a:p>
            <a:r>
              <a:rPr lang="en-US" sz="3600" kern="10">
                <a:ln w="12700">
                  <a:solidFill>
                    <a:srgbClr val="FFFF00"/>
                  </a:solidFill>
                  <a:round/>
                  <a:headEnd/>
                  <a:tailEnd/>
                </a:ln>
                <a:solidFill>
                  <a:srgbClr val="FF0000"/>
                </a:solidFill>
                <a:effectLst>
                  <a:outerShdw dist="35921" dir="2700000" sy="50000" rotWithShape="0">
                    <a:srgbClr val="875B0D">
                      <a:alpha val="70000"/>
                    </a:srgbClr>
                  </a:outerShdw>
                </a:effectLst>
                <a:latin typeface="Arial Black"/>
              </a:rPr>
              <a:t>HAZARDOUS MATERIALS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b="1">
                <a:solidFill>
                  <a:srgbClr val="FFFF00"/>
                </a:solidFill>
                <a:effectLst>
                  <a:outerShdw blurRad="38100" dist="38100" dir="2700000" algn="tl">
                    <a:srgbClr val="000000"/>
                  </a:outerShdw>
                </a:effectLst>
                <a:latin typeface="Lithograph" pitchFamily="82" charset="0"/>
              </a:rPr>
              <a:t>Shelter in Place:</a:t>
            </a:r>
            <a:endParaRPr lang="en-US">
              <a:solidFill>
                <a:srgbClr val="FFFF00"/>
              </a:solidFill>
              <a:effectLst>
                <a:outerShdw blurRad="38100" dist="38100" dir="2700000" algn="tl">
                  <a:srgbClr val="000000"/>
                </a:outerShdw>
              </a:effectLst>
              <a:latin typeface="Lithograph" pitchFamily="82" charset="0"/>
            </a:endParaRPr>
          </a:p>
        </p:txBody>
      </p:sp>
      <p:sp>
        <p:nvSpPr>
          <p:cNvPr id="182275" name="Rectangle 3"/>
          <p:cNvSpPr>
            <a:spLocks noGrp="1" noChangeArrowheads="1"/>
          </p:cNvSpPr>
          <p:nvPr>
            <p:ph type="body" idx="1"/>
          </p:nvPr>
        </p:nvSpPr>
        <p:spPr/>
        <p:txBody>
          <a:bodyPr/>
          <a:lstStyle/>
          <a:p>
            <a:pPr>
              <a:buFontTx/>
              <a:buNone/>
            </a:pPr>
            <a:r>
              <a:rPr lang="en-US">
                <a:solidFill>
                  <a:schemeClr val="bg1"/>
                </a:solidFill>
                <a:latin typeface="Victorian LET" pitchFamily="2" charset="0"/>
              </a:rPr>
              <a:t>Retaining people inside a building until the danger of a short-term spill or toxic vapor cloud passes. Personnel are moved to the center of the building and the HVAC system is turned off. Shelter in place is used when evacuating the public would cause greater risk than staying where they are, or when an evacuation cannot be performed.</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02" name="Picture 2"/>
          <p:cNvPicPr>
            <a:picLocks noGrp="1" noChangeAspect="1" noChangeArrowheads="1"/>
          </p:cNvPicPr>
          <p:nvPr>
            <p:ph sz="half" idx="4294967295"/>
          </p:nvPr>
        </p:nvPicPr>
        <p:blipFill>
          <a:blip r:embed="rId2" cstate="print"/>
          <a:srcRect/>
          <a:stretch>
            <a:fillRect/>
          </a:stretch>
        </p:blipFill>
        <p:spPr>
          <a:xfrm>
            <a:off x="304800" y="3048000"/>
            <a:ext cx="3940175" cy="2838450"/>
          </a:xfrm>
          <a:ln>
            <a:solidFill>
              <a:schemeClr val="tx2"/>
            </a:solidFill>
          </a:ln>
        </p:spPr>
      </p:pic>
      <p:sp>
        <p:nvSpPr>
          <p:cNvPr id="102403" name="Rectangle 3"/>
          <p:cNvSpPr>
            <a:spLocks noChangeArrowheads="1"/>
          </p:cNvSpPr>
          <p:nvPr/>
        </p:nvSpPr>
        <p:spPr bwMode="auto">
          <a:xfrm>
            <a:off x="241300" y="215900"/>
            <a:ext cx="8458200" cy="546100"/>
          </a:xfrm>
          <a:prstGeom prst="rect">
            <a:avLst/>
          </a:prstGeom>
          <a:gradFill rotWithShape="0">
            <a:gsLst>
              <a:gs pos="0">
                <a:schemeClr val="bg1"/>
              </a:gs>
              <a:gs pos="50000">
                <a:srgbClr val="0099CC"/>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Other Marking Systems</a:t>
            </a:r>
            <a:endParaRPr lang="en-US" sz="4400">
              <a:solidFill>
                <a:schemeClr val="tx2"/>
              </a:solidFill>
              <a:effectLst>
                <a:outerShdw blurRad="38100" dist="38100" dir="2700000" algn="tl">
                  <a:srgbClr val="FFFFFF"/>
                </a:outerShdw>
              </a:effectLst>
            </a:endParaRPr>
          </a:p>
        </p:txBody>
      </p:sp>
      <p:sp>
        <p:nvSpPr>
          <p:cNvPr id="102404" name="Rectangle 4"/>
          <p:cNvSpPr>
            <a:spLocks noGrp="1" noChangeArrowheads="1"/>
          </p:cNvSpPr>
          <p:nvPr>
            <p:ph type="body" sz="half" idx="4294967295"/>
          </p:nvPr>
        </p:nvSpPr>
        <p:spPr>
          <a:xfrm>
            <a:off x="609600" y="5372100"/>
            <a:ext cx="2438400" cy="1485900"/>
          </a:xfrm>
          <a:solidFill>
            <a:schemeClr val="bg2"/>
          </a:solidFill>
          <a:ln>
            <a:solidFill>
              <a:schemeClr val="tx2"/>
            </a:solidFill>
          </a:ln>
        </p:spPr>
        <p:txBody>
          <a:bodyPr/>
          <a:lstStyle/>
          <a:p>
            <a:pPr marL="0" indent="0">
              <a:buFontTx/>
              <a:buNone/>
            </a:pPr>
            <a:r>
              <a:rPr lang="en-US" sz="1600"/>
              <a:t>EPA requires pesticides labeling by health risk:</a:t>
            </a:r>
          </a:p>
          <a:p>
            <a:pPr marL="114300" lvl="1" indent="6350" algn="ctr">
              <a:buFontTx/>
              <a:buNone/>
            </a:pPr>
            <a:r>
              <a:rPr lang="en-US" sz="1600"/>
              <a:t> Danger = Highest</a:t>
            </a:r>
          </a:p>
          <a:p>
            <a:pPr marL="114300" lvl="1" indent="6350" algn="ctr">
              <a:buFontTx/>
              <a:buNone/>
            </a:pPr>
            <a:r>
              <a:rPr lang="en-US" sz="1600"/>
              <a:t> </a:t>
            </a:r>
            <a:r>
              <a:rPr lang="en-US" sz="1600">
                <a:solidFill>
                  <a:srgbClr val="FFFF66"/>
                </a:solidFill>
              </a:rPr>
              <a:t>Warning = Medium</a:t>
            </a:r>
            <a:r>
              <a:rPr lang="en-US" sz="1600"/>
              <a:t> </a:t>
            </a:r>
          </a:p>
          <a:p>
            <a:pPr marL="114300" lvl="1" indent="6350" algn="ctr">
              <a:buFontTx/>
              <a:buNone/>
            </a:pPr>
            <a:r>
              <a:rPr lang="en-US" sz="1600"/>
              <a:t> </a:t>
            </a:r>
            <a:r>
              <a:rPr lang="en-US" sz="1600">
                <a:solidFill>
                  <a:srgbClr val="FFFFCC"/>
                </a:solidFill>
              </a:rPr>
              <a:t>Caution = Lowest</a:t>
            </a:r>
            <a:endParaRPr lang="en-US" sz="2400"/>
          </a:p>
        </p:txBody>
      </p:sp>
      <p:grpSp>
        <p:nvGrpSpPr>
          <p:cNvPr id="102405" name="Group 5"/>
          <p:cNvGrpSpPr>
            <a:grpSpLocks/>
          </p:cNvGrpSpPr>
          <p:nvPr/>
        </p:nvGrpSpPr>
        <p:grpSpPr bwMode="auto">
          <a:xfrm>
            <a:off x="4267200" y="762000"/>
            <a:ext cx="4038600" cy="2078038"/>
            <a:chOff x="2816" y="776"/>
            <a:chExt cx="2544" cy="1309"/>
          </a:xfrm>
        </p:grpSpPr>
        <p:pic>
          <p:nvPicPr>
            <p:cNvPr id="102406" name="Picture 6"/>
            <p:cNvPicPr>
              <a:picLocks noChangeAspect="1" noChangeArrowheads="1"/>
            </p:cNvPicPr>
            <p:nvPr/>
          </p:nvPicPr>
          <p:blipFill>
            <a:blip r:embed="rId3" cstate="print"/>
            <a:srcRect/>
            <a:stretch>
              <a:fillRect/>
            </a:stretch>
          </p:blipFill>
          <p:spPr bwMode="auto">
            <a:xfrm>
              <a:off x="2816" y="776"/>
              <a:ext cx="1818" cy="1309"/>
            </a:xfrm>
            <a:prstGeom prst="rect">
              <a:avLst/>
            </a:prstGeom>
            <a:noFill/>
            <a:ln w="9525">
              <a:solidFill>
                <a:srgbClr val="00FF00"/>
              </a:solidFill>
              <a:miter lim="800000"/>
              <a:headEnd/>
              <a:tailEnd/>
            </a:ln>
            <a:effectLst/>
          </p:spPr>
        </p:pic>
        <p:sp>
          <p:nvSpPr>
            <p:cNvPr id="102407" name="Rectangle 7"/>
            <p:cNvSpPr>
              <a:spLocks noChangeArrowheads="1"/>
            </p:cNvSpPr>
            <p:nvPr/>
          </p:nvSpPr>
          <p:spPr bwMode="auto">
            <a:xfrm>
              <a:off x="4168" y="1024"/>
              <a:ext cx="1192" cy="696"/>
            </a:xfrm>
            <a:prstGeom prst="rect">
              <a:avLst/>
            </a:prstGeom>
            <a:solidFill>
              <a:schemeClr val="bg2"/>
            </a:solidFill>
            <a:ln w="9525">
              <a:solidFill>
                <a:srgbClr val="00FF00"/>
              </a:solidFill>
              <a:miter lim="800000"/>
              <a:headEnd/>
              <a:tailEnd/>
            </a:ln>
            <a:effectLst/>
          </p:spPr>
          <p:txBody>
            <a:bodyPr/>
            <a:lstStyle/>
            <a:p>
              <a:pPr algn="l">
                <a:buFontTx/>
                <a:buNone/>
              </a:pPr>
              <a:r>
                <a:rPr lang="en-US" sz="1600">
                  <a:solidFill>
                    <a:srgbClr val="00FF00"/>
                  </a:solidFill>
                </a:rPr>
                <a:t>A company name may indicate the hazards that are present.</a:t>
              </a:r>
              <a:endParaRPr lang="en-US" sz="2800">
                <a:solidFill>
                  <a:srgbClr val="00FF00"/>
                </a:solidFill>
              </a:endParaRPr>
            </a:p>
          </p:txBody>
        </p:sp>
      </p:grpSp>
      <p:grpSp>
        <p:nvGrpSpPr>
          <p:cNvPr id="102408" name="Group 8"/>
          <p:cNvGrpSpPr>
            <a:grpSpLocks/>
          </p:cNvGrpSpPr>
          <p:nvPr/>
        </p:nvGrpSpPr>
        <p:grpSpPr bwMode="auto">
          <a:xfrm>
            <a:off x="0" y="838200"/>
            <a:ext cx="4346575" cy="2112963"/>
            <a:chOff x="238" y="589"/>
            <a:chExt cx="2738" cy="1331"/>
          </a:xfrm>
        </p:grpSpPr>
        <p:pic>
          <p:nvPicPr>
            <p:cNvPr id="102409" name="Picture 9"/>
            <p:cNvPicPr>
              <a:picLocks noChangeAspect="1" noChangeArrowheads="1"/>
            </p:cNvPicPr>
            <p:nvPr/>
          </p:nvPicPr>
          <p:blipFill>
            <a:blip r:embed="rId4" cstate="print"/>
            <a:srcRect/>
            <a:stretch>
              <a:fillRect/>
            </a:stretch>
          </p:blipFill>
          <p:spPr bwMode="auto">
            <a:xfrm>
              <a:off x="238" y="589"/>
              <a:ext cx="1718" cy="1331"/>
            </a:xfrm>
            <a:prstGeom prst="rect">
              <a:avLst/>
            </a:prstGeom>
            <a:noFill/>
            <a:ln w="9525">
              <a:solidFill>
                <a:schemeClr val="accent2"/>
              </a:solidFill>
              <a:miter lim="800000"/>
              <a:headEnd/>
              <a:tailEnd/>
            </a:ln>
            <a:effectLst/>
          </p:spPr>
        </p:pic>
        <p:sp>
          <p:nvSpPr>
            <p:cNvPr id="102410" name="Text Box 10"/>
            <p:cNvSpPr txBox="1">
              <a:spLocks noChangeArrowheads="1"/>
            </p:cNvSpPr>
            <p:nvPr/>
          </p:nvSpPr>
          <p:spPr bwMode="auto">
            <a:xfrm>
              <a:off x="760" y="648"/>
              <a:ext cx="2216" cy="526"/>
            </a:xfrm>
            <a:prstGeom prst="rect">
              <a:avLst/>
            </a:prstGeom>
            <a:solidFill>
              <a:schemeClr val="bg2"/>
            </a:solidFill>
            <a:ln w="9525">
              <a:solidFill>
                <a:schemeClr val="accent2"/>
              </a:solidFill>
              <a:miter lim="800000"/>
              <a:headEnd/>
              <a:tailEnd/>
            </a:ln>
            <a:effectLst/>
          </p:spPr>
          <p:txBody>
            <a:bodyPr>
              <a:spAutoFit/>
            </a:bodyPr>
            <a:lstStyle/>
            <a:p>
              <a:pPr algn="l">
                <a:spcBef>
                  <a:spcPct val="50000"/>
                </a:spcBef>
                <a:buFontTx/>
                <a:buNone/>
              </a:pPr>
              <a:r>
                <a:rPr lang="en-US" sz="1600" b="1">
                  <a:solidFill>
                    <a:srgbClr val="FFFF00"/>
                  </a:solidFill>
                  <a:latin typeface="Arial" charset="0"/>
                </a:rPr>
                <a:t>Trailer numbers, telephone numbers, license plate numbers are useful in identifying materials</a:t>
              </a:r>
              <a:r>
                <a:rPr lang="en-US" sz="1600" b="1">
                  <a:solidFill>
                    <a:schemeClr val="accent2"/>
                  </a:solidFill>
                  <a:latin typeface="Arial" charset="0"/>
                </a:rPr>
                <a:t>.</a:t>
              </a:r>
              <a:endParaRPr lang="en-US" sz="1600">
                <a:latin typeface="Times New Roman" pitchFamily="18" charset="0"/>
              </a:endParaRPr>
            </a:p>
          </p:txBody>
        </p:sp>
      </p:grpSp>
      <p:grpSp>
        <p:nvGrpSpPr>
          <p:cNvPr id="102411" name="Group 11"/>
          <p:cNvGrpSpPr>
            <a:grpSpLocks/>
          </p:cNvGrpSpPr>
          <p:nvPr/>
        </p:nvGrpSpPr>
        <p:grpSpPr bwMode="auto">
          <a:xfrm>
            <a:off x="3124200" y="4140200"/>
            <a:ext cx="5321300" cy="2717800"/>
            <a:chOff x="2768" y="2200"/>
            <a:chExt cx="2872" cy="1712"/>
          </a:xfrm>
        </p:grpSpPr>
        <p:pic>
          <p:nvPicPr>
            <p:cNvPr id="102412" name="Picture 12"/>
            <p:cNvPicPr>
              <a:picLocks noChangeAspect="1" noChangeArrowheads="1"/>
            </p:cNvPicPr>
            <p:nvPr/>
          </p:nvPicPr>
          <p:blipFill>
            <a:blip r:embed="rId5" cstate="print"/>
            <a:srcRect/>
            <a:stretch>
              <a:fillRect/>
            </a:stretch>
          </p:blipFill>
          <p:spPr bwMode="auto">
            <a:xfrm>
              <a:off x="2768" y="2200"/>
              <a:ext cx="2400" cy="1712"/>
            </a:xfrm>
            <a:prstGeom prst="rect">
              <a:avLst/>
            </a:prstGeom>
            <a:noFill/>
            <a:ln w="9525">
              <a:solidFill>
                <a:schemeClr val="accent1"/>
              </a:solidFill>
              <a:miter lim="800000"/>
              <a:headEnd/>
              <a:tailEnd/>
            </a:ln>
            <a:effectLst/>
          </p:spPr>
        </p:pic>
        <p:sp>
          <p:nvSpPr>
            <p:cNvPr id="102413" name="Rectangle 13"/>
            <p:cNvSpPr>
              <a:spLocks noChangeArrowheads="1"/>
            </p:cNvSpPr>
            <p:nvPr/>
          </p:nvSpPr>
          <p:spPr bwMode="auto">
            <a:xfrm>
              <a:off x="4240" y="2896"/>
              <a:ext cx="1400" cy="856"/>
            </a:xfrm>
            <a:prstGeom prst="rect">
              <a:avLst/>
            </a:prstGeom>
            <a:solidFill>
              <a:schemeClr val="bg2"/>
            </a:solidFill>
            <a:ln w="9525">
              <a:solidFill>
                <a:schemeClr val="accent1"/>
              </a:solidFill>
              <a:miter lim="800000"/>
              <a:headEnd/>
              <a:tailEnd/>
            </a:ln>
            <a:effectLst/>
          </p:spPr>
          <p:txBody>
            <a:bodyPr/>
            <a:lstStyle/>
            <a:p>
              <a:pPr algn="l">
                <a:buFontTx/>
                <a:buNone/>
              </a:pPr>
              <a:r>
                <a:rPr lang="en-US" sz="1600">
                  <a:solidFill>
                    <a:schemeClr val="accent1"/>
                  </a:solidFill>
                </a:rPr>
                <a:t>The name of specific hazardous materials are sometimes stenciled on the side of tank cars.</a:t>
              </a:r>
              <a:endParaRPr lang="en-US" sz="2800"/>
            </a:p>
          </p:txBody>
        </p:sp>
      </p:grpSp>
      <p:grpSp>
        <p:nvGrpSpPr>
          <p:cNvPr id="102414" name="Group 14"/>
          <p:cNvGrpSpPr>
            <a:grpSpLocks/>
          </p:cNvGrpSpPr>
          <p:nvPr/>
        </p:nvGrpSpPr>
        <p:grpSpPr bwMode="auto">
          <a:xfrm>
            <a:off x="5283200" y="2209800"/>
            <a:ext cx="3860800" cy="2971800"/>
            <a:chOff x="1648" y="1224"/>
            <a:chExt cx="2400" cy="2112"/>
          </a:xfrm>
        </p:grpSpPr>
        <p:pic>
          <p:nvPicPr>
            <p:cNvPr id="102415" name="Picture 15"/>
            <p:cNvPicPr>
              <a:picLocks noChangeAspect="1" noChangeArrowheads="1"/>
            </p:cNvPicPr>
            <p:nvPr/>
          </p:nvPicPr>
          <p:blipFill>
            <a:blip r:embed="rId6" cstate="print"/>
            <a:srcRect/>
            <a:stretch>
              <a:fillRect/>
            </a:stretch>
          </p:blipFill>
          <p:spPr bwMode="auto">
            <a:xfrm>
              <a:off x="1648" y="1224"/>
              <a:ext cx="2400" cy="1728"/>
            </a:xfrm>
            <a:prstGeom prst="rect">
              <a:avLst/>
            </a:prstGeom>
            <a:noFill/>
            <a:ln w="9525">
              <a:solidFill>
                <a:schemeClr val="hlink"/>
              </a:solidFill>
              <a:miter lim="800000"/>
              <a:headEnd/>
              <a:tailEnd/>
            </a:ln>
            <a:effectLst/>
          </p:spPr>
        </p:pic>
        <p:sp>
          <p:nvSpPr>
            <p:cNvPr id="102416" name="Rectangle 16"/>
            <p:cNvSpPr>
              <a:spLocks noChangeArrowheads="1"/>
            </p:cNvSpPr>
            <p:nvPr/>
          </p:nvSpPr>
          <p:spPr bwMode="auto">
            <a:xfrm>
              <a:off x="2248" y="2696"/>
              <a:ext cx="1728" cy="640"/>
            </a:xfrm>
            <a:prstGeom prst="rect">
              <a:avLst/>
            </a:prstGeom>
            <a:solidFill>
              <a:schemeClr val="bg2"/>
            </a:solidFill>
            <a:ln w="9525">
              <a:solidFill>
                <a:schemeClr val="hlink"/>
              </a:solidFill>
              <a:miter lim="800000"/>
              <a:headEnd/>
              <a:tailEnd/>
            </a:ln>
            <a:effectLst/>
          </p:spPr>
          <p:txBody>
            <a:bodyPr/>
            <a:lstStyle/>
            <a:p>
              <a:pPr algn="l">
                <a:buFontTx/>
                <a:buNone/>
              </a:pPr>
              <a:r>
                <a:rPr lang="en-US" sz="1800">
                  <a:solidFill>
                    <a:srgbClr val="FF3300"/>
                  </a:solidFill>
                </a:rPr>
                <a:t>Companies may adopt their own marking systems for containers.</a:t>
              </a:r>
              <a:endParaRPr lang="en-US" sz="2800"/>
            </a:p>
          </p:txBody>
        </p:sp>
      </p:grpSp>
      <p:sp>
        <p:nvSpPr>
          <p:cNvPr id="102417" name="Rectangle 17" descr="Water droplets"/>
          <p:cNvSpPr>
            <a:spLocks noChangeArrowheads="1"/>
          </p:cNvSpPr>
          <p:nvPr/>
        </p:nvSpPr>
        <p:spPr bwMode="auto">
          <a:xfrm>
            <a:off x="1155700" y="2895600"/>
            <a:ext cx="5168900" cy="1143000"/>
          </a:xfrm>
          <a:prstGeom prst="rect">
            <a:avLst/>
          </a:prstGeom>
          <a:blipFill dpi="0" rotWithShape="0">
            <a:blip r:embed="rId7" cstate="print"/>
            <a:srcRect/>
            <a:tile tx="0" ty="0" sx="100000" sy="100000" flip="none" algn="tl"/>
          </a:blipFill>
          <a:ln w="38100">
            <a:solidFill>
              <a:srgbClr val="FF6699"/>
            </a:solidFill>
            <a:miter lim="800000"/>
            <a:headEnd/>
            <a:tailEnd/>
          </a:ln>
          <a:effectLst/>
        </p:spPr>
        <p:txBody>
          <a:bodyPr/>
          <a:lstStyle/>
          <a:p>
            <a:pPr algn="l">
              <a:buFontTx/>
              <a:buNone/>
            </a:pPr>
            <a:r>
              <a:rPr lang="en-US">
                <a:solidFill>
                  <a:schemeClr val="bg2"/>
                </a:solidFill>
              </a:rPr>
              <a:t>Can you think of other types of marking systems in your community that are used in identifying hazardous materials?</a:t>
            </a:r>
            <a:endParaRPr lang="en-US" sz="3200"/>
          </a:p>
        </p:txBody>
      </p:sp>
      <p:sp>
        <p:nvSpPr>
          <p:cNvPr id="102418" name="Text Box 1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6</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2402"/>
                                        </p:tgtEl>
                                        <p:attrNameLst>
                                          <p:attrName>style.visibility</p:attrName>
                                        </p:attrNameLst>
                                      </p:cBhvr>
                                      <p:to>
                                        <p:strVal val="visible"/>
                                      </p:to>
                                    </p:set>
                                    <p:anim calcmode="lin" valueType="num">
                                      <p:cBhvr>
                                        <p:cTn id="7" dur="500" fill="hold"/>
                                        <p:tgtEl>
                                          <p:spTgt spid="102402"/>
                                        </p:tgtEl>
                                        <p:attrNameLst>
                                          <p:attrName>ppt_w</p:attrName>
                                        </p:attrNameLst>
                                      </p:cBhvr>
                                      <p:tavLst>
                                        <p:tav tm="0">
                                          <p:val>
                                            <p:fltVal val="0"/>
                                          </p:val>
                                        </p:tav>
                                        <p:tav tm="100000">
                                          <p:val>
                                            <p:strVal val="#ppt_w"/>
                                          </p:val>
                                        </p:tav>
                                      </p:tavLst>
                                    </p:anim>
                                    <p:anim calcmode="lin" valueType="num">
                                      <p:cBhvr>
                                        <p:cTn id="8" dur="500" fill="hold"/>
                                        <p:tgtEl>
                                          <p:spTgt spid="10240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102404"/>
                                        </p:tgtEl>
                                        <p:attrNameLst>
                                          <p:attrName>style.visibility</p:attrName>
                                        </p:attrNameLst>
                                      </p:cBhvr>
                                      <p:to>
                                        <p:strVal val="visible"/>
                                      </p:to>
                                    </p:set>
                                    <p:anim calcmode="lin" valueType="num">
                                      <p:cBhvr>
                                        <p:cTn id="12" dur="500" fill="hold"/>
                                        <p:tgtEl>
                                          <p:spTgt spid="102404"/>
                                        </p:tgtEl>
                                        <p:attrNameLst>
                                          <p:attrName>ppt_w</p:attrName>
                                        </p:attrNameLst>
                                      </p:cBhvr>
                                      <p:tavLst>
                                        <p:tav tm="0">
                                          <p:val>
                                            <p:fltVal val="0"/>
                                          </p:val>
                                        </p:tav>
                                        <p:tav tm="100000">
                                          <p:val>
                                            <p:strVal val="#ppt_w"/>
                                          </p:val>
                                        </p:tav>
                                      </p:tavLst>
                                    </p:anim>
                                    <p:anim calcmode="lin" valueType="num">
                                      <p:cBhvr>
                                        <p:cTn id="13" dur="500" fill="hold"/>
                                        <p:tgtEl>
                                          <p:spTgt spid="10240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102405"/>
                                        </p:tgtEl>
                                        <p:attrNameLst>
                                          <p:attrName>style.visibility</p:attrName>
                                        </p:attrNameLst>
                                      </p:cBhvr>
                                      <p:to>
                                        <p:strVal val="visible"/>
                                      </p:to>
                                    </p:set>
                                    <p:anim calcmode="lin" valueType="num">
                                      <p:cBhvr>
                                        <p:cTn id="18" dur="500" fill="hold"/>
                                        <p:tgtEl>
                                          <p:spTgt spid="102405"/>
                                        </p:tgtEl>
                                        <p:attrNameLst>
                                          <p:attrName>ppt_w</p:attrName>
                                        </p:attrNameLst>
                                      </p:cBhvr>
                                      <p:tavLst>
                                        <p:tav tm="0">
                                          <p:val>
                                            <p:fltVal val="0"/>
                                          </p:val>
                                        </p:tav>
                                        <p:tav tm="100000">
                                          <p:val>
                                            <p:strVal val="#ppt_w"/>
                                          </p:val>
                                        </p:tav>
                                      </p:tavLst>
                                    </p:anim>
                                    <p:anim calcmode="lin" valueType="num">
                                      <p:cBhvr>
                                        <p:cTn id="19" dur="500" fill="hold"/>
                                        <p:tgtEl>
                                          <p:spTgt spid="10240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nodeType="clickEffect">
                                  <p:stCondLst>
                                    <p:cond delay="0"/>
                                  </p:stCondLst>
                                  <p:childTnLst>
                                    <p:set>
                                      <p:cBhvr>
                                        <p:cTn id="23" dur="1" fill="hold">
                                          <p:stCondLst>
                                            <p:cond delay="0"/>
                                          </p:stCondLst>
                                        </p:cTn>
                                        <p:tgtEl>
                                          <p:spTgt spid="102408"/>
                                        </p:tgtEl>
                                        <p:attrNameLst>
                                          <p:attrName>style.visibility</p:attrName>
                                        </p:attrNameLst>
                                      </p:cBhvr>
                                      <p:to>
                                        <p:strVal val="visible"/>
                                      </p:to>
                                    </p:set>
                                    <p:anim calcmode="lin" valueType="num">
                                      <p:cBhvr>
                                        <p:cTn id="24" dur="500" fill="hold"/>
                                        <p:tgtEl>
                                          <p:spTgt spid="102408"/>
                                        </p:tgtEl>
                                        <p:attrNameLst>
                                          <p:attrName>ppt_w</p:attrName>
                                        </p:attrNameLst>
                                      </p:cBhvr>
                                      <p:tavLst>
                                        <p:tav tm="0">
                                          <p:val>
                                            <p:fltVal val="0"/>
                                          </p:val>
                                        </p:tav>
                                        <p:tav tm="100000">
                                          <p:val>
                                            <p:strVal val="#ppt_w"/>
                                          </p:val>
                                        </p:tav>
                                      </p:tavLst>
                                    </p:anim>
                                    <p:anim calcmode="lin" valueType="num">
                                      <p:cBhvr>
                                        <p:cTn id="25" dur="500" fill="hold"/>
                                        <p:tgtEl>
                                          <p:spTgt spid="102408"/>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102411"/>
                                        </p:tgtEl>
                                        <p:attrNameLst>
                                          <p:attrName>style.visibility</p:attrName>
                                        </p:attrNameLst>
                                      </p:cBhvr>
                                      <p:to>
                                        <p:strVal val="visible"/>
                                      </p:to>
                                    </p:set>
                                    <p:anim calcmode="lin" valueType="num">
                                      <p:cBhvr>
                                        <p:cTn id="30" dur="500" fill="hold"/>
                                        <p:tgtEl>
                                          <p:spTgt spid="102411"/>
                                        </p:tgtEl>
                                        <p:attrNameLst>
                                          <p:attrName>ppt_w</p:attrName>
                                        </p:attrNameLst>
                                      </p:cBhvr>
                                      <p:tavLst>
                                        <p:tav tm="0">
                                          <p:val>
                                            <p:fltVal val="0"/>
                                          </p:val>
                                        </p:tav>
                                        <p:tav tm="100000">
                                          <p:val>
                                            <p:strVal val="#ppt_w"/>
                                          </p:val>
                                        </p:tav>
                                      </p:tavLst>
                                    </p:anim>
                                    <p:anim calcmode="lin" valueType="num">
                                      <p:cBhvr>
                                        <p:cTn id="31" dur="500" fill="hold"/>
                                        <p:tgtEl>
                                          <p:spTgt spid="102411"/>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nodeType="clickEffect">
                                  <p:stCondLst>
                                    <p:cond delay="0"/>
                                  </p:stCondLst>
                                  <p:childTnLst>
                                    <p:set>
                                      <p:cBhvr>
                                        <p:cTn id="35" dur="1" fill="hold">
                                          <p:stCondLst>
                                            <p:cond delay="0"/>
                                          </p:stCondLst>
                                        </p:cTn>
                                        <p:tgtEl>
                                          <p:spTgt spid="102414"/>
                                        </p:tgtEl>
                                        <p:attrNameLst>
                                          <p:attrName>style.visibility</p:attrName>
                                        </p:attrNameLst>
                                      </p:cBhvr>
                                      <p:to>
                                        <p:strVal val="visible"/>
                                      </p:to>
                                    </p:set>
                                    <p:anim calcmode="lin" valueType="num">
                                      <p:cBhvr>
                                        <p:cTn id="36" dur="500" fill="hold"/>
                                        <p:tgtEl>
                                          <p:spTgt spid="102414"/>
                                        </p:tgtEl>
                                        <p:attrNameLst>
                                          <p:attrName>ppt_w</p:attrName>
                                        </p:attrNameLst>
                                      </p:cBhvr>
                                      <p:tavLst>
                                        <p:tav tm="0">
                                          <p:val>
                                            <p:fltVal val="0"/>
                                          </p:val>
                                        </p:tav>
                                        <p:tav tm="100000">
                                          <p:val>
                                            <p:strVal val="#ppt_w"/>
                                          </p:val>
                                        </p:tav>
                                      </p:tavLst>
                                    </p:anim>
                                    <p:anim calcmode="lin" valueType="num">
                                      <p:cBhvr>
                                        <p:cTn id="37" dur="500" fill="hold"/>
                                        <p:tgtEl>
                                          <p:spTgt spid="102414"/>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272" fill="hold" grpId="0" nodeType="clickEffect">
                                  <p:stCondLst>
                                    <p:cond delay="0"/>
                                  </p:stCondLst>
                                  <p:childTnLst>
                                    <p:set>
                                      <p:cBhvr>
                                        <p:cTn id="41" dur="1" fill="hold">
                                          <p:stCondLst>
                                            <p:cond delay="0"/>
                                          </p:stCondLst>
                                        </p:cTn>
                                        <p:tgtEl>
                                          <p:spTgt spid="102417"/>
                                        </p:tgtEl>
                                        <p:attrNameLst>
                                          <p:attrName>style.visibility</p:attrName>
                                        </p:attrNameLst>
                                      </p:cBhvr>
                                      <p:to>
                                        <p:strVal val="visible"/>
                                      </p:to>
                                    </p:set>
                                    <p:anim calcmode="lin" valueType="num">
                                      <p:cBhvr>
                                        <p:cTn id="42" dur="500" fill="hold"/>
                                        <p:tgtEl>
                                          <p:spTgt spid="102417"/>
                                        </p:tgtEl>
                                        <p:attrNameLst>
                                          <p:attrName>ppt_w</p:attrName>
                                        </p:attrNameLst>
                                      </p:cBhvr>
                                      <p:tavLst>
                                        <p:tav tm="0">
                                          <p:val>
                                            <p:strVal val="2/3*#ppt_w"/>
                                          </p:val>
                                        </p:tav>
                                        <p:tav tm="100000">
                                          <p:val>
                                            <p:strVal val="#ppt_w"/>
                                          </p:val>
                                        </p:tav>
                                      </p:tavLst>
                                    </p:anim>
                                    <p:anim calcmode="lin" valueType="num">
                                      <p:cBhvr>
                                        <p:cTn id="43" dur="500" fill="hold"/>
                                        <p:tgtEl>
                                          <p:spTgt spid="10241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animBg="1" autoUpdateAnimBg="0"/>
      <p:bldP spid="102404" grpId="0" animBg="1" autoUpdateAnimBg="0"/>
      <p:bldP spid="102417" grpId="0" animBg="1"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
            </a:r>
            <a:br>
              <a:rPr lang="en-US" dirty="0" smtClean="0"/>
            </a:br>
            <a:r>
              <a:rPr lang="en-US" dirty="0" smtClean="0"/>
              <a:t>The Future </a:t>
            </a:r>
            <a:br>
              <a:rPr lang="en-US" dirty="0" smtClean="0"/>
            </a:br>
            <a:r>
              <a:rPr lang="en-US" dirty="0" smtClean="0"/>
              <a:t/>
            </a:r>
            <a:br>
              <a:rPr lang="en-US" dirty="0" smtClean="0"/>
            </a:br>
            <a:r>
              <a:rPr lang="en-US" sz="1800" b="1" dirty="0" smtClean="0"/>
              <a:t>The HAZCOM Standard is now aligned with the Globally Harmonized System of Classification and Labeling of Chemicals (GHS). </a:t>
            </a:r>
            <a:br>
              <a:rPr lang="en-US" sz="1800" b="1" dirty="0" smtClean="0"/>
            </a:br>
            <a:r>
              <a:rPr lang="en-US" sz="1800" dirty="0" smtClean="0"/>
              <a:t/>
            </a:r>
            <a:br>
              <a:rPr lang="en-US" sz="1800" dirty="0" smtClean="0"/>
            </a:br>
            <a:endParaRPr lang="en-US" sz="1800"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5560" y="3200400"/>
            <a:ext cx="9098439"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Pictograms Vs. DOT Labeling</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r>
              <a:rPr lang="en-US" dirty="0" smtClean="0"/>
              <a:t>Should not be confused with one </a:t>
            </a:r>
            <a:r>
              <a:rPr lang="en-US" dirty="0" err="1" smtClean="0"/>
              <a:t>anotherDot</a:t>
            </a:r>
            <a:r>
              <a:rPr lang="en-US" dirty="0" smtClean="0"/>
              <a:t> Labels convey Hazard Info during transportation</a:t>
            </a:r>
          </a:p>
          <a:p>
            <a:r>
              <a:rPr lang="en-US" dirty="0" smtClean="0"/>
              <a:t>GHS Pictograms convey Hazard Info while in use</a:t>
            </a:r>
          </a:p>
          <a:p>
            <a:endParaRPr lang="en-US" dirty="0" smtClean="0"/>
          </a:p>
          <a:p>
            <a:endParaRPr lang="en-US" dirty="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a:stretch>
            <a:fillRect/>
          </a:stretch>
        </p:blipFill>
        <p:spPr bwMode="auto">
          <a:xfrm>
            <a:off x="1066799" y="219889"/>
            <a:ext cx="5791201" cy="6521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026"/>
          <p:cNvSpPr>
            <a:spLocks noChangeArrowheads="1"/>
          </p:cNvSpPr>
          <p:nvPr/>
        </p:nvSpPr>
        <p:spPr bwMode="auto">
          <a:xfrm>
            <a:off x="1371600" y="3962400"/>
            <a:ext cx="6400800" cy="1752600"/>
          </a:xfrm>
          <a:prstGeom prst="rect">
            <a:avLst/>
          </a:prstGeom>
          <a:noFill/>
          <a:ln w="9525">
            <a:noFill/>
            <a:miter lim="800000"/>
            <a:headEnd/>
            <a:tailEnd/>
          </a:ln>
          <a:effectLst/>
        </p:spPr>
        <p:txBody>
          <a:bodyPr/>
          <a:lstStyle/>
          <a:p>
            <a:pPr marL="342900" indent="-342900">
              <a:buFontTx/>
              <a:buNone/>
            </a:pPr>
            <a:endParaRPr lang="en-US" sz="3200"/>
          </a:p>
        </p:txBody>
      </p:sp>
      <p:sp>
        <p:nvSpPr>
          <p:cNvPr id="115715" name="AutoShape 1027"/>
          <p:cNvSpPr>
            <a:spLocks/>
          </p:cNvSpPr>
          <p:nvPr/>
        </p:nvSpPr>
        <p:spPr bwMode="auto">
          <a:xfrm>
            <a:off x="3683000" y="12636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latin typeface="Arial" charset="0"/>
                <a:cs typeface="Times" charset="0"/>
              </a:rPr>
              <a:t> </a:t>
            </a:r>
            <a:r>
              <a:rPr lang="en-US" sz="2000" b="1">
                <a:solidFill>
                  <a:schemeClr val="bg1"/>
                </a:solidFill>
                <a:effectLst>
                  <a:outerShdw blurRad="38100" dist="38100" dir="2700000" algn="tl">
                    <a:srgbClr val="000000"/>
                  </a:outerShdw>
                </a:effectLst>
                <a:latin typeface="Arial" charset="0"/>
                <a:cs typeface="Times" charset="0"/>
              </a:rPr>
              <a:t>1.	Identify four basic clues for the 		presence of hazardous materials.</a:t>
            </a:r>
            <a:endParaRPr lang="en-US" sz="1600" b="1">
              <a:solidFill>
                <a:schemeClr val="bg1"/>
              </a:solidFill>
              <a:effectLst>
                <a:outerShdw blurRad="38100" dist="38100" dir="2700000" algn="tl">
                  <a:srgbClr val="000000"/>
                </a:outerShdw>
              </a:effectLst>
              <a:latin typeface="Times New Roman" pitchFamily="18" charset="0"/>
              <a:cs typeface="Times" charset="0"/>
            </a:endParaRPr>
          </a:p>
        </p:txBody>
      </p:sp>
      <p:sp>
        <p:nvSpPr>
          <p:cNvPr id="115716" name="AutoShape 1028"/>
          <p:cNvSpPr>
            <a:spLocks/>
          </p:cNvSpPr>
          <p:nvPr/>
        </p:nvSpPr>
        <p:spPr bwMode="auto">
          <a:xfrm>
            <a:off x="3695700" y="20256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latin typeface="Arial" charset="0"/>
                <a:cs typeface="Times" charset="0"/>
              </a:rPr>
              <a:t> </a:t>
            </a:r>
            <a:r>
              <a:rPr lang="en-US" sz="2000" b="1">
                <a:solidFill>
                  <a:schemeClr val="bg1"/>
                </a:solidFill>
                <a:effectLst>
                  <a:outerShdw blurRad="38100" dist="38100" dir="2700000" algn="tl">
                    <a:srgbClr val="000000"/>
                  </a:outerShdw>
                </a:effectLst>
                <a:latin typeface="Arial" charset="0"/>
                <a:cs typeface="Times" charset="0"/>
              </a:rPr>
              <a:t>2.	Use occupancy and location clues to 	identify hazardous materials.</a:t>
            </a:r>
            <a:endParaRPr lang="en-US" sz="1600" b="1">
              <a:solidFill>
                <a:schemeClr val="bg1"/>
              </a:solidFill>
              <a:effectLst>
                <a:outerShdw blurRad="38100" dist="38100" dir="2700000" algn="tl">
                  <a:srgbClr val="000000"/>
                </a:outerShdw>
              </a:effectLst>
              <a:latin typeface="Times New Roman" pitchFamily="18" charset="0"/>
              <a:cs typeface="Times" charset="0"/>
            </a:endParaRPr>
          </a:p>
        </p:txBody>
      </p:sp>
      <p:sp>
        <p:nvSpPr>
          <p:cNvPr id="115717" name="AutoShape 1029"/>
          <p:cNvSpPr>
            <a:spLocks/>
          </p:cNvSpPr>
          <p:nvPr/>
        </p:nvSpPr>
        <p:spPr bwMode="auto">
          <a:xfrm>
            <a:off x="3695700" y="3624263"/>
            <a:ext cx="5308600" cy="406400"/>
          </a:xfrm>
          <a:prstGeom prst="callout1">
            <a:avLst>
              <a:gd name="adj1" fmla="val 118750"/>
              <a:gd name="adj2" fmla="val 97847"/>
              <a:gd name="adj3" fmla="val 118750"/>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solidFill>
                  <a:schemeClr val="bg1"/>
                </a:solidFill>
                <a:effectLst>
                  <a:outerShdw blurRad="38100" dist="38100" dir="2700000" algn="tl">
                    <a:srgbClr val="000000"/>
                  </a:outerShdw>
                </a:effectLst>
                <a:latin typeface="Arial" charset="0"/>
                <a:cs typeface="Times" charset="0"/>
              </a:rPr>
              <a:t>4. Identify HAZMAT marking systems.</a:t>
            </a:r>
          </a:p>
        </p:txBody>
      </p:sp>
      <p:sp>
        <p:nvSpPr>
          <p:cNvPr id="115718" name="AutoShape 1030"/>
          <p:cNvSpPr>
            <a:spLocks/>
          </p:cNvSpPr>
          <p:nvPr/>
        </p:nvSpPr>
        <p:spPr bwMode="auto">
          <a:xfrm>
            <a:off x="3695700" y="4248150"/>
            <a:ext cx="5448300" cy="1015663"/>
          </a:xfrm>
          <a:prstGeom prst="callout1">
            <a:avLst>
              <a:gd name="adj1" fmla="val 104625"/>
              <a:gd name="adj2" fmla="val 97903"/>
              <a:gd name="adj3" fmla="val 104625"/>
              <a:gd name="adj4" fmla="val -6060"/>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dirty="0">
                <a:solidFill>
                  <a:schemeClr val="bg1"/>
                </a:solidFill>
                <a:effectLst>
                  <a:outerShdw blurRad="38100" dist="38100" dir="2700000" algn="tl">
                    <a:srgbClr val="000000"/>
                  </a:outerShdw>
                </a:effectLst>
                <a:latin typeface="Arial" charset="0"/>
                <a:cs typeface="Times" charset="0"/>
              </a:rPr>
              <a:t>5.	Use </a:t>
            </a:r>
            <a:r>
              <a:rPr lang="en-US" sz="2000" b="1" dirty="0" smtClean="0">
                <a:solidFill>
                  <a:schemeClr val="bg1"/>
                </a:solidFill>
                <a:effectLst>
                  <a:outerShdw blurRad="38100" dist="38100" dir="2700000" algn="tl">
                    <a:srgbClr val="000000"/>
                  </a:outerShdw>
                </a:effectLst>
                <a:latin typeface="Arial" charset="0"/>
                <a:cs typeface="Times" charset="0"/>
              </a:rPr>
              <a:t>2012 </a:t>
            </a:r>
            <a:r>
              <a:rPr lang="en-US" sz="2000" b="1" dirty="0">
                <a:solidFill>
                  <a:schemeClr val="bg1"/>
                </a:solidFill>
                <a:effectLst>
                  <a:outerShdw blurRad="38100" dist="38100" dir="2700000" algn="tl">
                    <a:srgbClr val="000000"/>
                  </a:outerShdw>
                </a:effectLst>
                <a:latin typeface="Arial" charset="0"/>
                <a:cs typeface="Times" charset="0"/>
              </a:rPr>
              <a:t>ERG &amp; NIOSH Pocket Guides, 	facility documents and shipping papers 	to identify hazardous materials.</a:t>
            </a:r>
            <a:endParaRPr lang="en-US" sz="1600" b="1" dirty="0">
              <a:solidFill>
                <a:schemeClr val="bg1"/>
              </a:solidFill>
              <a:effectLst>
                <a:outerShdw blurRad="38100" dist="38100" dir="2700000" algn="tl">
                  <a:srgbClr val="000000"/>
                </a:outerShdw>
              </a:effectLst>
              <a:latin typeface="Times New Roman" pitchFamily="18" charset="0"/>
              <a:cs typeface="Times" charset="0"/>
            </a:endParaRPr>
          </a:p>
        </p:txBody>
      </p:sp>
      <p:sp>
        <p:nvSpPr>
          <p:cNvPr id="115719" name="AutoShape 1031"/>
          <p:cNvSpPr>
            <a:spLocks/>
          </p:cNvSpPr>
          <p:nvPr/>
        </p:nvSpPr>
        <p:spPr bwMode="auto">
          <a:xfrm>
            <a:off x="3695700" y="5467350"/>
            <a:ext cx="5308600" cy="701675"/>
          </a:xfrm>
          <a:prstGeom prst="callout1">
            <a:avLst>
              <a:gd name="adj1" fmla="val 106097"/>
              <a:gd name="adj2" fmla="val 97847"/>
              <a:gd name="adj3" fmla="val 106097"/>
              <a:gd name="adj4" fmla="val -6222"/>
            </a:avLst>
          </a:prstGeom>
          <a:noFill/>
          <a:ln w="9525">
            <a:noFill/>
            <a:miter lim="800000"/>
            <a:headEnd/>
            <a:tailEnd/>
          </a:ln>
          <a:effectLst/>
        </p:spPr>
        <p:txBody>
          <a:bodyPr>
            <a:spAutoFit/>
          </a:bodyPr>
          <a:lstStyle/>
          <a:p>
            <a:pPr algn="l">
              <a:spcBef>
                <a:spcPct val="0"/>
              </a:spcBef>
              <a:buFontTx/>
              <a:buNone/>
              <a:tabLst>
                <a:tab pos="342900" algn="l"/>
              </a:tabLst>
            </a:pPr>
            <a:r>
              <a:rPr lang="en-US" sz="2000" b="1">
                <a:solidFill>
                  <a:schemeClr val="bg1"/>
                </a:solidFill>
                <a:effectLst>
                  <a:outerShdw blurRad="38100" dist="38100" dir="2700000" algn="tl">
                    <a:srgbClr val="000000"/>
                  </a:outerShdw>
                </a:effectLst>
                <a:latin typeface="Arial" charset="0"/>
                <a:cs typeface="Times" charset="0"/>
              </a:rPr>
              <a:t>6.	Identify basic physical properties of 	hazardous materials.</a:t>
            </a:r>
            <a:endParaRPr lang="en-US" sz="1600" b="1">
              <a:solidFill>
                <a:schemeClr val="bg1"/>
              </a:solidFill>
              <a:effectLst>
                <a:outerShdw blurRad="38100" dist="38100" dir="2700000" algn="tl">
                  <a:srgbClr val="000000"/>
                </a:outerShdw>
              </a:effectLst>
              <a:latin typeface="Times New Roman" pitchFamily="18" charset="0"/>
              <a:cs typeface="Times" charset="0"/>
            </a:endParaRPr>
          </a:p>
        </p:txBody>
      </p:sp>
      <p:sp>
        <p:nvSpPr>
          <p:cNvPr id="115720" name="Rectangle 1032"/>
          <p:cNvSpPr>
            <a:spLocks noChangeArrowheads="1"/>
          </p:cNvSpPr>
          <p:nvPr/>
        </p:nvSpPr>
        <p:spPr bwMode="auto">
          <a:xfrm>
            <a:off x="3784600" y="709613"/>
            <a:ext cx="3744913" cy="519112"/>
          </a:xfrm>
          <a:prstGeom prst="rect">
            <a:avLst/>
          </a:prstGeom>
          <a:noFill/>
          <a:ln w="9525">
            <a:noFill/>
            <a:miter lim="800000"/>
            <a:headEnd/>
            <a:tailEnd/>
          </a:ln>
          <a:effectLst/>
        </p:spPr>
        <p:txBody>
          <a:bodyPr wrap="none">
            <a:spAutoFit/>
          </a:bodyPr>
          <a:lstStyle/>
          <a:p>
            <a:pPr algn="l">
              <a:spcBef>
                <a:spcPct val="0"/>
              </a:spcBef>
              <a:buFontTx/>
              <a:buNone/>
            </a:pPr>
            <a:r>
              <a:rPr lang="en-US" sz="2800" b="1">
                <a:latin typeface="Arial" charset="0"/>
              </a:rPr>
              <a:t>Key Learning Goals :</a:t>
            </a:r>
          </a:p>
        </p:txBody>
      </p:sp>
      <p:sp>
        <p:nvSpPr>
          <p:cNvPr id="115722" name="Rectangle 1034"/>
          <p:cNvSpPr>
            <a:spLocks noChangeArrowheads="1"/>
          </p:cNvSpPr>
          <p:nvPr/>
        </p:nvSpPr>
        <p:spPr bwMode="auto">
          <a:xfrm>
            <a:off x="0" y="0"/>
            <a:ext cx="3446463" cy="6858000"/>
          </a:xfrm>
          <a:prstGeom prst="rect">
            <a:avLst/>
          </a:prstGeom>
          <a:gradFill rotWithShape="0">
            <a:gsLst>
              <a:gs pos="0">
                <a:schemeClr val="bg2"/>
              </a:gs>
              <a:gs pos="100000">
                <a:schemeClr val="accent1"/>
              </a:gs>
            </a:gsLst>
            <a:lin ang="0" scaled="1"/>
          </a:gradFill>
          <a:ln w="9525">
            <a:noFill/>
            <a:miter lim="800000"/>
            <a:headEnd/>
            <a:tailEnd/>
          </a:ln>
          <a:effectLst/>
        </p:spPr>
        <p:txBody>
          <a:bodyPr wrap="none" anchor="ctr"/>
          <a:lstStyle/>
          <a:p>
            <a:endParaRPr lang="en-US"/>
          </a:p>
        </p:txBody>
      </p:sp>
      <p:sp>
        <p:nvSpPr>
          <p:cNvPr id="115723" name="Rectangle 1035"/>
          <p:cNvSpPr>
            <a:spLocks noChangeArrowheads="1"/>
          </p:cNvSpPr>
          <p:nvPr/>
        </p:nvSpPr>
        <p:spPr bwMode="auto">
          <a:xfrm>
            <a:off x="293688" y="685800"/>
            <a:ext cx="3127375" cy="1993900"/>
          </a:xfrm>
          <a:prstGeom prst="rect">
            <a:avLst/>
          </a:prstGeom>
          <a:noFill/>
          <a:ln w="9525">
            <a:noFill/>
            <a:miter lim="800000"/>
            <a:headEnd/>
            <a:tailEnd/>
          </a:ln>
          <a:effectLst/>
        </p:spPr>
        <p:txBody>
          <a:bodyPr anchor="ctr"/>
          <a:lstStyle/>
          <a:p>
            <a:pPr algn="r">
              <a:spcBef>
                <a:spcPct val="0"/>
              </a:spcBef>
              <a:buFontTx/>
              <a:buNone/>
            </a:pPr>
            <a:r>
              <a:rPr lang="en-US" sz="4000">
                <a:solidFill>
                  <a:schemeClr val="bg1"/>
                </a:solidFill>
                <a:effectLst>
                  <a:outerShdw blurRad="38100" dist="38100" dir="2700000" algn="tl">
                    <a:srgbClr val="000000"/>
                  </a:outerShdw>
                </a:effectLst>
              </a:rPr>
              <a:t>Recognition &amp; Identification</a:t>
            </a:r>
            <a:r>
              <a:rPr lang="en-US" sz="4000">
                <a:effectLst>
                  <a:outerShdw blurRad="38100" dist="38100" dir="2700000" algn="tl">
                    <a:srgbClr val="FFFFFF"/>
                  </a:outerShdw>
                </a:effectLst>
              </a:rPr>
              <a:t/>
            </a:r>
            <a:br>
              <a:rPr lang="en-US" sz="4000">
                <a:effectLst>
                  <a:outerShdw blurRad="38100" dist="38100" dir="2700000" algn="tl">
                    <a:srgbClr val="FFFFFF"/>
                  </a:outerShdw>
                </a:effectLst>
              </a:rPr>
            </a:br>
            <a:r>
              <a:rPr lang="en-US" sz="4000">
                <a:effectLst>
                  <a:outerShdw blurRad="38100" dist="38100" dir="2700000" algn="tl">
                    <a:srgbClr val="FFFFFF"/>
                  </a:outerShdw>
                </a:effectLst>
              </a:rPr>
              <a:t> Summary</a:t>
            </a:r>
            <a:endParaRPr lang="en-US" sz="4400">
              <a:solidFill>
                <a:schemeClr val="tx2"/>
              </a:solidFill>
              <a:effectLst>
                <a:outerShdw blurRad="38100" dist="38100" dir="2700000" algn="tl">
                  <a:srgbClr val="FFFFFF"/>
                </a:outerShdw>
              </a:effectLst>
            </a:endParaRPr>
          </a:p>
        </p:txBody>
      </p:sp>
      <p:sp>
        <p:nvSpPr>
          <p:cNvPr id="115724" name="Rectangle 1036"/>
          <p:cNvSpPr>
            <a:spLocks noChangeArrowheads="1"/>
          </p:cNvSpPr>
          <p:nvPr/>
        </p:nvSpPr>
        <p:spPr bwMode="auto">
          <a:xfrm>
            <a:off x="3697288" y="2849563"/>
            <a:ext cx="4610100" cy="701675"/>
          </a:xfrm>
          <a:prstGeom prst="rect">
            <a:avLst/>
          </a:prstGeom>
          <a:noFill/>
          <a:ln w="9525">
            <a:noFill/>
            <a:miter lim="800000"/>
            <a:headEnd/>
            <a:tailEnd/>
          </a:ln>
          <a:effectLst/>
        </p:spPr>
        <p:txBody>
          <a:bodyPr wrap="none">
            <a:spAutoFit/>
          </a:bodyPr>
          <a:lstStyle/>
          <a:p>
            <a:pPr marL="457200" indent="-457200" algn="l">
              <a:spcBef>
                <a:spcPct val="0"/>
              </a:spcBef>
              <a:buFontTx/>
              <a:buNone/>
            </a:pPr>
            <a:r>
              <a:rPr lang="en-US" sz="2000" b="1">
                <a:solidFill>
                  <a:schemeClr val="bg1"/>
                </a:solidFill>
                <a:effectLst>
                  <a:outerShdw blurRad="38100" dist="38100" dir="2700000" algn="tl">
                    <a:srgbClr val="000000"/>
                  </a:outerShdw>
                </a:effectLst>
                <a:latin typeface="Arial" charset="0"/>
                <a:cs typeface="Times" charset="0"/>
              </a:rPr>
              <a:t>3.  Identify highway cargo tanks and </a:t>
            </a:r>
          </a:p>
          <a:p>
            <a:pPr marL="457200" indent="-457200" algn="l">
              <a:spcBef>
                <a:spcPct val="0"/>
              </a:spcBef>
              <a:buFontTx/>
              <a:buNone/>
            </a:pPr>
            <a:r>
              <a:rPr lang="en-US" sz="2000" b="1">
                <a:solidFill>
                  <a:schemeClr val="bg1"/>
                </a:solidFill>
                <a:effectLst>
                  <a:outerShdw blurRad="38100" dist="38100" dir="2700000" algn="tl">
                    <a:srgbClr val="000000"/>
                  </a:outerShdw>
                </a:effectLst>
                <a:latin typeface="Arial" charset="0"/>
                <a:cs typeface="Times" charset="0"/>
              </a:rPr>
              <a:t>     rail tank cars.</a:t>
            </a:r>
          </a:p>
        </p:txBody>
      </p:sp>
      <p:sp>
        <p:nvSpPr>
          <p:cNvPr id="115725" name="Line 1037"/>
          <p:cNvSpPr>
            <a:spLocks noChangeShapeType="1"/>
          </p:cNvSpPr>
          <p:nvPr/>
        </p:nvSpPr>
        <p:spPr bwMode="auto">
          <a:xfrm flipV="1">
            <a:off x="3467100" y="3543300"/>
            <a:ext cx="539750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2"/>
          <p:cNvGrpSpPr>
            <a:grpSpLocks/>
          </p:cNvGrpSpPr>
          <p:nvPr/>
        </p:nvGrpSpPr>
        <p:grpSpPr bwMode="auto">
          <a:xfrm>
            <a:off x="744538" y="1201738"/>
            <a:ext cx="3573462" cy="2317750"/>
            <a:chOff x="469" y="981"/>
            <a:chExt cx="2251" cy="1460"/>
          </a:xfrm>
        </p:grpSpPr>
        <p:sp>
          <p:nvSpPr>
            <p:cNvPr id="104451" name="Text Box 3"/>
            <p:cNvSpPr txBox="1">
              <a:spLocks noChangeArrowheads="1"/>
            </p:cNvSpPr>
            <p:nvPr/>
          </p:nvSpPr>
          <p:spPr bwMode="auto">
            <a:xfrm>
              <a:off x="469" y="981"/>
              <a:ext cx="2251" cy="250"/>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accent1"/>
                  </a:solidFill>
                  <a:effectLst>
                    <a:outerShdw blurRad="38100" dist="38100" dir="2700000" algn="tl">
                      <a:srgbClr val="000000"/>
                    </a:outerShdw>
                  </a:effectLst>
                  <a:latin typeface="Arial" charset="0"/>
                </a:rPr>
                <a:t>1. Occupancy and Location</a:t>
              </a:r>
              <a:endParaRPr lang="en-US" sz="1000">
                <a:solidFill>
                  <a:srgbClr val="00FF00"/>
                </a:solidFill>
                <a:latin typeface="Times New Roman" pitchFamily="18" charset="0"/>
              </a:endParaRPr>
            </a:p>
          </p:txBody>
        </p:sp>
        <p:pic>
          <p:nvPicPr>
            <p:cNvPr id="104452" name="Picture 4"/>
            <p:cNvPicPr>
              <a:picLocks noChangeAspect="1" noChangeArrowheads="1"/>
            </p:cNvPicPr>
            <p:nvPr/>
          </p:nvPicPr>
          <p:blipFill>
            <a:blip r:embed="rId2" cstate="print"/>
            <a:srcRect/>
            <a:stretch>
              <a:fillRect/>
            </a:stretch>
          </p:blipFill>
          <p:spPr bwMode="auto">
            <a:xfrm>
              <a:off x="548" y="1222"/>
              <a:ext cx="1805" cy="1219"/>
            </a:xfrm>
            <a:prstGeom prst="rect">
              <a:avLst/>
            </a:prstGeom>
            <a:noFill/>
            <a:ln w="9525">
              <a:solidFill>
                <a:schemeClr val="accent1"/>
              </a:solidFill>
              <a:miter lim="800000"/>
              <a:headEnd/>
              <a:tailEnd/>
            </a:ln>
          </p:spPr>
        </p:pic>
      </p:grpSp>
      <p:grpSp>
        <p:nvGrpSpPr>
          <p:cNvPr id="104453" name="Group 5"/>
          <p:cNvGrpSpPr>
            <a:grpSpLocks/>
          </p:cNvGrpSpPr>
          <p:nvPr/>
        </p:nvGrpSpPr>
        <p:grpSpPr bwMode="auto">
          <a:xfrm>
            <a:off x="4832350" y="1203325"/>
            <a:ext cx="3887788" cy="2270125"/>
            <a:chOff x="3044" y="982"/>
            <a:chExt cx="2449" cy="1430"/>
          </a:xfrm>
        </p:grpSpPr>
        <p:sp>
          <p:nvSpPr>
            <p:cNvPr id="104454" name="Text Box 6"/>
            <p:cNvSpPr txBox="1">
              <a:spLocks noChangeArrowheads="1"/>
            </p:cNvSpPr>
            <p:nvPr/>
          </p:nvSpPr>
          <p:spPr bwMode="auto">
            <a:xfrm>
              <a:off x="3044" y="982"/>
              <a:ext cx="2449" cy="250"/>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accent2"/>
                  </a:solidFill>
                  <a:effectLst>
                    <a:outerShdw blurRad="38100" dist="38100" dir="2700000" algn="tl">
                      <a:srgbClr val="000000"/>
                    </a:outerShdw>
                  </a:effectLst>
                  <a:latin typeface="Arial" charset="0"/>
                </a:rPr>
                <a:t>2. Container Shapes and Sizes</a:t>
              </a:r>
              <a:endParaRPr lang="en-US" sz="2000" b="1">
                <a:solidFill>
                  <a:srgbClr val="00FF00"/>
                </a:solidFill>
                <a:latin typeface="Arial" charset="0"/>
              </a:endParaRPr>
            </a:p>
          </p:txBody>
        </p:sp>
        <p:pic>
          <p:nvPicPr>
            <p:cNvPr id="104455" name="Picture 7"/>
            <p:cNvPicPr>
              <a:picLocks noChangeAspect="1" noChangeArrowheads="1"/>
            </p:cNvPicPr>
            <p:nvPr/>
          </p:nvPicPr>
          <p:blipFill>
            <a:blip r:embed="rId3" cstate="print"/>
            <a:srcRect/>
            <a:stretch>
              <a:fillRect/>
            </a:stretch>
          </p:blipFill>
          <p:spPr bwMode="auto">
            <a:xfrm>
              <a:off x="4007" y="1423"/>
              <a:ext cx="1106" cy="989"/>
            </a:xfrm>
            <a:prstGeom prst="rect">
              <a:avLst/>
            </a:prstGeom>
            <a:noFill/>
            <a:ln w="9525">
              <a:solidFill>
                <a:schemeClr val="accent2"/>
              </a:solidFill>
              <a:miter lim="800000"/>
              <a:headEnd/>
              <a:tailEnd/>
            </a:ln>
          </p:spPr>
        </p:pic>
        <p:pic>
          <p:nvPicPr>
            <p:cNvPr id="104456" name="Picture 8"/>
            <p:cNvPicPr>
              <a:picLocks noChangeAspect="1" noChangeArrowheads="1"/>
            </p:cNvPicPr>
            <p:nvPr/>
          </p:nvPicPr>
          <p:blipFill>
            <a:blip r:embed="rId4" cstate="print"/>
            <a:srcRect/>
            <a:stretch>
              <a:fillRect/>
            </a:stretch>
          </p:blipFill>
          <p:spPr bwMode="auto">
            <a:xfrm>
              <a:off x="3118" y="1222"/>
              <a:ext cx="935" cy="1079"/>
            </a:xfrm>
            <a:prstGeom prst="rect">
              <a:avLst/>
            </a:prstGeom>
            <a:noFill/>
            <a:ln w="9525">
              <a:solidFill>
                <a:schemeClr val="accent2"/>
              </a:solidFill>
              <a:miter lim="800000"/>
              <a:headEnd/>
              <a:tailEnd/>
            </a:ln>
          </p:spPr>
        </p:pic>
      </p:grpSp>
      <p:grpSp>
        <p:nvGrpSpPr>
          <p:cNvPr id="104457" name="Group 9"/>
          <p:cNvGrpSpPr>
            <a:grpSpLocks/>
          </p:cNvGrpSpPr>
          <p:nvPr/>
        </p:nvGrpSpPr>
        <p:grpSpPr bwMode="auto">
          <a:xfrm>
            <a:off x="4800600" y="3505200"/>
            <a:ext cx="3971925" cy="2906713"/>
            <a:chOff x="3049" y="2553"/>
            <a:chExt cx="2502" cy="1397"/>
          </a:xfrm>
        </p:grpSpPr>
        <p:sp>
          <p:nvSpPr>
            <p:cNvPr id="104458" name="Text Box 10"/>
            <p:cNvSpPr txBox="1">
              <a:spLocks noChangeArrowheads="1"/>
            </p:cNvSpPr>
            <p:nvPr/>
          </p:nvSpPr>
          <p:spPr bwMode="auto">
            <a:xfrm>
              <a:off x="3049" y="2553"/>
              <a:ext cx="2502" cy="337"/>
            </a:xfrm>
            <a:prstGeom prst="rect">
              <a:avLst/>
            </a:prstGeom>
            <a:noFill/>
            <a:ln w="9525">
              <a:noFill/>
              <a:miter lim="800000"/>
              <a:headEnd/>
              <a:tailEnd/>
            </a:ln>
            <a:effectLst/>
          </p:spPr>
          <p:txBody>
            <a:bodyPr>
              <a:spAutoFit/>
            </a:bodyPr>
            <a:lstStyle/>
            <a:p>
              <a:pPr algn="l">
                <a:spcBef>
                  <a:spcPct val="50000"/>
                </a:spcBef>
                <a:buFontTx/>
                <a:buNone/>
                <a:tabLst>
                  <a:tab pos="285750" algn="l"/>
                </a:tabLst>
              </a:pPr>
              <a:r>
                <a:rPr lang="en-US" sz="2000" b="1">
                  <a:solidFill>
                    <a:srgbClr val="00FF00"/>
                  </a:solidFill>
                  <a:effectLst>
                    <a:outerShdw blurRad="38100" dist="38100" dir="2700000" algn="tl">
                      <a:srgbClr val="000000"/>
                    </a:outerShdw>
                  </a:effectLst>
                  <a:latin typeface="Arial" charset="0"/>
                </a:rPr>
                <a:t>4. Shipping Papers and Facility 	Documents</a:t>
              </a:r>
            </a:p>
          </p:txBody>
        </p:sp>
        <p:pic>
          <p:nvPicPr>
            <p:cNvPr id="104459" name="Picture 11"/>
            <p:cNvPicPr>
              <a:picLocks noChangeAspect="1" noChangeArrowheads="1"/>
            </p:cNvPicPr>
            <p:nvPr/>
          </p:nvPicPr>
          <p:blipFill>
            <a:blip r:embed="rId5" cstate="print"/>
            <a:srcRect/>
            <a:stretch>
              <a:fillRect/>
            </a:stretch>
          </p:blipFill>
          <p:spPr bwMode="auto">
            <a:xfrm>
              <a:off x="3120" y="2983"/>
              <a:ext cx="1934" cy="967"/>
            </a:xfrm>
            <a:prstGeom prst="rect">
              <a:avLst/>
            </a:prstGeom>
            <a:noFill/>
            <a:ln w="9525">
              <a:solidFill>
                <a:srgbClr val="00FF00"/>
              </a:solidFill>
              <a:miter lim="800000"/>
              <a:headEnd/>
              <a:tailEnd/>
            </a:ln>
          </p:spPr>
        </p:pic>
      </p:grpSp>
      <p:grpSp>
        <p:nvGrpSpPr>
          <p:cNvPr id="104460" name="Group 12"/>
          <p:cNvGrpSpPr>
            <a:grpSpLocks/>
          </p:cNvGrpSpPr>
          <p:nvPr/>
        </p:nvGrpSpPr>
        <p:grpSpPr bwMode="auto">
          <a:xfrm>
            <a:off x="720725" y="3646488"/>
            <a:ext cx="3373438" cy="2176462"/>
            <a:chOff x="454" y="2601"/>
            <a:chExt cx="2125" cy="1371"/>
          </a:xfrm>
        </p:grpSpPr>
        <p:sp>
          <p:nvSpPr>
            <p:cNvPr id="104461" name="Text Box 13"/>
            <p:cNvSpPr txBox="1">
              <a:spLocks noChangeArrowheads="1"/>
            </p:cNvSpPr>
            <p:nvPr/>
          </p:nvSpPr>
          <p:spPr bwMode="auto">
            <a:xfrm>
              <a:off x="454" y="2601"/>
              <a:ext cx="1820" cy="250"/>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rgbClr val="FF3399"/>
                  </a:solidFill>
                  <a:effectLst>
                    <a:outerShdw blurRad="38100" dist="38100" dir="2700000" algn="tl">
                      <a:srgbClr val="000000"/>
                    </a:outerShdw>
                  </a:effectLst>
                  <a:latin typeface="Arial" charset="0"/>
                </a:rPr>
                <a:t>3. Marking Systems</a:t>
              </a:r>
              <a:endParaRPr lang="en-US" sz="2000" b="1">
                <a:solidFill>
                  <a:srgbClr val="00FF00"/>
                </a:solidFill>
                <a:latin typeface="Arial" charset="0"/>
              </a:endParaRPr>
            </a:p>
          </p:txBody>
        </p:sp>
        <p:pic>
          <p:nvPicPr>
            <p:cNvPr id="104462" name="Picture 14"/>
            <p:cNvPicPr>
              <a:picLocks noChangeAspect="1" noChangeArrowheads="1"/>
            </p:cNvPicPr>
            <p:nvPr/>
          </p:nvPicPr>
          <p:blipFill>
            <a:blip r:embed="rId6" cstate="print"/>
            <a:srcRect/>
            <a:stretch>
              <a:fillRect/>
            </a:stretch>
          </p:blipFill>
          <p:spPr bwMode="auto">
            <a:xfrm>
              <a:off x="525" y="2843"/>
              <a:ext cx="921" cy="887"/>
            </a:xfrm>
            <a:prstGeom prst="rect">
              <a:avLst/>
            </a:prstGeom>
            <a:noFill/>
            <a:ln w="9525">
              <a:solidFill>
                <a:srgbClr val="FF3399"/>
              </a:solidFill>
              <a:miter lim="800000"/>
              <a:headEnd/>
              <a:tailEnd/>
            </a:ln>
          </p:spPr>
        </p:pic>
        <p:pic>
          <p:nvPicPr>
            <p:cNvPr id="104463" name="Picture 15"/>
            <p:cNvPicPr>
              <a:picLocks noChangeAspect="1" noChangeArrowheads="1"/>
            </p:cNvPicPr>
            <p:nvPr/>
          </p:nvPicPr>
          <p:blipFill>
            <a:blip r:embed="rId7" cstate="print"/>
            <a:srcRect/>
            <a:stretch>
              <a:fillRect/>
            </a:stretch>
          </p:blipFill>
          <p:spPr bwMode="auto">
            <a:xfrm>
              <a:off x="1252" y="3100"/>
              <a:ext cx="854" cy="872"/>
            </a:xfrm>
            <a:prstGeom prst="rect">
              <a:avLst/>
            </a:prstGeom>
            <a:noFill/>
            <a:ln w="9525">
              <a:solidFill>
                <a:srgbClr val="FF3399"/>
              </a:solidFill>
              <a:miter lim="800000"/>
              <a:headEnd/>
              <a:tailEnd/>
            </a:ln>
          </p:spPr>
        </p:pic>
        <p:pic>
          <p:nvPicPr>
            <p:cNvPr id="104464" name="Picture 16"/>
            <p:cNvPicPr>
              <a:picLocks noChangeAspect="1" noChangeArrowheads="1"/>
            </p:cNvPicPr>
            <p:nvPr/>
          </p:nvPicPr>
          <p:blipFill>
            <a:blip r:embed="rId8" cstate="print"/>
            <a:srcRect/>
            <a:stretch>
              <a:fillRect/>
            </a:stretch>
          </p:blipFill>
          <p:spPr bwMode="auto">
            <a:xfrm>
              <a:off x="1928" y="2933"/>
              <a:ext cx="651" cy="651"/>
            </a:xfrm>
            <a:prstGeom prst="rect">
              <a:avLst/>
            </a:prstGeom>
            <a:noFill/>
            <a:ln w="9525">
              <a:solidFill>
                <a:srgbClr val="FF3399"/>
              </a:solidFill>
              <a:miter lim="800000"/>
              <a:headEnd/>
              <a:tailEnd/>
            </a:ln>
          </p:spPr>
        </p:pic>
      </p:grpSp>
      <p:sp>
        <p:nvSpPr>
          <p:cNvPr id="104465" name="Rectangle 17"/>
          <p:cNvSpPr>
            <a:spLocks noChangeArrowheads="1"/>
          </p:cNvSpPr>
          <p:nvPr/>
        </p:nvSpPr>
        <p:spPr bwMode="auto">
          <a:xfrm>
            <a:off x="241300" y="190500"/>
            <a:ext cx="8458200" cy="673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lnSpc>
                <a:spcPct val="80000"/>
              </a:lnSpc>
              <a:spcBef>
                <a:spcPct val="0"/>
              </a:spcBef>
              <a:buFontTx/>
              <a:buNone/>
            </a:pPr>
            <a:r>
              <a:rPr lang="en-US" sz="2800">
                <a:effectLst>
                  <a:outerShdw blurRad="38100" dist="38100" dir="2700000" algn="tl">
                    <a:srgbClr val="FFFFFF"/>
                  </a:outerShdw>
                </a:effectLst>
              </a:rPr>
              <a:t>What are the four basic clues used to recognize the presence of hazardous materials?</a:t>
            </a:r>
            <a:endParaRPr lang="en-US" sz="4800" b="1">
              <a:solidFill>
                <a:schemeClr val="tx2"/>
              </a:solidFill>
              <a:effectLst>
                <a:outerShdw blurRad="38100" dist="38100" dir="2700000" algn="tl">
                  <a:srgbClr val="FFFFFF"/>
                </a:outerShdw>
              </a:effectLst>
            </a:endParaRPr>
          </a:p>
        </p:txBody>
      </p:sp>
      <p:sp>
        <p:nvSpPr>
          <p:cNvPr id="104466" name="Text Box 1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500" fill="hold"/>
                                        <p:tgtEl>
                                          <p:spTgt spid="104450"/>
                                        </p:tgtEl>
                                        <p:attrNameLst>
                                          <p:attrName>ppt_w</p:attrName>
                                        </p:attrNameLst>
                                      </p:cBhvr>
                                      <p:tavLst>
                                        <p:tav tm="0">
                                          <p:val>
                                            <p:fltVal val="0"/>
                                          </p:val>
                                        </p:tav>
                                        <p:tav tm="100000">
                                          <p:val>
                                            <p:strVal val="#ppt_w"/>
                                          </p:val>
                                        </p:tav>
                                      </p:tavLst>
                                    </p:anim>
                                    <p:anim calcmode="lin" valueType="num">
                                      <p:cBhvr>
                                        <p:cTn id="8" dur="500" fill="hold"/>
                                        <p:tgtEl>
                                          <p:spTgt spid="104450"/>
                                        </p:tgtEl>
                                        <p:attrNameLst>
                                          <p:attrName>ppt_h</p:attrName>
                                        </p:attrNameLst>
                                      </p:cBhvr>
                                      <p:tavLst>
                                        <p:tav tm="0">
                                          <p:val>
                                            <p:fltVal val="0"/>
                                          </p:val>
                                        </p:tav>
                                        <p:tav tm="100000">
                                          <p:val>
                                            <p:strVal val="#ppt_h"/>
                                          </p:val>
                                        </p:tav>
                                      </p:tavLst>
                                    </p:anim>
                                    <p:anim calcmode="lin" valueType="num">
                                      <p:cBhvr>
                                        <p:cTn id="9" dur="500" fill="hold"/>
                                        <p:tgtEl>
                                          <p:spTgt spid="104450"/>
                                        </p:tgtEl>
                                        <p:attrNameLst>
                                          <p:attrName>ppt_x</p:attrName>
                                        </p:attrNameLst>
                                      </p:cBhvr>
                                      <p:tavLst>
                                        <p:tav tm="0">
                                          <p:val>
                                            <p:fltVal val="0.5"/>
                                          </p:val>
                                        </p:tav>
                                        <p:tav tm="100000">
                                          <p:val>
                                            <p:strVal val="#ppt_x"/>
                                          </p:val>
                                        </p:tav>
                                      </p:tavLst>
                                    </p:anim>
                                    <p:anim calcmode="lin" valueType="num">
                                      <p:cBhvr>
                                        <p:cTn id="10" dur="500" fill="hold"/>
                                        <p:tgtEl>
                                          <p:spTgt spid="104450"/>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104453"/>
                                        </p:tgtEl>
                                        <p:attrNameLst>
                                          <p:attrName>style.visibility</p:attrName>
                                        </p:attrNameLst>
                                      </p:cBhvr>
                                      <p:to>
                                        <p:strVal val="visible"/>
                                      </p:to>
                                    </p:set>
                                    <p:anim calcmode="lin" valueType="num">
                                      <p:cBhvr>
                                        <p:cTn id="14" dur="500" fill="hold"/>
                                        <p:tgtEl>
                                          <p:spTgt spid="104453"/>
                                        </p:tgtEl>
                                        <p:attrNameLst>
                                          <p:attrName>ppt_w</p:attrName>
                                        </p:attrNameLst>
                                      </p:cBhvr>
                                      <p:tavLst>
                                        <p:tav tm="0">
                                          <p:val>
                                            <p:fltVal val="0"/>
                                          </p:val>
                                        </p:tav>
                                        <p:tav tm="100000">
                                          <p:val>
                                            <p:strVal val="#ppt_w"/>
                                          </p:val>
                                        </p:tav>
                                      </p:tavLst>
                                    </p:anim>
                                    <p:anim calcmode="lin" valueType="num">
                                      <p:cBhvr>
                                        <p:cTn id="15" dur="500" fill="hold"/>
                                        <p:tgtEl>
                                          <p:spTgt spid="104453"/>
                                        </p:tgtEl>
                                        <p:attrNameLst>
                                          <p:attrName>ppt_h</p:attrName>
                                        </p:attrNameLst>
                                      </p:cBhvr>
                                      <p:tavLst>
                                        <p:tav tm="0">
                                          <p:val>
                                            <p:fltVal val="0"/>
                                          </p:val>
                                        </p:tav>
                                        <p:tav tm="100000">
                                          <p:val>
                                            <p:strVal val="#ppt_h"/>
                                          </p:val>
                                        </p:tav>
                                      </p:tavLst>
                                    </p:anim>
                                    <p:anim calcmode="lin" valueType="num">
                                      <p:cBhvr>
                                        <p:cTn id="16" dur="500" fill="hold"/>
                                        <p:tgtEl>
                                          <p:spTgt spid="104453"/>
                                        </p:tgtEl>
                                        <p:attrNameLst>
                                          <p:attrName>ppt_x</p:attrName>
                                        </p:attrNameLst>
                                      </p:cBhvr>
                                      <p:tavLst>
                                        <p:tav tm="0">
                                          <p:val>
                                            <p:fltVal val="0.5"/>
                                          </p:val>
                                        </p:tav>
                                        <p:tav tm="100000">
                                          <p:val>
                                            <p:strVal val="#ppt_x"/>
                                          </p:val>
                                        </p:tav>
                                      </p:tavLst>
                                    </p:anim>
                                    <p:anim calcmode="lin" valueType="num">
                                      <p:cBhvr>
                                        <p:cTn id="17" dur="500" fill="hold"/>
                                        <p:tgtEl>
                                          <p:spTgt spid="104453"/>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104460"/>
                                        </p:tgtEl>
                                        <p:attrNameLst>
                                          <p:attrName>style.visibility</p:attrName>
                                        </p:attrNameLst>
                                      </p:cBhvr>
                                      <p:to>
                                        <p:strVal val="visible"/>
                                      </p:to>
                                    </p:set>
                                    <p:anim calcmode="lin" valueType="num">
                                      <p:cBhvr>
                                        <p:cTn id="21" dur="500" fill="hold"/>
                                        <p:tgtEl>
                                          <p:spTgt spid="104460"/>
                                        </p:tgtEl>
                                        <p:attrNameLst>
                                          <p:attrName>ppt_w</p:attrName>
                                        </p:attrNameLst>
                                      </p:cBhvr>
                                      <p:tavLst>
                                        <p:tav tm="0">
                                          <p:val>
                                            <p:fltVal val="0"/>
                                          </p:val>
                                        </p:tav>
                                        <p:tav tm="100000">
                                          <p:val>
                                            <p:strVal val="#ppt_w"/>
                                          </p:val>
                                        </p:tav>
                                      </p:tavLst>
                                    </p:anim>
                                    <p:anim calcmode="lin" valueType="num">
                                      <p:cBhvr>
                                        <p:cTn id="22" dur="500" fill="hold"/>
                                        <p:tgtEl>
                                          <p:spTgt spid="104460"/>
                                        </p:tgtEl>
                                        <p:attrNameLst>
                                          <p:attrName>ppt_h</p:attrName>
                                        </p:attrNameLst>
                                      </p:cBhvr>
                                      <p:tavLst>
                                        <p:tav tm="0">
                                          <p:val>
                                            <p:fltVal val="0"/>
                                          </p:val>
                                        </p:tav>
                                        <p:tav tm="100000">
                                          <p:val>
                                            <p:strVal val="#ppt_h"/>
                                          </p:val>
                                        </p:tav>
                                      </p:tavLst>
                                    </p:anim>
                                    <p:anim calcmode="lin" valueType="num">
                                      <p:cBhvr>
                                        <p:cTn id="23" dur="500" fill="hold"/>
                                        <p:tgtEl>
                                          <p:spTgt spid="104460"/>
                                        </p:tgtEl>
                                        <p:attrNameLst>
                                          <p:attrName>ppt_x</p:attrName>
                                        </p:attrNameLst>
                                      </p:cBhvr>
                                      <p:tavLst>
                                        <p:tav tm="0">
                                          <p:val>
                                            <p:fltVal val="0.5"/>
                                          </p:val>
                                        </p:tav>
                                        <p:tav tm="100000">
                                          <p:val>
                                            <p:strVal val="#ppt_x"/>
                                          </p:val>
                                        </p:tav>
                                      </p:tavLst>
                                    </p:anim>
                                    <p:anim calcmode="lin" valueType="num">
                                      <p:cBhvr>
                                        <p:cTn id="24" dur="500" fill="hold"/>
                                        <p:tgtEl>
                                          <p:spTgt spid="104460"/>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104457"/>
                                        </p:tgtEl>
                                        <p:attrNameLst>
                                          <p:attrName>style.visibility</p:attrName>
                                        </p:attrNameLst>
                                      </p:cBhvr>
                                      <p:to>
                                        <p:strVal val="visible"/>
                                      </p:to>
                                    </p:set>
                                    <p:anim calcmode="lin" valueType="num">
                                      <p:cBhvr>
                                        <p:cTn id="28" dur="500" fill="hold"/>
                                        <p:tgtEl>
                                          <p:spTgt spid="104457"/>
                                        </p:tgtEl>
                                        <p:attrNameLst>
                                          <p:attrName>ppt_w</p:attrName>
                                        </p:attrNameLst>
                                      </p:cBhvr>
                                      <p:tavLst>
                                        <p:tav tm="0">
                                          <p:val>
                                            <p:fltVal val="0"/>
                                          </p:val>
                                        </p:tav>
                                        <p:tav tm="100000">
                                          <p:val>
                                            <p:strVal val="#ppt_w"/>
                                          </p:val>
                                        </p:tav>
                                      </p:tavLst>
                                    </p:anim>
                                    <p:anim calcmode="lin" valueType="num">
                                      <p:cBhvr>
                                        <p:cTn id="29" dur="500" fill="hold"/>
                                        <p:tgtEl>
                                          <p:spTgt spid="104457"/>
                                        </p:tgtEl>
                                        <p:attrNameLst>
                                          <p:attrName>ppt_h</p:attrName>
                                        </p:attrNameLst>
                                      </p:cBhvr>
                                      <p:tavLst>
                                        <p:tav tm="0">
                                          <p:val>
                                            <p:fltVal val="0"/>
                                          </p:val>
                                        </p:tav>
                                        <p:tav tm="100000">
                                          <p:val>
                                            <p:strVal val="#ppt_h"/>
                                          </p:val>
                                        </p:tav>
                                      </p:tavLst>
                                    </p:anim>
                                    <p:anim calcmode="lin" valueType="num">
                                      <p:cBhvr>
                                        <p:cTn id="30" dur="500" fill="hold"/>
                                        <p:tgtEl>
                                          <p:spTgt spid="104457"/>
                                        </p:tgtEl>
                                        <p:attrNameLst>
                                          <p:attrName>ppt_x</p:attrName>
                                        </p:attrNameLst>
                                      </p:cBhvr>
                                      <p:tavLst>
                                        <p:tav tm="0">
                                          <p:val>
                                            <p:fltVal val="0.5"/>
                                          </p:val>
                                        </p:tav>
                                        <p:tav tm="100000">
                                          <p:val>
                                            <p:strVal val="#ppt_x"/>
                                          </p:val>
                                        </p:tav>
                                      </p:tavLst>
                                    </p:anim>
                                    <p:anim calcmode="lin" valueType="num">
                                      <p:cBhvr>
                                        <p:cTn id="31" dur="500" fill="hold"/>
                                        <p:tgtEl>
                                          <p:spTgt spid="10445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4851400" y="819150"/>
            <a:ext cx="3427413" cy="4067175"/>
          </a:xfrm>
          <a:prstGeom prst="rect">
            <a:avLst/>
          </a:prstGeom>
          <a:noFill/>
          <a:ln w="9525">
            <a:noFill/>
            <a:miter lim="800000"/>
            <a:headEnd/>
            <a:tailEnd/>
          </a:ln>
          <a:effectLst/>
        </p:spPr>
        <p:txBody>
          <a:bodyPr anchor="ctr"/>
          <a:lstStyle/>
          <a:p>
            <a:pPr algn="l">
              <a:lnSpc>
                <a:spcPct val="130000"/>
              </a:lnSpc>
              <a:spcBef>
                <a:spcPct val="0"/>
              </a:spcBef>
              <a:buFontTx/>
              <a:buNone/>
            </a:pPr>
            <a:r>
              <a:rPr lang="en-US" sz="2800">
                <a:effectLst>
                  <a:outerShdw blurRad="38100" dist="38100" dir="2700000" algn="tl">
                    <a:srgbClr val="FFFFFF"/>
                  </a:outerShdw>
                </a:effectLst>
              </a:rPr>
              <a:t>Identify at least two types of </a:t>
            </a:r>
            <a:r>
              <a:rPr lang="en-US" sz="2800" i="1" u="sng">
                <a:effectLst>
                  <a:outerShdw blurRad="38100" dist="38100" dir="2700000" algn="tl">
                    <a:srgbClr val="FFFFFF"/>
                  </a:outerShdw>
                </a:effectLst>
              </a:rPr>
              <a:t>occupancies</a:t>
            </a:r>
            <a:r>
              <a:rPr lang="en-US" sz="2800" i="1">
                <a:effectLst>
                  <a:outerShdw blurRad="38100" dist="38100" dir="2700000" algn="tl">
                    <a:srgbClr val="FFFFFF"/>
                  </a:outerShdw>
                </a:effectLst>
              </a:rPr>
              <a:t> </a:t>
            </a:r>
            <a:r>
              <a:rPr lang="en-US" sz="2800">
                <a:effectLst>
                  <a:outerShdw blurRad="38100" dist="38100" dir="2700000" algn="tl">
                    <a:srgbClr val="FFFFFF"/>
                  </a:outerShdw>
                </a:effectLst>
              </a:rPr>
              <a:t>that might indicate the presence of hazardous materials.</a:t>
            </a:r>
            <a:r>
              <a:rPr lang="en-US">
                <a:solidFill>
                  <a:schemeClr val="tx2"/>
                </a:solidFill>
                <a:effectLst>
                  <a:outerShdw blurRad="38100" dist="38100" dir="2700000" algn="tl">
                    <a:srgbClr val="FFFFFF"/>
                  </a:outerShdw>
                </a:effectLst>
              </a:rPr>
              <a:t> </a:t>
            </a:r>
          </a:p>
        </p:txBody>
      </p:sp>
      <p:sp>
        <p:nvSpPr>
          <p:cNvPr id="105475" name="Rectangle 3"/>
          <p:cNvSpPr>
            <a:spLocks noGrp="1" noChangeArrowheads="1"/>
          </p:cNvSpPr>
          <p:nvPr>
            <p:ph type="title"/>
          </p:nvPr>
        </p:nvSpPr>
        <p:spPr>
          <a:xfrm>
            <a:off x="241300" y="190500"/>
            <a:ext cx="8458200" cy="584200"/>
          </a:xfrm>
          <a:gradFill rotWithShape="0">
            <a:gsLst>
              <a:gs pos="0">
                <a:schemeClr val="bg1"/>
              </a:gs>
              <a:gs pos="50000">
                <a:srgbClr val="0000FF"/>
              </a:gs>
              <a:gs pos="100000">
                <a:schemeClr val="bg1"/>
              </a:gs>
            </a:gsLst>
            <a:lin ang="0" scaled="1"/>
          </a:gradFill>
          <a:ln/>
        </p:spPr>
        <p:txBody>
          <a:bodyPr/>
          <a:lstStyle/>
          <a:p>
            <a:pPr algn="l"/>
            <a:r>
              <a:rPr lang="en-US" sz="3200">
                <a:solidFill>
                  <a:schemeClr val="tx1"/>
                </a:solidFill>
              </a:rPr>
              <a:t>Recognition and Identification Clues</a:t>
            </a:r>
            <a:endParaRPr lang="en-US"/>
          </a:p>
        </p:txBody>
      </p:sp>
      <p:sp>
        <p:nvSpPr>
          <p:cNvPr id="105476" name="Text Box 4"/>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grpSp>
        <p:nvGrpSpPr>
          <p:cNvPr id="105477" name="Group 5"/>
          <p:cNvGrpSpPr>
            <a:grpSpLocks/>
          </p:cNvGrpSpPr>
          <p:nvPr/>
        </p:nvGrpSpPr>
        <p:grpSpPr bwMode="auto">
          <a:xfrm>
            <a:off x="349250" y="1106488"/>
            <a:ext cx="4210050" cy="2438400"/>
            <a:chOff x="220" y="697"/>
            <a:chExt cx="2652" cy="1536"/>
          </a:xfrm>
        </p:grpSpPr>
        <p:pic>
          <p:nvPicPr>
            <p:cNvPr id="105478" name="Picture 6"/>
            <p:cNvPicPr>
              <a:picLocks noChangeAspect="1" noChangeArrowheads="1"/>
            </p:cNvPicPr>
            <p:nvPr/>
          </p:nvPicPr>
          <p:blipFill>
            <a:blip r:embed="rId2" cstate="print"/>
            <a:srcRect/>
            <a:stretch>
              <a:fillRect/>
            </a:stretch>
          </p:blipFill>
          <p:spPr bwMode="auto">
            <a:xfrm>
              <a:off x="220" y="697"/>
              <a:ext cx="2652" cy="1536"/>
            </a:xfrm>
            <a:prstGeom prst="rect">
              <a:avLst/>
            </a:prstGeom>
            <a:ln w="9525">
              <a:solidFill>
                <a:schemeClr val="accent1"/>
              </a:solidFill>
              <a:miter lim="800000"/>
              <a:headEnd/>
              <a:tailEnd/>
            </a:ln>
          </p:spPr>
        </p:pic>
        <p:sp>
          <p:nvSpPr>
            <p:cNvPr id="105479" name="Text Box 7"/>
            <p:cNvSpPr txBox="1">
              <a:spLocks noChangeArrowheads="1"/>
            </p:cNvSpPr>
            <p:nvPr/>
          </p:nvSpPr>
          <p:spPr bwMode="auto">
            <a:xfrm>
              <a:off x="1086" y="757"/>
              <a:ext cx="1506" cy="214"/>
            </a:xfrm>
            <a:prstGeom prst="rect">
              <a:avLst/>
            </a:prstGeom>
            <a:noFill/>
            <a:ln w="9525">
              <a:noFill/>
              <a:miter lim="800000"/>
              <a:headEnd/>
              <a:tailEnd/>
            </a:ln>
            <a:effectLst/>
          </p:spPr>
          <p:txBody>
            <a:bodyPr>
              <a:spAutoFit/>
            </a:bodyPr>
            <a:lstStyle/>
            <a:p>
              <a:pPr algn="l">
                <a:lnSpc>
                  <a:spcPct val="90000"/>
                </a:lnSpc>
                <a:spcBef>
                  <a:spcPct val="0"/>
                </a:spcBef>
                <a:buFontTx/>
                <a:buNone/>
              </a:pPr>
              <a:r>
                <a:rPr lang="en-US" sz="1800" b="1">
                  <a:solidFill>
                    <a:schemeClr val="accent1"/>
                  </a:solidFill>
                  <a:latin typeface="Arial" charset="0"/>
                </a:rPr>
                <a:t>Industrial Locations</a:t>
              </a:r>
              <a:endParaRPr lang="en-US" sz="1600" i="1">
                <a:solidFill>
                  <a:schemeClr val="accent1"/>
                </a:solidFill>
                <a:latin typeface="Times New Roman" pitchFamily="18" charset="0"/>
              </a:endParaRPr>
            </a:p>
          </p:txBody>
        </p:sp>
      </p:grpSp>
      <p:pic>
        <p:nvPicPr>
          <p:cNvPr id="105480" name="Picture 8"/>
          <p:cNvPicPr>
            <a:picLocks noChangeAspect="1" noChangeArrowheads="1"/>
          </p:cNvPicPr>
          <p:nvPr/>
        </p:nvPicPr>
        <p:blipFill>
          <a:blip r:embed="rId3" cstate="print"/>
          <a:srcRect/>
          <a:stretch>
            <a:fillRect/>
          </a:stretch>
        </p:blipFill>
        <p:spPr bwMode="auto">
          <a:xfrm>
            <a:off x="679450" y="3360738"/>
            <a:ext cx="4013200" cy="2652712"/>
          </a:xfrm>
          <a:prstGeom prst="rect">
            <a:avLst/>
          </a:prstGeom>
          <a:noFill/>
          <a:ln w="9525">
            <a:solidFill>
              <a:schemeClr val="accent1"/>
            </a:solidFill>
            <a:miter lim="800000"/>
            <a:headEnd/>
            <a:tailEnd/>
          </a:ln>
        </p:spPr>
      </p:pic>
      <p:sp>
        <p:nvSpPr>
          <p:cNvPr id="105481" name="Rectangle 9"/>
          <p:cNvSpPr>
            <a:spLocks noGrp="1" noChangeArrowheads="1"/>
          </p:cNvSpPr>
          <p:nvPr>
            <p:ph type="body" sz="half" idx="3"/>
          </p:nvPr>
        </p:nvSpPr>
        <p:spPr>
          <a:xfrm>
            <a:off x="654050" y="5526088"/>
            <a:ext cx="1506538" cy="381000"/>
          </a:xfrm>
        </p:spPr>
        <p:txBody>
          <a:bodyPr/>
          <a:lstStyle/>
          <a:p>
            <a:pPr algn="r">
              <a:lnSpc>
                <a:spcPct val="90000"/>
              </a:lnSpc>
              <a:buFontTx/>
              <a:buNone/>
            </a:pPr>
            <a:r>
              <a:rPr lang="en-US" sz="1800">
                <a:solidFill>
                  <a:srgbClr val="3333FF"/>
                </a:solidFill>
              </a:rPr>
              <a:t>Residential</a:t>
            </a:r>
            <a:r>
              <a:rPr lang="en-US" sz="1800" b="1">
                <a:solidFill>
                  <a:srgbClr val="3333FF"/>
                </a:solidFill>
              </a:rPr>
              <a:t> </a:t>
            </a:r>
            <a:endParaRPr lang="en-US"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5477"/>
                                        </p:tgtEl>
                                        <p:attrNameLst>
                                          <p:attrName>style.visibility</p:attrName>
                                        </p:attrNameLst>
                                      </p:cBhvr>
                                      <p:to>
                                        <p:strVal val="visible"/>
                                      </p:to>
                                    </p:set>
                                    <p:animEffect transition="in" filter="slide(fromLeft)">
                                      <p:cBhvr>
                                        <p:cTn id="7" dur="500"/>
                                        <p:tgtEl>
                                          <p:spTgt spid="105477"/>
                                        </p:tgtEl>
                                      </p:cBhvr>
                                    </p:animEffect>
                                  </p:childTnLst>
                                </p:cTn>
                              </p:par>
                            </p:childTnLst>
                          </p:cTn>
                        </p:par>
                        <p:par>
                          <p:cTn id="8" fill="hold">
                            <p:stCondLst>
                              <p:cond delay="500"/>
                            </p:stCondLst>
                            <p:childTnLst>
                              <p:par>
                                <p:cTn id="9" presetID="12" presetClass="entr" presetSubtype="8" fill="hold" nodeType="afterEffect">
                                  <p:stCondLst>
                                    <p:cond delay="0"/>
                                  </p:stCondLst>
                                  <p:childTnLst>
                                    <p:set>
                                      <p:cBhvr>
                                        <p:cTn id="10" dur="1" fill="hold">
                                          <p:stCondLst>
                                            <p:cond delay="0"/>
                                          </p:stCondLst>
                                        </p:cTn>
                                        <p:tgtEl>
                                          <p:spTgt spid="105480"/>
                                        </p:tgtEl>
                                        <p:attrNameLst>
                                          <p:attrName>style.visibility</p:attrName>
                                        </p:attrNameLst>
                                      </p:cBhvr>
                                      <p:to>
                                        <p:strVal val="visible"/>
                                      </p:to>
                                    </p:set>
                                    <p:animEffect transition="in" filter="slide(fromLeft)">
                                      <p:cBhvr>
                                        <p:cTn id="11" dur="500"/>
                                        <p:tgtEl>
                                          <p:spTgt spid="105480"/>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05481">
                                            <p:txEl>
                                              <p:pRg st="0" end="0"/>
                                            </p:txEl>
                                          </p:spTgt>
                                        </p:tgtEl>
                                        <p:attrNameLst>
                                          <p:attrName>style.visibility</p:attrName>
                                        </p:attrNameLst>
                                      </p:cBhvr>
                                      <p:to>
                                        <p:strVal val="visible"/>
                                      </p:to>
                                    </p:set>
                                    <p:animEffect transition="in" filter="slide(fromLeft)">
                                      <p:cBhvr>
                                        <p:cTn id="15" dur="500"/>
                                        <p:tgtEl>
                                          <p:spTgt spid="1054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81" grpId="0" build="p" autoUpdateAnimBg="0" advAuto="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body" sz="half" idx="4294967295"/>
          </p:nvPr>
        </p:nvSpPr>
        <p:spPr>
          <a:xfrm>
            <a:off x="2819400" y="3411538"/>
            <a:ext cx="1422400" cy="815975"/>
          </a:xfrm>
        </p:spPr>
        <p:txBody>
          <a:bodyPr/>
          <a:lstStyle/>
          <a:p>
            <a:pPr marL="0" indent="0">
              <a:buFontTx/>
              <a:buNone/>
            </a:pPr>
            <a:r>
              <a:rPr lang="en-US" sz="1800" i="1">
                <a:solidFill>
                  <a:srgbClr val="00FF00"/>
                </a:solidFill>
              </a:rPr>
              <a:t>Non-Bulk Household Products</a:t>
            </a:r>
            <a:endParaRPr lang="en-US" sz="2000"/>
          </a:p>
        </p:txBody>
      </p:sp>
      <p:sp>
        <p:nvSpPr>
          <p:cNvPr id="106499" name="Rectangle 3"/>
          <p:cNvSpPr>
            <a:spLocks noChangeArrowheads="1"/>
          </p:cNvSpPr>
          <p:nvPr/>
        </p:nvSpPr>
        <p:spPr bwMode="auto">
          <a:xfrm>
            <a:off x="4851400" y="565150"/>
            <a:ext cx="3562350" cy="4016375"/>
          </a:xfrm>
          <a:prstGeom prst="rect">
            <a:avLst/>
          </a:prstGeom>
          <a:noFill/>
          <a:ln w="9525">
            <a:noFill/>
            <a:miter lim="800000"/>
            <a:headEnd/>
            <a:tailEnd/>
          </a:ln>
          <a:effectLst/>
        </p:spPr>
        <p:txBody>
          <a:bodyPr anchor="ctr"/>
          <a:lstStyle/>
          <a:p>
            <a:pPr algn="l">
              <a:lnSpc>
                <a:spcPct val="130000"/>
              </a:lnSpc>
              <a:spcBef>
                <a:spcPct val="0"/>
              </a:spcBef>
              <a:buFontTx/>
              <a:buNone/>
            </a:pPr>
            <a:r>
              <a:rPr lang="en-US" sz="2800">
                <a:effectLst>
                  <a:outerShdw blurRad="38100" dist="38100" dir="2700000" algn="tl">
                    <a:srgbClr val="FFFFFF"/>
                  </a:outerShdw>
                </a:effectLst>
              </a:rPr>
              <a:t>Identify at least two types of </a:t>
            </a:r>
            <a:r>
              <a:rPr lang="en-US" sz="2800" i="1" u="sng">
                <a:effectLst>
                  <a:outerShdw blurRad="38100" dist="38100" dir="2700000" algn="tl">
                    <a:srgbClr val="FFFFFF"/>
                  </a:outerShdw>
                </a:effectLst>
              </a:rPr>
              <a:t>containers </a:t>
            </a:r>
            <a:r>
              <a:rPr lang="en-US" sz="2800">
                <a:effectLst>
                  <a:outerShdw blurRad="38100" dist="38100" dir="2700000" algn="tl">
                    <a:srgbClr val="FFFFFF"/>
                  </a:outerShdw>
                </a:effectLst>
              </a:rPr>
              <a:t>that might indicate the  presence of hazardous materials.</a:t>
            </a:r>
            <a:r>
              <a:rPr lang="en-US">
                <a:solidFill>
                  <a:schemeClr val="tx2"/>
                </a:solidFill>
                <a:effectLst>
                  <a:outerShdw blurRad="38100" dist="38100" dir="2700000" algn="tl">
                    <a:srgbClr val="FFFFFF"/>
                  </a:outerShdw>
                </a:effectLst>
              </a:rPr>
              <a:t> </a:t>
            </a:r>
          </a:p>
        </p:txBody>
      </p:sp>
      <p:sp>
        <p:nvSpPr>
          <p:cNvPr id="106500" name="Rectangle 4"/>
          <p:cNvSpPr>
            <a:spLocks noGrp="1" noChangeArrowheads="1"/>
          </p:cNvSpPr>
          <p:nvPr>
            <p:ph type="title" idx="4294967295"/>
          </p:nvPr>
        </p:nvSpPr>
        <p:spPr>
          <a:xfrm>
            <a:off x="0" y="190500"/>
            <a:ext cx="8458200" cy="584200"/>
          </a:xfrm>
          <a:gradFill rotWithShape="0">
            <a:gsLst>
              <a:gs pos="0">
                <a:schemeClr val="bg1"/>
              </a:gs>
              <a:gs pos="50000">
                <a:srgbClr val="0000FF"/>
              </a:gs>
              <a:gs pos="100000">
                <a:schemeClr val="bg1"/>
              </a:gs>
            </a:gsLst>
            <a:lin ang="0" scaled="1"/>
          </a:gradFill>
          <a:ln/>
        </p:spPr>
        <p:txBody>
          <a:bodyPr/>
          <a:lstStyle/>
          <a:p>
            <a:pPr algn="l"/>
            <a:r>
              <a:rPr lang="en-US" sz="3200">
                <a:solidFill>
                  <a:schemeClr val="tx1"/>
                </a:solidFill>
              </a:rPr>
              <a:t>Recognition and Identification Clues</a:t>
            </a:r>
            <a:endParaRPr lang="en-US"/>
          </a:p>
        </p:txBody>
      </p:sp>
      <p:sp>
        <p:nvSpPr>
          <p:cNvPr id="106501" name="Text Box 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pic>
        <p:nvPicPr>
          <p:cNvPr id="106502" name="Picture 6"/>
          <p:cNvPicPr>
            <a:picLocks noChangeAspect="1" noChangeArrowheads="1"/>
          </p:cNvPicPr>
          <p:nvPr/>
        </p:nvPicPr>
        <p:blipFill>
          <a:blip r:embed="rId2" cstate="print"/>
          <a:srcRect/>
          <a:stretch>
            <a:fillRect/>
          </a:stretch>
        </p:blipFill>
        <p:spPr bwMode="auto">
          <a:xfrm>
            <a:off x="349250" y="2366963"/>
            <a:ext cx="2414588" cy="1858962"/>
          </a:xfrm>
          <a:prstGeom prst="rect">
            <a:avLst/>
          </a:prstGeom>
          <a:noFill/>
          <a:ln w="9525">
            <a:solidFill>
              <a:srgbClr val="00FF00"/>
            </a:solidFill>
            <a:miter lim="800000"/>
            <a:headEnd/>
            <a:tailEnd/>
          </a:ln>
        </p:spPr>
      </p:pic>
      <p:grpSp>
        <p:nvGrpSpPr>
          <p:cNvPr id="106503" name="Group 7"/>
          <p:cNvGrpSpPr>
            <a:grpSpLocks/>
          </p:cNvGrpSpPr>
          <p:nvPr/>
        </p:nvGrpSpPr>
        <p:grpSpPr bwMode="auto">
          <a:xfrm>
            <a:off x="1828800" y="1028700"/>
            <a:ext cx="2889250" cy="2209800"/>
            <a:chOff x="1152" y="648"/>
            <a:chExt cx="1820" cy="1392"/>
          </a:xfrm>
        </p:grpSpPr>
        <p:pic>
          <p:nvPicPr>
            <p:cNvPr id="106504" name="Picture 8"/>
            <p:cNvPicPr>
              <a:picLocks noChangeAspect="1" noChangeArrowheads="1"/>
            </p:cNvPicPr>
            <p:nvPr/>
          </p:nvPicPr>
          <p:blipFill>
            <a:blip r:embed="rId3" cstate="print"/>
            <a:srcRect/>
            <a:stretch>
              <a:fillRect/>
            </a:stretch>
          </p:blipFill>
          <p:spPr bwMode="auto">
            <a:xfrm>
              <a:off x="1220" y="872"/>
              <a:ext cx="1752" cy="1168"/>
            </a:xfrm>
            <a:prstGeom prst="rect">
              <a:avLst/>
            </a:prstGeom>
            <a:noFill/>
            <a:ln w="9525">
              <a:solidFill>
                <a:srgbClr val="FF3399"/>
              </a:solidFill>
              <a:miter lim="800000"/>
              <a:headEnd/>
              <a:tailEnd/>
            </a:ln>
          </p:spPr>
        </p:pic>
        <p:sp>
          <p:nvSpPr>
            <p:cNvPr id="106505" name="Text Box 9"/>
            <p:cNvSpPr txBox="1">
              <a:spLocks noChangeArrowheads="1"/>
            </p:cNvSpPr>
            <p:nvPr/>
          </p:nvSpPr>
          <p:spPr bwMode="auto">
            <a:xfrm>
              <a:off x="1152" y="648"/>
              <a:ext cx="1768" cy="231"/>
            </a:xfrm>
            <a:prstGeom prst="rect">
              <a:avLst/>
            </a:prstGeom>
            <a:noFill/>
            <a:ln w="9525">
              <a:noFill/>
              <a:miter lim="800000"/>
              <a:headEnd/>
              <a:tailEnd/>
            </a:ln>
            <a:effectLst/>
          </p:spPr>
          <p:txBody>
            <a:bodyPr>
              <a:spAutoFit/>
            </a:bodyPr>
            <a:lstStyle/>
            <a:p>
              <a:pPr algn="l">
                <a:spcBef>
                  <a:spcPct val="0"/>
                </a:spcBef>
                <a:buFontTx/>
                <a:buNone/>
              </a:pPr>
              <a:r>
                <a:rPr lang="en-US" sz="1800" b="1" i="1">
                  <a:solidFill>
                    <a:srgbClr val="00FF00"/>
                  </a:solidFill>
                  <a:latin typeface="Arial" charset="0"/>
                </a:rPr>
                <a:t>Low Pressure Tanker</a:t>
              </a:r>
              <a:endParaRPr lang="en-US" b="1">
                <a:latin typeface="Times New Roman" pitchFamily="18" charset="0"/>
              </a:endParaRPr>
            </a:p>
          </p:txBody>
        </p:sp>
      </p:grpSp>
      <p:grpSp>
        <p:nvGrpSpPr>
          <p:cNvPr id="106506" name="Group 10"/>
          <p:cNvGrpSpPr>
            <a:grpSpLocks/>
          </p:cNvGrpSpPr>
          <p:nvPr/>
        </p:nvGrpSpPr>
        <p:grpSpPr bwMode="auto">
          <a:xfrm>
            <a:off x="1060450" y="4168775"/>
            <a:ext cx="5581650" cy="2012950"/>
            <a:chOff x="668" y="2626"/>
            <a:chExt cx="3516" cy="1268"/>
          </a:xfrm>
        </p:grpSpPr>
        <p:pic>
          <p:nvPicPr>
            <p:cNvPr id="106507" name="Picture 11"/>
            <p:cNvPicPr>
              <a:picLocks noChangeAspect="1" noChangeArrowheads="1"/>
            </p:cNvPicPr>
            <p:nvPr/>
          </p:nvPicPr>
          <p:blipFill>
            <a:blip r:embed="rId4" cstate="print"/>
            <a:srcRect/>
            <a:stretch>
              <a:fillRect/>
            </a:stretch>
          </p:blipFill>
          <p:spPr bwMode="auto">
            <a:xfrm>
              <a:off x="668" y="2626"/>
              <a:ext cx="1880" cy="1268"/>
            </a:xfrm>
            <a:prstGeom prst="rect">
              <a:avLst/>
            </a:prstGeom>
            <a:noFill/>
            <a:ln w="9525">
              <a:solidFill>
                <a:srgbClr val="3333FF"/>
              </a:solidFill>
              <a:miter lim="800000"/>
              <a:headEnd/>
              <a:tailEnd/>
            </a:ln>
          </p:spPr>
        </p:pic>
        <p:sp>
          <p:nvSpPr>
            <p:cNvPr id="106508" name="Rectangle 12"/>
            <p:cNvSpPr>
              <a:spLocks noChangeArrowheads="1"/>
            </p:cNvSpPr>
            <p:nvPr/>
          </p:nvSpPr>
          <p:spPr bwMode="auto">
            <a:xfrm>
              <a:off x="2616" y="3480"/>
              <a:ext cx="1568" cy="405"/>
            </a:xfrm>
            <a:prstGeom prst="rect">
              <a:avLst/>
            </a:prstGeom>
            <a:noFill/>
            <a:ln w="9525">
              <a:solidFill>
                <a:srgbClr val="000000"/>
              </a:solidFill>
              <a:miter lim="800000"/>
              <a:headEnd/>
              <a:tailEnd/>
            </a:ln>
          </p:spPr>
          <p:txBody>
            <a:bodyPr/>
            <a:lstStyle/>
            <a:p>
              <a:pPr algn="l">
                <a:buFontTx/>
                <a:buNone/>
              </a:pPr>
              <a:r>
                <a:rPr lang="en-US" sz="1800" i="1">
                  <a:solidFill>
                    <a:srgbClr val="00FF00"/>
                  </a:solidFill>
                </a:rPr>
                <a:t>Type A Radioactive Packaging</a:t>
              </a:r>
              <a:endParaRPr lang="en-US" sz="20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06503"/>
                                        </p:tgtEl>
                                        <p:attrNameLst>
                                          <p:attrName>style.visibility</p:attrName>
                                        </p:attrNameLst>
                                      </p:cBhvr>
                                      <p:to>
                                        <p:strVal val="visible"/>
                                      </p:to>
                                    </p:set>
                                    <p:animEffect transition="in" filter="slide(fromLeft)">
                                      <p:cBhvr>
                                        <p:cTn id="7" dur="500"/>
                                        <p:tgtEl>
                                          <p:spTgt spid="10650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06502"/>
                                        </p:tgtEl>
                                        <p:attrNameLst>
                                          <p:attrName>style.visibility</p:attrName>
                                        </p:attrNameLst>
                                      </p:cBhvr>
                                      <p:to>
                                        <p:strVal val="visible"/>
                                      </p:to>
                                    </p:set>
                                    <p:animEffect transition="in" filter="slide(fromLeft)">
                                      <p:cBhvr>
                                        <p:cTn id="12" dur="500"/>
                                        <p:tgtEl>
                                          <p:spTgt spid="106502"/>
                                        </p:tgtEl>
                                      </p:cBhvr>
                                    </p:animEffect>
                                  </p:childTnLst>
                                </p:cTn>
                              </p:par>
                            </p:childTnLst>
                          </p:cTn>
                        </p:par>
                        <p:par>
                          <p:cTn id="13" fill="hold">
                            <p:stCondLst>
                              <p:cond delay="500"/>
                            </p:stCondLst>
                            <p:childTnLst>
                              <p:par>
                                <p:cTn id="14" presetID="12" presetClass="entr" presetSubtype="8" fill="hold" grpId="0" nodeType="afterEffect">
                                  <p:stCondLst>
                                    <p:cond delay="0"/>
                                  </p:stCondLst>
                                  <p:childTnLst>
                                    <p:set>
                                      <p:cBhvr>
                                        <p:cTn id="15" dur="1" fill="hold">
                                          <p:stCondLst>
                                            <p:cond delay="0"/>
                                          </p:stCondLst>
                                        </p:cTn>
                                        <p:tgtEl>
                                          <p:spTgt spid="106498">
                                            <p:txEl>
                                              <p:pRg st="0" end="0"/>
                                            </p:txEl>
                                          </p:spTgt>
                                        </p:tgtEl>
                                        <p:attrNameLst>
                                          <p:attrName>style.visibility</p:attrName>
                                        </p:attrNameLst>
                                      </p:cBhvr>
                                      <p:to>
                                        <p:strVal val="visible"/>
                                      </p:to>
                                    </p:set>
                                    <p:animEffect transition="in" filter="slide(fromLeft)">
                                      <p:cBhvr>
                                        <p:cTn id="16" dur="500"/>
                                        <p:tgtEl>
                                          <p:spTgt spid="10649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106506"/>
                                        </p:tgtEl>
                                        <p:attrNameLst>
                                          <p:attrName>style.visibility</p:attrName>
                                        </p:attrNameLst>
                                      </p:cBhvr>
                                      <p:to>
                                        <p:strVal val="visible"/>
                                      </p:to>
                                    </p:set>
                                    <p:animEffect transition="in" filter="slide(fromLeft)">
                                      <p:cBhvr>
                                        <p:cTn id="21" dur="500"/>
                                        <p:tgtEl>
                                          <p:spTgt spid="10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advAuto="0"/>
    </p:bld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body" sz="half" idx="3"/>
          </p:nvPr>
        </p:nvSpPr>
        <p:spPr>
          <a:xfrm>
            <a:off x="241300" y="1039813"/>
            <a:ext cx="4406900" cy="444500"/>
          </a:xfrm>
        </p:spPr>
        <p:txBody>
          <a:bodyPr/>
          <a:lstStyle/>
          <a:p>
            <a:pPr algn="r">
              <a:lnSpc>
                <a:spcPct val="90000"/>
              </a:lnSpc>
              <a:buFontTx/>
              <a:buNone/>
            </a:pPr>
            <a:r>
              <a:rPr lang="en-US" sz="1800" i="1">
                <a:solidFill>
                  <a:srgbClr val="00FF00"/>
                </a:solidFill>
              </a:rPr>
              <a:t>Material Safety Data Sheets</a:t>
            </a:r>
            <a:endParaRPr lang="en-US" sz="2000" i="1">
              <a:solidFill>
                <a:srgbClr val="00FF00"/>
              </a:solidFill>
            </a:endParaRPr>
          </a:p>
        </p:txBody>
      </p:sp>
      <p:pic>
        <p:nvPicPr>
          <p:cNvPr id="107523" name="Picture 3"/>
          <p:cNvPicPr>
            <a:picLocks noGrp="1" noChangeAspect="1" noChangeArrowheads="1"/>
          </p:cNvPicPr>
          <p:nvPr>
            <p:ph sz="quarter" idx="1"/>
          </p:nvPr>
        </p:nvPicPr>
        <p:blipFill>
          <a:blip r:embed="rId2" cstate="print"/>
          <a:srcRect/>
          <a:stretch>
            <a:fillRect/>
          </a:stretch>
        </p:blipFill>
        <p:spPr>
          <a:xfrm>
            <a:off x="1144588" y="1368425"/>
            <a:ext cx="3429000" cy="1981200"/>
          </a:xfrm>
          <a:ln>
            <a:solidFill>
              <a:srgbClr val="00FF00"/>
            </a:solidFill>
          </a:ln>
        </p:spPr>
      </p:pic>
      <p:sp>
        <p:nvSpPr>
          <p:cNvPr id="107524" name="Rectangle 4"/>
          <p:cNvSpPr>
            <a:spLocks noChangeArrowheads="1"/>
          </p:cNvSpPr>
          <p:nvPr/>
        </p:nvSpPr>
        <p:spPr bwMode="auto">
          <a:xfrm>
            <a:off x="4851400" y="896938"/>
            <a:ext cx="3562350" cy="4473575"/>
          </a:xfrm>
          <a:prstGeom prst="rect">
            <a:avLst/>
          </a:prstGeom>
          <a:noFill/>
          <a:ln w="9525">
            <a:noFill/>
            <a:miter lim="800000"/>
            <a:headEnd/>
            <a:tailEnd/>
          </a:ln>
          <a:effectLst/>
        </p:spPr>
        <p:txBody>
          <a:bodyPr anchor="ctr"/>
          <a:lstStyle/>
          <a:p>
            <a:pPr algn="l">
              <a:lnSpc>
                <a:spcPct val="130000"/>
              </a:lnSpc>
              <a:spcBef>
                <a:spcPct val="0"/>
              </a:spcBef>
              <a:buFontTx/>
              <a:buNone/>
            </a:pPr>
            <a:r>
              <a:rPr lang="en-US" sz="2800">
                <a:effectLst>
                  <a:outerShdw blurRad="38100" dist="38100" dir="2700000" algn="tl">
                    <a:srgbClr val="FFFFFF"/>
                  </a:outerShdw>
                </a:effectLst>
              </a:rPr>
              <a:t>Identify at least two types of </a:t>
            </a:r>
            <a:r>
              <a:rPr lang="en-US" sz="2800" i="1" u="sng">
                <a:effectLst>
                  <a:outerShdw blurRad="38100" dist="38100" dir="2700000" algn="tl">
                    <a:srgbClr val="FFFFFF"/>
                  </a:outerShdw>
                </a:effectLst>
              </a:rPr>
              <a:t>shipping papers and facility documents</a:t>
            </a:r>
            <a:r>
              <a:rPr lang="en-US" sz="2800">
                <a:effectLst>
                  <a:outerShdw blurRad="38100" dist="38100" dir="2700000" algn="tl">
                    <a:srgbClr val="FFFFFF"/>
                  </a:outerShdw>
                </a:effectLst>
              </a:rPr>
              <a:t> used to recognize the presence of hazardous materials.</a:t>
            </a:r>
            <a:r>
              <a:rPr lang="en-US">
                <a:solidFill>
                  <a:schemeClr val="tx2"/>
                </a:solidFill>
                <a:effectLst>
                  <a:outerShdw blurRad="38100" dist="38100" dir="2700000" algn="tl">
                    <a:srgbClr val="FFFFFF"/>
                  </a:outerShdw>
                </a:effectLst>
              </a:rPr>
              <a:t> </a:t>
            </a:r>
          </a:p>
        </p:txBody>
      </p:sp>
      <p:sp>
        <p:nvSpPr>
          <p:cNvPr id="107525" name="Text Box 5"/>
          <p:cNvSpPr txBox="1">
            <a:spLocks noChangeArrowheads="1"/>
          </p:cNvSpPr>
          <p:nvPr/>
        </p:nvSpPr>
        <p:spPr bwMode="auto">
          <a:xfrm>
            <a:off x="990600" y="3352800"/>
            <a:ext cx="3638550" cy="1412875"/>
          </a:xfrm>
          <a:prstGeom prst="rect">
            <a:avLst/>
          </a:prstGeom>
          <a:noFill/>
          <a:ln w="9525">
            <a:noFill/>
            <a:miter lim="800000"/>
            <a:headEnd/>
            <a:tailEnd/>
          </a:ln>
          <a:effectLst/>
        </p:spPr>
        <p:txBody>
          <a:bodyPr>
            <a:spAutoFit/>
          </a:bodyPr>
          <a:lstStyle/>
          <a:p>
            <a:pPr algn="r">
              <a:lnSpc>
                <a:spcPct val="120000"/>
              </a:lnSpc>
              <a:spcBef>
                <a:spcPct val="0"/>
              </a:spcBef>
              <a:buFontTx/>
              <a:buNone/>
            </a:pPr>
            <a:r>
              <a:rPr lang="en-US" sz="1800" b="1" i="1">
                <a:solidFill>
                  <a:srgbClr val="00FF00"/>
                </a:solidFill>
                <a:latin typeface="Arial" charset="0"/>
              </a:rPr>
              <a:t>Bill of Lading or Freight Bill</a:t>
            </a:r>
          </a:p>
          <a:p>
            <a:pPr algn="r">
              <a:lnSpc>
                <a:spcPct val="120000"/>
              </a:lnSpc>
              <a:spcBef>
                <a:spcPct val="0"/>
              </a:spcBef>
              <a:buFontTx/>
              <a:buNone/>
            </a:pPr>
            <a:r>
              <a:rPr lang="en-US" sz="1800" b="1" i="1">
                <a:solidFill>
                  <a:srgbClr val="00FF00"/>
                </a:solidFill>
                <a:latin typeface="Arial" charset="0"/>
              </a:rPr>
              <a:t>Waybill and/or Consist</a:t>
            </a:r>
          </a:p>
          <a:p>
            <a:pPr algn="r">
              <a:lnSpc>
                <a:spcPct val="120000"/>
              </a:lnSpc>
              <a:spcBef>
                <a:spcPct val="0"/>
              </a:spcBef>
              <a:buFontTx/>
              <a:buNone/>
            </a:pPr>
            <a:r>
              <a:rPr lang="en-US" sz="1800" b="1" i="1">
                <a:solidFill>
                  <a:srgbClr val="00FF00"/>
                </a:solidFill>
                <a:latin typeface="Arial" charset="0"/>
              </a:rPr>
              <a:t>Dangerous Cargo Manifest</a:t>
            </a:r>
          </a:p>
          <a:p>
            <a:pPr algn="r">
              <a:lnSpc>
                <a:spcPct val="120000"/>
              </a:lnSpc>
              <a:spcBef>
                <a:spcPct val="0"/>
              </a:spcBef>
              <a:buFontTx/>
              <a:buNone/>
            </a:pPr>
            <a:r>
              <a:rPr lang="en-US" sz="1800" b="1" i="1">
                <a:solidFill>
                  <a:srgbClr val="00FF00"/>
                </a:solidFill>
                <a:latin typeface="Arial" charset="0"/>
              </a:rPr>
              <a:t>Air Bill</a:t>
            </a:r>
            <a:endParaRPr lang="en-US" sz="1800" b="1" i="1">
              <a:solidFill>
                <a:srgbClr val="00FF00"/>
              </a:solidFill>
              <a:latin typeface="Times New Roman" pitchFamily="18" charset="0"/>
            </a:endParaRPr>
          </a:p>
        </p:txBody>
      </p:sp>
      <p:sp>
        <p:nvSpPr>
          <p:cNvPr id="107526" name="Rectangle 6"/>
          <p:cNvSpPr>
            <a:spLocks noGrp="1" noChangeArrowheads="1"/>
          </p:cNvSpPr>
          <p:nvPr>
            <p:ph type="title"/>
          </p:nvPr>
        </p:nvSpPr>
        <p:spPr>
          <a:xfrm>
            <a:off x="241300" y="190500"/>
            <a:ext cx="8458200" cy="584200"/>
          </a:xfrm>
          <a:gradFill rotWithShape="0">
            <a:gsLst>
              <a:gs pos="0">
                <a:schemeClr val="bg1"/>
              </a:gs>
              <a:gs pos="50000">
                <a:srgbClr val="0000FF"/>
              </a:gs>
              <a:gs pos="100000">
                <a:schemeClr val="bg1"/>
              </a:gs>
            </a:gsLst>
            <a:lin ang="0" scaled="1"/>
          </a:gradFill>
          <a:ln/>
        </p:spPr>
        <p:txBody>
          <a:bodyPr/>
          <a:lstStyle/>
          <a:p>
            <a:pPr algn="l"/>
            <a:r>
              <a:rPr lang="en-US" sz="3200">
                <a:solidFill>
                  <a:schemeClr val="tx1"/>
                </a:solidFill>
              </a:rPr>
              <a:t>Recognition and Identification Clues</a:t>
            </a:r>
            <a:endParaRPr lang="en-US"/>
          </a:p>
        </p:txBody>
      </p:sp>
      <p:sp>
        <p:nvSpPr>
          <p:cNvPr id="107527"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animEffect transition="in" filter="wipe(left)">
                                      <p:cBhvr>
                                        <p:cTn id="7" dur="500"/>
                                        <p:tgtEl>
                                          <p:spTgt spid="107522">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7523"/>
                                        </p:tgtEl>
                                        <p:attrNameLst>
                                          <p:attrName>style.visibility</p:attrName>
                                        </p:attrNameLst>
                                      </p:cBhvr>
                                      <p:to>
                                        <p:strVal val="visible"/>
                                      </p:to>
                                    </p:set>
                                    <p:animEffect transition="in" filter="wipe(left)">
                                      <p:cBhvr>
                                        <p:cTn id="11" dur="500"/>
                                        <p:tgtEl>
                                          <p:spTgt spid="10752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7525"/>
                                        </p:tgtEl>
                                        <p:attrNameLst>
                                          <p:attrName>style.visibility</p:attrName>
                                        </p:attrNameLst>
                                      </p:cBhvr>
                                      <p:to>
                                        <p:strVal val="visible"/>
                                      </p:to>
                                    </p:set>
                                    <p:animEffect transition="in" filter="wipe(left)">
                                      <p:cBhvr>
                                        <p:cTn id="15" dur="500"/>
                                        <p:tgtEl>
                                          <p:spTgt spid="107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autoUpdateAnimBg="0"/>
      <p:bldP spid="107523" grpId="0" animBg="1" autoUpdateAnimBg="0"/>
      <p:bldP spid="107525"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body" sz="half" idx="3"/>
          </p:nvPr>
        </p:nvSpPr>
        <p:spPr>
          <a:xfrm>
            <a:off x="217488" y="981075"/>
            <a:ext cx="4424362" cy="3500438"/>
          </a:xfrm>
        </p:spPr>
        <p:txBody>
          <a:bodyPr/>
          <a:lstStyle/>
          <a:p>
            <a:pPr algn="r">
              <a:buFontTx/>
              <a:buNone/>
            </a:pPr>
            <a:r>
              <a:rPr lang="en-US" sz="2000" i="1">
                <a:solidFill>
                  <a:srgbClr val="FF3399"/>
                </a:solidFill>
              </a:rPr>
              <a:t>DOT system for materials in transit</a:t>
            </a:r>
          </a:p>
          <a:p>
            <a:pPr algn="r">
              <a:buFontTx/>
              <a:buNone/>
            </a:pPr>
            <a:endParaRPr lang="en-US" sz="1800" i="1">
              <a:solidFill>
                <a:srgbClr val="FF3399"/>
              </a:solidFill>
            </a:endParaRPr>
          </a:p>
          <a:p>
            <a:pPr algn="r">
              <a:buFontTx/>
              <a:buNone/>
            </a:pPr>
            <a:endParaRPr lang="en-US" sz="1800" i="1">
              <a:solidFill>
                <a:srgbClr val="FF3399"/>
              </a:solidFill>
            </a:endParaRPr>
          </a:p>
          <a:p>
            <a:pPr algn="r">
              <a:buFontTx/>
              <a:buNone/>
            </a:pPr>
            <a:endParaRPr lang="en-US" sz="1800" i="1">
              <a:solidFill>
                <a:srgbClr val="FF3399"/>
              </a:solidFill>
            </a:endParaRPr>
          </a:p>
          <a:p>
            <a:pPr algn="r">
              <a:buFontTx/>
              <a:buNone/>
            </a:pPr>
            <a:endParaRPr lang="en-US" sz="1800" i="1">
              <a:solidFill>
                <a:srgbClr val="FF3399"/>
              </a:solidFill>
            </a:endParaRPr>
          </a:p>
          <a:p>
            <a:pPr algn="r">
              <a:buFontTx/>
              <a:buNone/>
            </a:pPr>
            <a:endParaRPr lang="en-US" sz="1800" i="1">
              <a:solidFill>
                <a:srgbClr val="FF3399"/>
              </a:solidFill>
            </a:endParaRPr>
          </a:p>
          <a:p>
            <a:pPr algn="r">
              <a:buFontTx/>
              <a:buNone/>
            </a:pPr>
            <a:endParaRPr lang="en-US" sz="1800" i="1">
              <a:solidFill>
                <a:srgbClr val="FF3399"/>
              </a:solidFill>
            </a:endParaRPr>
          </a:p>
          <a:p>
            <a:pPr algn="r">
              <a:buFontTx/>
              <a:buNone/>
            </a:pPr>
            <a:r>
              <a:rPr lang="en-US" sz="2000" i="1">
                <a:solidFill>
                  <a:srgbClr val="FF3399"/>
                </a:solidFill>
              </a:rPr>
              <a:t>The NFPA 704 system for fixed sites</a:t>
            </a:r>
            <a:endParaRPr lang="en-US" sz="2000">
              <a:solidFill>
                <a:srgbClr val="FF3399"/>
              </a:solidFill>
            </a:endParaRPr>
          </a:p>
        </p:txBody>
      </p:sp>
      <p:pic>
        <p:nvPicPr>
          <p:cNvPr id="108547" name="Picture 3"/>
          <p:cNvPicPr>
            <a:picLocks noGrp="1" noChangeAspect="1" noChangeArrowheads="1"/>
          </p:cNvPicPr>
          <p:nvPr>
            <p:ph sz="quarter" idx="2"/>
          </p:nvPr>
        </p:nvPicPr>
        <p:blipFill>
          <a:blip r:embed="rId2" cstate="print"/>
          <a:srcRect/>
          <a:stretch>
            <a:fillRect/>
          </a:stretch>
        </p:blipFill>
        <p:spPr>
          <a:xfrm>
            <a:off x="1149350" y="1379538"/>
            <a:ext cx="3429000" cy="1855787"/>
          </a:xfrm>
          <a:ln>
            <a:solidFill>
              <a:srgbClr val="FF3399"/>
            </a:solidFill>
          </a:ln>
        </p:spPr>
      </p:pic>
      <p:pic>
        <p:nvPicPr>
          <p:cNvPr id="108548" name="Picture 4"/>
          <p:cNvPicPr>
            <a:picLocks noGrp="1" noChangeAspect="1" noChangeArrowheads="1"/>
          </p:cNvPicPr>
          <p:nvPr>
            <p:ph sz="quarter" idx="1"/>
          </p:nvPr>
        </p:nvPicPr>
        <p:blipFill>
          <a:blip r:embed="rId3" cstate="print"/>
          <a:srcRect/>
          <a:stretch>
            <a:fillRect/>
          </a:stretch>
        </p:blipFill>
        <p:spPr>
          <a:xfrm>
            <a:off x="1149350" y="3667125"/>
            <a:ext cx="3429000" cy="2133600"/>
          </a:xfrm>
          <a:ln>
            <a:solidFill>
              <a:srgbClr val="FF3399"/>
            </a:solidFill>
          </a:ln>
        </p:spPr>
      </p:pic>
      <p:sp>
        <p:nvSpPr>
          <p:cNvPr id="108549" name="Text Box 5"/>
          <p:cNvSpPr txBox="1">
            <a:spLocks noChangeArrowheads="1"/>
          </p:cNvSpPr>
          <p:nvPr/>
        </p:nvSpPr>
        <p:spPr bwMode="auto">
          <a:xfrm>
            <a:off x="4876800" y="966788"/>
            <a:ext cx="2870200" cy="2654300"/>
          </a:xfrm>
          <a:prstGeom prst="rect">
            <a:avLst/>
          </a:prstGeom>
          <a:noFill/>
          <a:ln w="9525">
            <a:noFill/>
            <a:miter lim="800000"/>
            <a:headEnd/>
            <a:tailEnd/>
          </a:ln>
          <a:effectLst/>
        </p:spPr>
        <p:txBody>
          <a:bodyPr>
            <a:spAutoFit/>
          </a:bodyPr>
          <a:lstStyle/>
          <a:p>
            <a:pPr algn="l">
              <a:spcBef>
                <a:spcPct val="50000"/>
              </a:spcBef>
              <a:buFontTx/>
              <a:buNone/>
            </a:pPr>
            <a:r>
              <a:rPr lang="en-US" sz="2800" b="1">
                <a:latin typeface="Arial" charset="0"/>
              </a:rPr>
              <a:t>Which marking system is used for materials in transit and which for fixed sites?</a:t>
            </a:r>
            <a:endParaRPr lang="en-US" sz="1400">
              <a:latin typeface="Times New Roman" pitchFamily="18" charset="0"/>
            </a:endParaRPr>
          </a:p>
        </p:txBody>
      </p:sp>
      <p:sp>
        <p:nvSpPr>
          <p:cNvPr id="108550" name="Rectangle 6"/>
          <p:cNvSpPr>
            <a:spLocks noGrp="1" noChangeArrowheads="1"/>
          </p:cNvSpPr>
          <p:nvPr>
            <p:ph type="title"/>
          </p:nvPr>
        </p:nvSpPr>
        <p:spPr>
          <a:xfrm>
            <a:off x="241300" y="190500"/>
            <a:ext cx="8458200" cy="584200"/>
          </a:xfrm>
          <a:gradFill rotWithShape="0">
            <a:gsLst>
              <a:gs pos="0">
                <a:schemeClr val="bg1"/>
              </a:gs>
              <a:gs pos="50000">
                <a:srgbClr val="0000FF"/>
              </a:gs>
              <a:gs pos="100000">
                <a:schemeClr val="bg1"/>
              </a:gs>
            </a:gsLst>
            <a:lin ang="0" scaled="1"/>
          </a:gradFill>
          <a:ln/>
        </p:spPr>
        <p:txBody>
          <a:bodyPr/>
          <a:lstStyle/>
          <a:p>
            <a:pPr algn="l"/>
            <a:r>
              <a:rPr lang="en-US" sz="3200">
                <a:solidFill>
                  <a:schemeClr val="tx1"/>
                </a:solidFill>
              </a:rPr>
              <a:t>Recognition and Identification Clues</a:t>
            </a:r>
            <a:endParaRPr lang="en-US"/>
          </a:p>
        </p:txBody>
      </p:sp>
      <p:sp>
        <p:nvSpPr>
          <p:cNvPr id="108551"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8548"/>
                                        </p:tgtEl>
                                        <p:attrNameLst>
                                          <p:attrName>style.visibility</p:attrName>
                                        </p:attrNameLst>
                                      </p:cBhvr>
                                      <p:to>
                                        <p:strVal val="visible"/>
                                      </p:to>
                                    </p:set>
                                    <p:animEffect transition="in" filter="wipe(left)">
                                      <p:cBhvr>
                                        <p:cTn id="11" dur="500"/>
                                        <p:tgtEl>
                                          <p:spTgt spid="10854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8546">
                                            <p:txEl>
                                              <p:pRg st="0" end="0"/>
                                            </p:txEl>
                                          </p:spTgt>
                                        </p:tgtEl>
                                        <p:attrNameLst>
                                          <p:attrName>style.visibility</p:attrName>
                                        </p:attrNameLst>
                                      </p:cBhvr>
                                      <p:to>
                                        <p:strVal val="visible"/>
                                      </p:to>
                                    </p:set>
                                    <p:animEffect transition="in" filter="wipe(left)">
                                      <p:cBhvr>
                                        <p:cTn id="15" dur="500"/>
                                        <p:tgtEl>
                                          <p:spTgt spid="108546">
                                            <p:txEl>
                                              <p:pRg st="0" end="0"/>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8546">
                                            <p:txEl>
                                              <p:pRg st="7" end="7"/>
                                            </p:txEl>
                                          </p:spTgt>
                                        </p:tgtEl>
                                        <p:attrNameLst>
                                          <p:attrName>style.visibility</p:attrName>
                                        </p:attrNameLst>
                                      </p:cBhvr>
                                      <p:to>
                                        <p:strVal val="visible"/>
                                      </p:to>
                                    </p:set>
                                    <p:animEffect transition="in" filter="wipe(left)">
                                      <p:cBhvr>
                                        <p:cTn id="19" dur="500"/>
                                        <p:tgtEl>
                                          <p:spTgt spid="10854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6" grpId="0" build="p" autoUpdateAnimBg="0" advAuto="0"/>
      <p:bldP spid="108547" grpId="0" animBg="1" autoUpdateAnimBg="0"/>
      <p:bldP spid="108548"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6769100" y="5499100"/>
            <a:ext cx="977900" cy="822325"/>
          </a:xfrm>
          <a:prstGeom prst="rect">
            <a:avLst/>
          </a:prstGeom>
          <a:noFill/>
          <a:ln w="9525">
            <a:noFill/>
            <a:miter lim="800000"/>
            <a:headEnd/>
            <a:tailEnd/>
          </a:ln>
          <a:effectLst/>
        </p:spPr>
        <p:txBody>
          <a:bodyPr>
            <a:spAutoFit/>
          </a:bodyPr>
          <a:lstStyle/>
          <a:p>
            <a:pPr algn="l">
              <a:spcBef>
                <a:spcPct val="50000"/>
              </a:spcBef>
              <a:buFontTx/>
              <a:buNone/>
            </a:pPr>
            <a:endParaRPr lang="en-US">
              <a:latin typeface="Times New Roman" pitchFamily="18" charset="0"/>
            </a:endParaRPr>
          </a:p>
          <a:p>
            <a:pPr algn="l">
              <a:spcBef>
                <a:spcPct val="50000"/>
              </a:spcBef>
              <a:buFontTx/>
              <a:buNone/>
            </a:pPr>
            <a:endParaRPr lang="en-US">
              <a:latin typeface="Times New Roman" pitchFamily="18" charset="0"/>
            </a:endParaRPr>
          </a:p>
        </p:txBody>
      </p:sp>
      <p:sp>
        <p:nvSpPr>
          <p:cNvPr id="125955" name="AutoShape 3"/>
          <p:cNvSpPr>
            <a:spLocks/>
          </p:cNvSpPr>
          <p:nvPr/>
        </p:nvSpPr>
        <p:spPr bwMode="auto">
          <a:xfrm>
            <a:off x="3683000" y="768350"/>
            <a:ext cx="5308600" cy="83185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b="1">
                <a:effectLst>
                  <a:outerShdw blurRad="38100" dist="38100" dir="2700000" algn="tl">
                    <a:srgbClr val="FFFFFF"/>
                  </a:outerShdw>
                </a:effectLst>
                <a:latin typeface="Arial" charset="0"/>
                <a:cs typeface="Times" charset="0"/>
              </a:rPr>
              <a:t>1.	Protect your health and safety 	during a HAZMAT incident.</a:t>
            </a:r>
            <a:endParaRPr lang="en-US" b="1">
              <a:solidFill>
                <a:schemeClr val="accent1"/>
              </a:solidFill>
              <a:latin typeface="Arial" charset="0"/>
              <a:cs typeface="Times" charset="0"/>
            </a:endParaRPr>
          </a:p>
        </p:txBody>
      </p:sp>
      <p:sp>
        <p:nvSpPr>
          <p:cNvPr id="125956" name="AutoShape 4"/>
          <p:cNvSpPr>
            <a:spLocks/>
          </p:cNvSpPr>
          <p:nvPr/>
        </p:nvSpPr>
        <p:spPr bwMode="auto">
          <a:xfrm>
            <a:off x="3702050" y="1854200"/>
            <a:ext cx="5302250" cy="466725"/>
          </a:xfrm>
          <a:prstGeom prst="callout1">
            <a:avLst>
              <a:gd name="adj1" fmla="val 116329"/>
              <a:gd name="adj2" fmla="val 97843"/>
              <a:gd name="adj3" fmla="val 116329"/>
              <a:gd name="adj4" fmla="val -5630"/>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b="1">
                <a:effectLst>
                  <a:outerShdw blurRad="38100" dist="38100" dir="2700000" algn="tl">
                    <a:srgbClr val="FFFFFF"/>
                  </a:outerShdw>
                </a:effectLst>
                <a:latin typeface="Arial" charset="0"/>
                <a:cs typeface="Times" charset="0"/>
              </a:rPr>
              <a:t>2.	Recognize hazardous materials.</a:t>
            </a:r>
            <a:endParaRPr lang="en-US" b="1">
              <a:latin typeface="Arial" charset="0"/>
              <a:cs typeface="Times" charset="0"/>
            </a:endParaRPr>
          </a:p>
        </p:txBody>
      </p:sp>
      <p:sp>
        <p:nvSpPr>
          <p:cNvPr id="125957" name="AutoShape 5"/>
          <p:cNvSpPr>
            <a:spLocks/>
          </p:cNvSpPr>
          <p:nvPr/>
        </p:nvSpPr>
        <p:spPr bwMode="auto">
          <a:xfrm>
            <a:off x="3689350" y="2652713"/>
            <a:ext cx="5492750" cy="831850"/>
          </a:xfrm>
          <a:prstGeom prst="callout1">
            <a:avLst>
              <a:gd name="adj1" fmla="val 106375"/>
              <a:gd name="adj2" fmla="val 97921"/>
              <a:gd name="adj3" fmla="val 106375"/>
              <a:gd name="adj4" fmla="val -4741"/>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b="1">
                <a:effectLst>
                  <a:outerShdw blurRad="38100" dist="38100" dir="2700000" algn="tl">
                    <a:srgbClr val="FFFFFF"/>
                  </a:outerShdw>
                </a:effectLst>
                <a:latin typeface="Arial" charset="0"/>
                <a:cs typeface="Times" charset="0"/>
              </a:rPr>
              <a:t>3.	Prevent or minimize exposure to 	hazardous materials.</a:t>
            </a:r>
          </a:p>
        </p:txBody>
      </p:sp>
      <p:sp>
        <p:nvSpPr>
          <p:cNvPr id="125958" name="AutoShape 6"/>
          <p:cNvSpPr>
            <a:spLocks/>
          </p:cNvSpPr>
          <p:nvPr/>
        </p:nvSpPr>
        <p:spPr bwMode="auto">
          <a:xfrm>
            <a:off x="3702050" y="3756025"/>
            <a:ext cx="5314950" cy="831850"/>
          </a:xfrm>
          <a:prstGeom prst="callout1">
            <a:avLst>
              <a:gd name="adj1" fmla="val 109176"/>
              <a:gd name="adj2" fmla="val 97847"/>
              <a:gd name="adj3" fmla="val 109176"/>
              <a:gd name="adj4" fmla="val -5616"/>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b="1">
                <a:solidFill>
                  <a:schemeClr val="tx2"/>
                </a:solidFill>
                <a:effectLst>
                  <a:outerShdw blurRad="38100" dist="38100" dir="2700000" algn="tl">
                    <a:srgbClr val="FFFFFF"/>
                  </a:outerShdw>
                </a:effectLst>
                <a:latin typeface="Arial" charset="0"/>
                <a:cs typeface="Times" charset="0"/>
              </a:rPr>
              <a:t>4. Come home alive and live to 		 collect a well earned retirement.</a:t>
            </a:r>
            <a:endParaRPr lang="en-US" b="1">
              <a:solidFill>
                <a:schemeClr val="tx2"/>
              </a:solidFill>
              <a:latin typeface="Arial" charset="0"/>
              <a:cs typeface="Times" charset="0"/>
            </a:endParaRPr>
          </a:p>
        </p:txBody>
      </p:sp>
      <p:sp>
        <p:nvSpPr>
          <p:cNvPr id="125959" name="Rectangle 7"/>
          <p:cNvSpPr>
            <a:spLocks noChangeArrowheads="1"/>
          </p:cNvSpPr>
          <p:nvPr/>
        </p:nvSpPr>
        <p:spPr bwMode="auto">
          <a:xfrm>
            <a:off x="0" y="0"/>
            <a:ext cx="3429000" cy="6858000"/>
          </a:xfrm>
          <a:prstGeom prst="rect">
            <a:avLst/>
          </a:prstGeom>
          <a:gradFill rotWithShape="0">
            <a:gsLst>
              <a:gs pos="0">
                <a:schemeClr val="bg1"/>
              </a:gs>
              <a:gs pos="100000">
                <a:srgbClr val="FF33CC"/>
              </a:gs>
            </a:gsLst>
            <a:lin ang="0" scaled="1"/>
          </a:gradFill>
          <a:ln w="9525">
            <a:noFill/>
            <a:miter lim="800000"/>
            <a:headEnd/>
            <a:tailEnd/>
          </a:ln>
          <a:effectLst/>
        </p:spPr>
        <p:txBody>
          <a:bodyPr wrap="none" anchor="ctr"/>
          <a:lstStyle/>
          <a:p>
            <a:endParaRPr lang="en-US"/>
          </a:p>
        </p:txBody>
      </p:sp>
      <p:sp>
        <p:nvSpPr>
          <p:cNvPr id="125960" name="AutoShape 8"/>
          <p:cNvSpPr>
            <a:spLocks/>
          </p:cNvSpPr>
          <p:nvPr/>
        </p:nvSpPr>
        <p:spPr bwMode="auto">
          <a:xfrm>
            <a:off x="736600" y="681038"/>
            <a:ext cx="2578100" cy="3265487"/>
          </a:xfrm>
          <a:prstGeom prst="callout1">
            <a:avLst>
              <a:gd name="adj1" fmla="val 4505"/>
              <a:gd name="adj2" fmla="val 102954"/>
              <a:gd name="adj3" fmla="val 236208"/>
              <a:gd name="adj4" fmla="val 102954"/>
            </a:avLst>
          </a:prstGeom>
          <a:noFill/>
          <a:ln w="9525">
            <a:noFill/>
            <a:miter lim="800000"/>
            <a:headEnd/>
            <a:tailEnd/>
          </a:ln>
          <a:effectLst/>
        </p:spPr>
        <p:txBody>
          <a:bodyPr>
            <a:spAutoFit/>
          </a:bodyPr>
          <a:lstStyle/>
          <a:p>
            <a:pPr algn="r">
              <a:spcBef>
                <a:spcPct val="0"/>
              </a:spcBef>
              <a:buFontTx/>
              <a:buNone/>
            </a:pPr>
            <a:r>
              <a:rPr lang="en-US" sz="3600" b="1">
                <a:latin typeface="Arial" charset="0"/>
              </a:rPr>
              <a:t>The Key Learning Goals</a:t>
            </a:r>
            <a:r>
              <a:rPr lang="en-US" sz="3600" b="1">
                <a:solidFill>
                  <a:schemeClr val="bg2"/>
                </a:solidFill>
                <a:latin typeface="Arial" charset="0"/>
              </a:rPr>
              <a:t> for</a:t>
            </a:r>
            <a:r>
              <a:rPr lang="en-US" sz="3200" b="1">
                <a:solidFill>
                  <a:schemeClr val="bg2"/>
                </a:solidFill>
                <a:latin typeface="Arial" charset="0"/>
              </a:rPr>
              <a:t> </a:t>
            </a:r>
            <a:r>
              <a:rPr lang="en-US" sz="3600" b="1">
                <a:solidFill>
                  <a:srgbClr val="FFFF00"/>
                </a:solidFill>
                <a:effectLst>
                  <a:outerShdw blurRad="38100" dist="38100" dir="2700000" algn="tl">
                    <a:srgbClr val="000000"/>
                  </a:outerShdw>
                </a:effectLst>
                <a:latin typeface="Arial" charset="0"/>
              </a:rPr>
              <a:t>The</a:t>
            </a:r>
            <a:r>
              <a:rPr lang="en-US" sz="3600" b="1">
                <a:solidFill>
                  <a:srgbClr val="FFFF00"/>
                </a:solidFill>
                <a:latin typeface="Arial" charset="0"/>
              </a:rPr>
              <a:t> </a:t>
            </a:r>
            <a:r>
              <a:rPr lang="en-US" sz="3600" b="1">
                <a:solidFill>
                  <a:srgbClr val="FFFF00"/>
                </a:solidFill>
                <a:effectLst>
                  <a:outerShdw blurRad="38100" dist="38100" dir="2700000" algn="tl">
                    <a:srgbClr val="000000"/>
                  </a:outerShdw>
                </a:effectLst>
                <a:latin typeface="Arial" charset="0"/>
              </a:rPr>
              <a:t>First Responder</a:t>
            </a:r>
            <a:endParaRPr lang="en-US" sz="3200" b="1">
              <a:solidFill>
                <a:schemeClr val="bg2"/>
              </a:solidFill>
              <a:latin typeface="Arial" charset="0"/>
            </a:endParaRPr>
          </a:p>
          <a:p>
            <a:pPr algn="r">
              <a:spcBef>
                <a:spcPct val="0"/>
              </a:spcBef>
              <a:buFontTx/>
              <a:buNone/>
            </a:pPr>
            <a:endParaRPr lang="en-US" sz="2800" b="1">
              <a:solidFill>
                <a:srgbClr val="FF33CC"/>
              </a:solidFill>
              <a:latin typeface="Arial"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752475" y="876300"/>
            <a:ext cx="6026150" cy="2476500"/>
          </a:xfrm>
          <a:prstGeom prst="rect">
            <a:avLst/>
          </a:prstGeom>
          <a:noFill/>
          <a:ln w="9525">
            <a:solidFill>
              <a:srgbClr val="00FF00"/>
            </a:solidFill>
            <a:miter lim="800000"/>
            <a:headEnd/>
            <a:tailEnd/>
          </a:ln>
          <a:effectLst/>
        </p:spPr>
        <p:txBody>
          <a:bodyPr>
            <a:spAutoFit/>
          </a:bodyPr>
          <a:lstStyle/>
          <a:p>
            <a:pPr algn="l">
              <a:spcBef>
                <a:spcPct val="0"/>
              </a:spcBef>
              <a:buFontTx/>
              <a:buNone/>
              <a:tabLst>
                <a:tab pos="285750" algn="l"/>
              </a:tabLst>
            </a:pPr>
            <a:r>
              <a:rPr lang="en-US" sz="2000" b="1">
                <a:latin typeface="Arial" charset="0"/>
              </a:rPr>
              <a:t>1. What are three types of products this 		</a:t>
            </a:r>
            <a:r>
              <a:rPr lang="en-US" sz="2000" b="1" u="sng">
                <a:latin typeface="Arial" charset="0"/>
              </a:rPr>
              <a:t>non-pressure highway carrier</a:t>
            </a:r>
            <a:r>
              <a:rPr lang="en-US" sz="2000" b="1">
                <a:latin typeface="Arial" charset="0"/>
              </a:rPr>
              <a:t> might be 		carrying?</a:t>
            </a:r>
          </a:p>
          <a:p>
            <a:pPr algn="l">
              <a:spcBef>
                <a:spcPct val="0"/>
              </a:spcBef>
              <a:buFontTx/>
              <a:buNone/>
              <a:tabLst>
                <a:tab pos="285750" algn="l"/>
              </a:tabLst>
            </a:pPr>
            <a:r>
              <a:rPr lang="en-US" b="1">
                <a:latin typeface="Arial" charset="0"/>
              </a:rPr>
              <a:t> </a:t>
            </a:r>
          </a:p>
          <a:p>
            <a:pPr lvl="1" algn="l">
              <a:spcBef>
                <a:spcPct val="0"/>
              </a:spcBef>
              <a:buFontTx/>
              <a:buNone/>
              <a:tabLst>
                <a:tab pos="285750" algn="l"/>
              </a:tabLst>
            </a:pPr>
            <a:endParaRPr lang="en-US" b="1">
              <a:latin typeface="Arial" charset="0"/>
            </a:endParaRPr>
          </a:p>
          <a:p>
            <a:pPr lvl="1" algn="l">
              <a:spcBef>
                <a:spcPct val="0"/>
              </a:spcBef>
              <a:buFontTx/>
              <a:buNone/>
              <a:tabLst>
                <a:tab pos="285750" algn="l"/>
              </a:tabLst>
            </a:pPr>
            <a:endParaRPr lang="en-US" b="1">
              <a:latin typeface="Arial" charset="0"/>
            </a:endParaRPr>
          </a:p>
          <a:p>
            <a:pPr lvl="1" algn="l">
              <a:spcBef>
                <a:spcPct val="0"/>
              </a:spcBef>
              <a:buFontTx/>
              <a:buNone/>
              <a:tabLst>
                <a:tab pos="285750" algn="l"/>
              </a:tabLst>
            </a:pPr>
            <a:endParaRPr lang="en-US" b="1">
              <a:latin typeface="Arial" charset="0"/>
            </a:endParaRPr>
          </a:p>
        </p:txBody>
      </p:sp>
      <p:sp>
        <p:nvSpPr>
          <p:cNvPr id="111619" name="Text Box 3"/>
          <p:cNvSpPr txBox="1">
            <a:spLocks noChangeArrowheads="1"/>
          </p:cNvSpPr>
          <p:nvPr/>
        </p:nvSpPr>
        <p:spPr bwMode="auto">
          <a:xfrm>
            <a:off x="4578350" y="1936750"/>
            <a:ext cx="2097088" cy="1006475"/>
          </a:xfrm>
          <a:prstGeom prst="rect">
            <a:avLst/>
          </a:prstGeom>
          <a:noFill/>
          <a:ln w="9525">
            <a:noFill/>
            <a:miter lim="800000"/>
            <a:headEnd/>
            <a:tailEnd/>
          </a:ln>
          <a:effectLst/>
        </p:spPr>
        <p:txBody>
          <a:bodyPr>
            <a:spAutoFit/>
          </a:bodyPr>
          <a:lstStyle/>
          <a:p>
            <a:pPr lvl="1" algn="r">
              <a:spcBef>
                <a:spcPct val="0"/>
              </a:spcBef>
              <a:buFontTx/>
              <a:buNone/>
            </a:pPr>
            <a:r>
              <a:rPr lang="en-US" sz="2000" b="1" i="1">
                <a:solidFill>
                  <a:schemeClr val="tx2"/>
                </a:solidFill>
                <a:latin typeface="Arial" charset="0"/>
              </a:rPr>
              <a:t>Gasoline</a:t>
            </a:r>
          </a:p>
          <a:p>
            <a:pPr lvl="1" algn="r">
              <a:spcBef>
                <a:spcPct val="0"/>
              </a:spcBef>
              <a:buFontTx/>
              <a:buNone/>
            </a:pPr>
            <a:r>
              <a:rPr lang="en-US" sz="2000" b="1" i="1">
                <a:solidFill>
                  <a:schemeClr val="tx2"/>
                </a:solidFill>
                <a:latin typeface="Arial" charset="0"/>
              </a:rPr>
              <a:t>Fuel oil</a:t>
            </a:r>
          </a:p>
          <a:p>
            <a:pPr lvl="1" algn="r">
              <a:spcBef>
                <a:spcPct val="0"/>
              </a:spcBef>
              <a:buFontTx/>
              <a:buNone/>
            </a:pPr>
            <a:r>
              <a:rPr lang="en-US" sz="2000" b="1" i="1">
                <a:solidFill>
                  <a:schemeClr val="tx2"/>
                </a:solidFill>
                <a:latin typeface="Arial" charset="0"/>
              </a:rPr>
              <a:t>Jet fuels</a:t>
            </a:r>
            <a:endParaRPr lang="en-US" b="1">
              <a:solidFill>
                <a:schemeClr val="tx2"/>
              </a:solidFill>
              <a:latin typeface="Arial" charset="0"/>
            </a:endParaRPr>
          </a:p>
        </p:txBody>
      </p:sp>
      <p:sp>
        <p:nvSpPr>
          <p:cNvPr id="111620" name="Rectangle 4"/>
          <p:cNvSpPr>
            <a:spLocks noChangeArrowheads="1"/>
          </p:cNvSpPr>
          <p:nvPr/>
        </p:nvSpPr>
        <p:spPr bwMode="auto">
          <a:xfrm>
            <a:off x="349250" y="3163888"/>
            <a:ext cx="7737475" cy="2955925"/>
          </a:xfrm>
          <a:prstGeom prst="rect">
            <a:avLst/>
          </a:prstGeom>
          <a:solidFill>
            <a:schemeClr val="bg2"/>
          </a:solidFill>
          <a:ln w="9525">
            <a:solidFill>
              <a:schemeClr val="accent1"/>
            </a:solidFill>
            <a:miter lim="800000"/>
            <a:headEnd/>
            <a:tailEnd/>
          </a:ln>
          <a:effectLst/>
        </p:spPr>
        <p:txBody>
          <a:bodyPr/>
          <a:lstStyle/>
          <a:p>
            <a:pPr marL="342900" indent="-342900" algn="l">
              <a:buFontTx/>
              <a:buNone/>
            </a:pPr>
            <a:r>
              <a:rPr lang="en-US" sz="2000"/>
              <a:t>2. What types of products might this </a:t>
            </a:r>
            <a:r>
              <a:rPr lang="en-US" sz="2000" u="sng"/>
              <a:t>non-pressure railroad tank car</a:t>
            </a:r>
            <a:r>
              <a:rPr lang="en-US" sz="2000"/>
              <a:t> be carrying?</a:t>
            </a:r>
            <a:endParaRPr lang="en-US" sz="2800" b="1"/>
          </a:p>
        </p:txBody>
      </p:sp>
      <p:pic>
        <p:nvPicPr>
          <p:cNvPr id="111621" name="Picture 5"/>
          <p:cNvPicPr>
            <a:picLocks noChangeAspect="1" noChangeArrowheads="1"/>
          </p:cNvPicPr>
          <p:nvPr/>
        </p:nvPicPr>
        <p:blipFill>
          <a:blip r:embed="rId2" cstate="print"/>
          <a:srcRect/>
          <a:stretch>
            <a:fillRect/>
          </a:stretch>
        </p:blipFill>
        <p:spPr bwMode="auto">
          <a:xfrm>
            <a:off x="377825" y="4381500"/>
            <a:ext cx="4652963" cy="1593850"/>
          </a:xfrm>
          <a:prstGeom prst="rect">
            <a:avLst/>
          </a:prstGeom>
          <a:noFill/>
        </p:spPr>
      </p:pic>
      <p:sp>
        <p:nvSpPr>
          <p:cNvPr id="111622" name="Text Box 6"/>
          <p:cNvSpPr txBox="1">
            <a:spLocks noChangeArrowheads="1"/>
          </p:cNvSpPr>
          <p:nvPr/>
        </p:nvSpPr>
        <p:spPr bwMode="auto">
          <a:xfrm>
            <a:off x="4997450" y="3925888"/>
            <a:ext cx="2971800" cy="1739900"/>
          </a:xfrm>
          <a:prstGeom prst="rect">
            <a:avLst/>
          </a:prstGeom>
          <a:solidFill>
            <a:schemeClr val="bg2"/>
          </a:solidFill>
          <a:ln w="9525">
            <a:noFill/>
            <a:miter lim="800000"/>
            <a:headEnd/>
            <a:tailEnd/>
          </a:ln>
          <a:effectLst/>
        </p:spPr>
        <p:txBody>
          <a:bodyPr>
            <a:spAutoFit/>
          </a:bodyPr>
          <a:lstStyle/>
          <a:p>
            <a:pPr algn="r">
              <a:spcBef>
                <a:spcPct val="0"/>
              </a:spcBef>
              <a:buFontTx/>
              <a:buNone/>
            </a:pPr>
            <a:r>
              <a:rPr lang="en-US" sz="1800" b="1" i="1">
                <a:solidFill>
                  <a:schemeClr val="tx2"/>
                </a:solidFill>
                <a:latin typeface="Arial" charset="0"/>
              </a:rPr>
              <a:t>Flammable liquids</a:t>
            </a:r>
          </a:p>
          <a:p>
            <a:pPr algn="r">
              <a:spcBef>
                <a:spcPct val="0"/>
              </a:spcBef>
              <a:buFontTx/>
              <a:buNone/>
            </a:pPr>
            <a:r>
              <a:rPr lang="en-US" sz="1800" b="1" i="1">
                <a:solidFill>
                  <a:schemeClr val="tx2"/>
                </a:solidFill>
                <a:latin typeface="Arial" charset="0"/>
              </a:rPr>
              <a:t>Oxidizers</a:t>
            </a:r>
          </a:p>
          <a:p>
            <a:pPr algn="r">
              <a:spcBef>
                <a:spcPct val="0"/>
              </a:spcBef>
              <a:buFontTx/>
              <a:buNone/>
            </a:pPr>
            <a:r>
              <a:rPr lang="en-US" sz="1800" b="1" i="1">
                <a:solidFill>
                  <a:schemeClr val="tx2"/>
                </a:solidFill>
                <a:latin typeface="Arial" charset="0"/>
              </a:rPr>
              <a:t>Organic peroxides</a:t>
            </a:r>
          </a:p>
          <a:p>
            <a:pPr algn="r">
              <a:spcBef>
                <a:spcPct val="0"/>
              </a:spcBef>
              <a:buFontTx/>
              <a:buNone/>
            </a:pPr>
            <a:r>
              <a:rPr lang="en-US" sz="1800" b="1" i="1">
                <a:solidFill>
                  <a:schemeClr val="tx2"/>
                </a:solidFill>
                <a:latin typeface="Arial" charset="0"/>
              </a:rPr>
              <a:t>Poisons </a:t>
            </a:r>
          </a:p>
          <a:p>
            <a:pPr algn="r">
              <a:spcBef>
                <a:spcPct val="0"/>
              </a:spcBef>
              <a:buFontTx/>
              <a:buNone/>
            </a:pPr>
            <a:r>
              <a:rPr lang="en-US" sz="1800" b="1" i="1">
                <a:solidFill>
                  <a:schemeClr val="tx2"/>
                </a:solidFill>
                <a:latin typeface="Arial" charset="0"/>
              </a:rPr>
              <a:t>Corrosive liquids</a:t>
            </a:r>
          </a:p>
          <a:p>
            <a:pPr algn="r">
              <a:spcBef>
                <a:spcPct val="0"/>
              </a:spcBef>
              <a:buFontTx/>
              <a:buNone/>
            </a:pPr>
            <a:r>
              <a:rPr lang="en-US" sz="1800" b="1" i="1">
                <a:solidFill>
                  <a:schemeClr val="tx2"/>
                </a:solidFill>
                <a:latin typeface="Arial" charset="0"/>
              </a:rPr>
              <a:t>Non-hazardous materials</a:t>
            </a:r>
            <a:endParaRPr lang="en-US" sz="1800" b="1">
              <a:latin typeface="Times New Roman" pitchFamily="18" charset="0"/>
            </a:endParaRPr>
          </a:p>
        </p:txBody>
      </p:sp>
      <p:pic>
        <p:nvPicPr>
          <p:cNvPr id="111623" name="Picture 7"/>
          <p:cNvPicPr>
            <a:picLocks noChangeAspect="1" noChangeArrowheads="1"/>
          </p:cNvPicPr>
          <p:nvPr/>
        </p:nvPicPr>
        <p:blipFill>
          <a:blip r:embed="rId3" cstate="print"/>
          <a:srcRect/>
          <a:stretch>
            <a:fillRect/>
          </a:stretch>
        </p:blipFill>
        <p:spPr bwMode="auto">
          <a:xfrm>
            <a:off x="1054100" y="1998663"/>
            <a:ext cx="3871913" cy="995362"/>
          </a:xfrm>
          <a:prstGeom prst="rect">
            <a:avLst/>
          </a:prstGeom>
          <a:noFill/>
        </p:spPr>
      </p:pic>
      <p:sp>
        <p:nvSpPr>
          <p:cNvPr id="111624" name="Rectangle 8"/>
          <p:cNvSpPr>
            <a:spLocks noChangeArrowheads="1"/>
          </p:cNvSpPr>
          <p:nvPr/>
        </p:nvSpPr>
        <p:spPr bwMode="auto">
          <a:xfrm>
            <a:off x="241300" y="190500"/>
            <a:ext cx="8458200" cy="584200"/>
          </a:xfrm>
          <a:prstGeom prst="rect">
            <a:avLst/>
          </a:prstGeom>
          <a:gradFill rotWithShape="0">
            <a:gsLst>
              <a:gs pos="0">
                <a:schemeClr val="bg2"/>
              </a:gs>
              <a:gs pos="50000">
                <a:srgbClr val="009900"/>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Shipping Containers</a:t>
            </a:r>
            <a:endParaRPr lang="en-US" sz="4400">
              <a:solidFill>
                <a:schemeClr val="tx2"/>
              </a:solidFill>
              <a:effectLst>
                <a:outerShdw blurRad="38100" dist="38100" dir="2700000" algn="tl">
                  <a:srgbClr val="FFFFFF"/>
                </a:outerShdw>
              </a:effectLst>
            </a:endParaRPr>
          </a:p>
        </p:txBody>
      </p:sp>
      <p:sp>
        <p:nvSpPr>
          <p:cNvPr id="111625"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2</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gtEl>
                                        <p:attrNameLst>
                                          <p:attrName>style.visibility</p:attrName>
                                        </p:attrNameLst>
                                      </p:cBhvr>
                                      <p:to>
                                        <p:strVal val="visible"/>
                                      </p:to>
                                    </p:set>
                                    <p:animEffect transition="in" filter="wipe(left)">
                                      <p:cBhvr>
                                        <p:cTn id="7" dur="500"/>
                                        <p:tgtEl>
                                          <p:spTgt spid="1116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22"/>
                                        </p:tgtEl>
                                        <p:attrNameLst>
                                          <p:attrName>style.visibility</p:attrName>
                                        </p:attrNameLst>
                                      </p:cBhvr>
                                      <p:to>
                                        <p:strVal val="visible"/>
                                      </p:to>
                                    </p:set>
                                    <p:animEffect transition="in" filter="wipe(left)">
                                      <p:cBhvr>
                                        <p:cTn id="12" dur="500"/>
                                        <p:tgtEl>
                                          <p:spTgt spid="111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autoUpdateAnimBg="0"/>
      <p:bldP spid="111622" grpId="0" animBg="1"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4857750" y="1025525"/>
            <a:ext cx="3983038" cy="4603750"/>
          </a:xfrm>
          <a:prstGeom prst="rect">
            <a:avLst/>
          </a:prstGeom>
          <a:noFill/>
          <a:ln w="9525">
            <a:solidFill>
              <a:schemeClr val="accent2"/>
            </a:solidFill>
            <a:miter lim="800000"/>
            <a:headEnd/>
            <a:tailEnd/>
          </a:ln>
          <a:effectLst/>
        </p:spPr>
        <p:txBody>
          <a:bodyPr>
            <a:spAutoFit/>
          </a:bodyPr>
          <a:lstStyle/>
          <a:p>
            <a:pPr marL="233363" algn="l">
              <a:spcBef>
                <a:spcPct val="0"/>
              </a:spcBef>
              <a:buFontTx/>
              <a:buNone/>
              <a:tabLst>
                <a:tab pos="569913" algn="l"/>
              </a:tabLst>
            </a:pPr>
            <a:r>
              <a:rPr lang="en-US" sz="2000" b="1">
                <a:latin typeface="Arial Black" pitchFamily="34" charset="0"/>
                <a:cs typeface="Times" charset="0"/>
              </a:rPr>
              <a:t>2.</a:t>
            </a:r>
            <a:r>
              <a:rPr lang="en-US" sz="2000" b="1">
                <a:latin typeface="Arial" charset="0"/>
                <a:cs typeface="Times" charset="0"/>
              </a:rPr>
              <a:t> Although this gondola 		car transports bulk ores 		and other solid materials</a:t>
            </a:r>
            <a:r>
              <a:rPr lang="en-US" sz="2000" b="1">
                <a:latin typeface="Arial" charset="0"/>
              </a:rPr>
              <a:t>,</a:t>
            </a:r>
          </a:p>
          <a:p>
            <a:pPr marL="233363" algn="l">
              <a:spcBef>
                <a:spcPct val="0"/>
              </a:spcBef>
              <a:buFontTx/>
              <a:buNone/>
              <a:tabLst>
                <a:tab pos="569913" algn="l"/>
              </a:tabLst>
            </a:pPr>
            <a:endParaRPr lang="en-US" sz="2000" b="1">
              <a:latin typeface="Arial" charset="0"/>
            </a:endParaRPr>
          </a:p>
          <a:p>
            <a:pPr marL="233363" algn="l">
              <a:spcBef>
                <a:spcPct val="0"/>
              </a:spcBef>
              <a:buFontTx/>
              <a:buNone/>
              <a:tabLst>
                <a:tab pos="569913" algn="l"/>
              </a:tabLst>
            </a:pPr>
            <a:endParaRPr lang="en-US" sz="2000" b="1">
              <a:latin typeface="Arial" charset="0"/>
            </a:endParaRPr>
          </a:p>
          <a:p>
            <a:pPr marL="233363" algn="l">
              <a:spcBef>
                <a:spcPct val="0"/>
              </a:spcBef>
              <a:buFontTx/>
              <a:buNone/>
              <a:tabLst>
                <a:tab pos="569913" algn="l"/>
              </a:tabLst>
            </a:pPr>
            <a:endParaRPr lang="en-US" sz="2000" b="1">
              <a:latin typeface="Arial" charset="0"/>
            </a:endParaRPr>
          </a:p>
          <a:p>
            <a:pPr marL="233363" algn="l">
              <a:spcBef>
                <a:spcPct val="0"/>
              </a:spcBef>
              <a:buFontTx/>
              <a:buNone/>
              <a:tabLst>
                <a:tab pos="569913" algn="l"/>
              </a:tabLst>
            </a:pPr>
            <a:endParaRPr lang="en-US" sz="2000" b="1">
              <a:latin typeface="Arial" charset="0"/>
            </a:endParaRPr>
          </a:p>
          <a:p>
            <a:pPr marL="233363" algn="l">
              <a:spcBef>
                <a:spcPct val="0"/>
              </a:spcBef>
              <a:buFontTx/>
              <a:buNone/>
              <a:tabLst>
                <a:tab pos="569913" algn="l"/>
              </a:tabLst>
            </a:pPr>
            <a:r>
              <a:rPr lang="en-US" sz="2000" b="1">
                <a:latin typeface="Arial" charset="0"/>
              </a:rPr>
              <a:t> </a:t>
            </a:r>
          </a:p>
          <a:p>
            <a:pPr marL="233363" algn="l">
              <a:spcBef>
                <a:spcPct val="0"/>
              </a:spcBef>
              <a:buFontTx/>
              <a:buNone/>
              <a:tabLst>
                <a:tab pos="569913" algn="l"/>
              </a:tabLst>
            </a:pPr>
            <a:r>
              <a:rPr lang="en-US" sz="2000" b="1">
                <a:latin typeface="Arial" charset="0"/>
              </a:rPr>
              <a:t>	….what carcinogenic 		material does it often 		carry?</a:t>
            </a:r>
            <a:endParaRPr lang="en-US" b="1">
              <a:latin typeface="Arial" charset="0"/>
            </a:endParaRPr>
          </a:p>
          <a:p>
            <a:pPr lvl="1" algn="l">
              <a:spcBef>
                <a:spcPct val="0"/>
              </a:spcBef>
              <a:buFontTx/>
              <a:buNone/>
              <a:tabLst>
                <a:tab pos="569913" algn="l"/>
              </a:tabLst>
            </a:pPr>
            <a:endParaRPr lang="en-US" b="1">
              <a:latin typeface="Arial" charset="0"/>
            </a:endParaRPr>
          </a:p>
          <a:p>
            <a:pPr lvl="1" algn="l">
              <a:spcBef>
                <a:spcPct val="0"/>
              </a:spcBef>
              <a:buFontTx/>
              <a:buNone/>
              <a:tabLst>
                <a:tab pos="569913" algn="l"/>
              </a:tabLst>
            </a:pPr>
            <a:endParaRPr lang="en-US" b="1">
              <a:latin typeface="Arial" charset="0"/>
            </a:endParaRPr>
          </a:p>
          <a:p>
            <a:pPr lvl="1" algn="l">
              <a:spcBef>
                <a:spcPct val="0"/>
              </a:spcBef>
              <a:buFontTx/>
              <a:buNone/>
              <a:tabLst>
                <a:tab pos="569913" algn="l"/>
              </a:tabLst>
            </a:pPr>
            <a:endParaRPr lang="en-US" b="1">
              <a:latin typeface="Arial" charset="0"/>
            </a:endParaRPr>
          </a:p>
        </p:txBody>
      </p:sp>
      <p:sp>
        <p:nvSpPr>
          <p:cNvPr id="116739" name="Rectangle 3"/>
          <p:cNvSpPr>
            <a:spLocks noChangeArrowheads="1"/>
          </p:cNvSpPr>
          <p:nvPr/>
        </p:nvSpPr>
        <p:spPr bwMode="auto">
          <a:xfrm>
            <a:off x="0" y="76200"/>
            <a:ext cx="9144000" cy="1143000"/>
          </a:xfrm>
          <a:prstGeom prst="rect">
            <a:avLst/>
          </a:prstGeom>
          <a:noFill/>
          <a:ln w="9525">
            <a:noFill/>
            <a:miter lim="800000"/>
            <a:headEnd/>
            <a:tailEnd/>
          </a:ln>
          <a:effectLst/>
        </p:spPr>
        <p:txBody>
          <a:bodyPr anchor="ctr"/>
          <a:lstStyle/>
          <a:p>
            <a:pPr>
              <a:spcBef>
                <a:spcPct val="0"/>
              </a:spcBef>
              <a:buFontTx/>
              <a:buNone/>
            </a:pPr>
            <a:endParaRPr lang="en-US" sz="4400">
              <a:solidFill>
                <a:schemeClr val="tx2"/>
              </a:solidFill>
              <a:effectLst>
                <a:outerShdw blurRad="38100" dist="38100" dir="2700000" algn="tl">
                  <a:srgbClr val="FFFFFF"/>
                </a:outerShdw>
              </a:effectLst>
            </a:endParaRPr>
          </a:p>
        </p:txBody>
      </p:sp>
      <p:sp>
        <p:nvSpPr>
          <p:cNvPr id="116740" name="Rectangle 4"/>
          <p:cNvSpPr>
            <a:spLocks noChangeArrowheads="1"/>
          </p:cNvSpPr>
          <p:nvPr/>
        </p:nvSpPr>
        <p:spPr bwMode="auto">
          <a:xfrm>
            <a:off x="520700" y="900113"/>
            <a:ext cx="4402138" cy="5329237"/>
          </a:xfrm>
          <a:prstGeom prst="rect">
            <a:avLst/>
          </a:prstGeom>
          <a:solidFill>
            <a:schemeClr val="bg2"/>
          </a:solidFill>
          <a:ln w="9525">
            <a:solidFill>
              <a:srgbClr val="00FF00"/>
            </a:solidFill>
            <a:miter lim="800000"/>
            <a:headEnd/>
            <a:tailEnd/>
          </a:ln>
          <a:effectLst/>
        </p:spPr>
        <p:txBody>
          <a:bodyPr/>
          <a:lstStyle/>
          <a:p>
            <a:pPr marL="46038" indent="-6350" algn="l">
              <a:lnSpc>
                <a:spcPct val="120000"/>
              </a:lnSpc>
              <a:spcBef>
                <a:spcPct val="40000"/>
              </a:spcBef>
              <a:buFontTx/>
              <a:buNone/>
              <a:tabLst>
                <a:tab pos="401638" algn="l"/>
              </a:tabLst>
            </a:pPr>
            <a:r>
              <a:rPr lang="en-US" sz="2000"/>
              <a:t>1. What types of hazardous 		materials may be shipped in 	TOFCs or COFCs?</a:t>
            </a:r>
            <a:r>
              <a:rPr lang="en-US" sz="2000" i="1">
                <a:solidFill>
                  <a:schemeClr val="tx2"/>
                </a:solidFill>
              </a:rPr>
              <a:t> </a:t>
            </a:r>
          </a:p>
        </p:txBody>
      </p:sp>
      <p:sp>
        <p:nvSpPr>
          <p:cNvPr id="116741" name="Text Box 5"/>
          <p:cNvSpPr txBox="1">
            <a:spLocks noChangeArrowheads="1"/>
          </p:cNvSpPr>
          <p:nvPr/>
        </p:nvSpPr>
        <p:spPr bwMode="auto">
          <a:xfrm>
            <a:off x="655638" y="4554538"/>
            <a:ext cx="3536950" cy="366712"/>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rgbClr val="00FF00"/>
                </a:solidFill>
                <a:latin typeface="Arial" charset="0"/>
                <a:cs typeface="Times" charset="0"/>
              </a:rPr>
              <a:t>Container on Flat Car (COFC)</a:t>
            </a:r>
            <a:endParaRPr lang="en-US" b="1">
              <a:latin typeface="Arial" charset="0"/>
              <a:cs typeface="Times" charset="0"/>
            </a:endParaRPr>
          </a:p>
        </p:txBody>
      </p:sp>
      <p:sp>
        <p:nvSpPr>
          <p:cNvPr id="116742" name="Text Box 6"/>
          <p:cNvSpPr txBox="1">
            <a:spLocks noChangeArrowheads="1"/>
          </p:cNvSpPr>
          <p:nvPr/>
        </p:nvSpPr>
        <p:spPr bwMode="auto">
          <a:xfrm>
            <a:off x="641350" y="2560638"/>
            <a:ext cx="2994025" cy="366712"/>
          </a:xfrm>
          <a:prstGeom prst="rect">
            <a:avLst/>
          </a:prstGeom>
          <a:noFill/>
          <a:ln w="9525">
            <a:noFill/>
            <a:miter lim="800000"/>
            <a:headEnd/>
            <a:tailEnd/>
          </a:ln>
          <a:effectLst/>
        </p:spPr>
        <p:txBody>
          <a:bodyPr>
            <a:spAutoFit/>
          </a:bodyPr>
          <a:lstStyle/>
          <a:p>
            <a:pPr algn="r">
              <a:spcBef>
                <a:spcPct val="50000"/>
              </a:spcBef>
              <a:buFontTx/>
              <a:buNone/>
            </a:pPr>
            <a:r>
              <a:rPr lang="en-US" sz="1800" b="1">
                <a:solidFill>
                  <a:srgbClr val="00FF00"/>
                </a:solidFill>
                <a:latin typeface="Arial" charset="0"/>
                <a:cs typeface="Times" charset="0"/>
              </a:rPr>
              <a:t>Trailer on Flat Car (TOFC)</a:t>
            </a:r>
            <a:endParaRPr lang="en-US">
              <a:latin typeface="Times New Roman" pitchFamily="18" charset="0"/>
              <a:cs typeface="Times" charset="0"/>
            </a:endParaRPr>
          </a:p>
        </p:txBody>
      </p:sp>
      <p:sp>
        <p:nvSpPr>
          <p:cNvPr id="116743" name="Text Box 7"/>
          <p:cNvSpPr txBox="1">
            <a:spLocks noChangeArrowheads="1"/>
          </p:cNvSpPr>
          <p:nvPr/>
        </p:nvSpPr>
        <p:spPr bwMode="auto">
          <a:xfrm>
            <a:off x="5230813" y="2200275"/>
            <a:ext cx="1803400" cy="366713"/>
          </a:xfrm>
          <a:prstGeom prst="rect">
            <a:avLst/>
          </a:prstGeom>
          <a:noFill/>
          <a:ln w="9525">
            <a:noFill/>
            <a:miter lim="800000"/>
            <a:headEnd/>
            <a:tailEnd/>
          </a:ln>
          <a:effectLst/>
        </p:spPr>
        <p:txBody>
          <a:bodyPr>
            <a:spAutoFit/>
          </a:bodyPr>
          <a:lstStyle/>
          <a:p>
            <a:pPr algn="l">
              <a:spcBef>
                <a:spcPct val="0"/>
              </a:spcBef>
              <a:buFontTx/>
              <a:buNone/>
            </a:pPr>
            <a:r>
              <a:rPr lang="en-US" sz="1800" b="1">
                <a:solidFill>
                  <a:schemeClr val="accent2"/>
                </a:solidFill>
                <a:latin typeface="Arial" charset="0"/>
                <a:cs typeface="Times" charset="0"/>
              </a:rPr>
              <a:t>Gondola Car</a:t>
            </a:r>
            <a:r>
              <a:rPr lang="en-US" b="1">
                <a:latin typeface="Arial" charset="0"/>
                <a:cs typeface="Times" charset="0"/>
              </a:rPr>
              <a:t> </a:t>
            </a:r>
          </a:p>
        </p:txBody>
      </p:sp>
      <p:sp>
        <p:nvSpPr>
          <p:cNvPr id="116744" name="Text Box 8"/>
          <p:cNvSpPr txBox="1">
            <a:spLocks noChangeArrowheads="1"/>
          </p:cNvSpPr>
          <p:nvPr/>
        </p:nvSpPr>
        <p:spPr bwMode="auto">
          <a:xfrm>
            <a:off x="5048250" y="4789488"/>
            <a:ext cx="3032125" cy="501650"/>
          </a:xfrm>
          <a:prstGeom prst="rect">
            <a:avLst/>
          </a:prstGeom>
          <a:noFill/>
          <a:ln w="9525">
            <a:noFill/>
            <a:miter lim="800000"/>
            <a:headEnd/>
            <a:tailEnd/>
          </a:ln>
          <a:effectLst/>
        </p:spPr>
        <p:txBody>
          <a:bodyPr wrap="none"/>
          <a:lstStyle/>
          <a:p>
            <a:pPr marL="228600" lvl="2" algn="l">
              <a:spcBef>
                <a:spcPct val="0"/>
              </a:spcBef>
              <a:buFont typeface="Symbol" pitchFamily="18" charset="2"/>
              <a:buNone/>
            </a:pPr>
            <a:r>
              <a:rPr lang="en-US" b="1" i="1">
                <a:solidFill>
                  <a:schemeClr val="tx2"/>
                </a:solidFill>
                <a:latin typeface="Arial" charset="0"/>
                <a:cs typeface="Times" charset="0"/>
              </a:rPr>
              <a:t>Radioactive materials</a:t>
            </a:r>
            <a:endParaRPr lang="en-US" b="1">
              <a:latin typeface="Times New Roman" pitchFamily="18" charset="0"/>
            </a:endParaRPr>
          </a:p>
        </p:txBody>
      </p:sp>
      <p:sp>
        <p:nvSpPr>
          <p:cNvPr id="116745" name="Text Box 9"/>
          <p:cNvSpPr txBox="1">
            <a:spLocks noChangeArrowheads="1"/>
          </p:cNvSpPr>
          <p:nvPr/>
        </p:nvSpPr>
        <p:spPr bwMode="auto">
          <a:xfrm>
            <a:off x="660400" y="927100"/>
            <a:ext cx="4089400" cy="1616075"/>
          </a:xfrm>
          <a:prstGeom prst="rect">
            <a:avLst/>
          </a:prstGeom>
          <a:solidFill>
            <a:schemeClr val="bg1"/>
          </a:solidFill>
          <a:ln w="9525">
            <a:noFill/>
            <a:miter lim="800000"/>
            <a:headEnd/>
            <a:tailEnd/>
          </a:ln>
          <a:effectLst/>
        </p:spPr>
        <p:txBody>
          <a:bodyPr>
            <a:spAutoFit/>
          </a:bodyPr>
          <a:lstStyle/>
          <a:p>
            <a:pPr algn="l">
              <a:spcBef>
                <a:spcPct val="50000"/>
              </a:spcBef>
              <a:buFontTx/>
              <a:buNone/>
            </a:pPr>
            <a:r>
              <a:rPr lang="en-US" sz="2000" b="1" i="1">
                <a:solidFill>
                  <a:schemeClr val="tx2"/>
                </a:solidFill>
                <a:latin typeface="Arial" charset="0"/>
              </a:rPr>
              <a:t>There are no Federal Railroad Administration (FRA) restrictions specifying what hazard classes may be shipped in TOFCs or COFCs .</a:t>
            </a:r>
            <a:endParaRPr lang="en-US" sz="1800" i="1">
              <a:solidFill>
                <a:schemeClr val="tx2"/>
              </a:solidFill>
              <a:latin typeface="Times New Roman" pitchFamily="18" charset="0"/>
            </a:endParaRPr>
          </a:p>
        </p:txBody>
      </p:sp>
      <p:sp>
        <p:nvSpPr>
          <p:cNvPr id="116746" name="Rectangle 10"/>
          <p:cNvSpPr>
            <a:spLocks noChangeArrowheads="1"/>
          </p:cNvSpPr>
          <p:nvPr/>
        </p:nvSpPr>
        <p:spPr bwMode="auto">
          <a:xfrm>
            <a:off x="241300" y="190500"/>
            <a:ext cx="8458200" cy="584200"/>
          </a:xfrm>
          <a:prstGeom prst="rect">
            <a:avLst/>
          </a:prstGeom>
          <a:gradFill rotWithShape="0">
            <a:gsLst>
              <a:gs pos="0">
                <a:schemeClr val="bg2"/>
              </a:gs>
              <a:gs pos="50000">
                <a:srgbClr val="009900"/>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Shipping Containers</a:t>
            </a:r>
            <a:endParaRPr lang="en-US" sz="4400">
              <a:solidFill>
                <a:schemeClr val="tx2"/>
              </a:solidFill>
              <a:effectLst>
                <a:outerShdw blurRad="38100" dist="38100" dir="2700000" algn="tl">
                  <a:srgbClr val="FFFFFF"/>
                </a:outerShdw>
              </a:effectLst>
            </a:endParaRPr>
          </a:p>
        </p:txBody>
      </p:sp>
      <p:sp>
        <p:nvSpPr>
          <p:cNvPr id="116747" name="Text Box 11"/>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2</a:t>
            </a:r>
            <a:endParaRPr lang="en-US" b="1">
              <a:solidFill>
                <a:srgbClr val="FFCC00"/>
              </a:solidFill>
              <a:latin typeface="Arial" charset="0"/>
            </a:endParaRPr>
          </a:p>
        </p:txBody>
      </p:sp>
      <p:pic>
        <p:nvPicPr>
          <p:cNvPr id="116748" name="Picture 12"/>
          <p:cNvPicPr>
            <a:picLocks noChangeAspect="1" noChangeArrowheads="1"/>
          </p:cNvPicPr>
          <p:nvPr/>
        </p:nvPicPr>
        <p:blipFill>
          <a:blip r:embed="rId2" cstate="print"/>
          <a:srcRect/>
          <a:stretch>
            <a:fillRect/>
          </a:stretch>
        </p:blipFill>
        <p:spPr bwMode="auto">
          <a:xfrm flipV="1">
            <a:off x="819150" y="4997450"/>
            <a:ext cx="3149600" cy="1077913"/>
          </a:xfrm>
          <a:prstGeom prst="rect">
            <a:avLst/>
          </a:prstGeom>
          <a:noFill/>
        </p:spPr>
      </p:pic>
      <p:pic>
        <p:nvPicPr>
          <p:cNvPr id="116749" name="Picture 13"/>
          <p:cNvPicPr>
            <a:picLocks noChangeAspect="1" noChangeArrowheads="1"/>
          </p:cNvPicPr>
          <p:nvPr/>
        </p:nvPicPr>
        <p:blipFill>
          <a:blip r:embed="rId3" cstate="print"/>
          <a:srcRect/>
          <a:stretch>
            <a:fillRect/>
          </a:stretch>
        </p:blipFill>
        <p:spPr bwMode="auto">
          <a:xfrm flipV="1">
            <a:off x="5257800" y="2635250"/>
            <a:ext cx="3327400" cy="841375"/>
          </a:xfrm>
          <a:prstGeom prst="rect">
            <a:avLst/>
          </a:prstGeom>
          <a:noFill/>
        </p:spPr>
      </p:pic>
      <p:pic>
        <p:nvPicPr>
          <p:cNvPr id="116750" name="Picture 14"/>
          <p:cNvPicPr>
            <a:picLocks noChangeAspect="1" noChangeArrowheads="1"/>
          </p:cNvPicPr>
          <p:nvPr/>
        </p:nvPicPr>
        <p:blipFill>
          <a:blip r:embed="rId4" cstate="print"/>
          <a:srcRect/>
          <a:stretch>
            <a:fillRect/>
          </a:stretch>
        </p:blipFill>
        <p:spPr bwMode="auto">
          <a:xfrm>
            <a:off x="838200" y="2951163"/>
            <a:ext cx="3055938" cy="14493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6745"/>
                                        </p:tgtEl>
                                        <p:attrNameLst>
                                          <p:attrName>style.visibility</p:attrName>
                                        </p:attrNameLst>
                                      </p:cBhvr>
                                      <p:to>
                                        <p:strVal val="visible"/>
                                      </p:to>
                                    </p:set>
                                    <p:animEffect transition="in" filter="wipe(left)">
                                      <p:cBhvr>
                                        <p:cTn id="7" dur="500"/>
                                        <p:tgtEl>
                                          <p:spTgt spid="1167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6744"/>
                                        </p:tgtEl>
                                        <p:attrNameLst>
                                          <p:attrName>style.visibility</p:attrName>
                                        </p:attrNameLst>
                                      </p:cBhvr>
                                      <p:to>
                                        <p:strVal val="visible"/>
                                      </p:to>
                                    </p:set>
                                    <p:animEffect transition="in" filter="wipe(left)">
                                      <p:cBhvr>
                                        <p:cTn id="12" dur="500"/>
                                        <p:tgtEl>
                                          <p:spTgt spid="116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utoUpdateAnimBg="0"/>
      <p:bldP spid="116745"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body" sz="half" idx="2"/>
          </p:nvPr>
        </p:nvSpPr>
        <p:spPr>
          <a:xfrm>
            <a:off x="4141788" y="860425"/>
            <a:ext cx="4271962" cy="2719388"/>
          </a:xfrm>
        </p:spPr>
        <p:txBody>
          <a:bodyPr/>
          <a:lstStyle/>
          <a:p>
            <a:pPr marL="6350" indent="-6350">
              <a:lnSpc>
                <a:spcPct val="80000"/>
              </a:lnSpc>
              <a:buFontTx/>
              <a:buNone/>
            </a:pPr>
            <a:r>
              <a:rPr lang="en-US" sz="1600"/>
              <a:t>Which document contains in-depth information on physical properties,</a:t>
            </a:r>
          </a:p>
          <a:p>
            <a:pPr marL="6350" indent="-6350">
              <a:lnSpc>
                <a:spcPct val="80000"/>
              </a:lnSpc>
              <a:buFontTx/>
              <a:buNone/>
            </a:pPr>
            <a:r>
              <a:rPr lang="en-US" sz="1600"/>
              <a:t> toxicity, and personal protective equipment </a:t>
            </a:r>
          </a:p>
          <a:p>
            <a:pPr marL="6350" indent="-6350">
              <a:lnSpc>
                <a:spcPct val="80000"/>
              </a:lnSpc>
              <a:buFontTx/>
              <a:buNone/>
            </a:pPr>
            <a:endParaRPr lang="en-US" sz="1600"/>
          </a:p>
          <a:p>
            <a:pPr marL="6350" indent="-6350">
              <a:lnSpc>
                <a:spcPct val="80000"/>
              </a:lnSpc>
              <a:buFontTx/>
              <a:buNone/>
            </a:pPr>
            <a:endParaRPr lang="en-US" sz="1600"/>
          </a:p>
          <a:p>
            <a:pPr marL="6350" indent="-6350">
              <a:lnSpc>
                <a:spcPct val="80000"/>
              </a:lnSpc>
              <a:buFontTx/>
              <a:buNone/>
            </a:pPr>
            <a:endParaRPr lang="en-US" sz="1600"/>
          </a:p>
          <a:p>
            <a:pPr marL="6350" indent="-6350">
              <a:lnSpc>
                <a:spcPct val="80000"/>
              </a:lnSpc>
              <a:buFontTx/>
              <a:buNone/>
            </a:pPr>
            <a:r>
              <a:rPr lang="en-US" sz="1600"/>
              <a:t>Which document is designed for use in transportation incidents and provides information on common hazardous materials</a:t>
            </a:r>
          </a:p>
          <a:p>
            <a:pPr marL="6350" indent="-6350">
              <a:lnSpc>
                <a:spcPct val="80000"/>
              </a:lnSpc>
              <a:buFontTx/>
              <a:buNone/>
            </a:pPr>
            <a:endParaRPr lang="en-US" sz="1800"/>
          </a:p>
        </p:txBody>
      </p:sp>
      <p:pic>
        <p:nvPicPr>
          <p:cNvPr id="117763" name="Picture 3"/>
          <p:cNvPicPr>
            <a:picLocks noChangeAspect="1" noChangeArrowheads="1"/>
          </p:cNvPicPr>
          <p:nvPr/>
        </p:nvPicPr>
        <p:blipFill>
          <a:blip r:embed="rId3" cstate="print"/>
          <a:srcRect/>
          <a:stretch>
            <a:fillRect/>
          </a:stretch>
        </p:blipFill>
        <p:spPr bwMode="auto">
          <a:xfrm>
            <a:off x="3657600" y="3713163"/>
            <a:ext cx="4156075" cy="2493962"/>
          </a:xfrm>
          <a:prstGeom prst="rect">
            <a:avLst/>
          </a:prstGeom>
          <a:noFill/>
          <a:ln w="9525">
            <a:noFill/>
            <a:miter lim="800000"/>
            <a:headEnd/>
            <a:tailEnd/>
          </a:ln>
        </p:spPr>
      </p:pic>
      <p:sp>
        <p:nvSpPr>
          <p:cNvPr id="117764" name="Line 4"/>
          <p:cNvSpPr>
            <a:spLocks noChangeShapeType="1"/>
          </p:cNvSpPr>
          <p:nvPr/>
        </p:nvSpPr>
        <p:spPr bwMode="auto">
          <a:xfrm>
            <a:off x="8150225" y="1431925"/>
            <a:ext cx="263525" cy="0"/>
          </a:xfrm>
          <a:prstGeom prst="line">
            <a:avLst/>
          </a:prstGeom>
          <a:noFill/>
          <a:ln w="57150">
            <a:solidFill>
              <a:schemeClr val="tx2"/>
            </a:solidFill>
            <a:prstDash val="sysDot"/>
            <a:round/>
            <a:headEnd/>
            <a:tailEnd/>
          </a:ln>
          <a:effectLst/>
        </p:spPr>
        <p:txBody>
          <a:bodyPr wrap="none" anchor="ctr"/>
          <a:lstStyle/>
          <a:p>
            <a:endParaRPr lang="en-US"/>
          </a:p>
        </p:txBody>
      </p:sp>
      <p:sp>
        <p:nvSpPr>
          <p:cNvPr id="117765" name="Line 5"/>
          <p:cNvSpPr>
            <a:spLocks noChangeShapeType="1"/>
          </p:cNvSpPr>
          <p:nvPr/>
        </p:nvSpPr>
        <p:spPr bwMode="auto">
          <a:xfrm>
            <a:off x="8413750" y="1411288"/>
            <a:ext cx="0" cy="3233737"/>
          </a:xfrm>
          <a:prstGeom prst="line">
            <a:avLst/>
          </a:prstGeom>
          <a:noFill/>
          <a:ln w="57150">
            <a:solidFill>
              <a:schemeClr val="tx2"/>
            </a:solidFill>
            <a:prstDash val="sysDot"/>
            <a:round/>
            <a:headEnd/>
            <a:tailEnd/>
          </a:ln>
          <a:effectLst/>
        </p:spPr>
        <p:txBody>
          <a:bodyPr wrap="none" anchor="ctr"/>
          <a:lstStyle/>
          <a:p>
            <a:endParaRPr lang="en-US"/>
          </a:p>
        </p:txBody>
      </p:sp>
      <p:sp>
        <p:nvSpPr>
          <p:cNvPr id="117766" name="Line 6"/>
          <p:cNvSpPr>
            <a:spLocks noChangeShapeType="1"/>
          </p:cNvSpPr>
          <p:nvPr/>
        </p:nvSpPr>
        <p:spPr bwMode="auto">
          <a:xfrm>
            <a:off x="7840663" y="4606925"/>
            <a:ext cx="598487" cy="0"/>
          </a:xfrm>
          <a:prstGeom prst="line">
            <a:avLst/>
          </a:prstGeom>
          <a:noFill/>
          <a:ln w="57150">
            <a:solidFill>
              <a:schemeClr val="tx2"/>
            </a:solidFill>
            <a:prstDash val="sysDot"/>
            <a:round/>
            <a:headEnd type="triangle" w="med" len="med"/>
            <a:tailEnd/>
          </a:ln>
          <a:effectLst/>
        </p:spPr>
        <p:txBody>
          <a:bodyPr wrap="none" anchor="ctr"/>
          <a:lstStyle/>
          <a:p>
            <a:endParaRPr lang="en-US"/>
          </a:p>
        </p:txBody>
      </p:sp>
      <p:sp>
        <p:nvSpPr>
          <p:cNvPr id="117767" name="Line 7"/>
          <p:cNvSpPr>
            <a:spLocks noChangeShapeType="1"/>
          </p:cNvSpPr>
          <p:nvPr/>
        </p:nvSpPr>
        <p:spPr bwMode="auto">
          <a:xfrm>
            <a:off x="3051175" y="2917825"/>
            <a:ext cx="1101725" cy="0"/>
          </a:xfrm>
          <a:prstGeom prst="line">
            <a:avLst/>
          </a:prstGeom>
          <a:noFill/>
          <a:ln w="57150">
            <a:solidFill>
              <a:schemeClr val="tx2"/>
            </a:solidFill>
            <a:prstDash val="sysDot"/>
            <a:round/>
            <a:headEnd type="triangle" w="med" len="med"/>
            <a:tailEnd/>
          </a:ln>
          <a:effectLst/>
        </p:spPr>
        <p:txBody>
          <a:bodyPr wrap="none" anchor="ctr"/>
          <a:lstStyle/>
          <a:p>
            <a:endParaRPr lang="en-US"/>
          </a:p>
        </p:txBody>
      </p:sp>
      <p:sp>
        <p:nvSpPr>
          <p:cNvPr id="117768" name="Rectangle 8"/>
          <p:cNvSpPr>
            <a:spLocks noChangeArrowheads="1"/>
          </p:cNvSpPr>
          <p:nvPr/>
        </p:nvSpPr>
        <p:spPr bwMode="auto">
          <a:xfrm>
            <a:off x="4114800" y="2209800"/>
            <a:ext cx="4133850" cy="1166813"/>
          </a:xfrm>
          <a:prstGeom prst="rect">
            <a:avLst/>
          </a:prstGeom>
          <a:noFill/>
          <a:ln w="9525">
            <a:solidFill>
              <a:schemeClr val="tx2"/>
            </a:solidFill>
            <a:miter lim="800000"/>
            <a:headEnd/>
            <a:tailEnd/>
          </a:ln>
          <a:effectLst/>
        </p:spPr>
        <p:txBody>
          <a:bodyPr wrap="none" anchor="ctr"/>
          <a:lstStyle/>
          <a:p>
            <a:endParaRPr lang="en-US"/>
          </a:p>
        </p:txBody>
      </p:sp>
      <p:sp>
        <p:nvSpPr>
          <p:cNvPr id="117769" name="Rectangle 9"/>
          <p:cNvSpPr>
            <a:spLocks noChangeArrowheads="1"/>
          </p:cNvSpPr>
          <p:nvPr/>
        </p:nvSpPr>
        <p:spPr bwMode="auto">
          <a:xfrm>
            <a:off x="4114800" y="609600"/>
            <a:ext cx="4114800" cy="1192213"/>
          </a:xfrm>
          <a:prstGeom prst="rect">
            <a:avLst/>
          </a:prstGeom>
          <a:noFill/>
          <a:ln w="9525">
            <a:solidFill>
              <a:schemeClr val="tx2"/>
            </a:solidFill>
            <a:miter lim="800000"/>
            <a:headEnd/>
            <a:tailEnd/>
          </a:ln>
          <a:effectLst/>
        </p:spPr>
        <p:txBody>
          <a:bodyPr wrap="none" anchor="ctr"/>
          <a:lstStyle/>
          <a:p>
            <a:endParaRPr lang="en-US"/>
          </a:p>
        </p:txBody>
      </p:sp>
      <p:sp>
        <p:nvSpPr>
          <p:cNvPr id="117770" name="Rectangle 10"/>
          <p:cNvSpPr>
            <a:spLocks noChangeArrowheads="1"/>
          </p:cNvSpPr>
          <p:nvPr/>
        </p:nvSpPr>
        <p:spPr bwMode="auto">
          <a:xfrm>
            <a:off x="241300" y="190500"/>
            <a:ext cx="8458200" cy="584200"/>
          </a:xfrm>
          <a:prstGeom prst="rect">
            <a:avLst/>
          </a:prstGeom>
          <a:gradFill rotWithShape="0">
            <a:gsLst>
              <a:gs pos="0">
                <a:schemeClr val="bg2"/>
              </a:gs>
              <a:gs pos="50000">
                <a:srgbClr val="3333FF"/>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ERG &amp; NIOSH Guidebooks</a:t>
            </a:r>
            <a:endParaRPr lang="en-US" sz="4400">
              <a:solidFill>
                <a:schemeClr val="tx2"/>
              </a:solidFill>
              <a:effectLst>
                <a:outerShdw blurRad="38100" dist="38100" dir="2700000" algn="tl">
                  <a:srgbClr val="FFFFFF"/>
                </a:outerShdw>
              </a:effectLst>
            </a:endParaRPr>
          </a:p>
        </p:txBody>
      </p:sp>
      <p:sp>
        <p:nvSpPr>
          <p:cNvPr id="117771" name="Text Box 11"/>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pic>
        <p:nvPicPr>
          <p:cNvPr id="119823" name="Picture 15" descr="2012 ERG on CD-Rom">
            <a:hlinkClick r:id="rId4"/>
          </p:cNvPr>
          <p:cNvPicPr>
            <a:picLocks noChangeAspect="1" noChangeArrowheads="1"/>
          </p:cNvPicPr>
          <p:nvPr/>
        </p:nvPicPr>
        <p:blipFill>
          <a:blip r:embed="rId5" cstate="print"/>
          <a:srcRect/>
          <a:stretch>
            <a:fillRect/>
          </a:stretch>
        </p:blipFill>
        <p:spPr bwMode="auto">
          <a:xfrm>
            <a:off x="0" y="2362200"/>
            <a:ext cx="3048000" cy="304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9"/>
                                        </p:tgtEl>
                                        <p:attrNameLst>
                                          <p:attrName>style.visibility</p:attrName>
                                        </p:attrNameLst>
                                      </p:cBhvr>
                                      <p:to>
                                        <p:strVal val="visible"/>
                                      </p:to>
                                    </p:set>
                                    <p:animEffect transition="in" filter="wipe(left)">
                                      <p:cBhvr>
                                        <p:cTn id="7" dur="500"/>
                                        <p:tgtEl>
                                          <p:spTgt spid="11776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7764"/>
                                        </p:tgtEl>
                                        <p:attrNameLst>
                                          <p:attrName>style.visibility</p:attrName>
                                        </p:attrNameLst>
                                      </p:cBhvr>
                                      <p:to>
                                        <p:strVal val="visible"/>
                                      </p:to>
                                    </p:set>
                                    <p:animEffect transition="in" filter="wipe(left)">
                                      <p:cBhvr>
                                        <p:cTn id="11" dur="500"/>
                                        <p:tgtEl>
                                          <p:spTgt spid="11776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17765"/>
                                        </p:tgtEl>
                                        <p:attrNameLst>
                                          <p:attrName>style.visibility</p:attrName>
                                        </p:attrNameLst>
                                      </p:cBhvr>
                                      <p:to>
                                        <p:strVal val="visible"/>
                                      </p:to>
                                    </p:set>
                                    <p:animEffect transition="in" filter="wipe(up)">
                                      <p:cBhvr>
                                        <p:cTn id="15" dur="500"/>
                                        <p:tgtEl>
                                          <p:spTgt spid="117765"/>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17766"/>
                                        </p:tgtEl>
                                        <p:attrNameLst>
                                          <p:attrName>style.visibility</p:attrName>
                                        </p:attrNameLst>
                                      </p:cBhvr>
                                      <p:to>
                                        <p:strVal val="visible"/>
                                      </p:to>
                                    </p:set>
                                    <p:animEffect transition="in" filter="wipe(right)">
                                      <p:cBhvr>
                                        <p:cTn id="19" dur="500"/>
                                        <p:tgtEl>
                                          <p:spTgt spid="117766"/>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117768"/>
                                        </p:tgtEl>
                                        <p:attrNameLst>
                                          <p:attrName>style.visibility</p:attrName>
                                        </p:attrNameLst>
                                      </p:cBhvr>
                                      <p:to>
                                        <p:strVal val="visible"/>
                                      </p:to>
                                    </p:set>
                                    <p:animEffect transition="in" filter="wipe(right)">
                                      <p:cBhvr>
                                        <p:cTn id="23" dur="500"/>
                                        <p:tgtEl>
                                          <p:spTgt spid="117768"/>
                                        </p:tgtEl>
                                      </p:cBhvr>
                                    </p:animEffect>
                                  </p:childTnLst>
                                </p:cTn>
                              </p:par>
                            </p:childTnLst>
                          </p:cTn>
                        </p:par>
                        <p:par>
                          <p:cTn id="24" fill="hold">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117767"/>
                                        </p:tgtEl>
                                        <p:attrNameLst>
                                          <p:attrName>style.visibility</p:attrName>
                                        </p:attrNameLst>
                                      </p:cBhvr>
                                      <p:to>
                                        <p:strVal val="visible"/>
                                      </p:to>
                                    </p:set>
                                    <p:animEffect transition="in" filter="wipe(right)">
                                      <p:cBhvr>
                                        <p:cTn id="27" dur="500"/>
                                        <p:tgtEl>
                                          <p:spTgt spid="1177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autoUpdateAnimBg="0"/>
      <p:bldP spid="117765" grpId="0" animBg="1" autoUpdateAnimBg="0"/>
      <p:bldP spid="117766" grpId="0" animBg="1" autoUpdateAnimBg="0"/>
      <p:bldP spid="117767" grpId="0" animBg="1" autoUpdateAnimBg="0"/>
      <p:bldP spid="117768" grpId="0" animBg="1" autoUpdateAnimBg="0"/>
      <p:bldP spid="117769" grpId="0" animBg="1"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p:cNvSpPr txBox="1">
            <a:spLocks noChangeArrowheads="1"/>
          </p:cNvSpPr>
          <p:nvPr/>
        </p:nvSpPr>
        <p:spPr bwMode="auto">
          <a:xfrm>
            <a:off x="377825" y="893763"/>
            <a:ext cx="7477125" cy="2844800"/>
          </a:xfrm>
          <a:prstGeom prst="rect">
            <a:avLst/>
          </a:prstGeom>
          <a:noFill/>
          <a:ln w="9525">
            <a:solidFill>
              <a:schemeClr val="accent2"/>
            </a:solidFill>
            <a:miter lim="800000"/>
            <a:headEnd/>
            <a:tailEnd/>
          </a:ln>
          <a:effectLst/>
        </p:spPr>
        <p:txBody>
          <a:bodyPr>
            <a:spAutoFit/>
          </a:bodyPr>
          <a:lstStyle/>
          <a:p>
            <a:pPr algn="l">
              <a:spcBef>
                <a:spcPct val="0"/>
              </a:spcBef>
              <a:buFontTx/>
              <a:buNone/>
              <a:tabLst>
                <a:tab pos="285750" algn="l"/>
              </a:tabLst>
            </a:pPr>
            <a:r>
              <a:rPr lang="en-US" sz="2000" b="1">
                <a:solidFill>
                  <a:schemeClr val="accent2"/>
                </a:solidFill>
                <a:latin typeface="Arial" charset="0"/>
                <a:cs typeface="Times" charset="0"/>
              </a:rPr>
              <a:t>1</a:t>
            </a:r>
            <a:r>
              <a:rPr lang="en-US" sz="2000" b="1">
                <a:solidFill>
                  <a:schemeClr val="bg1"/>
                </a:solidFill>
                <a:effectLst>
                  <a:outerShdw blurRad="38100" dist="38100" dir="2700000" algn="tl">
                    <a:srgbClr val="000000"/>
                  </a:outerShdw>
                </a:effectLst>
                <a:latin typeface="Arial" charset="0"/>
                <a:cs typeface="Times" charset="0"/>
              </a:rPr>
              <a:t>. STATES OF MATTER:</a:t>
            </a:r>
          </a:p>
          <a:p>
            <a:pPr algn="l">
              <a:spcBef>
                <a:spcPct val="0"/>
              </a:spcBef>
              <a:buFontTx/>
              <a:buNone/>
              <a:tabLst>
                <a:tab pos="285750" algn="l"/>
              </a:tabLst>
            </a:pPr>
            <a:r>
              <a:rPr lang="en-US" sz="2000" b="1">
                <a:solidFill>
                  <a:schemeClr val="bg1"/>
                </a:solidFill>
                <a:effectLst>
                  <a:outerShdw blurRad="38100" dist="38100" dir="2700000" algn="tl">
                    <a:srgbClr val="000000"/>
                  </a:outerShdw>
                </a:effectLst>
                <a:latin typeface="Arial" charset="0"/>
                <a:cs typeface="Times" charset="0"/>
              </a:rPr>
              <a:t>	Substances can change from one state to another 		as changes occur in temperature or pressure, or both. </a:t>
            </a:r>
          </a:p>
          <a:p>
            <a:pPr algn="l">
              <a:spcBef>
                <a:spcPct val="0"/>
              </a:spcBef>
              <a:buFontTx/>
              <a:buNone/>
              <a:tabLst>
                <a:tab pos="285750" algn="l"/>
              </a:tabLst>
            </a:pPr>
            <a:endParaRPr lang="en-US" sz="2000" b="1">
              <a:solidFill>
                <a:schemeClr val="bg1"/>
              </a:solidFill>
              <a:effectLst>
                <a:outerShdw blurRad="38100" dist="38100" dir="2700000" algn="tl">
                  <a:srgbClr val="000000"/>
                </a:outerShdw>
              </a:effectLst>
              <a:latin typeface="Arial" charset="0"/>
              <a:cs typeface="Times" charset="0"/>
            </a:endParaRPr>
          </a:p>
          <a:p>
            <a:pPr algn="l">
              <a:spcBef>
                <a:spcPct val="0"/>
              </a:spcBef>
              <a:buFontTx/>
              <a:buNone/>
              <a:tabLst>
                <a:tab pos="285750" algn="l"/>
              </a:tabLst>
            </a:pPr>
            <a:r>
              <a:rPr lang="en-US" sz="2000" b="1">
                <a:solidFill>
                  <a:schemeClr val="bg1"/>
                </a:solidFill>
                <a:effectLst>
                  <a:outerShdw blurRad="38100" dist="38100" dir="2700000" algn="tl">
                    <a:srgbClr val="000000"/>
                  </a:outerShdw>
                </a:effectLst>
                <a:latin typeface="Arial" charset="0"/>
                <a:cs typeface="Times" charset="0"/>
              </a:rPr>
              <a:t>	Why would a toxic substance be more hazardous in the 	</a:t>
            </a:r>
            <a:r>
              <a:rPr lang="en-US" sz="2000" b="1" u="sng">
                <a:solidFill>
                  <a:schemeClr val="bg1"/>
                </a:solidFill>
                <a:effectLst>
                  <a:outerShdw blurRad="38100" dist="38100" dir="2700000" algn="tl">
                    <a:srgbClr val="000000"/>
                  </a:outerShdw>
                </a:effectLst>
                <a:latin typeface="Arial" charset="0"/>
                <a:cs typeface="Times" charset="0"/>
              </a:rPr>
              <a:t>gaseous state</a:t>
            </a:r>
            <a:r>
              <a:rPr lang="en-US" sz="2000" b="1">
                <a:solidFill>
                  <a:schemeClr val="bg1"/>
                </a:solidFill>
                <a:effectLst>
                  <a:outerShdw blurRad="38100" dist="38100" dir="2700000" algn="tl">
                    <a:srgbClr val="000000"/>
                  </a:outerShdw>
                </a:effectLst>
                <a:latin typeface="Arial" charset="0"/>
                <a:cs typeface="Times" charset="0"/>
              </a:rPr>
              <a:t> than in the </a:t>
            </a:r>
            <a:r>
              <a:rPr lang="en-US" sz="2000" b="1" u="sng">
                <a:solidFill>
                  <a:schemeClr val="bg1"/>
                </a:solidFill>
                <a:effectLst>
                  <a:outerShdw blurRad="38100" dist="38100" dir="2700000" algn="tl">
                    <a:srgbClr val="000000"/>
                  </a:outerShdw>
                </a:effectLst>
                <a:latin typeface="Arial" charset="0"/>
                <a:cs typeface="Times" charset="0"/>
              </a:rPr>
              <a:t>liquid state</a:t>
            </a:r>
            <a:r>
              <a:rPr lang="en-US" sz="2000" b="1">
                <a:solidFill>
                  <a:schemeClr val="bg1"/>
                </a:solidFill>
                <a:effectLst>
                  <a:outerShdw blurRad="38100" dist="38100" dir="2700000" algn="tl">
                    <a:srgbClr val="000000"/>
                  </a:outerShdw>
                </a:effectLst>
                <a:latin typeface="Arial" charset="0"/>
                <a:cs typeface="Times" charset="0"/>
              </a:rPr>
              <a:t>?</a:t>
            </a:r>
          </a:p>
          <a:p>
            <a:pPr algn="l">
              <a:spcBef>
                <a:spcPct val="0"/>
              </a:spcBef>
              <a:buFontTx/>
              <a:buNone/>
              <a:tabLst>
                <a:tab pos="285750" algn="l"/>
              </a:tabLst>
            </a:pPr>
            <a:endParaRPr lang="en-US" sz="2000" b="1">
              <a:solidFill>
                <a:schemeClr val="accent2"/>
              </a:solidFill>
              <a:latin typeface="Arial" charset="0"/>
              <a:cs typeface="Times" charset="0"/>
            </a:endParaRPr>
          </a:p>
          <a:p>
            <a:pPr algn="l">
              <a:spcBef>
                <a:spcPct val="0"/>
              </a:spcBef>
              <a:buFontTx/>
              <a:buNone/>
              <a:tabLst>
                <a:tab pos="285750" algn="l"/>
              </a:tabLst>
            </a:pPr>
            <a:endParaRPr lang="en-US" sz="2000" b="1">
              <a:latin typeface="Arial" charset="0"/>
              <a:cs typeface="Times" charset="0"/>
            </a:endParaRPr>
          </a:p>
          <a:p>
            <a:pPr algn="l">
              <a:spcBef>
                <a:spcPct val="0"/>
              </a:spcBef>
              <a:buFontTx/>
              <a:buNone/>
              <a:tabLst>
                <a:tab pos="285750" algn="l"/>
              </a:tabLst>
            </a:pPr>
            <a:endParaRPr lang="en-US" sz="2000">
              <a:latin typeface="Arial" charset="0"/>
              <a:cs typeface="Times" charset="0"/>
            </a:endParaRPr>
          </a:p>
        </p:txBody>
      </p:sp>
      <p:sp>
        <p:nvSpPr>
          <p:cNvPr id="119811" name="Text Box 3"/>
          <p:cNvSpPr txBox="1">
            <a:spLocks noChangeArrowheads="1"/>
          </p:cNvSpPr>
          <p:nvPr/>
        </p:nvSpPr>
        <p:spPr bwMode="auto">
          <a:xfrm>
            <a:off x="633413" y="2855913"/>
            <a:ext cx="4445000" cy="701675"/>
          </a:xfrm>
          <a:prstGeom prst="rect">
            <a:avLst/>
          </a:prstGeom>
          <a:noFill/>
          <a:ln w="9525">
            <a:noFill/>
            <a:miter lim="800000"/>
            <a:headEnd/>
            <a:tailEnd/>
          </a:ln>
          <a:effectLst/>
        </p:spPr>
        <p:txBody>
          <a:bodyPr>
            <a:spAutoFit/>
          </a:bodyPr>
          <a:lstStyle/>
          <a:p>
            <a:pPr algn="l">
              <a:spcBef>
                <a:spcPct val="50000"/>
              </a:spcBef>
              <a:buFontTx/>
              <a:buNone/>
            </a:pPr>
            <a:r>
              <a:rPr lang="en-US" sz="2000" b="1" i="1">
                <a:solidFill>
                  <a:schemeClr val="tx2"/>
                </a:solidFill>
                <a:latin typeface="Arial" charset="0"/>
                <a:cs typeface="Times" charset="0"/>
              </a:rPr>
              <a:t>Because it is easier to inhale as a gas and more difficult to control.</a:t>
            </a:r>
            <a:endParaRPr lang="en-US" sz="2000" b="1">
              <a:latin typeface="Arial" charset="0"/>
              <a:cs typeface="Times" charset="0"/>
            </a:endParaRPr>
          </a:p>
        </p:txBody>
      </p:sp>
      <p:sp>
        <p:nvSpPr>
          <p:cNvPr id="119812" name="Text Box 4"/>
          <p:cNvSpPr txBox="1">
            <a:spLocks noChangeArrowheads="1"/>
          </p:cNvSpPr>
          <p:nvPr/>
        </p:nvSpPr>
        <p:spPr bwMode="auto">
          <a:xfrm>
            <a:off x="5026025" y="2827338"/>
            <a:ext cx="3603625" cy="2967037"/>
          </a:xfrm>
          <a:prstGeom prst="rect">
            <a:avLst/>
          </a:prstGeom>
          <a:solidFill>
            <a:schemeClr val="bg2"/>
          </a:solidFill>
          <a:ln w="9525">
            <a:solidFill>
              <a:srgbClr val="FF66CC"/>
            </a:solidFill>
            <a:miter lim="800000"/>
            <a:headEnd/>
            <a:tailEnd/>
          </a:ln>
          <a:effectLst/>
        </p:spPr>
        <p:txBody>
          <a:bodyPr>
            <a:spAutoFit/>
          </a:bodyPr>
          <a:lstStyle/>
          <a:p>
            <a:pPr algn="l">
              <a:lnSpc>
                <a:spcPct val="90000"/>
              </a:lnSpc>
              <a:spcBef>
                <a:spcPct val="50000"/>
              </a:spcBef>
              <a:buFontTx/>
              <a:buNone/>
              <a:tabLst>
                <a:tab pos="285750" algn="l"/>
              </a:tabLst>
            </a:pPr>
            <a:r>
              <a:rPr lang="en-US" sz="2000" b="1">
                <a:solidFill>
                  <a:srgbClr val="FF66CC"/>
                </a:solidFill>
                <a:latin typeface="Arial" charset="0"/>
              </a:rPr>
              <a:t>2. FLASH POINTS:</a:t>
            </a:r>
          </a:p>
          <a:p>
            <a:pPr algn="l">
              <a:lnSpc>
                <a:spcPct val="90000"/>
              </a:lnSpc>
              <a:spcBef>
                <a:spcPct val="50000"/>
              </a:spcBef>
              <a:buFontTx/>
              <a:buNone/>
              <a:tabLst>
                <a:tab pos="285750" algn="l"/>
              </a:tabLst>
            </a:pPr>
            <a:r>
              <a:rPr lang="en-US" sz="2000" b="1">
                <a:solidFill>
                  <a:srgbClr val="FF66CC"/>
                </a:solidFill>
                <a:latin typeface="Arial" charset="0"/>
              </a:rPr>
              <a:t>	Which has a higher flash 	point - a </a:t>
            </a:r>
            <a:r>
              <a:rPr lang="en-US" sz="2000" b="1" u="sng">
                <a:solidFill>
                  <a:srgbClr val="FF66CC"/>
                </a:solidFill>
                <a:latin typeface="Arial" charset="0"/>
              </a:rPr>
              <a:t>flammable liquid</a:t>
            </a:r>
            <a:r>
              <a:rPr lang="en-US" sz="2000" b="1">
                <a:solidFill>
                  <a:srgbClr val="FF66CC"/>
                </a:solidFill>
                <a:latin typeface="Arial" charset="0"/>
              </a:rPr>
              <a:t> 	or a </a:t>
            </a:r>
            <a:r>
              <a:rPr lang="en-US" sz="2000" b="1" u="sng">
                <a:solidFill>
                  <a:srgbClr val="FF66CC"/>
                </a:solidFill>
                <a:latin typeface="Arial" charset="0"/>
              </a:rPr>
              <a:t>combustible liquid</a:t>
            </a:r>
            <a:r>
              <a:rPr lang="en-US" sz="2000" b="1">
                <a:solidFill>
                  <a:srgbClr val="FF66CC"/>
                </a:solidFill>
                <a:latin typeface="Arial" charset="0"/>
              </a:rPr>
              <a:t>?</a:t>
            </a:r>
            <a:endParaRPr lang="en-US" sz="2000" b="1">
              <a:solidFill>
                <a:srgbClr val="FF3399"/>
              </a:solidFill>
              <a:latin typeface="Arial" charset="0"/>
            </a:endParaRPr>
          </a:p>
          <a:p>
            <a:pPr algn="l">
              <a:lnSpc>
                <a:spcPct val="90000"/>
              </a:lnSpc>
              <a:spcBef>
                <a:spcPct val="50000"/>
              </a:spcBef>
              <a:buFontTx/>
              <a:buNone/>
              <a:tabLst>
                <a:tab pos="285750" algn="l"/>
              </a:tabLst>
            </a:pPr>
            <a:endParaRPr lang="en-US" sz="1800" b="1">
              <a:latin typeface="Arial" charset="0"/>
            </a:endParaRPr>
          </a:p>
          <a:p>
            <a:pPr algn="l">
              <a:lnSpc>
                <a:spcPct val="90000"/>
              </a:lnSpc>
              <a:spcBef>
                <a:spcPct val="50000"/>
              </a:spcBef>
              <a:buFontTx/>
              <a:buNone/>
              <a:tabLst>
                <a:tab pos="285750" algn="l"/>
              </a:tabLst>
            </a:pPr>
            <a:endParaRPr lang="en-US" sz="1800" b="1">
              <a:latin typeface="Arial" charset="0"/>
            </a:endParaRPr>
          </a:p>
          <a:p>
            <a:pPr algn="l">
              <a:lnSpc>
                <a:spcPct val="90000"/>
              </a:lnSpc>
              <a:spcBef>
                <a:spcPct val="50000"/>
              </a:spcBef>
              <a:buFontTx/>
              <a:buNone/>
              <a:tabLst>
                <a:tab pos="285750" algn="l"/>
              </a:tabLst>
            </a:pPr>
            <a:endParaRPr lang="en-US" sz="1800" b="1">
              <a:latin typeface="Arial" charset="0"/>
            </a:endParaRPr>
          </a:p>
          <a:p>
            <a:pPr algn="l">
              <a:spcBef>
                <a:spcPct val="50000"/>
              </a:spcBef>
              <a:buFontTx/>
              <a:buNone/>
              <a:tabLst>
                <a:tab pos="285750" algn="l"/>
              </a:tabLst>
            </a:pPr>
            <a:endParaRPr lang="en-US" sz="2000">
              <a:latin typeface="Arial" charset="0"/>
            </a:endParaRPr>
          </a:p>
        </p:txBody>
      </p:sp>
      <p:sp>
        <p:nvSpPr>
          <p:cNvPr id="119813" name="Text Box 5"/>
          <p:cNvSpPr txBox="1">
            <a:spLocks noChangeArrowheads="1"/>
          </p:cNvSpPr>
          <p:nvPr/>
        </p:nvSpPr>
        <p:spPr bwMode="auto">
          <a:xfrm>
            <a:off x="5303838" y="4230688"/>
            <a:ext cx="3186112" cy="1465262"/>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A combustible liquid has the higher flash point - above 141˚F, below 200˚F. Flammable liquid’s flash point is less than 141˚F.</a:t>
            </a:r>
            <a:endParaRPr lang="en-US" sz="2000" b="1">
              <a:latin typeface="Arial" charset="0"/>
            </a:endParaRPr>
          </a:p>
        </p:txBody>
      </p:sp>
      <p:sp>
        <p:nvSpPr>
          <p:cNvPr id="119814" name="Text Box 6"/>
          <p:cNvSpPr txBox="1">
            <a:spLocks noChangeArrowheads="1"/>
          </p:cNvSpPr>
          <p:nvPr/>
        </p:nvSpPr>
        <p:spPr bwMode="auto">
          <a:xfrm>
            <a:off x="484188" y="3662363"/>
            <a:ext cx="4640262" cy="2325687"/>
          </a:xfrm>
          <a:prstGeom prst="rect">
            <a:avLst/>
          </a:prstGeom>
          <a:solidFill>
            <a:schemeClr val="bg2"/>
          </a:solidFill>
          <a:ln w="9525">
            <a:solidFill>
              <a:srgbClr val="00FF00"/>
            </a:solidFill>
            <a:miter lim="800000"/>
            <a:headEnd/>
            <a:tailEnd/>
          </a:ln>
          <a:effectLst/>
        </p:spPr>
        <p:txBody>
          <a:bodyPr>
            <a:spAutoFit/>
          </a:bodyPr>
          <a:lstStyle/>
          <a:p>
            <a:pPr algn="l">
              <a:spcBef>
                <a:spcPct val="50000"/>
              </a:spcBef>
              <a:buFontTx/>
              <a:buNone/>
              <a:tabLst>
                <a:tab pos="285750" algn="l"/>
              </a:tabLst>
            </a:pPr>
            <a:r>
              <a:rPr lang="en-US" sz="2000" b="1">
                <a:solidFill>
                  <a:srgbClr val="00FF00"/>
                </a:solidFill>
                <a:latin typeface="Arial" charset="0"/>
              </a:rPr>
              <a:t>3. VAPOR DENSITY:</a:t>
            </a:r>
          </a:p>
          <a:p>
            <a:pPr algn="l">
              <a:spcBef>
                <a:spcPct val="50000"/>
              </a:spcBef>
              <a:buFontTx/>
              <a:buNone/>
              <a:tabLst>
                <a:tab pos="285750" algn="l"/>
              </a:tabLst>
            </a:pPr>
            <a:r>
              <a:rPr lang="en-US" sz="2000" b="1">
                <a:solidFill>
                  <a:srgbClr val="00FF00"/>
                </a:solidFill>
                <a:latin typeface="Arial" charset="0"/>
              </a:rPr>
              <a:t>	Air has a vapor density of 1. 	When released into the air, what 	happens to a substance with a 	vapor density greater than 1?</a:t>
            </a:r>
          </a:p>
          <a:p>
            <a:pPr algn="l">
              <a:spcBef>
                <a:spcPct val="50000"/>
              </a:spcBef>
              <a:buFontTx/>
              <a:buNone/>
              <a:tabLst>
                <a:tab pos="285750" algn="l"/>
              </a:tabLst>
            </a:pPr>
            <a:endParaRPr lang="en-US" b="1">
              <a:solidFill>
                <a:srgbClr val="00FF00"/>
              </a:solidFill>
              <a:latin typeface="Times New Roman" pitchFamily="18" charset="0"/>
            </a:endParaRPr>
          </a:p>
        </p:txBody>
      </p:sp>
      <p:sp>
        <p:nvSpPr>
          <p:cNvPr id="119815" name="Text Box 7"/>
          <p:cNvSpPr txBox="1">
            <a:spLocks noChangeArrowheads="1"/>
          </p:cNvSpPr>
          <p:nvPr/>
        </p:nvSpPr>
        <p:spPr bwMode="auto">
          <a:xfrm>
            <a:off x="561975" y="5475288"/>
            <a:ext cx="4484688" cy="366712"/>
          </a:xfrm>
          <a:prstGeom prst="rect">
            <a:avLst/>
          </a:prstGeom>
          <a:solidFill>
            <a:schemeClr val="bg2"/>
          </a:solid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It will sink, staying close to the ground.</a:t>
            </a:r>
            <a:endParaRPr lang="en-US" b="1">
              <a:latin typeface="Times New Roman" pitchFamily="18" charset="0"/>
            </a:endParaRPr>
          </a:p>
        </p:txBody>
      </p:sp>
      <p:sp>
        <p:nvSpPr>
          <p:cNvPr id="119816" name="Text Box 8"/>
          <p:cNvSpPr txBox="1">
            <a:spLocks noChangeArrowheads="1"/>
          </p:cNvSpPr>
          <p:nvPr/>
        </p:nvSpPr>
        <p:spPr bwMode="auto">
          <a:xfrm>
            <a:off x="558800" y="5775325"/>
            <a:ext cx="4470400" cy="366713"/>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It will sink, staying close to the ground.</a:t>
            </a:r>
          </a:p>
        </p:txBody>
      </p:sp>
      <p:sp>
        <p:nvSpPr>
          <p:cNvPr id="119817" name="Text Box 9"/>
          <p:cNvSpPr txBox="1">
            <a:spLocks noChangeArrowheads="1"/>
          </p:cNvSpPr>
          <p:nvPr/>
        </p:nvSpPr>
        <p:spPr bwMode="auto">
          <a:xfrm>
            <a:off x="558800" y="6043613"/>
            <a:ext cx="4470400" cy="366712"/>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It will sink, staying close to the ground.</a:t>
            </a:r>
          </a:p>
        </p:txBody>
      </p:sp>
      <p:sp>
        <p:nvSpPr>
          <p:cNvPr id="119818" name="Text Box 10"/>
          <p:cNvSpPr txBox="1">
            <a:spLocks noChangeArrowheads="1"/>
          </p:cNvSpPr>
          <p:nvPr/>
        </p:nvSpPr>
        <p:spPr bwMode="auto">
          <a:xfrm>
            <a:off x="558800" y="6316663"/>
            <a:ext cx="4470400" cy="366712"/>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It will sink, staying close to the ground.</a:t>
            </a:r>
            <a:endParaRPr lang="en-US" sz="1800" b="1" i="1">
              <a:solidFill>
                <a:srgbClr val="FFCC00"/>
              </a:solidFill>
              <a:latin typeface="Arial" charset="0"/>
            </a:endParaRPr>
          </a:p>
        </p:txBody>
      </p:sp>
      <p:sp>
        <p:nvSpPr>
          <p:cNvPr id="119819" name="Text Box 11"/>
          <p:cNvSpPr txBox="1">
            <a:spLocks noChangeArrowheads="1"/>
          </p:cNvSpPr>
          <p:nvPr/>
        </p:nvSpPr>
        <p:spPr bwMode="auto">
          <a:xfrm>
            <a:off x="558800" y="6573838"/>
            <a:ext cx="4470400" cy="366712"/>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It will sink, staying close to the ground.</a:t>
            </a:r>
            <a:endParaRPr lang="en-US" sz="1800" b="1" i="1">
              <a:solidFill>
                <a:srgbClr val="FFCC00"/>
              </a:solidFill>
              <a:latin typeface="Arial" charset="0"/>
            </a:endParaRPr>
          </a:p>
        </p:txBody>
      </p:sp>
      <p:sp>
        <p:nvSpPr>
          <p:cNvPr id="119820" name="Rectangle 12"/>
          <p:cNvSpPr>
            <a:spLocks noChangeArrowheads="1"/>
          </p:cNvSpPr>
          <p:nvPr/>
        </p:nvSpPr>
        <p:spPr bwMode="auto">
          <a:xfrm>
            <a:off x="241300" y="190500"/>
            <a:ext cx="8458200" cy="584200"/>
          </a:xfrm>
          <a:prstGeom prst="rect">
            <a:avLst/>
          </a:prstGeom>
          <a:gradFill rotWithShape="0">
            <a:gsLst>
              <a:gs pos="0">
                <a:schemeClr val="bg2"/>
              </a:gs>
              <a:gs pos="50000">
                <a:srgbClr val="3333FF"/>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ERG &amp; NIOSH Guidebooks</a:t>
            </a:r>
            <a:endParaRPr lang="en-US" sz="4400">
              <a:solidFill>
                <a:schemeClr val="tx2"/>
              </a:solidFill>
              <a:effectLst>
                <a:outerShdw blurRad="38100" dist="38100" dir="2700000" algn="tl">
                  <a:srgbClr val="FFFFFF"/>
                </a:outerShdw>
              </a:effectLst>
            </a:endParaRPr>
          </a:p>
        </p:txBody>
      </p:sp>
      <p:sp>
        <p:nvSpPr>
          <p:cNvPr id="119821"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wipe(left)">
                                      <p:cBhvr>
                                        <p:cTn id="7" dur="500"/>
                                        <p:tgtEl>
                                          <p:spTgt spid="1198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3"/>
                                        </p:tgtEl>
                                        <p:attrNameLst>
                                          <p:attrName>style.visibility</p:attrName>
                                        </p:attrNameLst>
                                      </p:cBhvr>
                                      <p:to>
                                        <p:strVal val="visible"/>
                                      </p:to>
                                    </p:set>
                                    <p:animEffect transition="in" filter="wipe(left)">
                                      <p:cBhvr>
                                        <p:cTn id="12" dur="500"/>
                                        <p:tgtEl>
                                          <p:spTgt spid="1198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5"/>
                                        </p:tgtEl>
                                        <p:attrNameLst>
                                          <p:attrName>style.visibility</p:attrName>
                                        </p:attrNameLst>
                                      </p:cBhvr>
                                      <p:to>
                                        <p:strVal val="visible"/>
                                      </p:to>
                                    </p:set>
                                    <p:animEffect transition="in" filter="wipe(left)">
                                      <p:cBhvr>
                                        <p:cTn id="17" dur="500"/>
                                        <p:tgtEl>
                                          <p:spTgt spid="119815"/>
                                        </p:tgtEl>
                                      </p:cBhvr>
                                    </p:animEffect>
                                  </p:childTnLst>
                                  <p:subTnLst>
                                    <p:set>
                                      <p:cBhvr override="childStyle">
                                        <p:cTn dur="1" fill="hold" display="0" masterRel="sameClick" afterEffect="1">
                                          <p:stCondLst>
                                            <p:cond evt="end" delay="0">
                                              <p:tn val="15"/>
                                            </p:cond>
                                          </p:stCondLst>
                                        </p:cTn>
                                        <p:tgtEl>
                                          <p:spTgt spid="119815"/>
                                        </p:tgtEl>
                                        <p:attrNameLst>
                                          <p:attrName>style.visibility</p:attrName>
                                        </p:attrNameLst>
                                      </p:cBhvr>
                                      <p:to>
                                        <p:strVal val="hidden"/>
                                      </p:to>
                                    </p:set>
                                  </p:subTnLst>
                                </p:cTn>
                              </p:par>
                            </p:childTnLst>
                          </p:cTn>
                        </p:par>
                        <p:par>
                          <p:cTn id="18" fill="hold">
                            <p:stCondLst>
                              <p:cond delay="500"/>
                            </p:stCondLst>
                            <p:childTnLst>
                              <p:par>
                                <p:cTn id="19" presetID="22" presetClass="entr" presetSubtype="1" fill="hold" grpId="0" nodeType="afterEffect">
                                  <p:stCondLst>
                                    <p:cond delay="1000"/>
                                  </p:stCondLst>
                                  <p:childTnLst>
                                    <p:set>
                                      <p:cBhvr>
                                        <p:cTn id="20" dur="1" fill="hold">
                                          <p:stCondLst>
                                            <p:cond delay="0"/>
                                          </p:stCondLst>
                                        </p:cTn>
                                        <p:tgtEl>
                                          <p:spTgt spid="119816"/>
                                        </p:tgtEl>
                                        <p:attrNameLst>
                                          <p:attrName>style.visibility</p:attrName>
                                        </p:attrNameLst>
                                      </p:cBhvr>
                                      <p:to>
                                        <p:strVal val="visible"/>
                                      </p:to>
                                    </p:set>
                                    <p:animEffect transition="in" filter="wipe(up)">
                                      <p:cBhvr>
                                        <p:cTn id="21" dur="500"/>
                                        <p:tgtEl>
                                          <p:spTgt spid="119816"/>
                                        </p:tgtEl>
                                      </p:cBhvr>
                                    </p:animEffect>
                                  </p:childTnLst>
                                  <p:subTnLst>
                                    <p:set>
                                      <p:cBhvr override="childStyle">
                                        <p:cTn dur="1" fill="hold" display="0" masterRel="sameClick" afterEffect="1">
                                          <p:stCondLst>
                                            <p:cond evt="end" delay="0">
                                              <p:tn val="19"/>
                                            </p:cond>
                                          </p:stCondLst>
                                        </p:cTn>
                                        <p:tgtEl>
                                          <p:spTgt spid="119816"/>
                                        </p:tgtEl>
                                        <p:attrNameLst>
                                          <p:attrName>style.visibility</p:attrName>
                                        </p:attrNameLst>
                                      </p:cBhvr>
                                      <p:to>
                                        <p:strVal val="hidden"/>
                                      </p:to>
                                    </p:set>
                                  </p:subTnLst>
                                </p:cTn>
                              </p:par>
                            </p:childTnLst>
                          </p:cTn>
                        </p:par>
                        <p:par>
                          <p:cTn id="22" fill="hold">
                            <p:stCondLst>
                              <p:cond delay="2000"/>
                            </p:stCondLst>
                            <p:childTnLst>
                              <p:par>
                                <p:cTn id="23" presetID="22" presetClass="entr" presetSubtype="1" fill="hold" grpId="0" nodeType="afterEffect">
                                  <p:stCondLst>
                                    <p:cond delay="1000"/>
                                  </p:stCondLst>
                                  <p:childTnLst>
                                    <p:set>
                                      <p:cBhvr>
                                        <p:cTn id="24" dur="1" fill="hold">
                                          <p:stCondLst>
                                            <p:cond delay="0"/>
                                          </p:stCondLst>
                                        </p:cTn>
                                        <p:tgtEl>
                                          <p:spTgt spid="119817"/>
                                        </p:tgtEl>
                                        <p:attrNameLst>
                                          <p:attrName>style.visibility</p:attrName>
                                        </p:attrNameLst>
                                      </p:cBhvr>
                                      <p:to>
                                        <p:strVal val="visible"/>
                                      </p:to>
                                    </p:set>
                                    <p:animEffect transition="in" filter="wipe(up)">
                                      <p:cBhvr>
                                        <p:cTn id="25" dur="500"/>
                                        <p:tgtEl>
                                          <p:spTgt spid="119817"/>
                                        </p:tgtEl>
                                      </p:cBhvr>
                                    </p:animEffect>
                                  </p:childTnLst>
                                  <p:subTnLst>
                                    <p:set>
                                      <p:cBhvr override="childStyle">
                                        <p:cTn dur="1" fill="hold" display="0" masterRel="sameClick" afterEffect="1">
                                          <p:stCondLst>
                                            <p:cond evt="end" delay="0">
                                              <p:tn val="23"/>
                                            </p:cond>
                                          </p:stCondLst>
                                        </p:cTn>
                                        <p:tgtEl>
                                          <p:spTgt spid="119817"/>
                                        </p:tgtEl>
                                        <p:attrNameLst>
                                          <p:attrName>style.visibility</p:attrName>
                                        </p:attrNameLst>
                                      </p:cBhvr>
                                      <p:to>
                                        <p:strVal val="hidden"/>
                                      </p:to>
                                    </p:set>
                                  </p:subTnLst>
                                </p:cTn>
                              </p:par>
                            </p:childTnLst>
                          </p:cTn>
                        </p:par>
                        <p:par>
                          <p:cTn id="26" fill="hold">
                            <p:stCondLst>
                              <p:cond delay="3500"/>
                            </p:stCondLst>
                            <p:childTnLst>
                              <p:par>
                                <p:cTn id="27" presetID="22" presetClass="entr" presetSubtype="1" fill="hold" grpId="0" nodeType="afterEffect">
                                  <p:stCondLst>
                                    <p:cond delay="1000"/>
                                  </p:stCondLst>
                                  <p:childTnLst>
                                    <p:set>
                                      <p:cBhvr>
                                        <p:cTn id="28" dur="1" fill="hold">
                                          <p:stCondLst>
                                            <p:cond delay="0"/>
                                          </p:stCondLst>
                                        </p:cTn>
                                        <p:tgtEl>
                                          <p:spTgt spid="119818"/>
                                        </p:tgtEl>
                                        <p:attrNameLst>
                                          <p:attrName>style.visibility</p:attrName>
                                        </p:attrNameLst>
                                      </p:cBhvr>
                                      <p:to>
                                        <p:strVal val="visible"/>
                                      </p:to>
                                    </p:set>
                                    <p:animEffect transition="in" filter="wipe(up)">
                                      <p:cBhvr>
                                        <p:cTn id="29" dur="500"/>
                                        <p:tgtEl>
                                          <p:spTgt spid="119818"/>
                                        </p:tgtEl>
                                      </p:cBhvr>
                                    </p:animEffect>
                                  </p:childTnLst>
                                  <p:subTnLst>
                                    <p:set>
                                      <p:cBhvr override="childStyle">
                                        <p:cTn dur="1" fill="hold" display="0" masterRel="sameClick" afterEffect="1">
                                          <p:stCondLst>
                                            <p:cond evt="end" delay="0">
                                              <p:tn val="27"/>
                                            </p:cond>
                                          </p:stCondLst>
                                        </p:cTn>
                                        <p:tgtEl>
                                          <p:spTgt spid="119818"/>
                                        </p:tgtEl>
                                        <p:attrNameLst>
                                          <p:attrName>style.visibility</p:attrName>
                                        </p:attrNameLst>
                                      </p:cBhvr>
                                      <p:to>
                                        <p:strVal val="hidden"/>
                                      </p:to>
                                    </p:set>
                                  </p:subTnLst>
                                </p:cTn>
                              </p:par>
                            </p:childTnLst>
                          </p:cTn>
                        </p:par>
                        <p:par>
                          <p:cTn id="30" fill="hold">
                            <p:stCondLst>
                              <p:cond delay="5000"/>
                            </p:stCondLst>
                            <p:childTnLst>
                              <p:par>
                                <p:cTn id="31" presetID="22" presetClass="entr" presetSubtype="1" fill="hold" grpId="0" nodeType="afterEffect">
                                  <p:stCondLst>
                                    <p:cond delay="1000"/>
                                  </p:stCondLst>
                                  <p:childTnLst>
                                    <p:set>
                                      <p:cBhvr>
                                        <p:cTn id="32" dur="1" fill="hold">
                                          <p:stCondLst>
                                            <p:cond delay="0"/>
                                          </p:stCondLst>
                                        </p:cTn>
                                        <p:tgtEl>
                                          <p:spTgt spid="119819"/>
                                        </p:tgtEl>
                                        <p:attrNameLst>
                                          <p:attrName>style.visibility</p:attrName>
                                        </p:attrNameLst>
                                      </p:cBhvr>
                                      <p:to>
                                        <p:strVal val="visible"/>
                                      </p:to>
                                    </p:set>
                                    <p:animEffect transition="in" filter="wipe(up)">
                                      <p:cBhvr>
                                        <p:cTn id="33" dur="500"/>
                                        <p:tgtEl>
                                          <p:spTgt spid="119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1" grpId="0" autoUpdateAnimBg="0"/>
      <p:bldP spid="119813" grpId="0" autoUpdateAnimBg="0"/>
      <p:bldP spid="119815" grpId="0" animBg="1" autoUpdateAnimBg="0"/>
      <p:bldP spid="119816" grpId="0" autoUpdateAnimBg="0"/>
      <p:bldP spid="119817" grpId="0" autoUpdateAnimBg="0"/>
      <p:bldP spid="119818" grpId="0" autoUpdateAnimBg="0"/>
      <p:bldP spid="119819"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914400" y="965200"/>
            <a:ext cx="6931025" cy="2517775"/>
          </a:xfrm>
          <a:prstGeom prst="rect">
            <a:avLst/>
          </a:prstGeom>
          <a:noFill/>
          <a:ln w="9525">
            <a:solidFill>
              <a:schemeClr val="accent2"/>
            </a:solidFill>
            <a:miter lim="800000"/>
            <a:headEnd/>
            <a:tailEnd/>
          </a:ln>
          <a:effectLst/>
        </p:spPr>
        <p:txBody>
          <a:bodyPr/>
          <a:lstStyle/>
          <a:p>
            <a:pPr marL="6350" indent="-6350" algn="l">
              <a:buFontTx/>
              <a:buNone/>
              <a:tabLst>
                <a:tab pos="290513" algn="l"/>
              </a:tabLst>
            </a:pPr>
            <a:r>
              <a:rPr lang="en-US" sz="2000">
                <a:solidFill>
                  <a:schemeClr val="bg1"/>
                </a:solidFill>
                <a:effectLst>
                  <a:outerShdw blurRad="38100" dist="38100" dir="2700000" algn="tl">
                    <a:srgbClr val="000000"/>
                  </a:outerShdw>
                </a:effectLst>
              </a:rPr>
              <a:t>1. Describe how and why a release of </a:t>
            </a:r>
            <a:r>
              <a:rPr lang="en-US" sz="2000" u="sng">
                <a:solidFill>
                  <a:schemeClr val="bg1"/>
                </a:solidFill>
                <a:effectLst>
                  <a:outerShdw blurRad="38100" dist="38100" dir="2700000" algn="tl">
                    <a:srgbClr val="000000"/>
                  </a:outerShdw>
                </a:effectLst>
              </a:rPr>
              <a:t>chlorine gas</a:t>
            </a:r>
            <a:r>
              <a:rPr lang="en-US" sz="2000">
                <a:solidFill>
                  <a:schemeClr val="bg1"/>
                </a:solidFill>
                <a:effectLst>
                  <a:outerShdw blurRad="38100" dist="38100" dir="2700000" algn="tl">
                    <a:srgbClr val="000000"/>
                  </a:outerShdw>
                </a:effectLst>
              </a:rPr>
              <a:t> from 	a one-ton cylinder at a community’s water treatment 	facility might affect the surrounding area.</a:t>
            </a:r>
          </a:p>
        </p:txBody>
      </p:sp>
      <p:sp>
        <p:nvSpPr>
          <p:cNvPr id="121859" name="Rectangle 3"/>
          <p:cNvSpPr>
            <a:spLocks noGrp="1" noChangeArrowheads="1"/>
          </p:cNvSpPr>
          <p:nvPr>
            <p:ph type="body" idx="1"/>
          </p:nvPr>
        </p:nvSpPr>
        <p:spPr>
          <a:xfrm>
            <a:off x="369888" y="2981325"/>
            <a:ext cx="4843462" cy="3114675"/>
          </a:xfrm>
          <a:solidFill>
            <a:schemeClr val="bg2"/>
          </a:solidFill>
          <a:ln>
            <a:solidFill>
              <a:srgbClr val="00FF00"/>
            </a:solidFill>
          </a:ln>
        </p:spPr>
        <p:txBody>
          <a:bodyPr/>
          <a:lstStyle/>
          <a:p>
            <a:pPr marL="0" indent="1588">
              <a:buFontTx/>
              <a:buNone/>
              <a:tabLst>
                <a:tab pos="290513" algn="l"/>
              </a:tabLst>
            </a:pPr>
            <a:r>
              <a:rPr lang="en-US" sz="2000">
                <a:solidFill>
                  <a:srgbClr val="00FF00"/>
                </a:solidFill>
              </a:rPr>
              <a:t>2. When </a:t>
            </a:r>
            <a:r>
              <a:rPr lang="en-US" sz="2000" u="sng">
                <a:solidFill>
                  <a:srgbClr val="00FF00"/>
                </a:solidFill>
              </a:rPr>
              <a:t>oxidizers</a:t>
            </a:r>
            <a:r>
              <a:rPr lang="en-US" sz="2000">
                <a:solidFill>
                  <a:srgbClr val="00FF00"/>
                </a:solidFill>
              </a:rPr>
              <a:t> are added to other 		materials, they dramatically 		accelerate combustion. Oxidizers 		often continue to burn even after 		sources of air are removed. Why?</a:t>
            </a:r>
          </a:p>
          <a:p>
            <a:pPr marL="0" indent="1588">
              <a:buFontTx/>
              <a:buNone/>
              <a:tabLst>
                <a:tab pos="290513" algn="l"/>
              </a:tabLst>
            </a:pPr>
            <a:r>
              <a:rPr lang="en-US" sz="2000"/>
              <a:t>ox•i•dize (verb): combine with oxygen</a:t>
            </a:r>
            <a:endParaRPr lang="en-US" sz="2000">
              <a:solidFill>
                <a:srgbClr val="00FF00"/>
              </a:solidFill>
            </a:endParaRPr>
          </a:p>
          <a:p>
            <a:pPr marL="0" indent="1588">
              <a:buFontTx/>
              <a:buNone/>
              <a:tabLst>
                <a:tab pos="290513" algn="l"/>
              </a:tabLst>
            </a:pPr>
            <a:endParaRPr lang="en-US" sz="2000"/>
          </a:p>
        </p:txBody>
      </p:sp>
      <p:sp>
        <p:nvSpPr>
          <p:cNvPr id="121860" name="Text Box 4"/>
          <p:cNvSpPr txBox="1">
            <a:spLocks noChangeArrowheads="1"/>
          </p:cNvSpPr>
          <p:nvPr/>
        </p:nvSpPr>
        <p:spPr bwMode="auto">
          <a:xfrm>
            <a:off x="723900" y="5011738"/>
            <a:ext cx="4362450" cy="915987"/>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Because oxidizers provide their own oxidizing capability and need no air to burn.</a:t>
            </a:r>
            <a:endParaRPr lang="en-US" sz="2000" b="1">
              <a:latin typeface="Arial" charset="0"/>
            </a:endParaRPr>
          </a:p>
        </p:txBody>
      </p:sp>
      <p:sp>
        <p:nvSpPr>
          <p:cNvPr id="121861" name="Text Box 5"/>
          <p:cNvSpPr txBox="1">
            <a:spLocks noChangeArrowheads="1"/>
          </p:cNvSpPr>
          <p:nvPr/>
        </p:nvSpPr>
        <p:spPr bwMode="auto">
          <a:xfrm>
            <a:off x="5092700" y="2847975"/>
            <a:ext cx="3730625" cy="2925763"/>
          </a:xfrm>
          <a:prstGeom prst="rect">
            <a:avLst/>
          </a:prstGeom>
          <a:solidFill>
            <a:schemeClr val="bg2"/>
          </a:solidFill>
          <a:ln w="9525">
            <a:solidFill>
              <a:srgbClr val="FF66CC"/>
            </a:solidFill>
            <a:miter lim="800000"/>
            <a:headEnd/>
            <a:tailEnd/>
          </a:ln>
          <a:effectLst/>
        </p:spPr>
        <p:txBody>
          <a:bodyPr>
            <a:spAutoFit/>
          </a:bodyPr>
          <a:lstStyle/>
          <a:p>
            <a:pPr algn="l">
              <a:lnSpc>
                <a:spcPct val="90000"/>
              </a:lnSpc>
              <a:spcBef>
                <a:spcPct val="50000"/>
              </a:spcBef>
              <a:buFontTx/>
              <a:buNone/>
              <a:tabLst>
                <a:tab pos="290513" algn="l"/>
              </a:tabLst>
            </a:pPr>
            <a:r>
              <a:rPr lang="en-US" sz="2000" b="1">
                <a:solidFill>
                  <a:srgbClr val="FF66CC"/>
                </a:solidFill>
                <a:latin typeface="Arial" charset="0"/>
              </a:rPr>
              <a:t>3. </a:t>
            </a:r>
            <a:r>
              <a:rPr lang="en-US" sz="2000" b="1" u="sng">
                <a:solidFill>
                  <a:srgbClr val="FF66CC"/>
                </a:solidFill>
                <a:latin typeface="Arial" charset="0"/>
              </a:rPr>
              <a:t>Cryogenic gases</a:t>
            </a:r>
            <a:r>
              <a:rPr lang="en-US" sz="2000" b="1">
                <a:solidFill>
                  <a:srgbClr val="FF66CC"/>
                </a:solidFill>
                <a:latin typeface="Arial" charset="0"/>
              </a:rPr>
              <a:t> are 	compressed and have 	very low temperatures.</a:t>
            </a:r>
          </a:p>
          <a:p>
            <a:pPr algn="l">
              <a:lnSpc>
                <a:spcPct val="90000"/>
              </a:lnSpc>
              <a:spcBef>
                <a:spcPct val="50000"/>
              </a:spcBef>
              <a:buFontTx/>
              <a:buNone/>
              <a:tabLst>
                <a:tab pos="290513" algn="l"/>
              </a:tabLst>
            </a:pPr>
            <a:r>
              <a:rPr lang="en-US" sz="2000" b="1">
                <a:solidFill>
                  <a:srgbClr val="FF66CC"/>
                </a:solidFill>
                <a:latin typeface="Arial" charset="0"/>
              </a:rPr>
              <a:t>	During a fire, why would 	you </a:t>
            </a:r>
            <a:r>
              <a:rPr lang="en-US" sz="2000" b="1">
                <a:solidFill>
                  <a:srgbClr val="00FF00"/>
                </a:solidFill>
                <a:latin typeface="Arial" charset="0"/>
              </a:rPr>
              <a:t>not</a:t>
            </a:r>
            <a:r>
              <a:rPr lang="en-US" sz="2000" b="1">
                <a:solidFill>
                  <a:srgbClr val="FF66CC"/>
                </a:solidFill>
                <a:latin typeface="Arial" charset="0"/>
              </a:rPr>
              <a:t> spray a cryogenic 	container with water?</a:t>
            </a:r>
          </a:p>
          <a:p>
            <a:pPr algn="l">
              <a:lnSpc>
                <a:spcPct val="90000"/>
              </a:lnSpc>
              <a:spcBef>
                <a:spcPct val="50000"/>
              </a:spcBef>
              <a:buFontTx/>
              <a:buNone/>
              <a:tabLst>
                <a:tab pos="290513" algn="l"/>
              </a:tabLst>
            </a:pPr>
            <a:endParaRPr lang="en-US" sz="1400" b="1">
              <a:solidFill>
                <a:srgbClr val="FF3399"/>
              </a:solidFill>
              <a:latin typeface="Arial" charset="0"/>
            </a:endParaRPr>
          </a:p>
          <a:p>
            <a:pPr algn="l">
              <a:lnSpc>
                <a:spcPct val="90000"/>
              </a:lnSpc>
              <a:spcBef>
                <a:spcPct val="50000"/>
              </a:spcBef>
              <a:buFontTx/>
              <a:buNone/>
              <a:tabLst>
                <a:tab pos="290513" algn="l"/>
              </a:tabLst>
            </a:pPr>
            <a:endParaRPr lang="en-US" sz="1400" b="1">
              <a:solidFill>
                <a:srgbClr val="FF3399"/>
              </a:solidFill>
              <a:latin typeface="Arial" charset="0"/>
            </a:endParaRPr>
          </a:p>
          <a:p>
            <a:pPr algn="l">
              <a:lnSpc>
                <a:spcPct val="90000"/>
              </a:lnSpc>
              <a:spcBef>
                <a:spcPct val="50000"/>
              </a:spcBef>
              <a:buFontTx/>
              <a:buNone/>
              <a:tabLst>
                <a:tab pos="290513" algn="l"/>
              </a:tabLst>
            </a:pPr>
            <a:endParaRPr lang="en-US" sz="2000" b="1">
              <a:solidFill>
                <a:srgbClr val="FF3399"/>
              </a:solidFill>
              <a:latin typeface="Arial" charset="0"/>
            </a:endParaRPr>
          </a:p>
        </p:txBody>
      </p:sp>
      <p:sp>
        <p:nvSpPr>
          <p:cNvPr id="121862" name="Text Box 6"/>
          <p:cNvSpPr txBox="1">
            <a:spLocks noChangeArrowheads="1"/>
          </p:cNvSpPr>
          <p:nvPr/>
        </p:nvSpPr>
        <p:spPr bwMode="auto">
          <a:xfrm>
            <a:off x="5387975" y="4660900"/>
            <a:ext cx="3108325" cy="996950"/>
          </a:xfrm>
          <a:prstGeom prst="rect">
            <a:avLst/>
          </a:prstGeom>
          <a:noFill/>
          <a:ln w="9525">
            <a:noFill/>
            <a:miter lim="800000"/>
            <a:headEnd/>
            <a:tailEnd/>
          </a:ln>
          <a:effectLst/>
        </p:spPr>
        <p:txBody>
          <a:bodyPr>
            <a:spAutoFit/>
          </a:bodyPr>
          <a:lstStyle/>
          <a:p>
            <a:pPr algn="l">
              <a:lnSpc>
                <a:spcPct val="110000"/>
              </a:lnSpc>
              <a:spcBef>
                <a:spcPct val="50000"/>
              </a:spcBef>
              <a:buFontTx/>
              <a:buNone/>
            </a:pPr>
            <a:r>
              <a:rPr lang="en-US" sz="1800" b="1" i="1">
                <a:solidFill>
                  <a:schemeClr val="tx2"/>
                </a:solidFill>
                <a:latin typeface="Arial" charset="0"/>
              </a:rPr>
              <a:t>Water may freeze the structure and crack the container.</a:t>
            </a:r>
          </a:p>
        </p:txBody>
      </p:sp>
      <p:sp>
        <p:nvSpPr>
          <p:cNvPr id="121863" name="Text Box 7"/>
          <p:cNvSpPr txBox="1">
            <a:spLocks noChangeArrowheads="1"/>
          </p:cNvSpPr>
          <p:nvPr/>
        </p:nvSpPr>
        <p:spPr bwMode="auto">
          <a:xfrm>
            <a:off x="1165225" y="1951038"/>
            <a:ext cx="6623050" cy="915987"/>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chemeClr val="tx2"/>
                </a:solidFill>
                <a:latin typeface="Arial" charset="0"/>
              </a:rPr>
              <a:t>Evacuate the area; wind direction is a factor; vapor density is heavier than air; check topography; a little liquid chlorine turns into a much greater volume of gas</a:t>
            </a:r>
            <a:r>
              <a:rPr lang="en-US" sz="1800" b="1" i="1">
                <a:solidFill>
                  <a:schemeClr val="tx2"/>
                </a:solidFill>
                <a:latin typeface="Times New Roman" pitchFamily="18" charset="0"/>
              </a:rPr>
              <a:t>.</a:t>
            </a:r>
            <a:endParaRPr lang="en-US" b="1" i="1">
              <a:solidFill>
                <a:schemeClr val="tx2"/>
              </a:solidFill>
              <a:latin typeface="Times New Roman" pitchFamily="18" charset="0"/>
            </a:endParaRPr>
          </a:p>
        </p:txBody>
      </p:sp>
      <p:sp>
        <p:nvSpPr>
          <p:cNvPr id="121864" name="Rectangle 8"/>
          <p:cNvSpPr>
            <a:spLocks noChangeArrowheads="1"/>
          </p:cNvSpPr>
          <p:nvPr/>
        </p:nvSpPr>
        <p:spPr bwMode="auto">
          <a:xfrm>
            <a:off x="241300" y="190500"/>
            <a:ext cx="8458200" cy="584200"/>
          </a:xfrm>
          <a:prstGeom prst="rect">
            <a:avLst/>
          </a:prstGeom>
          <a:gradFill rotWithShape="0">
            <a:gsLst>
              <a:gs pos="0">
                <a:schemeClr val="bg2"/>
              </a:gs>
              <a:gs pos="50000">
                <a:srgbClr val="3333FF"/>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ERG &amp; NIOSH Guidebooks</a:t>
            </a:r>
            <a:endParaRPr lang="en-US" sz="4400">
              <a:solidFill>
                <a:schemeClr val="tx2"/>
              </a:solidFill>
              <a:effectLst>
                <a:outerShdw blurRad="38100" dist="38100" dir="2700000" algn="tl">
                  <a:srgbClr val="FFFFFF"/>
                </a:outerShdw>
              </a:effectLst>
            </a:endParaRPr>
          </a:p>
        </p:txBody>
      </p:sp>
      <p:sp>
        <p:nvSpPr>
          <p:cNvPr id="121865"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wipe(left)">
                                      <p:cBhvr>
                                        <p:cTn id="7" dur="500"/>
                                        <p:tgtEl>
                                          <p:spTgt spid="1218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1860"/>
                                        </p:tgtEl>
                                        <p:attrNameLst>
                                          <p:attrName>style.visibility</p:attrName>
                                        </p:attrNameLst>
                                      </p:cBhvr>
                                      <p:to>
                                        <p:strVal val="visible"/>
                                      </p:to>
                                    </p:set>
                                    <p:animEffect transition="in" filter="wipe(left)">
                                      <p:cBhvr>
                                        <p:cTn id="12" dur="500"/>
                                        <p:tgtEl>
                                          <p:spTgt spid="1218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1862"/>
                                        </p:tgtEl>
                                        <p:attrNameLst>
                                          <p:attrName>style.visibility</p:attrName>
                                        </p:attrNameLst>
                                      </p:cBhvr>
                                      <p:to>
                                        <p:strVal val="visible"/>
                                      </p:to>
                                    </p:set>
                                    <p:animEffect transition="in" filter="wipe(left)">
                                      <p:cBhvr>
                                        <p:cTn id="17" dur="500"/>
                                        <p:tgtEl>
                                          <p:spTgt spid="121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utoUpdateAnimBg="0"/>
      <p:bldP spid="121862" grpId="0" autoUpdateAnimBg="0"/>
      <p:bldP spid="121863"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49250" y="774700"/>
            <a:ext cx="5784850" cy="5405438"/>
          </a:xfrm>
          <a:prstGeom prst="rect">
            <a:avLst/>
          </a:prstGeom>
          <a:solidFill>
            <a:schemeClr val="bg1"/>
          </a:solidFill>
          <a:ln w="9525">
            <a:noFill/>
            <a:miter lim="800000"/>
            <a:headEnd/>
            <a:tailEnd/>
          </a:ln>
          <a:effectLst/>
        </p:spPr>
        <p:txBody>
          <a:bodyPr wrap="none" anchor="ctr"/>
          <a:lstStyle/>
          <a:p>
            <a:pPr>
              <a:spcBef>
                <a:spcPct val="0"/>
              </a:spcBef>
              <a:buFontTx/>
              <a:buNone/>
            </a:pPr>
            <a:endParaRPr lang="en-US" b="1">
              <a:solidFill>
                <a:schemeClr val="bg2"/>
              </a:solidFill>
              <a:latin typeface="Times New Roman" pitchFamily="18" charset="0"/>
            </a:endParaRPr>
          </a:p>
        </p:txBody>
      </p:sp>
      <p:sp>
        <p:nvSpPr>
          <p:cNvPr id="122883" name="Rectangle 3"/>
          <p:cNvSpPr>
            <a:spLocks noChangeArrowheads="1"/>
          </p:cNvSpPr>
          <p:nvPr/>
        </p:nvSpPr>
        <p:spPr bwMode="auto">
          <a:xfrm>
            <a:off x="6419850" y="6299200"/>
            <a:ext cx="1768475" cy="392113"/>
          </a:xfrm>
          <a:prstGeom prst="rect">
            <a:avLst/>
          </a:prstGeom>
          <a:noFill/>
          <a:ln w="9525">
            <a:noFill/>
            <a:miter lim="800000"/>
            <a:headEnd/>
            <a:tailEnd/>
          </a:ln>
          <a:effectLst/>
        </p:spPr>
        <p:txBody>
          <a:bodyPr anchor="ctr"/>
          <a:lstStyle/>
          <a:p>
            <a:pPr algn="r">
              <a:spcBef>
                <a:spcPct val="0"/>
              </a:spcBef>
              <a:buFontTx/>
              <a:buNone/>
            </a:pPr>
            <a:r>
              <a:rPr lang="en-US" sz="1400">
                <a:solidFill>
                  <a:schemeClr val="hlink"/>
                </a:solidFill>
                <a:effectLst>
                  <a:outerShdw blurRad="38100" dist="38100" dir="2700000" algn="tl">
                    <a:srgbClr val="000000"/>
                  </a:outerShdw>
                </a:effectLst>
              </a:rPr>
              <a:t>THE END</a:t>
            </a:r>
            <a:endParaRPr lang="en-US" sz="3200" b="1">
              <a:solidFill>
                <a:schemeClr val="tx2"/>
              </a:solidFill>
              <a:effectLst>
                <a:outerShdw blurRad="38100" dist="38100" dir="2700000" algn="tl">
                  <a:srgbClr val="FFFFFF"/>
                </a:outerShdw>
              </a:effectLst>
              <a:cs typeface="Times" charset="0"/>
            </a:endParaRPr>
          </a:p>
        </p:txBody>
      </p:sp>
      <p:sp>
        <p:nvSpPr>
          <p:cNvPr id="122884" name="Text Box 4"/>
          <p:cNvSpPr txBox="1">
            <a:spLocks noChangeArrowheads="1"/>
          </p:cNvSpPr>
          <p:nvPr/>
        </p:nvSpPr>
        <p:spPr bwMode="auto">
          <a:xfrm>
            <a:off x="244475" y="1022350"/>
            <a:ext cx="5756275" cy="1187450"/>
          </a:xfrm>
          <a:prstGeom prst="rect">
            <a:avLst/>
          </a:prstGeom>
          <a:solidFill>
            <a:schemeClr val="bg1"/>
          </a:solidFill>
          <a:ln w="9525">
            <a:noFill/>
            <a:miter lim="800000"/>
            <a:headEnd/>
            <a:tailEnd/>
          </a:ln>
          <a:effectLst/>
        </p:spPr>
        <p:txBody>
          <a:bodyPr>
            <a:spAutoFit/>
          </a:bodyPr>
          <a:lstStyle/>
          <a:p>
            <a:pPr algn="l">
              <a:spcBef>
                <a:spcPct val="50000"/>
              </a:spcBef>
              <a:buFontTx/>
              <a:buNone/>
              <a:tabLst>
                <a:tab pos="177800" algn="l"/>
              </a:tabLst>
            </a:pPr>
            <a:r>
              <a:rPr lang="en-US" b="1">
                <a:solidFill>
                  <a:srgbClr val="00FF00"/>
                </a:solidFill>
                <a:latin typeface="Arial" charset="0"/>
                <a:cs typeface="Times" charset="0"/>
              </a:rPr>
              <a:t>Use the four basic recognition and identification clues to detect the presence of hazardous materials.</a:t>
            </a:r>
            <a:r>
              <a:rPr lang="en-US" b="1">
                <a:latin typeface="Arial" charset="0"/>
                <a:cs typeface="Times" charset="0"/>
              </a:rPr>
              <a:t>  </a:t>
            </a:r>
          </a:p>
        </p:txBody>
      </p:sp>
      <p:sp>
        <p:nvSpPr>
          <p:cNvPr id="122885" name="Rectangle 5"/>
          <p:cNvSpPr>
            <a:spLocks noChangeArrowheads="1"/>
          </p:cNvSpPr>
          <p:nvPr/>
        </p:nvSpPr>
        <p:spPr bwMode="auto">
          <a:xfrm>
            <a:off x="241300" y="190500"/>
            <a:ext cx="8458200" cy="584200"/>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Lessons Learned</a:t>
            </a:r>
            <a:endParaRPr lang="en-US" sz="4400">
              <a:solidFill>
                <a:schemeClr val="tx2"/>
              </a:solidFill>
              <a:effectLst>
                <a:outerShdw blurRad="38100" dist="38100" dir="2700000" algn="tl">
                  <a:srgbClr val="FFFFFF"/>
                </a:outerShdw>
              </a:effectLst>
            </a:endParaRPr>
          </a:p>
        </p:txBody>
      </p:sp>
      <p:sp>
        <p:nvSpPr>
          <p:cNvPr id="122886" name="Text Box 6"/>
          <p:cNvSpPr txBox="1">
            <a:spLocks noChangeArrowheads="1"/>
          </p:cNvSpPr>
          <p:nvPr/>
        </p:nvSpPr>
        <p:spPr bwMode="auto">
          <a:xfrm>
            <a:off x="260350" y="4292600"/>
            <a:ext cx="5778500" cy="1552575"/>
          </a:xfrm>
          <a:prstGeom prst="rect">
            <a:avLst/>
          </a:prstGeom>
          <a:solidFill>
            <a:schemeClr val="bg1"/>
          </a:solidFill>
          <a:ln w="9525">
            <a:noFill/>
            <a:miter lim="800000"/>
            <a:headEnd/>
            <a:tailEnd/>
          </a:ln>
          <a:effectLst/>
        </p:spPr>
        <p:txBody>
          <a:bodyPr>
            <a:spAutoFit/>
          </a:bodyPr>
          <a:lstStyle/>
          <a:p>
            <a:pPr algn="l">
              <a:spcBef>
                <a:spcPct val="50000"/>
              </a:spcBef>
              <a:buFontTx/>
              <a:buNone/>
            </a:pPr>
            <a:r>
              <a:rPr lang="en-US" b="1">
                <a:solidFill>
                  <a:schemeClr val="accent1"/>
                </a:solidFill>
                <a:latin typeface="Arial" charset="0"/>
                <a:cs typeface="Times" charset="0"/>
              </a:rPr>
              <a:t>Understand the importance of the physical properties of hazardous materials to predict chemical reactions at the scene of an incident.</a:t>
            </a:r>
            <a:endParaRPr lang="en-US" b="1">
              <a:latin typeface="Times New Roman" pitchFamily="18" charset="0"/>
            </a:endParaRPr>
          </a:p>
        </p:txBody>
      </p:sp>
      <p:sp>
        <p:nvSpPr>
          <p:cNvPr id="122887" name="Text Box 7"/>
          <p:cNvSpPr txBox="1">
            <a:spLocks noChangeArrowheads="1"/>
          </p:cNvSpPr>
          <p:nvPr/>
        </p:nvSpPr>
        <p:spPr bwMode="auto">
          <a:xfrm>
            <a:off x="254000" y="2654300"/>
            <a:ext cx="5791200" cy="1187450"/>
          </a:xfrm>
          <a:prstGeom prst="rect">
            <a:avLst/>
          </a:prstGeom>
          <a:solidFill>
            <a:schemeClr val="bg2"/>
          </a:solidFill>
          <a:ln w="9525">
            <a:noFill/>
            <a:miter lim="800000"/>
            <a:headEnd/>
            <a:tailEnd/>
          </a:ln>
          <a:effectLst/>
        </p:spPr>
        <p:txBody>
          <a:bodyPr>
            <a:spAutoFit/>
          </a:bodyPr>
          <a:lstStyle/>
          <a:p>
            <a:pPr algn="l">
              <a:spcBef>
                <a:spcPct val="0"/>
              </a:spcBef>
              <a:buFontTx/>
              <a:buNone/>
            </a:pPr>
            <a:r>
              <a:rPr lang="en-US" b="1">
                <a:solidFill>
                  <a:schemeClr val="accent2"/>
                </a:solidFill>
                <a:latin typeface="Arial" charset="0"/>
                <a:cs typeface="Times" charset="0"/>
              </a:rPr>
              <a:t>Use available resources to identify specific hazards of materials </a:t>
            </a:r>
          </a:p>
          <a:p>
            <a:pPr algn="l">
              <a:spcBef>
                <a:spcPct val="0"/>
              </a:spcBef>
              <a:buFontTx/>
              <a:buNone/>
            </a:pPr>
            <a:r>
              <a:rPr lang="en-US" b="1">
                <a:solidFill>
                  <a:schemeClr val="accent2"/>
                </a:solidFill>
                <a:latin typeface="Arial" charset="0"/>
                <a:cs typeface="Times" charset="0"/>
              </a:rPr>
              <a:t>involved in an incident.</a:t>
            </a:r>
          </a:p>
        </p:txBody>
      </p:sp>
      <p:sp>
        <p:nvSpPr>
          <p:cNvPr id="122888" name="Text Box 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pic>
        <p:nvPicPr>
          <p:cNvPr id="122889" name="Picture 9"/>
          <p:cNvPicPr>
            <a:picLocks noChangeAspect="1" noChangeArrowheads="1"/>
          </p:cNvPicPr>
          <p:nvPr/>
        </p:nvPicPr>
        <p:blipFill>
          <a:blip r:embed="rId2" cstate="print"/>
          <a:srcRect/>
          <a:stretch>
            <a:fillRect/>
          </a:stretch>
        </p:blipFill>
        <p:spPr bwMode="auto">
          <a:xfrm>
            <a:off x="5784850" y="774700"/>
            <a:ext cx="3359150" cy="5016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slide(fromLeft)">
                                      <p:cBhvr>
                                        <p:cTn id="7" dur="5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22887"/>
                                        </p:tgtEl>
                                        <p:attrNameLst>
                                          <p:attrName>style.visibility</p:attrName>
                                        </p:attrNameLst>
                                      </p:cBhvr>
                                      <p:to>
                                        <p:strVal val="visible"/>
                                      </p:to>
                                    </p:set>
                                    <p:animEffect transition="in" filter="slide(fromLeft)">
                                      <p:cBhvr>
                                        <p:cTn id="12" dur="500"/>
                                        <p:tgtEl>
                                          <p:spTgt spid="12288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22886"/>
                                        </p:tgtEl>
                                        <p:attrNameLst>
                                          <p:attrName>style.visibility</p:attrName>
                                        </p:attrNameLst>
                                      </p:cBhvr>
                                      <p:to>
                                        <p:strVal val="visible"/>
                                      </p:to>
                                    </p:set>
                                    <p:animEffect transition="in" filter="slide(fromLeft)">
                                      <p:cBhvr>
                                        <p:cTn id="17" dur="500"/>
                                        <p:tgtEl>
                                          <p:spTgt spid="1228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nimBg="1" autoUpdateAnimBg="0"/>
      <p:bldP spid="122886" grpId="0" animBg="1" autoUpdateAnimBg="0"/>
      <p:bldP spid="122887" grpId="0" animBg="1"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Summary</a:t>
            </a:r>
            <a:endParaRPr lang="en-US"/>
          </a:p>
        </p:txBody>
      </p:sp>
      <p:sp>
        <p:nvSpPr>
          <p:cNvPr id="41987" name="Rectangle 3"/>
          <p:cNvSpPr>
            <a:spLocks noGrp="1" noChangeArrowheads="1"/>
          </p:cNvSpPr>
          <p:nvPr>
            <p:ph type="body" idx="1"/>
          </p:nvPr>
        </p:nvSpPr>
        <p:spPr>
          <a:xfrm>
            <a:off x="762000" y="1752600"/>
            <a:ext cx="7772400" cy="4114800"/>
          </a:xfrm>
        </p:spPr>
        <p:txBody>
          <a:bodyPr/>
          <a:lstStyle/>
          <a:p>
            <a:r>
              <a:rPr lang="en-US">
                <a:solidFill>
                  <a:srgbClr val="FFFF00"/>
                </a:solidFill>
              </a:rPr>
              <a:t>Identify the material.</a:t>
            </a:r>
          </a:p>
          <a:p>
            <a:r>
              <a:rPr lang="en-US">
                <a:solidFill>
                  <a:srgbClr val="FFFF00"/>
                </a:solidFill>
              </a:rPr>
              <a:t>Look up the material’s 3-digit guide number.</a:t>
            </a:r>
          </a:p>
          <a:p>
            <a:r>
              <a:rPr lang="en-US">
                <a:solidFill>
                  <a:srgbClr val="FFFF00"/>
                </a:solidFill>
              </a:rPr>
              <a:t>Turn to the numbered guide.</a:t>
            </a:r>
          </a:p>
          <a:p>
            <a:r>
              <a:rPr lang="en-US">
                <a:solidFill>
                  <a:srgbClr val="FFFF00"/>
                </a:solidFill>
              </a:rPr>
              <a:t>If there is there is nothing else, use the placard pages.</a:t>
            </a:r>
          </a:p>
          <a:p>
            <a:r>
              <a:rPr lang="en-US">
                <a:solidFill>
                  <a:srgbClr val="FFFF00"/>
                </a:solidFill>
              </a:rPr>
              <a:t>If a reference cannot be found, use guide 111.</a:t>
            </a:r>
          </a:p>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Summary</a:t>
            </a:r>
          </a:p>
        </p:txBody>
      </p:sp>
      <p:sp>
        <p:nvSpPr>
          <p:cNvPr id="43011" name="Rectangle 3"/>
          <p:cNvSpPr>
            <a:spLocks noGrp="1" noChangeArrowheads="1"/>
          </p:cNvSpPr>
          <p:nvPr>
            <p:ph type="body" idx="1"/>
          </p:nvPr>
        </p:nvSpPr>
        <p:spPr>
          <a:xfrm>
            <a:off x="685800" y="1905000"/>
            <a:ext cx="7772400" cy="4114800"/>
          </a:xfrm>
          <a:solidFill>
            <a:srgbClr val="C0C0C0"/>
          </a:solidFill>
          <a:ln/>
          <a:effectLst>
            <a:prstShdw prst="shdw17" dist="17961" dir="2700000">
              <a:srgbClr val="C0C0C0">
                <a:gamma/>
                <a:shade val="60000"/>
                <a:invGamma/>
              </a:srgbClr>
            </a:prstShdw>
          </a:effectLst>
        </p:spPr>
        <p:txBody>
          <a:bodyPr/>
          <a:lstStyle/>
          <a:p>
            <a:r>
              <a:rPr lang="en-US" sz="2800">
                <a:solidFill>
                  <a:srgbClr val="FFFF00"/>
                </a:solidFill>
                <a:effectLst>
                  <a:outerShdw blurRad="38100" dist="38100" dir="2700000" algn="tl">
                    <a:srgbClr val="000000"/>
                  </a:outerShdw>
                </a:effectLst>
              </a:rPr>
              <a:t>Yellow-bordered pages : index list of dangerous goods in numerical order of ID number.</a:t>
            </a:r>
          </a:p>
          <a:p>
            <a:r>
              <a:rPr lang="en-US" sz="2800">
                <a:solidFill>
                  <a:srgbClr val="0066FF"/>
                </a:solidFill>
              </a:rPr>
              <a:t>Blue-bordered pages : index of dangerous goods in alphabetical order of material name.</a:t>
            </a:r>
            <a:endParaRPr lang="en-US" sz="2800">
              <a:solidFill>
                <a:srgbClr val="66CCFF"/>
              </a:solidFill>
            </a:endParaRPr>
          </a:p>
          <a:p>
            <a:r>
              <a:rPr lang="en-US" sz="2800">
                <a:solidFill>
                  <a:srgbClr val="FF9900"/>
                </a:solidFill>
                <a:effectLst>
                  <a:outerShdw blurRad="38100" dist="38100" dir="2700000" algn="tl">
                    <a:srgbClr val="000000"/>
                  </a:outerShdw>
                </a:effectLst>
              </a:rPr>
              <a:t>Orange-bordered pages : emergency response guides.</a:t>
            </a:r>
          </a:p>
          <a:p>
            <a:r>
              <a:rPr lang="en-US" sz="2800">
                <a:solidFill>
                  <a:srgbClr val="33CC33"/>
                </a:solidFill>
                <a:effectLst>
                  <a:outerShdw blurRad="38100" dist="38100" dir="2700000" algn="tl">
                    <a:srgbClr val="000000"/>
                  </a:outerShdw>
                </a:effectLst>
              </a:rPr>
              <a:t>Green bordered pages : isolation &amp; evacuation tables.</a:t>
            </a:r>
            <a:endParaRPr lang="en-US" sz="2800">
              <a:solidFill>
                <a:srgbClr val="33CC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Effect transition="in" filter="box(out)">
                                      <p:cBhvr>
                                        <p:cTn id="7" dur="500"/>
                                        <p:tgtEl>
                                          <p:spTgt spid="4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3011">
                                            <p:txEl>
                                              <p:pRg st="1" end="1"/>
                                            </p:txEl>
                                          </p:spTgt>
                                        </p:tgtEl>
                                        <p:attrNameLst>
                                          <p:attrName>style.visibility</p:attrName>
                                        </p:attrNameLst>
                                      </p:cBhvr>
                                      <p:to>
                                        <p:strVal val="visible"/>
                                      </p:to>
                                    </p:set>
                                    <p:animEffect transition="in" filter="box(out)">
                                      <p:cBhvr>
                                        <p:cTn id="12" dur="500"/>
                                        <p:tgtEl>
                                          <p:spTgt spid="430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3011">
                                            <p:txEl>
                                              <p:pRg st="2" end="2"/>
                                            </p:txEl>
                                          </p:spTgt>
                                        </p:tgtEl>
                                        <p:attrNameLst>
                                          <p:attrName>style.visibility</p:attrName>
                                        </p:attrNameLst>
                                      </p:cBhvr>
                                      <p:to>
                                        <p:strVal val="visible"/>
                                      </p:to>
                                    </p:set>
                                    <p:animEffect transition="in" filter="box(out)">
                                      <p:cBhvr>
                                        <p:cTn id="17" dur="500"/>
                                        <p:tgtEl>
                                          <p:spTgt spid="430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3011">
                                            <p:txEl>
                                              <p:pRg st="3" end="3"/>
                                            </p:txEl>
                                          </p:spTgt>
                                        </p:tgtEl>
                                        <p:attrNameLst>
                                          <p:attrName>style.visibility</p:attrName>
                                        </p:attrNameLst>
                                      </p:cBhvr>
                                      <p:to>
                                        <p:strVal val="visible"/>
                                      </p:to>
                                    </p:set>
                                    <p:animEffect transition="in" filter="box(out)">
                                      <p:cBhvr>
                                        <p:cTn id="22" dur="500"/>
                                        <p:tgtEl>
                                          <p:spTgt spid="430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Summary </a:t>
            </a:r>
            <a:endParaRPr lang="en-US"/>
          </a:p>
        </p:txBody>
      </p:sp>
      <p:sp>
        <p:nvSpPr>
          <p:cNvPr id="44035" name="Rectangle 3"/>
          <p:cNvSpPr>
            <a:spLocks noGrp="1" noChangeArrowheads="1"/>
          </p:cNvSpPr>
          <p:nvPr>
            <p:ph type="body" idx="1"/>
          </p:nvPr>
        </p:nvSpPr>
        <p:spPr/>
        <p:txBody>
          <a:bodyPr/>
          <a:lstStyle/>
          <a:p>
            <a:r>
              <a:rPr lang="en-US">
                <a:solidFill>
                  <a:srgbClr val="FFFF00"/>
                </a:solidFill>
              </a:rPr>
              <a:t>Approach cautiously from up-wind.</a:t>
            </a:r>
          </a:p>
          <a:p>
            <a:r>
              <a:rPr lang="en-US">
                <a:solidFill>
                  <a:srgbClr val="FFFF00"/>
                </a:solidFill>
              </a:rPr>
              <a:t>Secure the scene, deny entry.</a:t>
            </a:r>
          </a:p>
          <a:p>
            <a:r>
              <a:rPr lang="en-US">
                <a:solidFill>
                  <a:srgbClr val="FFFF00"/>
                </a:solidFill>
              </a:rPr>
              <a:t>Identify hazards.</a:t>
            </a:r>
          </a:p>
          <a:p>
            <a:r>
              <a:rPr lang="en-US">
                <a:solidFill>
                  <a:srgbClr val="FFFF00"/>
                </a:solidFill>
              </a:rPr>
              <a:t>Perform a “Risk Assessment”.</a:t>
            </a:r>
          </a:p>
          <a:p>
            <a:r>
              <a:rPr lang="en-US">
                <a:solidFill>
                  <a:srgbClr val="FFFF00"/>
                </a:solidFill>
              </a:rPr>
              <a:t>Obtain assistance.</a:t>
            </a:r>
          </a:p>
          <a:p>
            <a:r>
              <a:rPr lang="en-US">
                <a:solidFill>
                  <a:srgbClr val="FFFF00"/>
                </a:solidFill>
              </a:rPr>
              <a:t>Decide upon site entry.</a:t>
            </a:r>
          </a:p>
          <a:p>
            <a:r>
              <a:rPr lang="en-US">
                <a:solidFill>
                  <a:srgbClr val="FFFF00"/>
                </a:solidFill>
              </a:rPr>
              <a:t>Respond. </a:t>
            </a:r>
            <a:r>
              <a:rPr lang="en-US" i="1" u="sng">
                <a:solidFill>
                  <a:srgbClr val="FFFF00"/>
                </a:solidFill>
              </a:rPr>
              <a:t>IN AN APPROPRIATE MANNER</a:t>
            </a:r>
            <a:r>
              <a:rPr lang="en-US"/>
              <a:t>.</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Summary </a:t>
            </a:r>
            <a:endParaRPr lang="en-US"/>
          </a:p>
        </p:txBody>
      </p:sp>
      <p:sp>
        <p:nvSpPr>
          <p:cNvPr id="45059" name="Rectangle 3"/>
          <p:cNvSpPr>
            <a:spLocks noGrp="1" noChangeArrowheads="1"/>
          </p:cNvSpPr>
          <p:nvPr>
            <p:ph type="body" idx="1"/>
          </p:nvPr>
        </p:nvSpPr>
        <p:spPr/>
        <p:txBody>
          <a:bodyPr/>
          <a:lstStyle/>
          <a:p>
            <a:r>
              <a:rPr lang="en-US" i="1" u="sng">
                <a:solidFill>
                  <a:srgbClr val="FFFF00"/>
                </a:solidFill>
              </a:rPr>
              <a:t>DO NOT !</a:t>
            </a:r>
          </a:p>
          <a:p>
            <a:pPr lvl="1"/>
            <a:r>
              <a:rPr lang="en-US">
                <a:solidFill>
                  <a:srgbClr val="FFFF00"/>
                </a:solidFill>
              </a:rPr>
              <a:t>WALK INTO or TOUCH SPILLED MATERIALS.</a:t>
            </a:r>
          </a:p>
          <a:p>
            <a:pPr lvl="1"/>
            <a:r>
              <a:rPr lang="en-US">
                <a:solidFill>
                  <a:srgbClr val="FFFF00"/>
                </a:solidFill>
              </a:rPr>
              <a:t>AVOID INHALATION OF FUMES, SMOKE AND VAPORS.</a:t>
            </a:r>
          </a:p>
          <a:p>
            <a:pPr lvl="1"/>
            <a:r>
              <a:rPr lang="en-US">
                <a:solidFill>
                  <a:srgbClr val="FFFF00"/>
                </a:solidFill>
              </a:rPr>
              <a:t>ODORLESS GASES OR VAPORS MAY BE HARMFUL.</a:t>
            </a:r>
          </a:p>
          <a:p>
            <a:pPr lvl="1"/>
            <a:endParaRPr lang="en-US">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1026"/>
          <p:cNvSpPr>
            <a:spLocks noGrp="1" noChangeArrowheads="1"/>
          </p:cNvSpPr>
          <p:nvPr>
            <p:ph type="title"/>
          </p:nvPr>
        </p:nvSpPr>
        <p:spPr/>
        <p:txBody>
          <a:bodyPr/>
          <a:lstStyle/>
          <a:p>
            <a:r>
              <a:rPr lang="en-US" sz="4000">
                <a:solidFill>
                  <a:srgbClr val="FFFF00"/>
                </a:solidFill>
                <a:effectLst>
                  <a:outerShdw blurRad="38100" dist="38100" dir="2700000" algn="tl">
                    <a:srgbClr val="000000"/>
                  </a:outerShdw>
                </a:effectLst>
              </a:rPr>
              <a:t>Emergency Response Regulations</a:t>
            </a:r>
            <a:endParaRPr lang="en-US"/>
          </a:p>
        </p:txBody>
      </p:sp>
      <p:sp>
        <p:nvSpPr>
          <p:cNvPr id="167939" name="Rectangle 1027"/>
          <p:cNvSpPr>
            <a:spLocks noGrp="1" noChangeArrowheads="1"/>
          </p:cNvSpPr>
          <p:nvPr>
            <p:ph type="body" idx="1"/>
          </p:nvPr>
        </p:nvSpPr>
        <p:spPr>
          <a:xfrm>
            <a:off x="685800" y="1981200"/>
            <a:ext cx="7772400" cy="4495800"/>
          </a:xfrm>
        </p:spPr>
        <p:txBody>
          <a:bodyPr/>
          <a:lstStyle/>
          <a:p>
            <a:pPr>
              <a:buFontTx/>
              <a:buNone/>
            </a:pPr>
            <a:r>
              <a:rPr lang="en-US" sz="2000">
                <a:solidFill>
                  <a:schemeClr val="bg1"/>
                </a:solidFill>
                <a:effectLst>
                  <a:outerShdw blurRad="38100" dist="38100" dir="2700000" algn="tl">
                    <a:srgbClr val="000000"/>
                  </a:outerShdw>
                </a:effectLst>
              </a:rPr>
              <a:t>Environmental 	-	U.S. Environmental Protection Agency</a:t>
            </a:r>
          </a:p>
          <a:p>
            <a:pPr>
              <a:buFontTx/>
              <a:buNone/>
            </a:pPr>
            <a:r>
              <a:rPr lang="en-US" sz="2000">
                <a:solidFill>
                  <a:schemeClr val="bg1"/>
                </a:solidFill>
                <a:effectLst>
                  <a:outerShdw blurRad="38100" dist="38100" dir="2700000" algn="tl">
                    <a:srgbClr val="000000"/>
                  </a:outerShdw>
                </a:effectLst>
              </a:rPr>
              <a:t>				Washington Department of Ecology</a:t>
            </a:r>
          </a:p>
          <a:p>
            <a:pPr>
              <a:buFontTx/>
              <a:buNone/>
            </a:pPr>
            <a:r>
              <a:rPr lang="en-US" sz="2000">
                <a:solidFill>
                  <a:schemeClr val="bg1"/>
                </a:solidFill>
                <a:effectLst>
                  <a:outerShdw blurRad="38100" dist="38100" dir="2700000" algn="tl">
                    <a:srgbClr val="000000"/>
                  </a:outerShdw>
                </a:effectLst>
              </a:rPr>
              <a:t>				 USEPA: 33 CFR and 40 CFR</a:t>
            </a:r>
          </a:p>
          <a:p>
            <a:pPr>
              <a:buFontTx/>
              <a:buNone/>
            </a:pPr>
            <a:r>
              <a:rPr lang="en-US" sz="2000">
                <a:solidFill>
                  <a:schemeClr val="bg1"/>
                </a:solidFill>
                <a:effectLst>
                  <a:outerShdw blurRad="38100" dist="38100" dir="2700000" algn="tl">
                    <a:srgbClr val="000000"/>
                  </a:outerShdw>
                </a:effectLst>
              </a:rPr>
              <a:t>Health &amp; Safety	-	U.S. Department of Labor (OSHA)</a:t>
            </a:r>
          </a:p>
          <a:p>
            <a:pPr>
              <a:buFontTx/>
              <a:buNone/>
            </a:pPr>
            <a:r>
              <a:rPr lang="en-US" sz="2000">
                <a:solidFill>
                  <a:schemeClr val="bg1"/>
                </a:solidFill>
                <a:effectLst>
                  <a:outerShdw blurRad="38100" dist="38100" dir="2700000" algn="tl">
                    <a:srgbClr val="000000"/>
                  </a:outerShdw>
                </a:effectLst>
              </a:rPr>
              <a:t>				Washington Department of Labor &amp; Industries</a:t>
            </a:r>
          </a:p>
          <a:p>
            <a:pPr>
              <a:buFontTx/>
              <a:buNone/>
            </a:pPr>
            <a:r>
              <a:rPr lang="en-US" sz="2000">
                <a:solidFill>
                  <a:schemeClr val="bg1"/>
                </a:solidFill>
                <a:effectLst>
                  <a:outerShdw blurRad="38100" dist="38100" dir="2700000" algn="tl">
                    <a:srgbClr val="000000"/>
                  </a:outerShdw>
                </a:effectLst>
              </a:rPr>
              <a:t>				(DISH-WISHA) DISH:  WAC 296 - 62 					 OSHA: 29 CFR</a:t>
            </a:r>
          </a:p>
          <a:p>
            <a:pPr>
              <a:buFontTx/>
              <a:buNone/>
            </a:pPr>
            <a:r>
              <a:rPr lang="en-US" sz="2000">
                <a:solidFill>
                  <a:schemeClr val="bg1"/>
                </a:solidFill>
                <a:effectLst>
                  <a:outerShdw blurRad="38100" dist="38100" dir="2700000" algn="tl">
                    <a:srgbClr val="000000"/>
                  </a:outerShdw>
                </a:effectLst>
              </a:rPr>
              <a:t>Transportation	-	U.S. Department of Transportation</a:t>
            </a:r>
          </a:p>
          <a:p>
            <a:pPr>
              <a:buFontTx/>
              <a:buNone/>
            </a:pPr>
            <a:r>
              <a:rPr lang="en-US" sz="2000">
                <a:solidFill>
                  <a:schemeClr val="bg1"/>
                </a:solidFill>
                <a:effectLst>
                  <a:outerShdw blurRad="38100" dist="38100" dir="2700000" algn="tl">
                    <a:srgbClr val="000000"/>
                  </a:outerShdw>
                </a:effectLst>
              </a:rPr>
              <a:t>				 USDOT: 49 CFR</a:t>
            </a:r>
          </a:p>
          <a:p>
            <a:pPr>
              <a:buFontTx/>
              <a:buNone/>
            </a:pPr>
            <a:r>
              <a:rPr lang="en-US" sz="2000">
                <a:solidFill>
                  <a:schemeClr val="bg1"/>
                </a:solidFill>
                <a:effectLst>
                  <a:outerShdw blurRad="38100" dist="38100" dir="2700000" algn="tl">
                    <a:srgbClr val="000000"/>
                  </a:outerShdw>
                </a:effectLst>
              </a:rPr>
              <a:t>Fire Protection	-	National Fire Protection Agency	</a:t>
            </a:r>
          </a:p>
          <a:p>
            <a:pPr>
              <a:buFontTx/>
              <a:buNone/>
            </a:pPr>
            <a:r>
              <a:rPr lang="en-US" sz="2000">
                <a:solidFill>
                  <a:schemeClr val="bg1"/>
                </a:solidFill>
                <a:effectLst>
                  <a:outerShdw blurRad="38100" dist="38100" dir="2700000" algn="tl">
                    <a:srgbClr val="000000"/>
                  </a:outerShdw>
                </a:effectLst>
              </a:rPr>
              <a:t>				 NFPA 471, 472, 474 	</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AutoShape 2"/>
          <p:cNvSpPr>
            <a:spLocks/>
          </p:cNvSpPr>
          <p:nvPr/>
        </p:nvSpPr>
        <p:spPr bwMode="auto">
          <a:xfrm>
            <a:off x="3683000" y="1263650"/>
            <a:ext cx="5308600" cy="4064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1. Explain exposure and contamination.</a:t>
            </a:r>
            <a:endParaRPr lang="en-US" sz="2000" b="1">
              <a:solidFill>
                <a:srgbClr val="00FF00"/>
              </a:solidFill>
              <a:latin typeface="Arial" charset="0"/>
            </a:endParaRPr>
          </a:p>
        </p:txBody>
      </p:sp>
      <p:sp>
        <p:nvSpPr>
          <p:cNvPr id="136195" name="AutoShape 3"/>
          <p:cNvSpPr>
            <a:spLocks/>
          </p:cNvSpPr>
          <p:nvPr/>
        </p:nvSpPr>
        <p:spPr bwMode="auto">
          <a:xfrm>
            <a:off x="3695700" y="17970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marL="287338" indent="-287338" algn="l">
              <a:spcBef>
                <a:spcPct val="0"/>
              </a:spcBef>
              <a:buFontTx/>
              <a:buNone/>
              <a:tabLst>
                <a:tab pos="287338" algn="l"/>
              </a:tabLst>
            </a:pPr>
            <a:r>
              <a:rPr lang="en-US" sz="2000" b="1">
                <a:solidFill>
                  <a:schemeClr val="bg1"/>
                </a:solidFill>
                <a:effectLst>
                  <a:outerShdw blurRad="38100" dist="38100" dir="2700000" algn="tl">
                    <a:srgbClr val="000000"/>
                  </a:outerShdw>
                </a:effectLst>
                <a:latin typeface="Arial" charset="0"/>
              </a:rPr>
              <a:t>2. Identify the purpose of medical 	surveillance.</a:t>
            </a:r>
          </a:p>
        </p:txBody>
      </p:sp>
      <p:sp>
        <p:nvSpPr>
          <p:cNvPr id="136196" name="AutoShape 4"/>
          <p:cNvSpPr>
            <a:spLocks/>
          </p:cNvSpPr>
          <p:nvPr/>
        </p:nvSpPr>
        <p:spPr bwMode="auto">
          <a:xfrm>
            <a:off x="3695700" y="2660650"/>
            <a:ext cx="5308600" cy="498475"/>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13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3. Explain decontamination procedures.</a:t>
            </a:r>
          </a:p>
        </p:txBody>
      </p:sp>
      <p:sp>
        <p:nvSpPr>
          <p:cNvPr id="136197" name="AutoShape 5"/>
          <p:cNvSpPr>
            <a:spLocks/>
          </p:cNvSpPr>
          <p:nvPr/>
        </p:nvSpPr>
        <p:spPr bwMode="auto">
          <a:xfrm>
            <a:off x="3695700" y="32956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4. Explain limitations and proper care of 	Personal Protective Equipment (PPE).</a:t>
            </a:r>
          </a:p>
        </p:txBody>
      </p:sp>
      <p:sp>
        <p:nvSpPr>
          <p:cNvPr id="136198" name="AutoShape 6"/>
          <p:cNvSpPr>
            <a:spLocks/>
          </p:cNvSpPr>
          <p:nvPr/>
        </p:nvSpPr>
        <p:spPr bwMode="auto">
          <a:xfrm>
            <a:off x="3695700" y="41592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5. Describe four major routes of entry of 	hazardous materials.</a:t>
            </a:r>
          </a:p>
        </p:txBody>
      </p:sp>
      <p:sp>
        <p:nvSpPr>
          <p:cNvPr id="136199" name="AutoShape 7"/>
          <p:cNvSpPr>
            <a:spLocks/>
          </p:cNvSpPr>
          <p:nvPr/>
        </p:nvSpPr>
        <p:spPr bwMode="auto">
          <a:xfrm>
            <a:off x="3695700" y="5022850"/>
            <a:ext cx="5308600" cy="701675"/>
          </a:xfrm>
          <a:prstGeom prst="callout1">
            <a:avLst>
              <a:gd name="adj1" fmla="val 106097"/>
              <a:gd name="adj2" fmla="val 97847"/>
              <a:gd name="adj3" fmla="val 106097"/>
              <a:gd name="adj4" fmla="val -6222"/>
            </a:avLst>
          </a:prstGeom>
          <a:noFill/>
          <a:ln w="9525">
            <a:noFill/>
            <a:miter lim="800000"/>
            <a:headEnd/>
            <a:tailEnd/>
          </a:ln>
          <a:effectLst/>
        </p:spPr>
        <p:txBody>
          <a:bodyPr>
            <a:spAutoFit/>
          </a:bodyPr>
          <a:lstStyle/>
          <a:p>
            <a:pPr algn="l">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6. List ways to prevent/minimize exposure 	to hazardous materials.</a:t>
            </a:r>
          </a:p>
        </p:txBody>
      </p:sp>
      <p:sp>
        <p:nvSpPr>
          <p:cNvPr id="136200" name="Rectangle 8"/>
          <p:cNvSpPr>
            <a:spLocks noChangeArrowheads="1"/>
          </p:cNvSpPr>
          <p:nvPr/>
        </p:nvSpPr>
        <p:spPr bwMode="auto">
          <a:xfrm>
            <a:off x="0" y="0"/>
            <a:ext cx="3390900" cy="6858000"/>
          </a:xfrm>
          <a:prstGeom prst="rect">
            <a:avLst/>
          </a:prstGeom>
          <a:gradFill rotWithShape="0">
            <a:gsLst>
              <a:gs pos="0">
                <a:schemeClr val="bg1"/>
              </a:gs>
              <a:gs pos="100000">
                <a:srgbClr val="009900"/>
              </a:gs>
            </a:gsLst>
            <a:lin ang="0" scaled="1"/>
          </a:gradFill>
          <a:ln w="9525">
            <a:noFill/>
            <a:miter lim="800000"/>
            <a:headEnd/>
            <a:tailEnd/>
          </a:ln>
          <a:effectLst/>
        </p:spPr>
        <p:txBody>
          <a:bodyPr wrap="none" anchor="ctr"/>
          <a:lstStyle/>
          <a:p>
            <a:endParaRPr lang="en-US"/>
          </a:p>
        </p:txBody>
      </p:sp>
      <p:sp>
        <p:nvSpPr>
          <p:cNvPr id="136201" name="Rectangle 9"/>
          <p:cNvSpPr>
            <a:spLocks noChangeArrowheads="1"/>
          </p:cNvSpPr>
          <p:nvPr/>
        </p:nvSpPr>
        <p:spPr bwMode="auto">
          <a:xfrm>
            <a:off x="469900" y="622300"/>
            <a:ext cx="2870200" cy="2082800"/>
          </a:xfrm>
          <a:prstGeom prst="rect">
            <a:avLst/>
          </a:prstGeom>
          <a:noFill/>
          <a:ln w="9525">
            <a:noFill/>
            <a:miter lim="800000"/>
            <a:headEnd/>
            <a:tailEnd/>
          </a:ln>
          <a:effectLst/>
        </p:spPr>
        <p:txBody>
          <a:bodyPr/>
          <a:lstStyle/>
          <a:p>
            <a:pPr algn="r">
              <a:spcBef>
                <a:spcPct val="0"/>
              </a:spcBef>
              <a:buFontTx/>
              <a:buNone/>
            </a:pPr>
            <a:r>
              <a:rPr lang="en-US" sz="4400" b="1">
                <a:solidFill>
                  <a:srgbClr val="000000"/>
                </a:solidFill>
                <a:latin typeface="Arial" charset="0"/>
              </a:rPr>
              <a:t/>
            </a:r>
            <a:br>
              <a:rPr lang="en-US" sz="4400" b="1">
                <a:solidFill>
                  <a:srgbClr val="000000"/>
                </a:solidFill>
                <a:latin typeface="Arial" charset="0"/>
              </a:rPr>
            </a:br>
            <a:r>
              <a:rPr lang="en-US" sz="4400" b="1">
                <a:solidFill>
                  <a:srgbClr val="000000"/>
                </a:solidFill>
                <a:latin typeface="Arial" charset="0"/>
              </a:rPr>
              <a:t>Health &amp; Safety</a:t>
            </a:r>
            <a:br>
              <a:rPr lang="en-US" sz="4400" b="1">
                <a:solidFill>
                  <a:srgbClr val="000000"/>
                </a:solidFill>
                <a:latin typeface="Arial" charset="0"/>
              </a:rPr>
            </a:br>
            <a:r>
              <a:rPr lang="en-US" sz="4400" b="1">
                <a:solidFill>
                  <a:srgbClr val="000000"/>
                </a:solidFill>
                <a:latin typeface="Arial" charset="0"/>
              </a:rPr>
              <a:t> </a:t>
            </a:r>
            <a:r>
              <a:rPr lang="en-US" sz="4400" b="1">
                <a:solidFill>
                  <a:schemeClr val="tx2"/>
                </a:solidFill>
                <a:latin typeface="Arial" charset="0"/>
              </a:rPr>
              <a:t>Summary</a:t>
            </a:r>
            <a:endParaRPr lang="en-US" sz="4400">
              <a:solidFill>
                <a:schemeClr val="tx2"/>
              </a:solidFill>
              <a:effectLst>
                <a:outerShdw blurRad="38100" dist="38100" dir="2700000" algn="tl">
                  <a:srgbClr val="FFFFFF"/>
                </a:outerShdw>
              </a:effectLst>
              <a:latin typeface="Arial" charset="0"/>
            </a:endParaRPr>
          </a:p>
        </p:txBody>
      </p:sp>
      <p:sp>
        <p:nvSpPr>
          <p:cNvPr id="136202" name="Rectangle 10"/>
          <p:cNvSpPr>
            <a:spLocks noChangeArrowheads="1"/>
          </p:cNvSpPr>
          <p:nvPr/>
        </p:nvSpPr>
        <p:spPr bwMode="auto">
          <a:xfrm>
            <a:off x="3683000" y="671513"/>
            <a:ext cx="3744913" cy="519112"/>
          </a:xfrm>
          <a:prstGeom prst="rect">
            <a:avLst/>
          </a:prstGeom>
          <a:noFill/>
          <a:ln w="9525">
            <a:noFill/>
            <a:miter lim="800000"/>
            <a:headEnd/>
            <a:tailEnd/>
          </a:ln>
          <a:effectLst/>
        </p:spPr>
        <p:txBody>
          <a:bodyPr wrap="none">
            <a:spAutoFit/>
          </a:bodyPr>
          <a:lstStyle/>
          <a:p>
            <a:pPr algn="l">
              <a:spcBef>
                <a:spcPct val="0"/>
              </a:spcBef>
              <a:buFontTx/>
              <a:buNone/>
            </a:pPr>
            <a:r>
              <a:rPr lang="en-US" sz="2800" b="1">
                <a:latin typeface="Arial" charset="0"/>
              </a:rPr>
              <a:t>Key Learning Goals :</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327025" y="1882775"/>
            <a:ext cx="5578475" cy="1598613"/>
          </a:xfrm>
          <a:prstGeom prst="rect">
            <a:avLst/>
          </a:prstGeom>
          <a:noFill/>
          <a:ln w="9525">
            <a:solidFill>
              <a:srgbClr val="FF9900"/>
            </a:solidFill>
            <a:miter lim="800000"/>
            <a:headEnd/>
            <a:tailEnd/>
          </a:ln>
          <a:effectLst/>
        </p:spPr>
        <p:txBody>
          <a:bodyPr/>
          <a:lstStyle/>
          <a:p>
            <a:pPr marL="1588" indent="6350" algn="l">
              <a:lnSpc>
                <a:spcPct val="80000"/>
              </a:lnSpc>
              <a:buFontTx/>
              <a:buNone/>
            </a:pPr>
            <a:r>
              <a:rPr lang="en-US" sz="2000">
                <a:solidFill>
                  <a:srgbClr val="FF9900"/>
                </a:solidFill>
                <a:latin typeface="Arial" charset="0"/>
              </a:rPr>
              <a:t>Your health assessments are based on:</a:t>
            </a:r>
          </a:p>
          <a:p>
            <a:pPr marL="123825" lvl="1" indent="-1588" algn="l">
              <a:lnSpc>
                <a:spcPct val="80000"/>
              </a:lnSpc>
            </a:pPr>
            <a:r>
              <a:rPr lang="en-US" sz="2000">
                <a:solidFill>
                  <a:srgbClr val="FF9900"/>
                </a:solidFill>
                <a:latin typeface="Arial" charset="0"/>
              </a:rPr>
              <a:t> </a:t>
            </a:r>
            <a:r>
              <a:rPr lang="en-US" sz="1800">
                <a:solidFill>
                  <a:srgbClr val="FF9900"/>
                </a:solidFill>
                <a:latin typeface="Arial" charset="0"/>
              </a:rPr>
              <a:t>Diagnostic medical testing</a:t>
            </a:r>
          </a:p>
          <a:p>
            <a:pPr marL="123825" lvl="1" indent="-1588" algn="l">
              <a:lnSpc>
                <a:spcPct val="80000"/>
              </a:lnSpc>
            </a:pPr>
            <a:r>
              <a:rPr lang="en-US" sz="1800">
                <a:solidFill>
                  <a:srgbClr val="FF9900"/>
                </a:solidFill>
                <a:latin typeface="Arial" charset="0"/>
              </a:rPr>
              <a:t> Biological monitoring</a:t>
            </a:r>
            <a:r>
              <a:rPr lang="en-US" sz="1800">
                <a:latin typeface="Times New Roman" pitchFamily="18" charset="0"/>
              </a:rPr>
              <a:t> </a:t>
            </a:r>
          </a:p>
          <a:p>
            <a:pPr marL="123825" lvl="1" indent="-1588" algn="l">
              <a:lnSpc>
                <a:spcPct val="80000"/>
              </a:lnSpc>
            </a:pPr>
            <a:r>
              <a:rPr lang="en-US" sz="1800">
                <a:solidFill>
                  <a:srgbClr val="FF9900"/>
                </a:solidFill>
                <a:latin typeface="Arial" charset="0"/>
              </a:rPr>
              <a:t> Questionnaire data </a:t>
            </a:r>
          </a:p>
          <a:p>
            <a:pPr marL="123825" lvl="1" indent="-1588" algn="l">
              <a:lnSpc>
                <a:spcPct val="80000"/>
              </a:lnSpc>
            </a:pPr>
            <a:r>
              <a:rPr lang="en-US" sz="1800">
                <a:solidFill>
                  <a:srgbClr val="FF9900"/>
                </a:solidFill>
                <a:latin typeface="Arial" charset="0"/>
              </a:rPr>
              <a:t> Physical exams</a:t>
            </a:r>
            <a:endParaRPr lang="en-US" sz="2000">
              <a:solidFill>
                <a:srgbClr val="FF9900"/>
              </a:solidFill>
              <a:latin typeface="Arial" charset="0"/>
            </a:endParaRPr>
          </a:p>
        </p:txBody>
      </p:sp>
      <p:sp>
        <p:nvSpPr>
          <p:cNvPr id="137219" name="Text Box 3"/>
          <p:cNvSpPr txBox="1">
            <a:spLocks noChangeArrowheads="1"/>
          </p:cNvSpPr>
          <p:nvPr/>
        </p:nvSpPr>
        <p:spPr bwMode="auto">
          <a:xfrm>
            <a:off x="368300" y="982663"/>
            <a:ext cx="8478838" cy="822325"/>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 to detect early changes in health status so permanent health effects can be prevented.</a:t>
            </a:r>
            <a:endParaRPr lang="en-US" sz="2000" b="1" i="1">
              <a:solidFill>
                <a:schemeClr val="tx2"/>
              </a:solidFill>
              <a:latin typeface="Arial" charset="0"/>
            </a:endParaRPr>
          </a:p>
        </p:txBody>
      </p:sp>
      <p:sp>
        <p:nvSpPr>
          <p:cNvPr id="137220" name="Text Box 4"/>
          <p:cNvSpPr txBox="1">
            <a:spLocks noChangeArrowheads="1"/>
          </p:cNvSpPr>
          <p:nvPr/>
        </p:nvSpPr>
        <p:spPr bwMode="auto">
          <a:xfrm>
            <a:off x="381000" y="266700"/>
            <a:ext cx="8458200" cy="519113"/>
          </a:xfrm>
          <a:prstGeom prst="rect">
            <a:avLst/>
          </a:prstGeom>
          <a:gradFill rotWithShape="0">
            <a:gsLst>
              <a:gs pos="0">
                <a:schemeClr val="bg2"/>
              </a:gs>
              <a:gs pos="50000">
                <a:srgbClr val="000066"/>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What is the purpose of medical surveillance ...?</a:t>
            </a:r>
          </a:p>
        </p:txBody>
      </p:sp>
      <p:sp>
        <p:nvSpPr>
          <p:cNvPr id="137221" name="Text Box 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
        <p:nvSpPr>
          <p:cNvPr id="137222" name="Text Box 6"/>
          <p:cNvSpPr txBox="1">
            <a:spLocks noChangeArrowheads="1"/>
          </p:cNvSpPr>
          <p:nvPr/>
        </p:nvSpPr>
        <p:spPr bwMode="auto">
          <a:xfrm>
            <a:off x="790575" y="3867150"/>
            <a:ext cx="6977063" cy="2249488"/>
          </a:xfrm>
          <a:prstGeom prst="rect">
            <a:avLst/>
          </a:prstGeom>
          <a:noFill/>
          <a:ln w="9525">
            <a:solidFill>
              <a:srgbClr val="FF3399"/>
            </a:solidFill>
            <a:miter lim="800000"/>
            <a:headEnd/>
            <a:tailEnd/>
          </a:ln>
          <a:effectLst/>
        </p:spPr>
        <p:txBody>
          <a:bodyPr>
            <a:spAutoFit/>
          </a:bodyPr>
          <a:lstStyle/>
          <a:p>
            <a:pPr algn="l">
              <a:lnSpc>
                <a:spcPct val="90000"/>
              </a:lnSpc>
              <a:spcBef>
                <a:spcPct val="50000"/>
              </a:spcBef>
              <a:buFontTx/>
              <a:buNone/>
              <a:tabLst>
                <a:tab pos="236538" algn="l"/>
              </a:tabLst>
            </a:pPr>
            <a:r>
              <a:rPr lang="en-US" sz="1800" b="1">
                <a:solidFill>
                  <a:srgbClr val="FF3399"/>
                </a:solidFill>
                <a:latin typeface="Arial" charset="0"/>
              </a:rPr>
              <a:t>CFR 1910.120 cites these conditions when fire fighters must be provided with a medical surveillance program:</a:t>
            </a:r>
          </a:p>
          <a:p>
            <a:pPr algn="l">
              <a:lnSpc>
                <a:spcPct val="90000"/>
              </a:lnSpc>
              <a:spcBef>
                <a:spcPct val="50000"/>
              </a:spcBef>
              <a:tabLst>
                <a:tab pos="236538" algn="l"/>
              </a:tabLst>
            </a:pPr>
            <a:r>
              <a:rPr lang="en-US" sz="1800" b="1">
                <a:solidFill>
                  <a:srgbClr val="FF3399"/>
                </a:solidFill>
                <a:latin typeface="Arial" charset="0"/>
              </a:rPr>
              <a:t> When they operate as members of a HAZMAT Team.</a:t>
            </a:r>
          </a:p>
          <a:p>
            <a:pPr algn="l">
              <a:lnSpc>
                <a:spcPct val="90000"/>
              </a:lnSpc>
              <a:spcBef>
                <a:spcPct val="50000"/>
              </a:spcBef>
              <a:tabLst>
                <a:tab pos="236538" algn="l"/>
              </a:tabLst>
            </a:pPr>
            <a:r>
              <a:rPr lang="en-US" sz="1800" b="1">
                <a:solidFill>
                  <a:srgbClr val="FF3399"/>
                </a:solidFill>
                <a:latin typeface="Arial" charset="0"/>
              </a:rPr>
              <a:t> When exposed to hazardous substances for 30 or more 		days per year at, or above, exposure limits set by OSHA.</a:t>
            </a:r>
          </a:p>
          <a:p>
            <a:pPr algn="l">
              <a:lnSpc>
                <a:spcPct val="90000"/>
              </a:lnSpc>
              <a:spcBef>
                <a:spcPct val="50000"/>
              </a:spcBef>
              <a:tabLst>
                <a:tab pos="236538" algn="l"/>
              </a:tabLst>
            </a:pPr>
            <a:r>
              <a:rPr lang="en-US" sz="1800" b="1">
                <a:solidFill>
                  <a:srgbClr val="FF3399"/>
                </a:solidFill>
                <a:latin typeface="Arial" charset="0"/>
              </a:rPr>
              <a:t> When injured due to overexposure from an emergency 		incident involving hazardous substances.</a:t>
            </a:r>
            <a:r>
              <a:rPr lang="en-US" sz="1800" b="1">
                <a:solidFill>
                  <a:srgbClr val="FF0066"/>
                </a:solidFill>
                <a:latin typeface="Arial" charset="0"/>
              </a:rPr>
              <a:t> </a:t>
            </a:r>
            <a:endParaRPr lang="en-US">
              <a:solidFill>
                <a:srgbClr val="FF0066"/>
              </a:solidFill>
              <a:latin typeface="Arial" charset="0"/>
            </a:endParaRPr>
          </a:p>
        </p:txBody>
      </p:sp>
      <p:sp>
        <p:nvSpPr>
          <p:cNvPr id="137223" name="Rectangle 7"/>
          <p:cNvSpPr>
            <a:spLocks noChangeArrowheads="1"/>
          </p:cNvSpPr>
          <p:nvPr/>
        </p:nvSpPr>
        <p:spPr bwMode="auto">
          <a:xfrm>
            <a:off x="5473700" y="1612900"/>
            <a:ext cx="3398838" cy="2084388"/>
          </a:xfrm>
          <a:prstGeom prst="rect">
            <a:avLst/>
          </a:prstGeom>
          <a:solidFill>
            <a:schemeClr val="bg2"/>
          </a:solidFill>
          <a:ln w="9525">
            <a:solidFill>
              <a:srgbClr val="00FF00"/>
            </a:solidFill>
            <a:miter lim="800000"/>
            <a:headEnd/>
            <a:tailEnd/>
          </a:ln>
          <a:effectLst/>
        </p:spPr>
        <p:txBody>
          <a:bodyPr>
            <a:spAutoFit/>
          </a:bodyPr>
          <a:lstStyle/>
          <a:p>
            <a:pPr algn="l">
              <a:spcBef>
                <a:spcPct val="0"/>
              </a:spcBef>
              <a:buFontTx/>
              <a:buNone/>
              <a:tabLst>
                <a:tab pos="338138" algn="l"/>
              </a:tabLst>
            </a:pPr>
            <a:r>
              <a:rPr lang="en-US" sz="2000" b="1">
                <a:solidFill>
                  <a:srgbClr val="00FF00"/>
                </a:solidFill>
                <a:latin typeface="Arial" charset="0"/>
              </a:rPr>
              <a:t>Your physician needs the following information:</a:t>
            </a:r>
          </a:p>
          <a:p>
            <a:pPr marL="176213" lvl="1" algn="l">
              <a:spcBef>
                <a:spcPct val="0"/>
              </a:spcBef>
              <a:tabLst>
                <a:tab pos="338138" algn="l"/>
              </a:tabLst>
            </a:pPr>
            <a:r>
              <a:rPr lang="en-US" sz="1800" b="1">
                <a:solidFill>
                  <a:srgbClr val="00FF00"/>
                </a:solidFill>
                <a:latin typeface="Arial" charset="0"/>
              </a:rPr>
              <a:t> 	A copy of 29 CFR 		1910.120</a:t>
            </a:r>
          </a:p>
          <a:p>
            <a:pPr marL="176213" lvl="1" algn="l">
              <a:spcBef>
                <a:spcPct val="0"/>
              </a:spcBef>
              <a:tabLst>
                <a:tab pos="338138" algn="l"/>
              </a:tabLst>
            </a:pPr>
            <a:r>
              <a:rPr lang="en-US" sz="1800" b="1">
                <a:solidFill>
                  <a:srgbClr val="00FF00"/>
                </a:solidFill>
                <a:latin typeface="Arial" charset="0"/>
              </a:rPr>
              <a:t> Your job duties </a:t>
            </a:r>
          </a:p>
          <a:p>
            <a:pPr marL="176213" lvl="1" algn="l">
              <a:spcBef>
                <a:spcPct val="0"/>
              </a:spcBef>
              <a:tabLst>
                <a:tab pos="338138" algn="l"/>
              </a:tabLst>
            </a:pPr>
            <a:r>
              <a:rPr lang="en-US" sz="1800" b="1">
                <a:solidFill>
                  <a:srgbClr val="00FF00"/>
                </a:solidFill>
                <a:latin typeface="Arial" charset="0"/>
              </a:rPr>
              <a:t> Previous exposures</a:t>
            </a:r>
          </a:p>
          <a:p>
            <a:pPr marL="176213" lvl="1" algn="l">
              <a:spcBef>
                <a:spcPct val="0"/>
              </a:spcBef>
              <a:tabLst>
                <a:tab pos="338138" algn="l"/>
              </a:tabLst>
            </a:pPr>
            <a:r>
              <a:rPr lang="en-US" sz="1800" b="1">
                <a:solidFill>
                  <a:srgbClr val="00FF00"/>
                </a:solidFill>
                <a:latin typeface="Arial" charset="0"/>
              </a:rPr>
              <a:t> PPE used</a:t>
            </a: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7219"/>
                                        </p:tgtEl>
                                        <p:attrNameLst>
                                          <p:attrName>style.visibility</p:attrName>
                                        </p:attrNameLst>
                                      </p:cBhvr>
                                      <p:to>
                                        <p:strVal val="visible"/>
                                      </p:to>
                                    </p:set>
                                    <p:animEffect transition="in" filter="slide(fromLeft)">
                                      <p:cBhvr>
                                        <p:cTn id="7" dur="500"/>
                                        <p:tgtEl>
                                          <p:spTgt spid="137219"/>
                                        </p:tgtEl>
                                      </p:cBhvr>
                                    </p:animEffect>
                                  </p:childTnLst>
                                </p:cTn>
                              </p:par>
                            </p:childTnLst>
                          </p:cTn>
                        </p:par>
                        <p:par>
                          <p:cTn id="8" fill="hold">
                            <p:stCondLst>
                              <p:cond delay="500"/>
                            </p:stCondLst>
                            <p:childTnLst>
                              <p:par>
                                <p:cTn id="9" presetID="12" presetClass="entr" presetSubtype="8" fill="hold" grpId="0" nodeType="afterEffect">
                                  <p:stCondLst>
                                    <p:cond delay="1000"/>
                                  </p:stCondLst>
                                  <p:childTnLst>
                                    <p:set>
                                      <p:cBhvr>
                                        <p:cTn id="10" dur="1" fill="hold">
                                          <p:stCondLst>
                                            <p:cond delay="0"/>
                                          </p:stCondLst>
                                        </p:cTn>
                                        <p:tgtEl>
                                          <p:spTgt spid="137218"/>
                                        </p:tgtEl>
                                        <p:attrNameLst>
                                          <p:attrName>style.visibility</p:attrName>
                                        </p:attrNameLst>
                                      </p:cBhvr>
                                      <p:to>
                                        <p:strVal val="visible"/>
                                      </p:to>
                                    </p:set>
                                    <p:animEffect transition="in" filter="slide(fromLeft)">
                                      <p:cBhvr>
                                        <p:cTn id="11" dur="500"/>
                                        <p:tgtEl>
                                          <p:spTgt spid="137218"/>
                                        </p:tgtEl>
                                      </p:cBhvr>
                                    </p:animEffect>
                                  </p:childTnLst>
                                </p:cTn>
                              </p:par>
                            </p:childTnLst>
                          </p:cTn>
                        </p:par>
                        <p:par>
                          <p:cTn id="12" fill="hold">
                            <p:stCondLst>
                              <p:cond delay="2000"/>
                            </p:stCondLst>
                            <p:childTnLst>
                              <p:par>
                                <p:cTn id="13" presetID="12" presetClass="entr" presetSubtype="2" fill="hold" grpId="0" nodeType="afterEffect">
                                  <p:stCondLst>
                                    <p:cond delay="1000"/>
                                  </p:stCondLst>
                                  <p:childTnLst>
                                    <p:set>
                                      <p:cBhvr>
                                        <p:cTn id="14" dur="1" fill="hold">
                                          <p:stCondLst>
                                            <p:cond delay="0"/>
                                          </p:stCondLst>
                                        </p:cTn>
                                        <p:tgtEl>
                                          <p:spTgt spid="137223"/>
                                        </p:tgtEl>
                                        <p:attrNameLst>
                                          <p:attrName>style.visibility</p:attrName>
                                        </p:attrNameLst>
                                      </p:cBhvr>
                                      <p:to>
                                        <p:strVal val="visible"/>
                                      </p:to>
                                    </p:set>
                                    <p:animEffect transition="in" filter="slide(fromRight)">
                                      <p:cBhvr>
                                        <p:cTn id="15" dur="500"/>
                                        <p:tgtEl>
                                          <p:spTgt spid="137223"/>
                                        </p:tgtEl>
                                      </p:cBhvr>
                                    </p:animEffect>
                                  </p:childTnLst>
                                </p:cTn>
                              </p:par>
                            </p:childTnLst>
                          </p:cTn>
                        </p:par>
                        <p:par>
                          <p:cTn id="16" fill="hold">
                            <p:stCondLst>
                              <p:cond delay="3500"/>
                            </p:stCondLst>
                            <p:childTnLst>
                              <p:par>
                                <p:cTn id="17" presetID="12" presetClass="entr" presetSubtype="8" fill="hold" grpId="0" nodeType="afterEffect">
                                  <p:stCondLst>
                                    <p:cond delay="1000"/>
                                  </p:stCondLst>
                                  <p:childTnLst>
                                    <p:set>
                                      <p:cBhvr>
                                        <p:cTn id="18" dur="1" fill="hold">
                                          <p:stCondLst>
                                            <p:cond delay="0"/>
                                          </p:stCondLst>
                                        </p:cTn>
                                        <p:tgtEl>
                                          <p:spTgt spid="137222"/>
                                        </p:tgtEl>
                                        <p:attrNameLst>
                                          <p:attrName>style.visibility</p:attrName>
                                        </p:attrNameLst>
                                      </p:cBhvr>
                                      <p:to>
                                        <p:strVal val="visible"/>
                                      </p:to>
                                    </p:set>
                                    <p:animEffect transition="in" filter="slide(fromLeft)">
                                      <p:cBhvr>
                                        <p:cTn id="19" dur="500"/>
                                        <p:tgtEl>
                                          <p:spTgt spid="13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animBg="1" autoUpdateAnimBg="0"/>
      <p:bldP spid="137219" grpId="0" autoUpdateAnimBg="0"/>
      <p:bldP spid="137222" grpId="0" animBg="1" autoUpdateAnimBg="0"/>
      <p:bldP spid="137223" grpId="0" animBg="1"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381000" y="1025525"/>
            <a:ext cx="8636000" cy="776288"/>
          </a:xfrm>
          <a:prstGeom prst="rect">
            <a:avLst/>
          </a:prstGeom>
          <a:noFill/>
          <a:ln w="9525">
            <a:noFill/>
            <a:miter lim="800000"/>
            <a:headEnd/>
            <a:tailEnd/>
          </a:ln>
          <a:effectLst/>
        </p:spPr>
        <p:txBody>
          <a:bodyPr/>
          <a:lstStyle/>
          <a:p>
            <a:pPr marL="4763" indent="6350" algn="l">
              <a:lnSpc>
                <a:spcPct val="90000"/>
              </a:lnSpc>
              <a:buFontTx/>
              <a:buNone/>
              <a:tabLst>
                <a:tab pos="174625" algn="l"/>
              </a:tabLst>
            </a:pPr>
            <a:r>
              <a:rPr lang="en-US">
                <a:solidFill>
                  <a:schemeClr val="tx2"/>
                </a:solidFill>
                <a:latin typeface="Arial" charset="0"/>
              </a:rPr>
              <a:t>Medical surveillance is a program of collecting and interpreting health data.  It is required by law.</a:t>
            </a:r>
            <a:endParaRPr lang="en-US" sz="3200"/>
          </a:p>
        </p:txBody>
      </p:sp>
      <p:sp>
        <p:nvSpPr>
          <p:cNvPr id="138243" name="Text Box 3"/>
          <p:cNvSpPr txBox="1">
            <a:spLocks noChangeArrowheads="1"/>
          </p:cNvSpPr>
          <p:nvPr/>
        </p:nvSpPr>
        <p:spPr bwMode="auto">
          <a:xfrm>
            <a:off x="901700" y="2247900"/>
            <a:ext cx="5321300" cy="1320800"/>
          </a:xfrm>
          <a:prstGeom prst="rect">
            <a:avLst/>
          </a:prstGeom>
          <a:solidFill>
            <a:schemeClr val="bg1"/>
          </a:solidFill>
          <a:ln w="9525">
            <a:solidFill>
              <a:schemeClr val="accent1"/>
            </a:solidFill>
            <a:miter lim="800000"/>
            <a:headEnd/>
            <a:tailEnd/>
          </a:ln>
          <a:effectLst/>
        </p:spPr>
        <p:txBody>
          <a:bodyPr>
            <a:spAutoFit/>
          </a:bodyPr>
          <a:lstStyle/>
          <a:p>
            <a:pPr algn="l">
              <a:spcBef>
                <a:spcPct val="50000"/>
              </a:spcBef>
              <a:buFontTx/>
              <a:buNone/>
            </a:pPr>
            <a:r>
              <a:rPr lang="en-US" sz="2000" b="1">
                <a:solidFill>
                  <a:schemeClr val="accent1"/>
                </a:solidFill>
                <a:latin typeface="Arial" charset="0"/>
              </a:rPr>
              <a:t>The Occupational Health and Safety Administration (OSHA) Hazardous Waste Operations and Emergency Response (HAZWOPER) standard, </a:t>
            </a:r>
            <a:r>
              <a:rPr lang="en-US" sz="2000" b="1">
                <a:solidFill>
                  <a:schemeClr val="hlink"/>
                </a:solidFill>
                <a:latin typeface="Arial" charset="0"/>
              </a:rPr>
              <a:t>29 CFR 1910.120.</a:t>
            </a:r>
            <a:endParaRPr lang="en-US" sz="1600">
              <a:solidFill>
                <a:schemeClr val="hlink"/>
              </a:solidFill>
              <a:latin typeface="Arial" charset="0"/>
            </a:endParaRPr>
          </a:p>
        </p:txBody>
      </p:sp>
      <p:sp>
        <p:nvSpPr>
          <p:cNvPr id="138244" name="Text Box 4"/>
          <p:cNvSpPr txBox="1">
            <a:spLocks noChangeArrowheads="1"/>
          </p:cNvSpPr>
          <p:nvPr/>
        </p:nvSpPr>
        <p:spPr bwMode="auto">
          <a:xfrm>
            <a:off x="469900" y="3962400"/>
            <a:ext cx="6146800" cy="1625600"/>
          </a:xfrm>
          <a:prstGeom prst="rect">
            <a:avLst/>
          </a:prstGeom>
          <a:noFill/>
          <a:ln w="9525">
            <a:solidFill>
              <a:srgbClr val="FF3399"/>
            </a:solidFill>
            <a:miter lim="800000"/>
            <a:headEnd/>
            <a:tailEnd/>
          </a:ln>
          <a:effectLst/>
        </p:spPr>
        <p:txBody>
          <a:bodyPr>
            <a:spAutoFit/>
          </a:bodyPr>
          <a:lstStyle/>
          <a:p>
            <a:pPr algn="l">
              <a:spcBef>
                <a:spcPct val="50000"/>
              </a:spcBef>
              <a:buFontTx/>
              <a:buNone/>
            </a:pPr>
            <a:r>
              <a:rPr lang="en-US" sz="2000" b="1" i="1">
                <a:solidFill>
                  <a:srgbClr val="FF3399"/>
                </a:solidFill>
                <a:latin typeface="Arial" charset="0"/>
              </a:rPr>
              <a:t>The National Fire Protection Association’s (NFPA) </a:t>
            </a:r>
            <a:r>
              <a:rPr lang="en-US" sz="2000" b="1" i="1" u="sng">
                <a:solidFill>
                  <a:srgbClr val="FF3399"/>
                </a:solidFill>
                <a:latin typeface="Arial" charset="0"/>
              </a:rPr>
              <a:t>NFPA 1500:</a:t>
            </a:r>
            <a:r>
              <a:rPr lang="en-US" sz="1600" b="1" u="sng">
                <a:solidFill>
                  <a:srgbClr val="FF3399"/>
                </a:solidFill>
                <a:latin typeface="Arial" charset="0"/>
              </a:rPr>
              <a:t> </a:t>
            </a:r>
            <a:r>
              <a:rPr lang="en-US" sz="2000" b="1" i="1" u="sng">
                <a:solidFill>
                  <a:srgbClr val="FF3399"/>
                </a:solidFill>
                <a:latin typeface="Arial" charset="0"/>
              </a:rPr>
              <a:t>Standard on Fire Department Occupational Safety and Health Programs</a:t>
            </a:r>
            <a:r>
              <a:rPr lang="en-US" sz="2000" b="1">
                <a:solidFill>
                  <a:srgbClr val="FF3399"/>
                </a:solidFill>
                <a:latin typeface="Arial" charset="0"/>
              </a:rPr>
              <a:t> addresses the health and safety of fire fighters and emergency medical care providers.</a:t>
            </a:r>
            <a:r>
              <a:rPr lang="en-US" sz="1600">
                <a:latin typeface="Arial" charset="0"/>
              </a:rPr>
              <a:t> </a:t>
            </a:r>
          </a:p>
        </p:txBody>
      </p:sp>
      <p:sp>
        <p:nvSpPr>
          <p:cNvPr id="138245" name="Text Box 5"/>
          <p:cNvSpPr txBox="1">
            <a:spLocks noChangeArrowheads="1"/>
          </p:cNvSpPr>
          <p:nvPr/>
        </p:nvSpPr>
        <p:spPr bwMode="auto">
          <a:xfrm>
            <a:off x="6121400" y="1955800"/>
            <a:ext cx="2667000" cy="2235200"/>
          </a:xfrm>
          <a:prstGeom prst="rect">
            <a:avLst/>
          </a:prstGeom>
          <a:solidFill>
            <a:schemeClr val="bg1"/>
          </a:solidFill>
          <a:ln w="9525">
            <a:solidFill>
              <a:srgbClr val="00FF00"/>
            </a:solidFill>
            <a:miter lim="800000"/>
            <a:headEnd/>
            <a:tailEnd/>
          </a:ln>
          <a:effectLst/>
        </p:spPr>
        <p:txBody>
          <a:bodyPr>
            <a:spAutoFit/>
          </a:bodyPr>
          <a:lstStyle/>
          <a:p>
            <a:pPr algn="l">
              <a:spcBef>
                <a:spcPct val="50000"/>
              </a:spcBef>
              <a:buFontTx/>
              <a:buNone/>
            </a:pPr>
            <a:r>
              <a:rPr lang="en-US" sz="2000" b="1">
                <a:solidFill>
                  <a:srgbClr val="00FF00"/>
                </a:solidFill>
                <a:latin typeface="Arial" charset="0"/>
              </a:rPr>
              <a:t>Environmental Protection Agency (EPA) regulations provide additional protection for workers that are not covered by OSHA.</a:t>
            </a:r>
            <a:endParaRPr lang="en-US" sz="1600">
              <a:solidFill>
                <a:srgbClr val="00FF00"/>
              </a:solidFill>
              <a:latin typeface="Arial" charset="0"/>
            </a:endParaRPr>
          </a:p>
        </p:txBody>
      </p:sp>
      <p:sp>
        <p:nvSpPr>
          <p:cNvPr id="138246" name="Text Box 6"/>
          <p:cNvSpPr txBox="1">
            <a:spLocks noChangeArrowheads="1"/>
          </p:cNvSpPr>
          <p:nvPr/>
        </p:nvSpPr>
        <p:spPr bwMode="auto">
          <a:xfrm>
            <a:off x="381000" y="266700"/>
            <a:ext cx="8458200" cy="519113"/>
          </a:xfrm>
          <a:prstGeom prst="rect">
            <a:avLst/>
          </a:prstGeom>
          <a:gradFill rotWithShape="0">
            <a:gsLst>
              <a:gs pos="0">
                <a:schemeClr val="bg1"/>
              </a:gs>
              <a:gs pos="50000">
                <a:srgbClr val="99CC00"/>
              </a:gs>
              <a:gs pos="100000">
                <a:schemeClr val="bg1"/>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What is medical surveillance?</a:t>
            </a:r>
            <a:endParaRPr lang="en-US" sz="2000">
              <a:latin typeface="Arial" charset="0"/>
            </a:endParaRPr>
          </a:p>
        </p:txBody>
      </p:sp>
      <p:sp>
        <p:nvSpPr>
          <p:cNvPr id="138247"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38242"/>
                                        </p:tgtEl>
                                        <p:attrNameLst>
                                          <p:attrName>style.visibility</p:attrName>
                                        </p:attrNameLst>
                                      </p:cBhvr>
                                      <p:to>
                                        <p:strVal val="visible"/>
                                      </p:to>
                                    </p:set>
                                    <p:animEffect transition="in" filter="slide(fromLeft)">
                                      <p:cBhvr>
                                        <p:cTn id="7" dur="500"/>
                                        <p:tgtEl>
                                          <p:spTgt spid="138242"/>
                                        </p:tgtEl>
                                      </p:cBhvr>
                                    </p:animEffect>
                                  </p:childTnLst>
                                </p:cTn>
                              </p:par>
                            </p:childTnLst>
                          </p:cTn>
                        </p:par>
                        <p:par>
                          <p:cTn id="8" fill="hold">
                            <p:stCondLst>
                              <p:cond delay="500"/>
                            </p:stCondLst>
                            <p:childTnLst>
                              <p:par>
                                <p:cTn id="9" presetID="12" presetClass="entr" presetSubtype="8" fill="hold" grpId="0" nodeType="afterEffect">
                                  <p:stCondLst>
                                    <p:cond delay="1000"/>
                                  </p:stCondLst>
                                  <p:childTnLst>
                                    <p:set>
                                      <p:cBhvr>
                                        <p:cTn id="10" dur="1" fill="hold">
                                          <p:stCondLst>
                                            <p:cond delay="0"/>
                                          </p:stCondLst>
                                        </p:cTn>
                                        <p:tgtEl>
                                          <p:spTgt spid="138243"/>
                                        </p:tgtEl>
                                        <p:attrNameLst>
                                          <p:attrName>style.visibility</p:attrName>
                                        </p:attrNameLst>
                                      </p:cBhvr>
                                      <p:to>
                                        <p:strVal val="visible"/>
                                      </p:to>
                                    </p:set>
                                    <p:animEffect transition="in" filter="slide(fromLeft)">
                                      <p:cBhvr>
                                        <p:cTn id="11" dur="500"/>
                                        <p:tgtEl>
                                          <p:spTgt spid="138243"/>
                                        </p:tgtEl>
                                      </p:cBhvr>
                                    </p:animEffect>
                                  </p:childTnLst>
                                </p:cTn>
                              </p:par>
                            </p:childTnLst>
                          </p:cTn>
                        </p:par>
                        <p:par>
                          <p:cTn id="12" fill="hold">
                            <p:stCondLst>
                              <p:cond delay="2000"/>
                            </p:stCondLst>
                            <p:childTnLst>
                              <p:par>
                                <p:cTn id="13" presetID="12" presetClass="entr" presetSubtype="2" fill="hold" grpId="0" nodeType="afterEffect">
                                  <p:stCondLst>
                                    <p:cond delay="1000"/>
                                  </p:stCondLst>
                                  <p:childTnLst>
                                    <p:set>
                                      <p:cBhvr>
                                        <p:cTn id="14" dur="1" fill="hold">
                                          <p:stCondLst>
                                            <p:cond delay="0"/>
                                          </p:stCondLst>
                                        </p:cTn>
                                        <p:tgtEl>
                                          <p:spTgt spid="138245"/>
                                        </p:tgtEl>
                                        <p:attrNameLst>
                                          <p:attrName>style.visibility</p:attrName>
                                        </p:attrNameLst>
                                      </p:cBhvr>
                                      <p:to>
                                        <p:strVal val="visible"/>
                                      </p:to>
                                    </p:set>
                                    <p:animEffect transition="in" filter="slide(fromRight)">
                                      <p:cBhvr>
                                        <p:cTn id="15" dur="500"/>
                                        <p:tgtEl>
                                          <p:spTgt spid="138245"/>
                                        </p:tgtEl>
                                      </p:cBhvr>
                                    </p:animEffect>
                                  </p:childTnLst>
                                </p:cTn>
                              </p:par>
                            </p:childTnLst>
                          </p:cTn>
                        </p:par>
                        <p:par>
                          <p:cTn id="16" fill="hold">
                            <p:stCondLst>
                              <p:cond delay="3500"/>
                            </p:stCondLst>
                            <p:childTnLst>
                              <p:par>
                                <p:cTn id="17" presetID="12" presetClass="entr" presetSubtype="8" fill="hold" grpId="0" nodeType="afterEffect">
                                  <p:stCondLst>
                                    <p:cond delay="1000"/>
                                  </p:stCondLst>
                                  <p:childTnLst>
                                    <p:set>
                                      <p:cBhvr>
                                        <p:cTn id="18" dur="1" fill="hold">
                                          <p:stCondLst>
                                            <p:cond delay="0"/>
                                          </p:stCondLst>
                                        </p:cTn>
                                        <p:tgtEl>
                                          <p:spTgt spid="138244"/>
                                        </p:tgtEl>
                                        <p:attrNameLst>
                                          <p:attrName>style.visibility</p:attrName>
                                        </p:attrNameLst>
                                      </p:cBhvr>
                                      <p:to>
                                        <p:strVal val="visible"/>
                                      </p:to>
                                    </p:set>
                                    <p:animEffect transition="in" filter="slide(fromLeft)">
                                      <p:cBhvr>
                                        <p:cTn id="19" dur="500"/>
                                        <p:tgtEl>
                                          <p:spTgt spid="138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autoUpdateAnimBg="0"/>
      <p:bldP spid="138243" grpId="0" animBg="1" autoUpdateAnimBg="0"/>
      <p:bldP spid="138244" grpId="0" animBg="1" autoUpdateAnimBg="0"/>
      <p:bldP spid="138245" grpId="0" animBg="1"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body" sz="half" idx="4294967295"/>
          </p:nvPr>
        </p:nvSpPr>
        <p:spPr>
          <a:xfrm>
            <a:off x="4899025" y="2406650"/>
            <a:ext cx="3851275" cy="1193800"/>
          </a:xfrm>
          <a:gradFill rotWithShape="0">
            <a:gsLst>
              <a:gs pos="0">
                <a:schemeClr val="bg1"/>
              </a:gs>
              <a:gs pos="50000">
                <a:srgbClr val="00FF00"/>
              </a:gs>
              <a:gs pos="100000">
                <a:schemeClr val="bg1"/>
              </a:gs>
            </a:gsLst>
            <a:lin ang="5400000" scaled="1"/>
          </a:gradFill>
          <a:ln/>
        </p:spPr>
        <p:txBody>
          <a:bodyPr/>
          <a:lstStyle/>
          <a:p>
            <a:pPr marL="122238" lvl="1" indent="-1588">
              <a:spcBef>
                <a:spcPct val="50000"/>
              </a:spcBef>
              <a:buFontTx/>
              <a:buNone/>
              <a:tabLst>
                <a:tab pos="511175" algn="l"/>
              </a:tabLst>
            </a:pPr>
            <a:r>
              <a:rPr lang="en-US" sz="2400">
                <a:latin typeface="Arial" charset="0"/>
              </a:rPr>
              <a:t>A. clings to or saturates 	parts of your body or 	clothing.</a:t>
            </a:r>
            <a:endParaRPr lang="en-US" sz="2400" b="1">
              <a:solidFill>
                <a:schemeClr val="accent1"/>
              </a:solidFill>
              <a:latin typeface="Arial" charset="0"/>
            </a:endParaRPr>
          </a:p>
        </p:txBody>
      </p:sp>
      <p:sp>
        <p:nvSpPr>
          <p:cNvPr id="139267" name="Text Box 3"/>
          <p:cNvSpPr txBox="1">
            <a:spLocks noChangeArrowheads="1"/>
          </p:cNvSpPr>
          <p:nvPr/>
        </p:nvSpPr>
        <p:spPr bwMode="auto">
          <a:xfrm>
            <a:off x="461963" y="2413000"/>
            <a:ext cx="3500437" cy="1187450"/>
          </a:xfrm>
          <a:prstGeom prst="rect">
            <a:avLst/>
          </a:prstGeom>
          <a:gradFill rotWithShape="0">
            <a:gsLst>
              <a:gs pos="0">
                <a:schemeClr val="bg1"/>
              </a:gs>
              <a:gs pos="50000">
                <a:srgbClr val="FF0066"/>
              </a:gs>
              <a:gs pos="100000">
                <a:schemeClr val="bg1"/>
              </a:gs>
            </a:gsLst>
            <a:lin ang="5400000" scaled="1"/>
          </a:gradFill>
          <a:ln w="9525">
            <a:noFill/>
            <a:miter lim="800000"/>
            <a:headEnd/>
            <a:tailEnd/>
          </a:ln>
          <a:effectLst/>
        </p:spPr>
        <p:txBody>
          <a:bodyPr>
            <a:spAutoFit/>
          </a:bodyPr>
          <a:lstStyle/>
          <a:p>
            <a:pPr algn="l">
              <a:spcBef>
                <a:spcPct val="0"/>
              </a:spcBef>
              <a:buFontTx/>
              <a:buNone/>
              <a:tabLst>
                <a:tab pos="349250" algn="l"/>
              </a:tabLst>
            </a:pPr>
            <a:r>
              <a:rPr lang="en-US" b="1">
                <a:latin typeface="Arial" charset="0"/>
              </a:rPr>
              <a:t>1. EXPOSURE occurs 	when a toxic 		substance...</a:t>
            </a:r>
            <a:endParaRPr lang="en-US" sz="2000">
              <a:solidFill>
                <a:srgbClr val="FF3399"/>
              </a:solidFill>
              <a:latin typeface="Times New Roman" pitchFamily="18" charset="0"/>
            </a:endParaRPr>
          </a:p>
        </p:txBody>
      </p:sp>
      <p:sp>
        <p:nvSpPr>
          <p:cNvPr id="139268" name="Text Box 4"/>
          <p:cNvSpPr txBox="1">
            <a:spLocks noChangeArrowheads="1"/>
          </p:cNvSpPr>
          <p:nvPr/>
        </p:nvSpPr>
        <p:spPr bwMode="auto">
          <a:xfrm>
            <a:off x="450850" y="4197350"/>
            <a:ext cx="3511550" cy="1187450"/>
          </a:xfrm>
          <a:prstGeom prst="rect">
            <a:avLst/>
          </a:prstGeom>
          <a:gradFill rotWithShape="0">
            <a:gsLst>
              <a:gs pos="0">
                <a:schemeClr val="bg2"/>
              </a:gs>
              <a:gs pos="50000">
                <a:srgbClr val="FF0066"/>
              </a:gs>
              <a:gs pos="100000">
                <a:schemeClr val="bg2"/>
              </a:gs>
            </a:gsLst>
            <a:lin ang="5400000" scaled="1"/>
          </a:gradFill>
          <a:ln w="9525">
            <a:noFill/>
            <a:miter lim="800000"/>
            <a:headEnd/>
            <a:tailEnd/>
          </a:ln>
          <a:effectLst/>
        </p:spPr>
        <p:txBody>
          <a:bodyPr>
            <a:spAutoFit/>
          </a:bodyPr>
          <a:lstStyle/>
          <a:p>
            <a:pPr algn="l">
              <a:spcBef>
                <a:spcPct val="0"/>
              </a:spcBef>
              <a:buFontTx/>
              <a:buNone/>
              <a:tabLst>
                <a:tab pos="349250" algn="l"/>
              </a:tabLst>
            </a:pPr>
            <a:r>
              <a:rPr lang="en-US" b="1">
                <a:latin typeface="Arial" charset="0"/>
              </a:rPr>
              <a:t>2. CONTAMINATION 	occurs when a 		toxic substance…</a:t>
            </a:r>
            <a:endParaRPr lang="en-US" sz="2000">
              <a:latin typeface="Times New Roman" pitchFamily="18" charset="0"/>
            </a:endParaRPr>
          </a:p>
        </p:txBody>
      </p:sp>
      <p:sp>
        <p:nvSpPr>
          <p:cNvPr id="139269" name="Text Box 5"/>
          <p:cNvSpPr txBox="1">
            <a:spLocks noChangeArrowheads="1"/>
          </p:cNvSpPr>
          <p:nvPr/>
        </p:nvSpPr>
        <p:spPr bwMode="auto">
          <a:xfrm>
            <a:off x="4903788" y="4197350"/>
            <a:ext cx="3846512" cy="1187450"/>
          </a:xfrm>
          <a:prstGeom prst="rect">
            <a:avLst/>
          </a:prstGeom>
          <a:gradFill rotWithShape="0">
            <a:gsLst>
              <a:gs pos="0">
                <a:schemeClr val="bg1"/>
              </a:gs>
              <a:gs pos="50000">
                <a:schemeClr val="accent1"/>
              </a:gs>
              <a:gs pos="100000">
                <a:schemeClr val="bg1"/>
              </a:gs>
            </a:gsLst>
            <a:lin ang="5400000" scaled="1"/>
          </a:gradFill>
          <a:ln w="9525">
            <a:noFill/>
            <a:miter lim="800000"/>
            <a:headEnd/>
            <a:tailEnd/>
          </a:ln>
          <a:effectLst/>
        </p:spPr>
        <p:txBody>
          <a:bodyPr>
            <a:spAutoFit/>
          </a:bodyPr>
          <a:lstStyle/>
          <a:p>
            <a:pPr algn="l">
              <a:spcBef>
                <a:spcPct val="50000"/>
              </a:spcBef>
              <a:buFontTx/>
              <a:buNone/>
              <a:tabLst>
                <a:tab pos="398463" algn="l"/>
              </a:tabLst>
            </a:pPr>
            <a:r>
              <a:rPr lang="en-US" b="1">
                <a:latin typeface="Arial" charset="0"/>
              </a:rPr>
              <a:t>B. 	is taken into or is in 		direct contact with 		your body.</a:t>
            </a:r>
            <a:r>
              <a:rPr lang="en-US" b="1">
                <a:solidFill>
                  <a:schemeClr val="accent1"/>
                </a:solidFill>
                <a:latin typeface="Arial" charset="0"/>
              </a:rPr>
              <a:t> </a:t>
            </a:r>
          </a:p>
        </p:txBody>
      </p:sp>
      <p:sp>
        <p:nvSpPr>
          <p:cNvPr id="139270" name="Text Box 6"/>
          <p:cNvSpPr txBox="1">
            <a:spLocks noChangeArrowheads="1"/>
          </p:cNvSpPr>
          <p:nvPr/>
        </p:nvSpPr>
        <p:spPr bwMode="auto">
          <a:xfrm>
            <a:off x="381000" y="1536700"/>
            <a:ext cx="4470400" cy="457200"/>
          </a:xfrm>
          <a:prstGeom prst="rect">
            <a:avLst/>
          </a:prstGeom>
          <a:noFill/>
          <a:ln w="9525">
            <a:noFill/>
            <a:miter lim="800000"/>
            <a:headEnd/>
            <a:tailEnd/>
          </a:ln>
          <a:effectLst/>
        </p:spPr>
        <p:txBody>
          <a:bodyPr>
            <a:spAutoFit/>
          </a:bodyPr>
          <a:lstStyle/>
          <a:p>
            <a:pPr algn="l">
              <a:spcBef>
                <a:spcPct val="0"/>
              </a:spcBef>
              <a:buFontTx/>
              <a:buNone/>
            </a:pPr>
            <a:r>
              <a:rPr lang="en-US" b="1">
                <a:solidFill>
                  <a:schemeClr val="tx2"/>
                </a:solidFill>
                <a:latin typeface="Arial" charset="0"/>
              </a:rPr>
              <a:t>Match the correct answers.</a:t>
            </a:r>
            <a:endParaRPr lang="en-US">
              <a:solidFill>
                <a:schemeClr val="tx2"/>
              </a:solidFill>
              <a:latin typeface="Times New Roman" pitchFamily="18" charset="0"/>
            </a:endParaRPr>
          </a:p>
        </p:txBody>
      </p:sp>
      <p:sp>
        <p:nvSpPr>
          <p:cNvPr id="139271" name="Text Box 7"/>
          <p:cNvSpPr txBox="1">
            <a:spLocks noChangeArrowheads="1"/>
          </p:cNvSpPr>
          <p:nvPr/>
        </p:nvSpPr>
        <p:spPr bwMode="auto">
          <a:xfrm>
            <a:off x="381000" y="266700"/>
            <a:ext cx="8458200" cy="946150"/>
          </a:xfrm>
          <a:prstGeom prst="rect">
            <a:avLst/>
          </a:prstGeom>
          <a:gradFill rotWithShape="0">
            <a:gsLst>
              <a:gs pos="0">
                <a:schemeClr val="bg2"/>
              </a:gs>
              <a:gs pos="50000">
                <a:srgbClr val="000066"/>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solidFill>
                  <a:srgbClr val="FFFFFF"/>
                </a:solidFill>
                <a:latin typeface="Arial" charset="0"/>
              </a:rPr>
              <a:t>What is the difference between exposure and contamination?</a:t>
            </a:r>
            <a:endParaRPr lang="en-US">
              <a:solidFill>
                <a:srgbClr val="FFFFFF"/>
              </a:solidFill>
              <a:latin typeface="Arial" charset="0"/>
            </a:endParaRPr>
          </a:p>
        </p:txBody>
      </p:sp>
      <p:grpSp>
        <p:nvGrpSpPr>
          <p:cNvPr id="139272" name="Group 8"/>
          <p:cNvGrpSpPr>
            <a:grpSpLocks/>
          </p:cNvGrpSpPr>
          <p:nvPr/>
        </p:nvGrpSpPr>
        <p:grpSpPr bwMode="auto">
          <a:xfrm>
            <a:off x="3975100" y="2946400"/>
            <a:ext cx="901700" cy="1816100"/>
            <a:chOff x="2504" y="1856"/>
            <a:chExt cx="568" cy="1144"/>
          </a:xfrm>
        </p:grpSpPr>
        <p:sp>
          <p:nvSpPr>
            <p:cNvPr id="139273" name="Arc 9"/>
            <p:cNvSpPr>
              <a:spLocks/>
            </p:cNvSpPr>
            <p:nvPr/>
          </p:nvSpPr>
          <p:spPr bwMode="auto">
            <a:xfrm flipH="1" flipV="1">
              <a:off x="2696" y="2200"/>
              <a:ext cx="376" cy="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prstDash val="dash"/>
              <a:round/>
              <a:headEnd type="triangle" w="med" len="med"/>
              <a:tailEnd/>
            </a:ln>
            <a:effectLst/>
          </p:spPr>
          <p:txBody>
            <a:bodyPr wrap="none" anchor="ctr"/>
            <a:lstStyle/>
            <a:p>
              <a:endParaRPr lang="en-US"/>
            </a:p>
          </p:txBody>
        </p:sp>
        <p:sp>
          <p:nvSpPr>
            <p:cNvPr id="139274" name="Arc 10"/>
            <p:cNvSpPr>
              <a:spLocks/>
            </p:cNvSpPr>
            <p:nvPr/>
          </p:nvSpPr>
          <p:spPr bwMode="auto">
            <a:xfrm>
              <a:off x="2504" y="1856"/>
              <a:ext cx="192" cy="35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prstDash val="dash"/>
              <a:round/>
              <a:headEnd/>
              <a:tailEnd/>
            </a:ln>
            <a:effectLst/>
          </p:spPr>
          <p:txBody>
            <a:bodyPr wrap="none" anchor="ctr"/>
            <a:lstStyle/>
            <a:p>
              <a:endParaRPr lang="en-US"/>
            </a:p>
          </p:txBody>
        </p:sp>
      </p:grpSp>
      <p:grpSp>
        <p:nvGrpSpPr>
          <p:cNvPr id="139275" name="Group 11"/>
          <p:cNvGrpSpPr>
            <a:grpSpLocks/>
          </p:cNvGrpSpPr>
          <p:nvPr/>
        </p:nvGrpSpPr>
        <p:grpSpPr bwMode="auto">
          <a:xfrm flipV="1">
            <a:off x="3975100" y="2933700"/>
            <a:ext cx="901700" cy="1828800"/>
            <a:chOff x="2504" y="1856"/>
            <a:chExt cx="568" cy="1144"/>
          </a:xfrm>
        </p:grpSpPr>
        <p:sp>
          <p:nvSpPr>
            <p:cNvPr id="139276" name="Arc 12"/>
            <p:cNvSpPr>
              <a:spLocks/>
            </p:cNvSpPr>
            <p:nvPr/>
          </p:nvSpPr>
          <p:spPr bwMode="auto">
            <a:xfrm flipH="1" flipV="1">
              <a:off x="2696" y="2200"/>
              <a:ext cx="376" cy="8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prstDash val="dash"/>
              <a:round/>
              <a:headEnd type="triangle" w="med" len="med"/>
              <a:tailEnd/>
            </a:ln>
            <a:effectLst/>
          </p:spPr>
          <p:txBody>
            <a:bodyPr wrap="none" anchor="ctr"/>
            <a:lstStyle/>
            <a:p>
              <a:endParaRPr lang="en-US"/>
            </a:p>
          </p:txBody>
        </p:sp>
        <p:sp>
          <p:nvSpPr>
            <p:cNvPr id="139277" name="Arc 13"/>
            <p:cNvSpPr>
              <a:spLocks/>
            </p:cNvSpPr>
            <p:nvPr/>
          </p:nvSpPr>
          <p:spPr bwMode="auto">
            <a:xfrm>
              <a:off x="2504" y="1856"/>
              <a:ext cx="192" cy="35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chemeClr val="hlink"/>
              </a:solidFill>
              <a:prstDash val="dash"/>
              <a:round/>
              <a:headEnd/>
              <a:tailEnd/>
            </a:ln>
            <a:effectLst/>
          </p:spPr>
          <p:txBody>
            <a:bodyPr wrap="none" anchor="ctr"/>
            <a:lstStyle/>
            <a:p>
              <a:endParaRPr lang="en-US"/>
            </a:p>
          </p:txBody>
        </p:sp>
      </p:grpSp>
      <p:sp>
        <p:nvSpPr>
          <p:cNvPr id="139278" name="Text Box 14"/>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9272"/>
                                        </p:tgtEl>
                                        <p:attrNameLst>
                                          <p:attrName>style.visibility</p:attrName>
                                        </p:attrNameLst>
                                      </p:cBhvr>
                                      <p:to>
                                        <p:strVal val="visible"/>
                                      </p:to>
                                    </p:set>
                                    <p:animEffect transition="in" filter="wipe(up)">
                                      <p:cBhvr>
                                        <p:cTn id="7" dur="500"/>
                                        <p:tgtEl>
                                          <p:spTgt spid="13927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9275"/>
                                        </p:tgtEl>
                                        <p:attrNameLst>
                                          <p:attrName>style.visibility</p:attrName>
                                        </p:attrNameLst>
                                      </p:cBhvr>
                                      <p:to>
                                        <p:strVal val="visible"/>
                                      </p:to>
                                    </p:set>
                                    <p:animEffect transition="in" filter="wipe(down)">
                                      <p:cBhvr>
                                        <p:cTn id="11" dur="5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0290" name="Picture 2"/>
          <p:cNvPicPr>
            <a:picLocks noGrp="1" noChangeAspect="1" noChangeArrowheads="1"/>
          </p:cNvPicPr>
          <p:nvPr>
            <p:ph sz="half" idx="4294967295"/>
          </p:nvPr>
        </p:nvPicPr>
        <p:blipFill>
          <a:blip r:embed="rId2" cstate="print"/>
          <a:srcRect/>
          <a:stretch>
            <a:fillRect/>
          </a:stretch>
        </p:blipFill>
        <p:spPr>
          <a:xfrm>
            <a:off x="2701925" y="1206500"/>
            <a:ext cx="6442075" cy="4567238"/>
          </a:xfrm>
        </p:spPr>
      </p:pic>
      <p:sp>
        <p:nvSpPr>
          <p:cNvPr id="140291" name="Rectangle 3"/>
          <p:cNvSpPr>
            <a:spLocks noGrp="1" noChangeArrowheads="1"/>
          </p:cNvSpPr>
          <p:nvPr>
            <p:ph type="body" sz="half" idx="4294967295"/>
          </p:nvPr>
        </p:nvSpPr>
        <p:spPr>
          <a:xfrm>
            <a:off x="228600" y="12700"/>
            <a:ext cx="3403600" cy="6211888"/>
          </a:xfrm>
          <a:solidFill>
            <a:schemeClr val="bg2"/>
          </a:solidFill>
        </p:spPr>
        <p:txBody>
          <a:bodyPr/>
          <a:lstStyle/>
          <a:p>
            <a:pPr marL="117475" indent="6350">
              <a:buFontTx/>
              <a:buNone/>
            </a:pPr>
            <a:endParaRPr lang="en-US" sz="2000"/>
          </a:p>
          <a:p>
            <a:pPr marL="117475" indent="6350" algn="r">
              <a:buFontTx/>
              <a:buNone/>
            </a:pPr>
            <a:endParaRPr lang="en-US" sz="2800"/>
          </a:p>
        </p:txBody>
      </p:sp>
      <p:sp>
        <p:nvSpPr>
          <p:cNvPr id="140292" name="Text Box 4"/>
          <p:cNvSpPr txBox="1">
            <a:spLocks noChangeArrowheads="1"/>
          </p:cNvSpPr>
          <p:nvPr/>
        </p:nvSpPr>
        <p:spPr bwMode="auto">
          <a:xfrm>
            <a:off x="533400" y="3230563"/>
            <a:ext cx="2819400" cy="914400"/>
          </a:xfrm>
          <a:prstGeom prst="rect">
            <a:avLst/>
          </a:prstGeom>
          <a:noFill/>
          <a:ln w="9525">
            <a:noFill/>
            <a:miter lim="800000"/>
            <a:headEnd/>
            <a:tailEnd/>
          </a:ln>
          <a:effectLst/>
        </p:spPr>
        <p:txBody>
          <a:bodyPr>
            <a:spAutoFit/>
          </a:bodyPr>
          <a:lstStyle/>
          <a:p>
            <a:pPr algn="r">
              <a:spcBef>
                <a:spcPct val="50000"/>
              </a:spcBef>
              <a:buFontTx/>
              <a:buNone/>
            </a:pPr>
            <a:r>
              <a:rPr lang="en-US" sz="5400" b="1" i="1">
                <a:solidFill>
                  <a:srgbClr val="FF3300"/>
                </a:solidFill>
                <a:latin typeface="Arial" charset="0"/>
              </a:rPr>
              <a:t>BOTH!</a:t>
            </a:r>
            <a:endParaRPr lang="en-US" sz="4800">
              <a:latin typeface="Times New Roman" pitchFamily="18" charset="0"/>
            </a:endParaRPr>
          </a:p>
        </p:txBody>
      </p:sp>
      <p:sp>
        <p:nvSpPr>
          <p:cNvPr id="140293" name="Text Box 5"/>
          <p:cNvSpPr txBox="1">
            <a:spLocks noChangeArrowheads="1"/>
          </p:cNvSpPr>
          <p:nvPr/>
        </p:nvSpPr>
        <p:spPr bwMode="auto">
          <a:xfrm>
            <a:off x="215900" y="266700"/>
            <a:ext cx="8928100" cy="946150"/>
          </a:xfrm>
          <a:prstGeom prst="rect">
            <a:avLst/>
          </a:prstGeom>
          <a:gradFill rotWithShape="0">
            <a:gsLst>
              <a:gs pos="0">
                <a:schemeClr val="bg2"/>
              </a:gs>
              <a:gs pos="50000">
                <a:srgbClr val="000066"/>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Would you be exposed or contaminated working around this overturned pesticide truck?</a:t>
            </a:r>
            <a:endParaRPr lang="en-US">
              <a:latin typeface="Times New Roman" pitchFamily="18" charset="0"/>
            </a:endParaRPr>
          </a:p>
        </p:txBody>
      </p:sp>
      <p:sp>
        <p:nvSpPr>
          <p:cNvPr id="140294" name="Text Box 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
        <p:nvSpPr>
          <p:cNvPr id="140295" name="Line 7"/>
          <p:cNvSpPr>
            <a:spLocks noChangeShapeType="1"/>
          </p:cNvSpPr>
          <p:nvPr/>
        </p:nvSpPr>
        <p:spPr bwMode="auto">
          <a:xfrm flipV="1">
            <a:off x="9126538" y="609600"/>
            <a:ext cx="0" cy="5300663"/>
          </a:xfrm>
          <a:prstGeom prst="line">
            <a:avLst/>
          </a:prstGeom>
          <a:noFill/>
          <a:ln w="57150">
            <a:solidFill>
              <a:schemeClr val="bg1"/>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40292"/>
                                        </p:tgtEl>
                                        <p:attrNameLst>
                                          <p:attrName>style.visibility</p:attrName>
                                        </p:attrNameLst>
                                      </p:cBhvr>
                                      <p:to>
                                        <p:strVal val="visible"/>
                                      </p:to>
                                    </p:set>
                                    <p:anim calcmode="lin" valueType="num">
                                      <p:cBhvr>
                                        <p:cTn id="7" dur="500" fill="hold"/>
                                        <p:tgtEl>
                                          <p:spTgt spid="140292"/>
                                        </p:tgtEl>
                                        <p:attrNameLst>
                                          <p:attrName>ppt_w</p:attrName>
                                        </p:attrNameLst>
                                      </p:cBhvr>
                                      <p:tavLst>
                                        <p:tav tm="0">
                                          <p:val>
                                            <p:fltVal val="0"/>
                                          </p:val>
                                        </p:tav>
                                        <p:tav tm="100000">
                                          <p:val>
                                            <p:strVal val="#ppt_w"/>
                                          </p:val>
                                        </p:tav>
                                      </p:tavLst>
                                    </p:anim>
                                    <p:anim calcmode="lin" valueType="num">
                                      <p:cBhvr>
                                        <p:cTn id="8" dur="500" fill="hold"/>
                                        <p:tgtEl>
                                          <p:spTgt spid="140292"/>
                                        </p:tgtEl>
                                        <p:attrNameLst>
                                          <p:attrName>ppt_h</p:attrName>
                                        </p:attrNameLst>
                                      </p:cBhvr>
                                      <p:tavLst>
                                        <p:tav tm="0">
                                          <p:val>
                                            <p:fltVal val="0"/>
                                          </p:val>
                                        </p:tav>
                                        <p:tav tm="100000">
                                          <p:val>
                                            <p:strVal val="#ppt_h"/>
                                          </p:val>
                                        </p:tav>
                                      </p:tavLst>
                                    </p:anim>
                                    <p:anim calcmode="lin" valueType="num">
                                      <p:cBhvr>
                                        <p:cTn id="9" dur="500" fill="hold"/>
                                        <p:tgtEl>
                                          <p:spTgt spid="140292"/>
                                        </p:tgtEl>
                                        <p:attrNameLst>
                                          <p:attrName>ppt_x</p:attrName>
                                        </p:attrNameLst>
                                      </p:cBhvr>
                                      <p:tavLst>
                                        <p:tav tm="0">
                                          <p:val>
                                            <p:fltVal val="0.5"/>
                                          </p:val>
                                        </p:tav>
                                        <p:tav tm="100000">
                                          <p:val>
                                            <p:strVal val="#ppt_x"/>
                                          </p:val>
                                        </p:tav>
                                      </p:tavLst>
                                    </p:anim>
                                    <p:anim calcmode="lin" valueType="num">
                                      <p:cBhvr>
                                        <p:cTn id="10" dur="500" fill="hold"/>
                                        <p:tgtEl>
                                          <p:spTgt spid="1402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2" cstate="print"/>
          <a:srcRect/>
          <a:stretch>
            <a:fillRect/>
          </a:stretch>
        </p:blipFill>
        <p:spPr bwMode="auto">
          <a:xfrm>
            <a:off x="3649663" y="787400"/>
            <a:ext cx="5494337" cy="4984750"/>
          </a:xfrm>
          <a:prstGeom prst="rect">
            <a:avLst/>
          </a:prstGeom>
          <a:noFill/>
          <a:ln w="9525">
            <a:noFill/>
            <a:miter lim="800000"/>
            <a:headEnd/>
            <a:tailEnd/>
          </a:ln>
          <a:effectLst/>
        </p:spPr>
      </p:pic>
      <p:sp>
        <p:nvSpPr>
          <p:cNvPr id="141315" name="Text Box 3"/>
          <p:cNvSpPr txBox="1">
            <a:spLocks noChangeArrowheads="1"/>
          </p:cNvSpPr>
          <p:nvPr/>
        </p:nvSpPr>
        <p:spPr bwMode="auto">
          <a:xfrm>
            <a:off x="412750" y="1620838"/>
            <a:ext cx="3092450" cy="3508375"/>
          </a:xfrm>
          <a:prstGeom prst="rect">
            <a:avLst/>
          </a:prstGeom>
          <a:noFill/>
          <a:ln w="9525">
            <a:noFill/>
            <a:miter lim="800000"/>
            <a:headEnd/>
            <a:tailEnd/>
          </a:ln>
          <a:effectLst/>
        </p:spPr>
        <p:txBody>
          <a:bodyPr>
            <a:spAutoFit/>
          </a:bodyPr>
          <a:lstStyle/>
          <a:p>
            <a:pPr algn="r">
              <a:spcBef>
                <a:spcPct val="50000"/>
              </a:spcBef>
              <a:buFontTx/>
              <a:buNone/>
            </a:pPr>
            <a:r>
              <a:rPr lang="en-US" sz="2800" b="1">
                <a:solidFill>
                  <a:schemeClr val="tx2"/>
                </a:solidFill>
                <a:latin typeface="Arial" charset="0"/>
              </a:rPr>
              <a:t>The process of removing or neutralizing contaminants that have accumulated on personnel and equipment.</a:t>
            </a:r>
            <a:endParaRPr lang="en-US" sz="1600">
              <a:latin typeface="Times New Roman" pitchFamily="18" charset="0"/>
            </a:endParaRPr>
          </a:p>
        </p:txBody>
      </p:sp>
      <p:sp>
        <p:nvSpPr>
          <p:cNvPr id="141316" name="Text Box 4"/>
          <p:cNvSpPr txBox="1">
            <a:spLocks noChangeArrowheads="1"/>
          </p:cNvSpPr>
          <p:nvPr/>
        </p:nvSpPr>
        <p:spPr bwMode="auto">
          <a:xfrm>
            <a:off x="228600" y="266700"/>
            <a:ext cx="8458200" cy="519113"/>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What is decontamination?</a:t>
            </a:r>
            <a:endParaRPr lang="en-US" sz="2000">
              <a:latin typeface="Times New Roman" pitchFamily="18" charset="0"/>
            </a:endParaRPr>
          </a:p>
        </p:txBody>
      </p:sp>
      <p:sp>
        <p:nvSpPr>
          <p:cNvPr id="141317" name="Text Box 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anim calcmode="lin" valueType="num">
                                      <p:cBhvr>
                                        <p:cTn id="7" dur="500" fill="hold"/>
                                        <p:tgtEl>
                                          <p:spTgt spid="141315"/>
                                        </p:tgtEl>
                                        <p:attrNameLst>
                                          <p:attrName>ppt_w</p:attrName>
                                        </p:attrNameLst>
                                      </p:cBhvr>
                                      <p:tavLst>
                                        <p:tav tm="0">
                                          <p:val>
                                            <p:fltVal val="0"/>
                                          </p:val>
                                        </p:tav>
                                        <p:tav tm="100000">
                                          <p:val>
                                            <p:strVal val="#ppt_w"/>
                                          </p:val>
                                        </p:tav>
                                      </p:tavLst>
                                    </p:anim>
                                    <p:anim calcmode="lin" valueType="num">
                                      <p:cBhvr>
                                        <p:cTn id="8" dur="500" fill="hold"/>
                                        <p:tgtEl>
                                          <p:spTgt spid="141315"/>
                                        </p:tgtEl>
                                        <p:attrNameLst>
                                          <p:attrName>ppt_h</p:attrName>
                                        </p:attrNameLst>
                                      </p:cBhvr>
                                      <p:tavLst>
                                        <p:tav tm="0">
                                          <p:val>
                                            <p:fltVal val="0"/>
                                          </p:val>
                                        </p:tav>
                                        <p:tav tm="100000">
                                          <p:val>
                                            <p:strVal val="#ppt_h"/>
                                          </p:val>
                                        </p:tav>
                                      </p:tavLst>
                                    </p:anim>
                                    <p:anim calcmode="lin" valueType="num">
                                      <p:cBhvr>
                                        <p:cTn id="9" dur="500" fill="hold"/>
                                        <p:tgtEl>
                                          <p:spTgt spid="141315"/>
                                        </p:tgtEl>
                                        <p:attrNameLst>
                                          <p:attrName>ppt_x</p:attrName>
                                        </p:attrNameLst>
                                      </p:cBhvr>
                                      <p:tavLst>
                                        <p:tav tm="0">
                                          <p:val>
                                            <p:fltVal val="0.5"/>
                                          </p:val>
                                        </p:tav>
                                        <p:tav tm="100000">
                                          <p:val>
                                            <p:strVal val="#ppt_x"/>
                                          </p:val>
                                        </p:tav>
                                      </p:tavLst>
                                    </p:anim>
                                    <p:anim calcmode="lin" valueType="num">
                                      <p:cBhvr>
                                        <p:cTn id="10" dur="500" fill="hold"/>
                                        <p:tgtEl>
                                          <p:spTgt spid="1413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2338" name="Group 2"/>
          <p:cNvGrpSpPr>
            <a:grpSpLocks/>
          </p:cNvGrpSpPr>
          <p:nvPr/>
        </p:nvGrpSpPr>
        <p:grpSpPr bwMode="auto">
          <a:xfrm>
            <a:off x="2959100" y="947738"/>
            <a:ext cx="5651500" cy="668337"/>
            <a:chOff x="1864" y="597"/>
            <a:chExt cx="3560" cy="421"/>
          </a:xfrm>
        </p:grpSpPr>
        <p:sp>
          <p:nvSpPr>
            <p:cNvPr id="142339" name="AutoShape 3"/>
            <p:cNvSpPr>
              <a:spLocks noChangeArrowheads="1"/>
            </p:cNvSpPr>
            <p:nvPr/>
          </p:nvSpPr>
          <p:spPr bwMode="auto">
            <a:xfrm>
              <a:off x="1864" y="597"/>
              <a:ext cx="3560" cy="421"/>
            </a:xfrm>
            <a:prstGeom prst="downArrowCallout">
              <a:avLst>
                <a:gd name="adj1" fmla="val 211401"/>
                <a:gd name="adj2" fmla="val 211401"/>
                <a:gd name="adj3" fmla="val 26278"/>
                <a:gd name="adj4" fmla="val 56204"/>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2340" name="Text Box 4"/>
            <p:cNvSpPr txBox="1">
              <a:spLocks noChangeArrowheads="1"/>
            </p:cNvSpPr>
            <p:nvPr/>
          </p:nvSpPr>
          <p:spPr bwMode="auto">
            <a:xfrm>
              <a:off x="1874" y="619"/>
              <a:ext cx="1678" cy="212"/>
            </a:xfrm>
            <a:prstGeom prst="rect">
              <a:avLst/>
            </a:prstGeom>
            <a:noFill/>
            <a:ln w="9525">
              <a:noFill/>
              <a:miter lim="800000"/>
              <a:headEnd/>
              <a:tailEnd/>
            </a:ln>
          </p:spPr>
          <p:txBody>
            <a:bodyPr>
              <a:spAutoFit/>
            </a:bodyPr>
            <a:lstStyle/>
            <a:p>
              <a:pPr algn="l">
                <a:spcBef>
                  <a:spcPct val="0"/>
                </a:spcBef>
                <a:buFontTx/>
                <a:buNone/>
              </a:pPr>
              <a:r>
                <a:rPr lang="en-US" sz="1600" b="1">
                  <a:latin typeface="Arial" charset="0"/>
                  <a:cs typeface="Times" charset="0"/>
                </a:rPr>
                <a:t>1. Leave the Hazard Area.</a:t>
              </a:r>
              <a:endParaRPr lang="en-US" sz="1000" b="1">
                <a:latin typeface="Times New Roman" pitchFamily="18" charset="0"/>
                <a:cs typeface="Times" charset="0"/>
              </a:endParaRPr>
            </a:p>
          </p:txBody>
        </p:sp>
      </p:grpSp>
      <p:grpSp>
        <p:nvGrpSpPr>
          <p:cNvPr id="142341" name="Group 5"/>
          <p:cNvGrpSpPr>
            <a:grpSpLocks/>
          </p:cNvGrpSpPr>
          <p:nvPr/>
        </p:nvGrpSpPr>
        <p:grpSpPr bwMode="auto">
          <a:xfrm>
            <a:off x="2957513" y="1689100"/>
            <a:ext cx="5651500" cy="1571625"/>
            <a:chOff x="1863" y="1064"/>
            <a:chExt cx="3560" cy="990"/>
          </a:xfrm>
        </p:grpSpPr>
        <p:sp>
          <p:nvSpPr>
            <p:cNvPr id="142342" name="AutoShape 6"/>
            <p:cNvSpPr>
              <a:spLocks noChangeArrowheads="1"/>
            </p:cNvSpPr>
            <p:nvPr/>
          </p:nvSpPr>
          <p:spPr bwMode="auto">
            <a:xfrm>
              <a:off x="1863" y="1064"/>
              <a:ext cx="3560" cy="990"/>
            </a:xfrm>
            <a:prstGeom prst="downArrowCallout">
              <a:avLst>
                <a:gd name="adj1" fmla="val 89899"/>
                <a:gd name="adj2" fmla="val 89899"/>
                <a:gd name="adj3" fmla="val 15514"/>
                <a:gd name="adj4" fmla="val 77935"/>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2343" name="Text Box 7"/>
            <p:cNvSpPr txBox="1">
              <a:spLocks noChangeArrowheads="1"/>
            </p:cNvSpPr>
            <p:nvPr/>
          </p:nvSpPr>
          <p:spPr bwMode="auto">
            <a:xfrm>
              <a:off x="1879" y="1075"/>
              <a:ext cx="3537" cy="748"/>
            </a:xfrm>
            <a:prstGeom prst="rect">
              <a:avLst/>
            </a:prstGeom>
            <a:noFill/>
            <a:ln w="9525">
              <a:noFill/>
              <a:miter lim="800000"/>
              <a:headEnd/>
              <a:tailEnd/>
            </a:ln>
          </p:spPr>
          <p:txBody>
            <a:bodyPr>
              <a:spAutoFit/>
            </a:bodyPr>
            <a:lstStyle/>
            <a:p>
              <a:pPr algn="l">
                <a:spcBef>
                  <a:spcPct val="0"/>
                </a:spcBef>
                <a:buFontTx/>
                <a:buNone/>
                <a:tabLst>
                  <a:tab pos="177800" algn="l"/>
                </a:tabLst>
              </a:pPr>
              <a:r>
                <a:rPr lang="en-US" sz="1600" b="1">
                  <a:latin typeface="Arial" charset="0"/>
                  <a:cs typeface="Times" charset="0"/>
                </a:rPr>
                <a:t>2. In the selected Decontamination Area:</a:t>
              </a:r>
            </a:p>
            <a:p>
              <a:pPr algn="l">
                <a:spcBef>
                  <a:spcPct val="0"/>
                </a:spcBef>
                <a:buFont typeface="Symbol" pitchFamily="18" charset="2"/>
                <a:buChar char="·"/>
                <a:tabLst>
                  <a:tab pos="177800" algn="l"/>
                </a:tabLst>
              </a:pPr>
              <a:r>
                <a:rPr lang="en-US" sz="1400" b="1">
                  <a:latin typeface="Arial" charset="0"/>
                  <a:cs typeface="Times" charset="0"/>
                </a:rPr>
                <a:t>	Keep SCBA on and in use.</a:t>
              </a:r>
            </a:p>
            <a:p>
              <a:pPr algn="l">
                <a:spcBef>
                  <a:spcPct val="0"/>
                </a:spcBef>
                <a:buFont typeface="Symbol" pitchFamily="18" charset="2"/>
                <a:buChar char="·"/>
                <a:tabLst>
                  <a:tab pos="177800" algn="l"/>
                </a:tabLst>
              </a:pPr>
              <a:r>
                <a:rPr lang="en-US" sz="1400" b="1">
                  <a:latin typeface="Arial" charset="0"/>
                  <a:cs typeface="Times" charset="0"/>
                </a:rPr>
                <a:t>	Brush off heavy particles of material.</a:t>
              </a:r>
            </a:p>
            <a:p>
              <a:pPr algn="l">
                <a:spcBef>
                  <a:spcPct val="0"/>
                </a:spcBef>
                <a:buFont typeface="Symbol" pitchFamily="18" charset="2"/>
                <a:buChar char="·"/>
                <a:tabLst>
                  <a:tab pos="177800" algn="l"/>
                </a:tabLst>
              </a:pPr>
              <a:r>
                <a:rPr lang="en-US" sz="1400" b="1">
                  <a:latin typeface="Arial" charset="0"/>
                  <a:cs typeface="Times" charset="0"/>
                </a:rPr>
                <a:t>	Use handline without nozzle to rinse SFPC, top down.</a:t>
              </a:r>
            </a:p>
            <a:p>
              <a:pPr algn="l">
                <a:spcBef>
                  <a:spcPct val="0"/>
                </a:spcBef>
                <a:buFont typeface="Symbol" pitchFamily="18" charset="2"/>
                <a:buChar char="·"/>
                <a:tabLst>
                  <a:tab pos="177800" algn="l"/>
                </a:tabLst>
              </a:pPr>
              <a:r>
                <a:rPr lang="en-US" sz="1400" b="1">
                  <a:latin typeface="Arial" charset="0"/>
                  <a:cs typeface="Times" charset="0"/>
                </a:rPr>
                <a:t>	After thoroughly rinsing, step into the clean area.</a:t>
              </a:r>
              <a:r>
                <a:rPr lang="en-US" sz="1000">
                  <a:latin typeface="Times New Roman" pitchFamily="18" charset="0"/>
                  <a:cs typeface="Times" charset="0"/>
                </a:rPr>
                <a:t>  </a:t>
              </a:r>
              <a:endParaRPr lang="en-US" sz="1000" b="1">
                <a:latin typeface="Times New Roman" pitchFamily="18" charset="0"/>
                <a:cs typeface="Times" charset="0"/>
              </a:endParaRPr>
            </a:p>
          </p:txBody>
        </p:sp>
      </p:grpSp>
      <p:grpSp>
        <p:nvGrpSpPr>
          <p:cNvPr id="142344" name="Group 8"/>
          <p:cNvGrpSpPr>
            <a:grpSpLocks/>
          </p:cNvGrpSpPr>
          <p:nvPr/>
        </p:nvGrpSpPr>
        <p:grpSpPr bwMode="auto">
          <a:xfrm>
            <a:off x="2959100" y="3381375"/>
            <a:ext cx="5651500" cy="1239838"/>
            <a:chOff x="1864" y="2240"/>
            <a:chExt cx="3560" cy="792"/>
          </a:xfrm>
        </p:grpSpPr>
        <p:sp>
          <p:nvSpPr>
            <p:cNvPr id="142345" name="AutoShape 9"/>
            <p:cNvSpPr>
              <a:spLocks noChangeArrowheads="1"/>
            </p:cNvSpPr>
            <p:nvPr/>
          </p:nvSpPr>
          <p:spPr bwMode="auto">
            <a:xfrm>
              <a:off x="1864" y="2240"/>
              <a:ext cx="3560" cy="792"/>
            </a:xfrm>
            <a:prstGeom prst="downArrowCallout">
              <a:avLst>
                <a:gd name="adj1" fmla="val 112374"/>
                <a:gd name="adj2" fmla="val 112374"/>
                <a:gd name="adj3" fmla="val 16667"/>
                <a:gd name="adj4" fmla="val 66667"/>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2346" name="Text Box 10"/>
            <p:cNvSpPr txBox="1">
              <a:spLocks noChangeArrowheads="1"/>
            </p:cNvSpPr>
            <p:nvPr/>
          </p:nvSpPr>
          <p:spPr bwMode="auto">
            <a:xfrm>
              <a:off x="1888" y="2248"/>
              <a:ext cx="2579" cy="507"/>
            </a:xfrm>
            <a:prstGeom prst="rect">
              <a:avLst/>
            </a:prstGeom>
            <a:noFill/>
            <a:ln w="9525">
              <a:noFill/>
              <a:miter lim="800000"/>
              <a:headEnd/>
              <a:tailEnd/>
            </a:ln>
          </p:spPr>
          <p:txBody>
            <a:bodyPr wrap="none">
              <a:spAutoFit/>
            </a:bodyPr>
            <a:lstStyle/>
            <a:p>
              <a:pPr algn="l">
                <a:spcBef>
                  <a:spcPct val="0"/>
                </a:spcBef>
                <a:buFontTx/>
                <a:buNone/>
                <a:tabLst>
                  <a:tab pos="177800" algn="l"/>
                </a:tabLst>
              </a:pPr>
              <a:r>
                <a:rPr lang="en-US" sz="1600" b="1">
                  <a:latin typeface="Arial" charset="0"/>
                  <a:cs typeface="Times" charset="0"/>
                </a:rPr>
                <a:t>3. In the Clean Area</a:t>
              </a:r>
            </a:p>
            <a:p>
              <a:pPr algn="l">
                <a:spcBef>
                  <a:spcPct val="0"/>
                </a:spcBef>
                <a:buFont typeface="Symbol" pitchFamily="18" charset="2"/>
                <a:buChar char="·"/>
                <a:tabLst>
                  <a:tab pos="177800" algn="l"/>
                </a:tabLst>
              </a:pPr>
              <a:r>
                <a:rPr lang="en-US" sz="1400" b="1">
                  <a:latin typeface="Arial" charset="0"/>
                  <a:cs typeface="Times" charset="0"/>
                </a:rPr>
                <a:t>	Remove SFPC.  </a:t>
              </a:r>
            </a:p>
            <a:p>
              <a:pPr algn="l">
                <a:spcBef>
                  <a:spcPct val="0"/>
                </a:spcBef>
                <a:buFont typeface="Symbol" pitchFamily="18" charset="2"/>
                <a:buChar char="·"/>
                <a:tabLst>
                  <a:tab pos="177800" algn="l"/>
                </a:tabLst>
              </a:pPr>
              <a:r>
                <a:rPr lang="en-US" sz="1400" b="1">
                  <a:latin typeface="Arial" charset="0"/>
                  <a:cs typeface="Times" charset="0"/>
                </a:rPr>
                <a:t>	Make sure you remove SCBA facepiece last</a:t>
              </a:r>
              <a:r>
                <a:rPr lang="en-US" sz="1600" b="1">
                  <a:latin typeface="Arial" charset="0"/>
                  <a:cs typeface="Times" charset="0"/>
                </a:rPr>
                <a:t>.</a:t>
              </a:r>
            </a:p>
          </p:txBody>
        </p:sp>
      </p:grpSp>
      <p:grpSp>
        <p:nvGrpSpPr>
          <p:cNvPr id="142347" name="Group 11"/>
          <p:cNvGrpSpPr>
            <a:grpSpLocks/>
          </p:cNvGrpSpPr>
          <p:nvPr/>
        </p:nvGrpSpPr>
        <p:grpSpPr bwMode="auto">
          <a:xfrm>
            <a:off x="2946400" y="4752975"/>
            <a:ext cx="5664200" cy="1019175"/>
            <a:chOff x="1856" y="3104"/>
            <a:chExt cx="3568" cy="688"/>
          </a:xfrm>
        </p:grpSpPr>
        <p:sp>
          <p:nvSpPr>
            <p:cNvPr id="142348" name="Rectangle 12"/>
            <p:cNvSpPr>
              <a:spLocks noChangeArrowheads="1"/>
            </p:cNvSpPr>
            <p:nvPr/>
          </p:nvSpPr>
          <p:spPr bwMode="auto">
            <a:xfrm>
              <a:off x="1856" y="3104"/>
              <a:ext cx="3568" cy="688"/>
            </a:xfrm>
            <a:prstGeom prst="rect">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2349" name="Text Box 13"/>
            <p:cNvSpPr txBox="1">
              <a:spLocks noChangeArrowheads="1"/>
            </p:cNvSpPr>
            <p:nvPr/>
          </p:nvSpPr>
          <p:spPr bwMode="auto">
            <a:xfrm>
              <a:off x="1871" y="3109"/>
              <a:ext cx="2399" cy="680"/>
            </a:xfrm>
            <a:prstGeom prst="rect">
              <a:avLst/>
            </a:prstGeom>
            <a:noFill/>
            <a:ln w="9525">
              <a:noFill/>
              <a:miter lim="800000"/>
              <a:headEnd/>
              <a:tailEnd/>
            </a:ln>
          </p:spPr>
          <p:txBody>
            <a:bodyPr wrap="none">
              <a:spAutoFit/>
            </a:bodyPr>
            <a:lstStyle/>
            <a:p>
              <a:pPr algn="l">
                <a:spcBef>
                  <a:spcPct val="0"/>
                </a:spcBef>
                <a:buFontTx/>
                <a:buNone/>
                <a:tabLst>
                  <a:tab pos="177800" algn="l"/>
                </a:tabLst>
              </a:pPr>
              <a:r>
                <a:rPr lang="en-US" sz="1600" b="1">
                  <a:latin typeface="Arial" charset="0"/>
                  <a:cs typeface="Times" charset="0"/>
                </a:rPr>
                <a:t>4. At Quarters</a:t>
              </a:r>
            </a:p>
            <a:p>
              <a:pPr algn="l">
                <a:spcBef>
                  <a:spcPct val="0"/>
                </a:spcBef>
                <a:buFont typeface="Symbol" pitchFamily="18" charset="2"/>
                <a:buChar char="·"/>
                <a:tabLst>
                  <a:tab pos="177800" algn="l"/>
                </a:tabLst>
              </a:pPr>
              <a:r>
                <a:rPr lang="en-US" sz="1400" b="1">
                  <a:latin typeface="Arial" charset="0"/>
                  <a:cs typeface="Times" charset="0"/>
                </a:rPr>
                <a:t>	Take a personal hygiene shower.</a:t>
              </a:r>
            </a:p>
            <a:p>
              <a:pPr algn="l">
                <a:spcBef>
                  <a:spcPct val="0"/>
                </a:spcBef>
                <a:buFont typeface="Symbol" pitchFamily="18" charset="2"/>
                <a:buChar char="·"/>
                <a:tabLst>
                  <a:tab pos="177800" algn="l"/>
                </a:tabLst>
              </a:pPr>
              <a:r>
                <a:rPr lang="en-US" sz="1400" b="1">
                  <a:latin typeface="Arial" charset="0"/>
                  <a:cs typeface="Times" charset="0"/>
                </a:rPr>
                <a:t>	Don a clean uniform.</a:t>
              </a:r>
            </a:p>
            <a:p>
              <a:pPr algn="l">
                <a:spcBef>
                  <a:spcPct val="0"/>
                </a:spcBef>
                <a:buFont typeface="Symbol" pitchFamily="18" charset="2"/>
                <a:buChar char="·"/>
                <a:tabLst>
                  <a:tab pos="177800" algn="l"/>
                </a:tabLst>
              </a:pPr>
              <a:r>
                <a:rPr lang="en-US" sz="1400" b="1">
                  <a:latin typeface="Arial" charset="0"/>
                  <a:cs typeface="Times" charset="0"/>
                </a:rPr>
                <a:t>	Clean and inspect your SFPC and SCBA</a:t>
              </a:r>
              <a:r>
                <a:rPr lang="en-US" sz="1600" b="1">
                  <a:latin typeface="Arial" charset="0"/>
                  <a:cs typeface="Times" charset="0"/>
                </a:rPr>
                <a:t>.</a:t>
              </a:r>
              <a:endParaRPr lang="en-US" sz="1100" b="1">
                <a:latin typeface="Times New Roman" pitchFamily="18" charset="0"/>
                <a:cs typeface="Times" charset="0"/>
              </a:endParaRPr>
            </a:p>
          </p:txBody>
        </p:sp>
      </p:grpSp>
      <p:sp>
        <p:nvSpPr>
          <p:cNvPr id="142350" name="Text Box 14"/>
          <p:cNvSpPr txBox="1">
            <a:spLocks noChangeArrowheads="1"/>
          </p:cNvSpPr>
          <p:nvPr/>
        </p:nvSpPr>
        <p:spPr bwMode="auto">
          <a:xfrm>
            <a:off x="203200" y="266700"/>
            <a:ext cx="8775700" cy="519113"/>
          </a:xfrm>
          <a:prstGeom prst="rect">
            <a:avLst/>
          </a:prstGeom>
          <a:gradFill rotWithShape="0">
            <a:gsLst>
              <a:gs pos="0">
                <a:schemeClr val="bg2"/>
              </a:gs>
              <a:gs pos="50000">
                <a:srgbClr val="3399FF"/>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effectLst>
                  <a:outerShdw blurRad="38100" dist="38100" dir="2700000" algn="tl">
                    <a:srgbClr val="FFFFFF"/>
                  </a:outerShdw>
                </a:effectLst>
                <a:latin typeface="Arial" charset="0"/>
              </a:rPr>
              <a:t>Name the steps for decontamination.</a:t>
            </a:r>
            <a:endParaRPr lang="en-US" sz="2000">
              <a:effectLst>
                <a:outerShdw blurRad="38100" dist="38100" dir="2700000" algn="tl">
                  <a:srgbClr val="FFFFFF"/>
                </a:outerShdw>
              </a:effectLst>
              <a:latin typeface="Arial" charset="0"/>
            </a:endParaRPr>
          </a:p>
        </p:txBody>
      </p:sp>
      <p:sp>
        <p:nvSpPr>
          <p:cNvPr id="142351" name="Text Box 15"/>
          <p:cNvSpPr txBox="1">
            <a:spLocks noChangeArrowheads="1"/>
          </p:cNvSpPr>
          <p:nvPr/>
        </p:nvSpPr>
        <p:spPr bwMode="auto">
          <a:xfrm>
            <a:off x="406400" y="927100"/>
            <a:ext cx="23749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hlink"/>
                </a:solidFill>
                <a:latin typeface="Arial" charset="0"/>
              </a:rPr>
              <a:t>CONTAMINATION</a:t>
            </a:r>
            <a:endParaRPr lang="en-US">
              <a:latin typeface="Times New Roman" pitchFamily="18" charset="0"/>
            </a:endParaRPr>
          </a:p>
        </p:txBody>
      </p:sp>
      <p:sp>
        <p:nvSpPr>
          <p:cNvPr id="142352" name="Text Box 16"/>
          <p:cNvSpPr txBox="1">
            <a:spLocks noChangeArrowheads="1"/>
          </p:cNvSpPr>
          <p:nvPr/>
        </p:nvSpPr>
        <p:spPr bwMode="auto">
          <a:xfrm>
            <a:off x="152400" y="5719763"/>
            <a:ext cx="27432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rgbClr val="3399FF"/>
                </a:solidFill>
                <a:latin typeface="Arial" charset="0"/>
              </a:rPr>
              <a:t>DECONTAMINATION</a:t>
            </a:r>
            <a:endParaRPr lang="en-US">
              <a:latin typeface="Times New Roman" pitchFamily="18" charset="0"/>
            </a:endParaRPr>
          </a:p>
        </p:txBody>
      </p:sp>
      <p:sp>
        <p:nvSpPr>
          <p:cNvPr id="142353" name="AutoShape 17" descr="Water droplets"/>
          <p:cNvSpPr>
            <a:spLocks noChangeArrowheads="1"/>
          </p:cNvSpPr>
          <p:nvPr/>
        </p:nvSpPr>
        <p:spPr bwMode="auto">
          <a:xfrm rot="5400000">
            <a:off x="-654050" y="2597150"/>
            <a:ext cx="4330700" cy="1866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0">
            <a:blip r:embed="rId2" cstate="print"/>
            <a:srcRect/>
            <a:tile tx="0" ty="0" sx="100000" sy="100000" flip="none" algn="tl"/>
          </a:blipFill>
          <a:ln w="3175">
            <a:noFill/>
            <a:miter lim="800000"/>
            <a:headEnd/>
            <a:tailEnd/>
          </a:ln>
          <a:effectLst/>
        </p:spPr>
        <p:txBody>
          <a:bodyPr wrap="none" anchor="ctr"/>
          <a:lstStyle/>
          <a:p>
            <a:endParaRPr lang="en-US"/>
          </a:p>
        </p:txBody>
      </p:sp>
      <p:sp>
        <p:nvSpPr>
          <p:cNvPr id="142354" name="Text Box 1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4</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2338"/>
                                        </p:tgtEl>
                                        <p:attrNameLst>
                                          <p:attrName>style.visibility</p:attrName>
                                        </p:attrNameLst>
                                      </p:cBhvr>
                                      <p:to>
                                        <p:strVal val="visible"/>
                                      </p:to>
                                    </p:set>
                                    <p:animEffect transition="in" filter="wipe(up)">
                                      <p:cBhvr>
                                        <p:cTn id="7" dur="500"/>
                                        <p:tgtEl>
                                          <p:spTgt spid="142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2341"/>
                                        </p:tgtEl>
                                        <p:attrNameLst>
                                          <p:attrName>style.visibility</p:attrName>
                                        </p:attrNameLst>
                                      </p:cBhvr>
                                      <p:to>
                                        <p:strVal val="visible"/>
                                      </p:to>
                                    </p:set>
                                    <p:animEffect transition="in" filter="wipe(up)">
                                      <p:cBhvr>
                                        <p:cTn id="12" dur="500"/>
                                        <p:tgtEl>
                                          <p:spTgt spid="1423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2344"/>
                                        </p:tgtEl>
                                        <p:attrNameLst>
                                          <p:attrName>style.visibility</p:attrName>
                                        </p:attrNameLst>
                                      </p:cBhvr>
                                      <p:to>
                                        <p:strVal val="visible"/>
                                      </p:to>
                                    </p:set>
                                    <p:animEffect transition="in" filter="wipe(up)">
                                      <p:cBhvr>
                                        <p:cTn id="17" dur="500"/>
                                        <p:tgtEl>
                                          <p:spTgt spid="1423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2347"/>
                                        </p:tgtEl>
                                        <p:attrNameLst>
                                          <p:attrName>style.visibility</p:attrName>
                                        </p:attrNameLst>
                                      </p:cBhvr>
                                      <p:to>
                                        <p:strVal val="visible"/>
                                      </p:to>
                                    </p:set>
                                    <p:animEffect transition="in" filter="wipe(up)">
                                      <p:cBhvr>
                                        <p:cTn id="22" dur="500"/>
                                        <p:tgtEl>
                                          <p:spTgt spid="142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62" name="Group 2"/>
          <p:cNvGrpSpPr>
            <a:grpSpLocks/>
          </p:cNvGrpSpPr>
          <p:nvPr/>
        </p:nvGrpSpPr>
        <p:grpSpPr bwMode="auto">
          <a:xfrm>
            <a:off x="2959100" y="911225"/>
            <a:ext cx="5651500" cy="635000"/>
            <a:chOff x="1864" y="574"/>
            <a:chExt cx="3560" cy="400"/>
          </a:xfrm>
        </p:grpSpPr>
        <p:sp>
          <p:nvSpPr>
            <p:cNvPr id="143363" name="AutoShape 3"/>
            <p:cNvSpPr>
              <a:spLocks noChangeArrowheads="1"/>
            </p:cNvSpPr>
            <p:nvPr/>
          </p:nvSpPr>
          <p:spPr bwMode="auto">
            <a:xfrm>
              <a:off x="1864" y="574"/>
              <a:ext cx="3560" cy="400"/>
            </a:xfrm>
            <a:prstGeom prst="downArrowCallout">
              <a:avLst>
                <a:gd name="adj1" fmla="val 222500"/>
                <a:gd name="adj2" fmla="val 222500"/>
                <a:gd name="adj3" fmla="val 23884"/>
                <a:gd name="adj4" fmla="val 56250"/>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64" name="Text Box 4"/>
            <p:cNvSpPr txBox="1">
              <a:spLocks noChangeArrowheads="1"/>
            </p:cNvSpPr>
            <p:nvPr/>
          </p:nvSpPr>
          <p:spPr bwMode="auto">
            <a:xfrm>
              <a:off x="1874" y="594"/>
              <a:ext cx="3526" cy="212"/>
            </a:xfrm>
            <a:prstGeom prst="rect">
              <a:avLst/>
            </a:prstGeom>
            <a:noFill/>
            <a:ln w="9525">
              <a:noFill/>
              <a:miter lim="800000"/>
              <a:headEnd/>
              <a:tailEnd/>
            </a:ln>
          </p:spPr>
          <p:txBody>
            <a:bodyPr>
              <a:spAutoFit/>
            </a:bodyPr>
            <a:lstStyle/>
            <a:p>
              <a:pPr algn="l">
                <a:spcBef>
                  <a:spcPct val="0"/>
                </a:spcBef>
                <a:buFontTx/>
                <a:buNone/>
              </a:pPr>
              <a:r>
                <a:rPr lang="en-US" sz="1600" b="1">
                  <a:latin typeface="Arial" charset="0"/>
                </a:rPr>
                <a:t>1. Dry contaminants should be brushed off the skin.</a:t>
              </a:r>
              <a:endParaRPr lang="en-US" sz="2000" b="1">
                <a:solidFill>
                  <a:srgbClr val="FF3399"/>
                </a:solidFill>
                <a:latin typeface="Arial" charset="0"/>
              </a:endParaRPr>
            </a:p>
          </p:txBody>
        </p:sp>
      </p:grpSp>
      <p:grpSp>
        <p:nvGrpSpPr>
          <p:cNvPr id="143365" name="Group 5"/>
          <p:cNvGrpSpPr>
            <a:grpSpLocks/>
          </p:cNvGrpSpPr>
          <p:nvPr/>
        </p:nvGrpSpPr>
        <p:grpSpPr bwMode="auto">
          <a:xfrm>
            <a:off x="2946400" y="5187950"/>
            <a:ext cx="5664200" cy="603250"/>
            <a:chOff x="1856" y="3312"/>
            <a:chExt cx="3568" cy="380"/>
          </a:xfrm>
        </p:grpSpPr>
        <p:sp>
          <p:nvSpPr>
            <p:cNvPr id="143366" name="Rectangle 6"/>
            <p:cNvSpPr>
              <a:spLocks noChangeArrowheads="1"/>
            </p:cNvSpPr>
            <p:nvPr/>
          </p:nvSpPr>
          <p:spPr bwMode="auto">
            <a:xfrm>
              <a:off x="1856" y="3312"/>
              <a:ext cx="3568" cy="374"/>
            </a:xfrm>
            <a:prstGeom prst="rect">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67" name="Text Box 7"/>
            <p:cNvSpPr txBox="1">
              <a:spLocks noChangeArrowheads="1"/>
            </p:cNvSpPr>
            <p:nvPr/>
          </p:nvSpPr>
          <p:spPr bwMode="auto">
            <a:xfrm>
              <a:off x="1871" y="3326"/>
              <a:ext cx="3446" cy="366"/>
            </a:xfrm>
            <a:prstGeom prst="rect">
              <a:avLst/>
            </a:prstGeom>
            <a:noFill/>
            <a:ln w="9525">
              <a:noFill/>
              <a:miter lim="800000"/>
              <a:headEnd/>
              <a:tailEnd/>
            </a:ln>
          </p:spPr>
          <p:txBody>
            <a:bodyPr>
              <a:spAutoFit/>
            </a:bodyPr>
            <a:lstStyle/>
            <a:p>
              <a:pPr algn="l">
                <a:spcBef>
                  <a:spcPct val="0"/>
                </a:spcBef>
                <a:buFontTx/>
                <a:buNone/>
                <a:tabLst>
                  <a:tab pos="228600" algn="l"/>
                </a:tabLst>
              </a:pPr>
              <a:r>
                <a:rPr lang="en-US" sz="1600" b="1">
                  <a:latin typeface="Arial" charset="0"/>
                </a:rPr>
                <a:t>6. If a contaminating substance is not water-soluble, 	wash the skin (never the eyes) with soapy water.</a:t>
              </a:r>
            </a:p>
          </p:txBody>
        </p:sp>
      </p:grpSp>
      <p:sp>
        <p:nvSpPr>
          <p:cNvPr id="143368" name="Text Box 8"/>
          <p:cNvSpPr txBox="1">
            <a:spLocks noChangeArrowheads="1"/>
          </p:cNvSpPr>
          <p:nvPr/>
        </p:nvSpPr>
        <p:spPr bwMode="auto">
          <a:xfrm>
            <a:off x="203200" y="266700"/>
            <a:ext cx="8940800" cy="519113"/>
          </a:xfrm>
          <a:prstGeom prst="rect">
            <a:avLst/>
          </a:prstGeom>
          <a:gradFill rotWithShape="0">
            <a:gsLst>
              <a:gs pos="0">
                <a:schemeClr val="bg2"/>
              </a:gs>
              <a:gs pos="50000">
                <a:srgbClr val="3399FF"/>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effectLst>
                  <a:outerShdw blurRad="38100" dist="38100" dir="2700000" algn="tl">
                    <a:srgbClr val="FFFFFF"/>
                  </a:outerShdw>
                </a:effectLst>
                <a:latin typeface="Arial" charset="0"/>
              </a:rPr>
              <a:t>Name the steps for </a:t>
            </a:r>
            <a:r>
              <a:rPr lang="en-US" sz="2800" b="1">
                <a:solidFill>
                  <a:schemeClr val="bg1"/>
                </a:solidFill>
                <a:effectLst>
                  <a:outerShdw blurRad="38100" dist="38100" dir="2700000" algn="tl">
                    <a:srgbClr val="000000"/>
                  </a:outerShdw>
                </a:effectLst>
                <a:latin typeface="Arial" charset="0"/>
              </a:rPr>
              <a:t>emergency</a:t>
            </a:r>
            <a:r>
              <a:rPr lang="en-US" sz="2800" b="1">
                <a:effectLst>
                  <a:outerShdw blurRad="38100" dist="38100" dir="2700000" algn="tl">
                    <a:srgbClr val="FFFFFF"/>
                  </a:outerShdw>
                </a:effectLst>
                <a:latin typeface="Arial" charset="0"/>
              </a:rPr>
              <a:t> decontamination.</a:t>
            </a:r>
            <a:endParaRPr lang="en-US" sz="2000">
              <a:latin typeface="Arial" charset="0"/>
            </a:endParaRPr>
          </a:p>
        </p:txBody>
      </p:sp>
      <p:sp>
        <p:nvSpPr>
          <p:cNvPr id="143369" name="Text Box 9"/>
          <p:cNvSpPr txBox="1">
            <a:spLocks noChangeArrowheads="1"/>
          </p:cNvSpPr>
          <p:nvPr/>
        </p:nvSpPr>
        <p:spPr bwMode="auto">
          <a:xfrm>
            <a:off x="406400" y="927100"/>
            <a:ext cx="23749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hlink"/>
                </a:solidFill>
                <a:latin typeface="Arial" charset="0"/>
              </a:rPr>
              <a:t>CONTAMINATION</a:t>
            </a:r>
            <a:endParaRPr lang="en-US">
              <a:latin typeface="Times New Roman" pitchFamily="18" charset="0"/>
            </a:endParaRPr>
          </a:p>
        </p:txBody>
      </p:sp>
      <p:sp>
        <p:nvSpPr>
          <p:cNvPr id="143370" name="Text Box 10"/>
          <p:cNvSpPr txBox="1">
            <a:spLocks noChangeArrowheads="1"/>
          </p:cNvSpPr>
          <p:nvPr/>
        </p:nvSpPr>
        <p:spPr bwMode="auto">
          <a:xfrm>
            <a:off x="152400" y="5702300"/>
            <a:ext cx="27432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rgbClr val="3399FF"/>
                </a:solidFill>
                <a:latin typeface="Arial" charset="0"/>
              </a:rPr>
              <a:t>DECONTAMINATION</a:t>
            </a:r>
            <a:endParaRPr lang="en-US">
              <a:latin typeface="Times New Roman" pitchFamily="18" charset="0"/>
            </a:endParaRPr>
          </a:p>
        </p:txBody>
      </p:sp>
      <p:sp>
        <p:nvSpPr>
          <p:cNvPr id="143371" name="AutoShape 11" descr="Water droplets"/>
          <p:cNvSpPr>
            <a:spLocks noChangeArrowheads="1"/>
          </p:cNvSpPr>
          <p:nvPr/>
        </p:nvSpPr>
        <p:spPr bwMode="auto">
          <a:xfrm rot="5400000">
            <a:off x="-654050" y="2597150"/>
            <a:ext cx="4330700" cy="1866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blipFill dpi="0" rotWithShape="0">
            <a:blip r:embed="rId2" cstate="print"/>
            <a:srcRect/>
            <a:tile tx="0" ty="0" sx="100000" sy="100000" flip="none" algn="tl"/>
          </a:blipFill>
          <a:ln w="3175">
            <a:noFill/>
            <a:miter lim="800000"/>
            <a:headEnd/>
            <a:tailEnd/>
          </a:ln>
          <a:effectLst/>
        </p:spPr>
        <p:txBody>
          <a:bodyPr wrap="none" anchor="ctr"/>
          <a:lstStyle/>
          <a:p>
            <a:endParaRPr lang="en-US"/>
          </a:p>
        </p:txBody>
      </p:sp>
      <p:grpSp>
        <p:nvGrpSpPr>
          <p:cNvPr id="143372" name="Group 12"/>
          <p:cNvGrpSpPr>
            <a:grpSpLocks/>
          </p:cNvGrpSpPr>
          <p:nvPr/>
        </p:nvGrpSpPr>
        <p:grpSpPr bwMode="auto">
          <a:xfrm>
            <a:off x="2959100" y="1577975"/>
            <a:ext cx="5651500" cy="1266825"/>
            <a:chOff x="1864" y="994"/>
            <a:chExt cx="3560" cy="798"/>
          </a:xfrm>
        </p:grpSpPr>
        <p:sp>
          <p:nvSpPr>
            <p:cNvPr id="143373" name="AutoShape 13"/>
            <p:cNvSpPr>
              <a:spLocks noChangeArrowheads="1"/>
            </p:cNvSpPr>
            <p:nvPr/>
          </p:nvSpPr>
          <p:spPr bwMode="auto">
            <a:xfrm>
              <a:off x="1864" y="1023"/>
              <a:ext cx="3560" cy="769"/>
            </a:xfrm>
            <a:prstGeom prst="downArrowCallout">
              <a:avLst>
                <a:gd name="adj1" fmla="val 115735"/>
                <a:gd name="adj2" fmla="val 115735"/>
                <a:gd name="adj3" fmla="val 23884"/>
                <a:gd name="adj4" fmla="val 65037"/>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74" name="Text Box 14"/>
            <p:cNvSpPr txBox="1">
              <a:spLocks noChangeArrowheads="1"/>
            </p:cNvSpPr>
            <p:nvPr/>
          </p:nvSpPr>
          <p:spPr bwMode="auto">
            <a:xfrm>
              <a:off x="1874" y="994"/>
              <a:ext cx="3526" cy="520"/>
            </a:xfrm>
            <a:prstGeom prst="rect">
              <a:avLst/>
            </a:prstGeom>
            <a:noFill/>
            <a:ln w="9525">
              <a:noFill/>
              <a:miter lim="800000"/>
              <a:headEnd/>
              <a:tailEnd/>
            </a:ln>
          </p:spPr>
          <p:txBody>
            <a:bodyPr>
              <a:spAutoFit/>
            </a:bodyPr>
            <a:lstStyle/>
            <a:p>
              <a:pPr algn="l">
                <a:spcBef>
                  <a:spcPct val="0"/>
                </a:spcBef>
                <a:buFontTx/>
                <a:buNone/>
                <a:tabLst>
                  <a:tab pos="228600" algn="l"/>
                </a:tabLst>
              </a:pPr>
              <a:r>
                <a:rPr lang="en-US" sz="1600" b="1">
                  <a:latin typeface="Arial" charset="0"/>
                </a:rPr>
                <a:t>2. Flush affected skin and mucous membranes 	(including eyes) with water—large amounts when 	corrosives are involved.</a:t>
              </a:r>
              <a:endParaRPr lang="en-US" sz="2000" b="1">
                <a:solidFill>
                  <a:srgbClr val="00FF00"/>
                </a:solidFill>
                <a:latin typeface="Arial" charset="0"/>
              </a:endParaRPr>
            </a:p>
          </p:txBody>
        </p:sp>
      </p:grpSp>
      <p:grpSp>
        <p:nvGrpSpPr>
          <p:cNvPr id="143375" name="Group 15"/>
          <p:cNvGrpSpPr>
            <a:grpSpLocks/>
          </p:cNvGrpSpPr>
          <p:nvPr/>
        </p:nvGrpSpPr>
        <p:grpSpPr bwMode="auto">
          <a:xfrm>
            <a:off x="2954338" y="2862263"/>
            <a:ext cx="5651500" cy="635000"/>
            <a:chOff x="1861" y="1803"/>
            <a:chExt cx="3560" cy="400"/>
          </a:xfrm>
        </p:grpSpPr>
        <p:sp>
          <p:nvSpPr>
            <p:cNvPr id="143376" name="AutoShape 16"/>
            <p:cNvSpPr>
              <a:spLocks noChangeArrowheads="1"/>
            </p:cNvSpPr>
            <p:nvPr/>
          </p:nvSpPr>
          <p:spPr bwMode="auto">
            <a:xfrm>
              <a:off x="1861" y="1803"/>
              <a:ext cx="3560" cy="400"/>
            </a:xfrm>
            <a:prstGeom prst="downArrowCallout">
              <a:avLst>
                <a:gd name="adj1" fmla="val 222500"/>
                <a:gd name="adj2" fmla="val 222500"/>
                <a:gd name="adj3" fmla="val 23884"/>
                <a:gd name="adj4" fmla="val 56250"/>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77" name="Text Box 17"/>
            <p:cNvSpPr txBox="1">
              <a:spLocks noChangeArrowheads="1"/>
            </p:cNvSpPr>
            <p:nvPr/>
          </p:nvSpPr>
          <p:spPr bwMode="auto">
            <a:xfrm>
              <a:off x="1866" y="1808"/>
              <a:ext cx="3526" cy="212"/>
            </a:xfrm>
            <a:prstGeom prst="rect">
              <a:avLst/>
            </a:prstGeom>
            <a:noFill/>
            <a:ln w="9525">
              <a:noFill/>
              <a:miter lim="800000"/>
              <a:headEnd/>
              <a:tailEnd/>
            </a:ln>
          </p:spPr>
          <p:txBody>
            <a:bodyPr>
              <a:spAutoFit/>
            </a:bodyPr>
            <a:lstStyle/>
            <a:p>
              <a:pPr algn="l">
                <a:spcBef>
                  <a:spcPct val="0"/>
                </a:spcBef>
                <a:buFontTx/>
                <a:buNone/>
              </a:pPr>
              <a:r>
                <a:rPr lang="en-US" sz="1600" b="1">
                  <a:latin typeface="Arial" charset="0"/>
                </a:rPr>
                <a:t>3. Remove outer clothing if not easily decontaminated.</a:t>
              </a:r>
            </a:p>
          </p:txBody>
        </p:sp>
      </p:grpSp>
      <p:grpSp>
        <p:nvGrpSpPr>
          <p:cNvPr id="143378" name="Group 18"/>
          <p:cNvGrpSpPr>
            <a:grpSpLocks/>
          </p:cNvGrpSpPr>
          <p:nvPr/>
        </p:nvGrpSpPr>
        <p:grpSpPr bwMode="auto">
          <a:xfrm>
            <a:off x="2949575" y="3573463"/>
            <a:ext cx="5651500" cy="635000"/>
            <a:chOff x="1858" y="2295"/>
            <a:chExt cx="3560" cy="400"/>
          </a:xfrm>
        </p:grpSpPr>
        <p:sp>
          <p:nvSpPr>
            <p:cNvPr id="143379" name="AutoShape 19"/>
            <p:cNvSpPr>
              <a:spLocks noChangeArrowheads="1"/>
            </p:cNvSpPr>
            <p:nvPr/>
          </p:nvSpPr>
          <p:spPr bwMode="auto">
            <a:xfrm>
              <a:off x="1858" y="2295"/>
              <a:ext cx="3560" cy="400"/>
            </a:xfrm>
            <a:prstGeom prst="downArrowCallout">
              <a:avLst>
                <a:gd name="adj1" fmla="val 222500"/>
                <a:gd name="adj2" fmla="val 222500"/>
                <a:gd name="adj3" fmla="val 23884"/>
                <a:gd name="adj4" fmla="val 56250"/>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80" name="Text Box 20"/>
            <p:cNvSpPr txBox="1">
              <a:spLocks noChangeArrowheads="1"/>
            </p:cNvSpPr>
            <p:nvPr/>
          </p:nvSpPr>
          <p:spPr bwMode="auto">
            <a:xfrm>
              <a:off x="1866" y="2295"/>
              <a:ext cx="3526" cy="212"/>
            </a:xfrm>
            <a:prstGeom prst="rect">
              <a:avLst/>
            </a:prstGeom>
            <a:noFill/>
            <a:ln w="9525">
              <a:noFill/>
              <a:miter lim="800000"/>
              <a:headEnd/>
              <a:tailEnd/>
            </a:ln>
          </p:spPr>
          <p:txBody>
            <a:bodyPr>
              <a:spAutoFit/>
            </a:bodyPr>
            <a:lstStyle/>
            <a:p>
              <a:pPr algn="l">
                <a:spcBef>
                  <a:spcPct val="0"/>
                </a:spcBef>
                <a:buFontTx/>
                <a:buNone/>
              </a:pPr>
              <a:r>
                <a:rPr lang="en-US" sz="1600" b="1">
                  <a:latin typeface="Arial" charset="0"/>
                </a:rPr>
                <a:t>4. Flush victims again with water.</a:t>
              </a:r>
              <a:endParaRPr lang="en-US" sz="2000" b="1">
                <a:solidFill>
                  <a:schemeClr val="accent2"/>
                </a:solidFill>
                <a:latin typeface="Arial" charset="0"/>
              </a:endParaRPr>
            </a:p>
          </p:txBody>
        </p:sp>
      </p:grpSp>
      <p:grpSp>
        <p:nvGrpSpPr>
          <p:cNvPr id="143381" name="Group 21"/>
          <p:cNvGrpSpPr>
            <a:grpSpLocks/>
          </p:cNvGrpSpPr>
          <p:nvPr/>
        </p:nvGrpSpPr>
        <p:grpSpPr bwMode="auto">
          <a:xfrm>
            <a:off x="2946400" y="4230688"/>
            <a:ext cx="5651500" cy="876300"/>
            <a:chOff x="1856" y="2720"/>
            <a:chExt cx="3560" cy="536"/>
          </a:xfrm>
        </p:grpSpPr>
        <p:sp>
          <p:nvSpPr>
            <p:cNvPr id="143382" name="AutoShape 22"/>
            <p:cNvSpPr>
              <a:spLocks noChangeArrowheads="1"/>
            </p:cNvSpPr>
            <p:nvPr/>
          </p:nvSpPr>
          <p:spPr bwMode="auto">
            <a:xfrm>
              <a:off x="1856" y="2720"/>
              <a:ext cx="3560" cy="536"/>
            </a:xfrm>
            <a:prstGeom prst="downArrowCallout">
              <a:avLst>
                <a:gd name="adj1" fmla="val 169058"/>
                <a:gd name="adj2" fmla="val 166045"/>
                <a:gd name="adj3" fmla="val 21167"/>
                <a:gd name="adj4" fmla="val 72000"/>
              </a:avLst>
            </a:prstGeom>
            <a:gradFill rotWithShape="0">
              <a:gsLst>
                <a:gs pos="0">
                  <a:schemeClr val="bg1"/>
                </a:gs>
                <a:gs pos="100000">
                  <a:srgbClr val="3399FF"/>
                </a:gs>
              </a:gsLst>
              <a:lin ang="5400000" scaled="1"/>
            </a:gradFill>
            <a:ln w="9525">
              <a:noFill/>
              <a:miter lim="800000"/>
              <a:headEnd/>
              <a:tailEnd/>
            </a:ln>
            <a:effectLst/>
          </p:spPr>
          <p:txBody>
            <a:bodyPr wrap="none" anchor="ctr"/>
            <a:lstStyle/>
            <a:p>
              <a:endParaRPr lang="en-US"/>
            </a:p>
          </p:txBody>
        </p:sp>
        <p:sp>
          <p:nvSpPr>
            <p:cNvPr id="143383" name="Text Box 23"/>
            <p:cNvSpPr txBox="1">
              <a:spLocks noChangeArrowheads="1"/>
            </p:cNvSpPr>
            <p:nvPr/>
          </p:nvSpPr>
          <p:spPr bwMode="auto">
            <a:xfrm>
              <a:off x="1879" y="2733"/>
              <a:ext cx="3524" cy="355"/>
            </a:xfrm>
            <a:prstGeom prst="rect">
              <a:avLst/>
            </a:prstGeom>
            <a:noFill/>
            <a:ln w="9525">
              <a:noFill/>
              <a:miter lim="800000"/>
              <a:headEnd/>
              <a:tailEnd/>
            </a:ln>
          </p:spPr>
          <p:txBody>
            <a:bodyPr>
              <a:spAutoFit/>
            </a:bodyPr>
            <a:lstStyle/>
            <a:p>
              <a:pPr algn="l">
                <a:spcBef>
                  <a:spcPct val="0"/>
                </a:spcBef>
                <a:buFontTx/>
                <a:buNone/>
                <a:tabLst>
                  <a:tab pos="228600" algn="l"/>
                </a:tabLst>
              </a:pPr>
              <a:r>
                <a:rPr lang="en-US" sz="1600" b="1">
                  <a:latin typeface="Arial" charset="0"/>
                </a:rPr>
                <a:t>5. When many areas of the body are affected, give 	priority to the most vulnerable areas, like the eyes.</a:t>
              </a:r>
              <a:endParaRPr lang="en-US" sz="2000" b="1">
                <a:solidFill>
                  <a:schemeClr val="tx2"/>
                </a:solidFill>
                <a:latin typeface="Arial" charset="0"/>
              </a:endParaRPr>
            </a:p>
          </p:txBody>
        </p:sp>
      </p:grpSp>
      <p:sp>
        <p:nvSpPr>
          <p:cNvPr id="143384" name="Text Box 24"/>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6</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wipe(up)">
                                      <p:cBhvr>
                                        <p:cTn id="7" dur="500"/>
                                        <p:tgtEl>
                                          <p:spTgt spid="143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3372"/>
                                        </p:tgtEl>
                                        <p:attrNameLst>
                                          <p:attrName>style.visibility</p:attrName>
                                        </p:attrNameLst>
                                      </p:cBhvr>
                                      <p:to>
                                        <p:strVal val="visible"/>
                                      </p:to>
                                    </p:set>
                                    <p:animEffect transition="in" filter="wipe(up)">
                                      <p:cBhvr>
                                        <p:cTn id="12" dur="500"/>
                                        <p:tgtEl>
                                          <p:spTgt spid="1433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3375"/>
                                        </p:tgtEl>
                                        <p:attrNameLst>
                                          <p:attrName>style.visibility</p:attrName>
                                        </p:attrNameLst>
                                      </p:cBhvr>
                                      <p:to>
                                        <p:strVal val="visible"/>
                                      </p:to>
                                    </p:set>
                                    <p:animEffect transition="in" filter="wipe(up)">
                                      <p:cBhvr>
                                        <p:cTn id="17" dur="500"/>
                                        <p:tgtEl>
                                          <p:spTgt spid="1433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3378"/>
                                        </p:tgtEl>
                                        <p:attrNameLst>
                                          <p:attrName>style.visibility</p:attrName>
                                        </p:attrNameLst>
                                      </p:cBhvr>
                                      <p:to>
                                        <p:strVal val="visible"/>
                                      </p:to>
                                    </p:set>
                                    <p:animEffect transition="in" filter="wipe(up)">
                                      <p:cBhvr>
                                        <p:cTn id="22" dur="500"/>
                                        <p:tgtEl>
                                          <p:spTgt spid="14337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3381"/>
                                        </p:tgtEl>
                                        <p:attrNameLst>
                                          <p:attrName>style.visibility</p:attrName>
                                        </p:attrNameLst>
                                      </p:cBhvr>
                                      <p:to>
                                        <p:strVal val="visible"/>
                                      </p:to>
                                    </p:set>
                                    <p:animEffect transition="in" filter="wipe(up)">
                                      <p:cBhvr>
                                        <p:cTn id="27" dur="500"/>
                                        <p:tgtEl>
                                          <p:spTgt spid="1433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3365"/>
                                        </p:tgtEl>
                                        <p:attrNameLst>
                                          <p:attrName>style.visibility</p:attrName>
                                        </p:attrNameLst>
                                      </p:cBhvr>
                                      <p:to>
                                        <p:strVal val="visible"/>
                                      </p:to>
                                    </p:set>
                                    <p:animEffect transition="in" filter="wipe(up)">
                                      <p:cBhvr>
                                        <p:cTn id="32" dur="5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ChangeArrowheads="1"/>
          </p:cNvSpPr>
          <p:nvPr>
            <p:ph type="body" sz="half" idx="2"/>
          </p:nvPr>
        </p:nvSpPr>
        <p:spPr>
          <a:xfrm>
            <a:off x="4262438" y="974725"/>
            <a:ext cx="4503737" cy="1512888"/>
          </a:xfrm>
          <a:noFill/>
        </p:spPr>
        <p:txBody>
          <a:bodyPr/>
          <a:lstStyle/>
          <a:p>
            <a:pPr marL="1588" indent="6350">
              <a:lnSpc>
                <a:spcPct val="90000"/>
              </a:lnSpc>
              <a:buFontTx/>
              <a:buNone/>
            </a:pPr>
            <a:r>
              <a:rPr lang="en-US" sz="2000"/>
              <a:t>The two primary components of PPE (Personal Protective Equipment) are: SFPC and SCBA. What are their limitations as protective equipment?</a:t>
            </a:r>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000"/>
          </a:p>
          <a:p>
            <a:pPr marL="1588" indent="6350">
              <a:lnSpc>
                <a:spcPct val="90000"/>
              </a:lnSpc>
              <a:buFontTx/>
              <a:buNone/>
            </a:pPr>
            <a:endParaRPr lang="en-US" sz="2800"/>
          </a:p>
        </p:txBody>
      </p:sp>
      <p:pic>
        <p:nvPicPr>
          <p:cNvPr id="144387" name="Picture 3"/>
          <p:cNvPicPr>
            <a:picLocks noGrp="1" noChangeAspect="1" noChangeArrowheads="1"/>
          </p:cNvPicPr>
          <p:nvPr>
            <p:ph sz="half" idx="1"/>
          </p:nvPr>
        </p:nvPicPr>
        <p:blipFill>
          <a:blip r:embed="rId2" cstate="print"/>
          <a:srcRect/>
          <a:stretch>
            <a:fillRect/>
          </a:stretch>
        </p:blipFill>
        <p:spPr>
          <a:xfrm>
            <a:off x="409575" y="774700"/>
            <a:ext cx="3757613" cy="5495925"/>
          </a:xfrm>
        </p:spPr>
      </p:pic>
      <p:sp>
        <p:nvSpPr>
          <p:cNvPr id="144388" name="Text Box 4"/>
          <p:cNvSpPr txBox="1">
            <a:spLocks noChangeArrowheads="1"/>
          </p:cNvSpPr>
          <p:nvPr/>
        </p:nvSpPr>
        <p:spPr bwMode="auto">
          <a:xfrm>
            <a:off x="4267200" y="2489200"/>
            <a:ext cx="4432300" cy="1739900"/>
          </a:xfrm>
          <a:prstGeom prst="rect">
            <a:avLst/>
          </a:prstGeom>
          <a:noFill/>
          <a:ln w="9525">
            <a:noFill/>
            <a:miter lim="800000"/>
            <a:headEnd/>
            <a:tailEnd/>
          </a:ln>
          <a:effectLst/>
        </p:spPr>
        <p:txBody>
          <a:bodyPr>
            <a:spAutoFit/>
          </a:bodyPr>
          <a:lstStyle/>
          <a:p>
            <a:pPr algn="l">
              <a:spcBef>
                <a:spcPct val="0"/>
              </a:spcBef>
              <a:buFontTx/>
              <a:buNone/>
              <a:tabLst>
                <a:tab pos="177800" algn="l"/>
              </a:tabLst>
            </a:pPr>
            <a:r>
              <a:rPr lang="en-US" sz="1800" b="1">
                <a:solidFill>
                  <a:schemeClr val="tx2"/>
                </a:solidFill>
                <a:latin typeface="Arial" charset="0"/>
              </a:rPr>
              <a:t>SCBA provides respiratory protection. </a:t>
            </a:r>
          </a:p>
          <a:p>
            <a:pPr algn="l">
              <a:spcBef>
                <a:spcPct val="0"/>
              </a:spcBef>
              <a:tabLst>
                <a:tab pos="177800" algn="l"/>
              </a:tabLst>
            </a:pPr>
            <a:r>
              <a:rPr lang="en-US" sz="1800" b="1">
                <a:solidFill>
                  <a:schemeClr val="tx2"/>
                </a:solidFill>
                <a:latin typeface="Arial" charset="0"/>
              </a:rPr>
              <a:t> However, its bulk and weight 		hinder maneuverability. </a:t>
            </a:r>
          </a:p>
          <a:p>
            <a:pPr algn="l">
              <a:spcBef>
                <a:spcPct val="0"/>
              </a:spcBef>
              <a:tabLst>
                <a:tab pos="177800" algn="l"/>
              </a:tabLst>
            </a:pPr>
            <a:r>
              <a:rPr lang="en-US" sz="1800" b="1">
                <a:solidFill>
                  <a:schemeClr val="tx2"/>
                </a:solidFill>
                <a:latin typeface="Arial" charset="0"/>
              </a:rPr>
              <a:t>	It has a limited air supply. </a:t>
            </a:r>
          </a:p>
          <a:p>
            <a:pPr algn="l">
              <a:spcBef>
                <a:spcPct val="0"/>
              </a:spcBef>
              <a:tabLst>
                <a:tab pos="177800" algn="l"/>
              </a:tabLst>
            </a:pPr>
            <a:r>
              <a:rPr lang="en-US" sz="1800" b="1">
                <a:solidFill>
                  <a:schemeClr val="tx2"/>
                </a:solidFill>
                <a:latin typeface="Arial" charset="0"/>
              </a:rPr>
              <a:t>	High temperatures can 	compromise 	its effectiveness. </a:t>
            </a:r>
            <a:endParaRPr lang="en-US" sz="1800" b="1" i="1">
              <a:solidFill>
                <a:schemeClr val="tx2"/>
              </a:solidFill>
              <a:latin typeface="Arial" charset="0"/>
            </a:endParaRPr>
          </a:p>
        </p:txBody>
      </p:sp>
      <p:sp>
        <p:nvSpPr>
          <p:cNvPr id="144389" name="Text Box 5"/>
          <p:cNvSpPr txBox="1">
            <a:spLocks noChangeArrowheads="1"/>
          </p:cNvSpPr>
          <p:nvPr/>
        </p:nvSpPr>
        <p:spPr bwMode="auto">
          <a:xfrm>
            <a:off x="241300" y="266700"/>
            <a:ext cx="8458200" cy="519113"/>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effectLst>
                  <a:outerShdw blurRad="38100" dist="38100" dir="2700000" algn="tl">
                    <a:srgbClr val="FFFFFF"/>
                  </a:outerShdw>
                </a:effectLst>
                <a:latin typeface="Arial" charset="0"/>
              </a:rPr>
              <a:t>PPE (Personal Protective Equipment)</a:t>
            </a:r>
            <a:endParaRPr lang="en-US" sz="2000">
              <a:latin typeface="Times New Roman" pitchFamily="18" charset="0"/>
            </a:endParaRPr>
          </a:p>
        </p:txBody>
      </p:sp>
      <p:sp>
        <p:nvSpPr>
          <p:cNvPr id="144390" name="AutoShape 6"/>
          <p:cNvSpPr>
            <a:spLocks/>
          </p:cNvSpPr>
          <p:nvPr/>
        </p:nvSpPr>
        <p:spPr bwMode="auto">
          <a:xfrm>
            <a:off x="3035300" y="1957388"/>
            <a:ext cx="914400" cy="425450"/>
          </a:xfrm>
          <a:prstGeom prst="borderCallout1">
            <a:avLst>
              <a:gd name="adj1" fmla="val 26866"/>
              <a:gd name="adj2" fmla="val -8333"/>
              <a:gd name="adj3" fmla="val 77611"/>
              <a:gd name="adj4" fmla="val -36111"/>
            </a:avLst>
          </a:prstGeom>
          <a:solidFill>
            <a:schemeClr val="bg2"/>
          </a:solidFill>
          <a:ln w="28575">
            <a:solidFill>
              <a:schemeClr val="tx1"/>
            </a:solidFill>
            <a:miter lim="800000"/>
            <a:headEnd/>
            <a:tailEnd type="triangle" w="med" len="med"/>
          </a:ln>
          <a:effectLst/>
        </p:spPr>
        <p:txBody>
          <a:bodyPr>
            <a:spAutoFit/>
          </a:bodyPr>
          <a:lstStyle/>
          <a:p>
            <a:pPr algn="l">
              <a:spcBef>
                <a:spcPct val="0"/>
              </a:spcBef>
              <a:buFontTx/>
              <a:buNone/>
            </a:pPr>
            <a:r>
              <a:rPr lang="en-US" sz="2000" b="1">
                <a:latin typeface="Arial" charset="0"/>
              </a:rPr>
              <a:t>SFPC</a:t>
            </a:r>
            <a:endParaRPr lang="en-US">
              <a:latin typeface="Times New Roman" pitchFamily="18" charset="0"/>
            </a:endParaRPr>
          </a:p>
        </p:txBody>
      </p:sp>
      <p:sp>
        <p:nvSpPr>
          <p:cNvPr id="144391" name="AutoShape 7"/>
          <p:cNvSpPr>
            <a:spLocks/>
          </p:cNvSpPr>
          <p:nvPr/>
        </p:nvSpPr>
        <p:spPr bwMode="auto">
          <a:xfrm>
            <a:off x="2768600" y="992188"/>
            <a:ext cx="939800" cy="425450"/>
          </a:xfrm>
          <a:prstGeom prst="borderCallout1">
            <a:avLst>
              <a:gd name="adj1" fmla="val 26866"/>
              <a:gd name="adj2" fmla="val -8106"/>
              <a:gd name="adj3" fmla="val 91046"/>
              <a:gd name="adj4" fmla="val -43245"/>
            </a:avLst>
          </a:prstGeom>
          <a:solidFill>
            <a:schemeClr val="bg2"/>
          </a:solidFill>
          <a:ln w="28575">
            <a:solidFill>
              <a:schemeClr val="tx1"/>
            </a:solidFill>
            <a:miter lim="800000"/>
            <a:headEnd/>
            <a:tailEnd type="triangle" w="med" len="med"/>
          </a:ln>
          <a:effectLst/>
        </p:spPr>
        <p:txBody>
          <a:bodyPr>
            <a:spAutoFit/>
          </a:bodyPr>
          <a:lstStyle/>
          <a:p>
            <a:pPr algn="l">
              <a:spcBef>
                <a:spcPct val="0"/>
              </a:spcBef>
              <a:buFontTx/>
              <a:buNone/>
            </a:pPr>
            <a:r>
              <a:rPr lang="en-US" sz="2000" b="1">
                <a:latin typeface="Arial" charset="0"/>
              </a:rPr>
              <a:t>SCBA</a:t>
            </a:r>
            <a:endParaRPr lang="en-US">
              <a:latin typeface="Times New Roman" pitchFamily="18" charset="0"/>
            </a:endParaRPr>
          </a:p>
        </p:txBody>
      </p:sp>
      <p:sp>
        <p:nvSpPr>
          <p:cNvPr id="144392" name="Text Box 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2</a:t>
            </a:r>
            <a:endParaRPr lang="en-US" b="1">
              <a:solidFill>
                <a:srgbClr val="FFCC00"/>
              </a:solidFill>
              <a:latin typeface="Arial" charset="0"/>
            </a:endParaRPr>
          </a:p>
        </p:txBody>
      </p:sp>
      <p:sp>
        <p:nvSpPr>
          <p:cNvPr id="144393" name="Text Box 9"/>
          <p:cNvSpPr txBox="1">
            <a:spLocks noChangeArrowheads="1"/>
          </p:cNvSpPr>
          <p:nvPr/>
        </p:nvSpPr>
        <p:spPr bwMode="auto">
          <a:xfrm>
            <a:off x="4252913" y="4275138"/>
            <a:ext cx="4235450" cy="1739900"/>
          </a:xfrm>
          <a:prstGeom prst="rect">
            <a:avLst/>
          </a:prstGeom>
          <a:noFill/>
          <a:ln w="9525">
            <a:noFill/>
            <a:miter lim="800000"/>
            <a:headEnd/>
            <a:tailEnd/>
          </a:ln>
          <a:effectLst/>
        </p:spPr>
        <p:txBody>
          <a:bodyPr>
            <a:spAutoFit/>
          </a:bodyPr>
          <a:lstStyle/>
          <a:p>
            <a:pPr algn="l">
              <a:spcBef>
                <a:spcPct val="0"/>
              </a:spcBef>
              <a:buFontTx/>
              <a:buNone/>
              <a:tabLst>
                <a:tab pos="169863" algn="l"/>
              </a:tabLst>
            </a:pPr>
            <a:r>
              <a:rPr lang="en-US" sz="1800" b="1">
                <a:solidFill>
                  <a:schemeClr val="accent1"/>
                </a:solidFill>
                <a:latin typeface="Arial" charset="0"/>
              </a:rPr>
              <a:t>SFPC protects you from heat and flame.</a:t>
            </a:r>
          </a:p>
          <a:p>
            <a:pPr algn="l">
              <a:spcBef>
                <a:spcPct val="0"/>
              </a:spcBef>
              <a:tabLst>
                <a:tab pos="169863" algn="l"/>
              </a:tabLst>
            </a:pPr>
            <a:r>
              <a:rPr lang="en-US" sz="1800" b="1">
                <a:solidFill>
                  <a:schemeClr val="accent1"/>
                </a:solidFill>
                <a:latin typeface="Arial" charset="0"/>
              </a:rPr>
              <a:t>	However, it is easily permeated by 	most hazardous chemicals.</a:t>
            </a:r>
          </a:p>
          <a:p>
            <a:pPr algn="l">
              <a:spcBef>
                <a:spcPct val="0"/>
              </a:spcBef>
              <a:tabLst>
                <a:tab pos="169863" algn="l"/>
              </a:tabLst>
            </a:pPr>
            <a:r>
              <a:rPr lang="en-US" sz="1800" b="1">
                <a:solidFill>
                  <a:schemeClr val="accent1"/>
                </a:solidFill>
                <a:latin typeface="Arial" charset="0"/>
              </a:rPr>
              <a:t>	Contaminants may not be removed 	by cleaning.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4388"/>
                                        </p:tgtEl>
                                        <p:attrNameLst>
                                          <p:attrName>style.visibility</p:attrName>
                                        </p:attrNameLst>
                                      </p:cBhvr>
                                      <p:to>
                                        <p:strVal val="visible"/>
                                      </p:to>
                                    </p:set>
                                    <p:animEffect transition="in" filter="slide(fromLeft)">
                                      <p:cBhvr>
                                        <p:cTn id="7" dur="500"/>
                                        <p:tgtEl>
                                          <p:spTgt spid="14438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4393"/>
                                        </p:tgtEl>
                                        <p:attrNameLst>
                                          <p:attrName>style.visibility</p:attrName>
                                        </p:attrNameLst>
                                      </p:cBhvr>
                                      <p:to>
                                        <p:strVal val="visible"/>
                                      </p:to>
                                    </p:set>
                                    <p:animEffect transition="in" filter="slide(fromLeft)">
                                      <p:cBhvr>
                                        <p:cTn id="12" dur="500"/>
                                        <p:tgtEl>
                                          <p:spTgt spid="144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8" grpId="0" autoUpdateAnimBg="0"/>
      <p:bldP spid="144393"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506413" y="2154238"/>
            <a:ext cx="3340100" cy="3606800"/>
          </a:xfrm>
          <a:prstGeom prst="rect">
            <a:avLst/>
          </a:prstGeom>
          <a:noFill/>
          <a:ln w="9525">
            <a:solidFill>
              <a:schemeClr val="accent2"/>
            </a:solidFill>
            <a:miter lim="800000"/>
            <a:headEnd/>
            <a:tailEnd/>
          </a:ln>
          <a:effectLst/>
        </p:spPr>
        <p:txBody>
          <a:bodyPr>
            <a:spAutoFit/>
          </a:bodyPr>
          <a:lstStyle/>
          <a:p>
            <a:pPr algn="l">
              <a:spcBef>
                <a:spcPct val="50000"/>
              </a:spcBef>
              <a:buFontTx/>
              <a:buNone/>
            </a:pPr>
            <a:r>
              <a:rPr lang="en-US" sz="2000" b="1">
                <a:solidFill>
                  <a:schemeClr val="accent2"/>
                </a:solidFill>
                <a:latin typeface="Arial" charset="0"/>
              </a:rPr>
              <a:t>1. Skin absorption</a:t>
            </a: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solidFill>
                <a:schemeClr val="accent2"/>
              </a:solidFill>
              <a:latin typeface="Arial" charset="0"/>
            </a:endParaRPr>
          </a:p>
          <a:p>
            <a:pPr algn="l">
              <a:spcBef>
                <a:spcPct val="50000"/>
              </a:spcBef>
              <a:buFontTx/>
              <a:buNone/>
            </a:pPr>
            <a:endParaRPr lang="en-US" sz="2000" b="1">
              <a:latin typeface="Arial" charset="0"/>
            </a:endParaRPr>
          </a:p>
        </p:txBody>
      </p:sp>
      <p:sp>
        <p:nvSpPr>
          <p:cNvPr id="145411" name="Text Box 3"/>
          <p:cNvSpPr txBox="1">
            <a:spLocks noChangeArrowheads="1"/>
          </p:cNvSpPr>
          <p:nvPr/>
        </p:nvSpPr>
        <p:spPr bwMode="auto">
          <a:xfrm>
            <a:off x="155575" y="1279525"/>
            <a:ext cx="8320088" cy="366713"/>
          </a:xfrm>
          <a:prstGeom prst="rect">
            <a:avLst/>
          </a:prstGeom>
          <a:solidFill>
            <a:schemeClr val="bg2"/>
          </a:solidFill>
          <a:ln w="9525">
            <a:noFill/>
            <a:miter lim="800000"/>
            <a:headEnd/>
            <a:tailEnd/>
          </a:ln>
          <a:effectLst/>
        </p:spPr>
        <p:txBody>
          <a:bodyPr>
            <a:spAutoFit/>
          </a:bodyPr>
          <a:lstStyle/>
          <a:p>
            <a:pPr algn="l">
              <a:lnSpc>
                <a:spcPct val="90000"/>
              </a:lnSpc>
              <a:spcBef>
                <a:spcPct val="50000"/>
              </a:spcBef>
              <a:buFontTx/>
              <a:buNone/>
              <a:tabLst>
                <a:tab pos="282575" algn="l"/>
              </a:tabLst>
            </a:pPr>
            <a:r>
              <a:rPr lang="en-US" sz="2000" b="1">
                <a:latin typeface="Arial" charset="0"/>
              </a:rPr>
              <a:t>Identify two factors that affect each route of exposure.</a:t>
            </a:r>
            <a:endParaRPr lang="en-US">
              <a:latin typeface="Times New Roman" pitchFamily="18" charset="0"/>
            </a:endParaRPr>
          </a:p>
        </p:txBody>
      </p:sp>
      <p:sp>
        <p:nvSpPr>
          <p:cNvPr id="145412" name="Text Box 4"/>
          <p:cNvSpPr txBox="1">
            <a:spLocks noChangeArrowheads="1"/>
          </p:cNvSpPr>
          <p:nvPr/>
        </p:nvSpPr>
        <p:spPr bwMode="auto">
          <a:xfrm>
            <a:off x="4013200" y="1722438"/>
            <a:ext cx="4183063" cy="1778000"/>
          </a:xfrm>
          <a:prstGeom prst="rect">
            <a:avLst/>
          </a:prstGeom>
          <a:noFill/>
          <a:ln w="9525">
            <a:solidFill>
              <a:srgbClr val="00FF00"/>
            </a:solidFill>
            <a:miter lim="800000"/>
            <a:headEnd/>
            <a:tailEnd/>
          </a:ln>
          <a:effectLst/>
        </p:spPr>
        <p:txBody>
          <a:bodyPr>
            <a:spAutoFit/>
          </a:bodyPr>
          <a:lstStyle/>
          <a:p>
            <a:pPr algn="l">
              <a:spcBef>
                <a:spcPct val="50000"/>
              </a:spcBef>
              <a:buFontTx/>
              <a:buNone/>
              <a:tabLst>
                <a:tab pos="174625" algn="l"/>
              </a:tabLst>
            </a:pPr>
            <a:r>
              <a:rPr lang="en-US" sz="2000" b="1">
                <a:solidFill>
                  <a:srgbClr val="00FF00"/>
                </a:solidFill>
                <a:latin typeface="Arial" charset="0"/>
              </a:rPr>
              <a:t>3. Ingestion</a:t>
            </a:r>
          </a:p>
          <a:p>
            <a:pPr algn="l">
              <a:spcBef>
                <a:spcPct val="50000"/>
              </a:spcBef>
              <a:buFontTx/>
              <a:buNone/>
              <a:tabLst>
                <a:tab pos="174625" algn="l"/>
              </a:tabLst>
            </a:pPr>
            <a:endParaRPr lang="en-US" sz="2000" b="1">
              <a:solidFill>
                <a:srgbClr val="00FF00"/>
              </a:solidFill>
              <a:latin typeface="Arial" charset="0"/>
            </a:endParaRPr>
          </a:p>
          <a:p>
            <a:pPr algn="l">
              <a:spcBef>
                <a:spcPct val="50000"/>
              </a:spcBef>
              <a:buFontTx/>
              <a:buNone/>
              <a:tabLst>
                <a:tab pos="174625" algn="l"/>
              </a:tabLst>
            </a:pPr>
            <a:endParaRPr lang="en-US" sz="2000" b="1">
              <a:solidFill>
                <a:srgbClr val="00FF00"/>
              </a:solidFill>
              <a:latin typeface="Arial" charset="0"/>
            </a:endParaRPr>
          </a:p>
          <a:p>
            <a:pPr algn="l">
              <a:spcBef>
                <a:spcPct val="50000"/>
              </a:spcBef>
              <a:buFontTx/>
              <a:buNone/>
              <a:tabLst>
                <a:tab pos="174625" algn="l"/>
              </a:tabLst>
            </a:pPr>
            <a:endParaRPr lang="en-US" sz="2000" b="1">
              <a:latin typeface="Arial" charset="0"/>
            </a:endParaRPr>
          </a:p>
        </p:txBody>
      </p:sp>
      <p:sp>
        <p:nvSpPr>
          <p:cNvPr id="145413" name="Text Box 5"/>
          <p:cNvSpPr txBox="1">
            <a:spLocks noChangeArrowheads="1"/>
          </p:cNvSpPr>
          <p:nvPr/>
        </p:nvSpPr>
        <p:spPr bwMode="auto">
          <a:xfrm>
            <a:off x="3717925" y="3370263"/>
            <a:ext cx="1801813" cy="2235200"/>
          </a:xfrm>
          <a:prstGeom prst="rect">
            <a:avLst/>
          </a:prstGeom>
          <a:solidFill>
            <a:schemeClr val="bg2"/>
          </a:solidFill>
          <a:ln w="9525">
            <a:solidFill>
              <a:schemeClr val="accent1"/>
            </a:solidFill>
            <a:miter lim="800000"/>
            <a:headEnd/>
            <a:tailEnd/>
          </a:ln>
          <a:effectLst/>
        </p:spPr>
        <p:txBody>
          <a:bodyPr>
            <a:spAutoFit/>
          </a:bodyPr>
          <a:lstStyle/>
          <a:p>
            <a:pPr algn="l">
              <a:spcBef>
                <a:spcPct val="50000"/>
              </a:spcBef>
              <a:buFontTx/>
              <a:buNone/>
            </a:pPr>
            <a:r>
              <a:rPr lang="en-US" sz="2000" b="1">
                <a:solidFill>
                  <a:schemeClr val="accent1"/>
                </a:solidFill>
                <a:latin typeface="Arial" charset="0"/>
              </a:rPr>
              <a:t>2. Inhalation</a:t>
            </a:r>
          </a:p>
          <a:p>
            <a:pPr algn="l">
              <a:spcBef>
                <a:spcPct val="50000"/>
              </a:spcBef>
              <a:buFontTx/>
              <a:buNone/>
            </a:pPr>
            <a:endParaRPr lang="en-US" sz="2000" b="1">
              <a:solidFill>
                <a:schemeClr val="accent1"/>
              </a:solidFill>
              <a:latin typeface="Arial" charset="0"/>
            </a:endParaRPr>
          </a:p>
          <a:p>
            <a:pPr algn="l">
              <a:spcBef>
                <a:spcPct val="50000"/>
              </a:spcBef>
              <a:buFontTx/>
              <a:buNone/>
            </a:pPr>
            <a:endParaRPr lang="en-US" sz="2000" b="1">
              <a:solidFill>
                <a:schemeClr val="accent1"/>
              </a:solidFill>
              <a:latin typeface="Arial" charset="0"/>
            </a:endParaRPr>
          </a:p>
          <a:p>
            <a:pPr algn="l">
              <a:spcBef>
                <a:spcPct val="50000"/>
              </a:spcBef>
              <a:buFontTx/>
              <a:buNone/>
            </a:pPr>
            <a:endParaRPr lang="en-US" sz="2000" b="1">
              <a:latin typeface="Arial" charset="0"/>
            </a:endParaRPr>
          </a:p>
          <a:p>
            <a:pPr algn="l">
              <a:spcBef>
                <a:spcPct val="50000"/>
              </a:spcBef>
              <a:buFontTx/>
              <a:buNone/>
            </a:pPr>
            <a:endParaRPr lang="en-US" sz="2000" b="1">
              <a:latin typeface="Arial" charset="0"/>
            </a:endParaRPr>
          </a:p>
        </p:txBody>
      </p:sp>
      <p:sp>
        <p:nvSpPr>
          <p:cNvPr id="145414" name="Text Box 6"/>
          <p:cNvSpPr txBox="1">
            <a:spLocks noChangeArrowheads="1"/>
          </p:cNvSpPr>
          <p:nvPr/>
        </p:nvSpPr>
        <p:spPr bwMode="auto">
          <a:xfrm>
            <a:off x="5429250" y="3494088"/>
            <a:ext cx="3436938" cy="1778000"/>
          </a:xfrm>
          <a:prstGeom prst="rect">
            <a:avLst/>
          </a:prstGeom>
          <a:solidFill>
            <a:schemeClr val="bg2"/>
          </a:solidFill>
          <a:ln w="9525">
            <a:solidFill>
              <a:srgbClr val="FF3399"/>
            </a:solidFill>
            <a:miter lim="800000"/>
            <a:headEnd/>
            <a:tailEnd/>
          </a:ln>
          <a:effectLst/>
        </p:spPr>
        <p:txBody>
          <a:bodyPr>
            <a:spAutoFit/>
          </a:bodyPr>
          <a:lstStyle/>
          <a:p>
            <a:pPr algn="l">
              <a:spcBef>
                <a:spcPct val="50000"/>
              </a:spcBef>
              <a:buFontTx/>
              <a:buNone/>
              <a:tabLst>
                <a:tab pos="285750" algn="l"/>
              </a:tabLst>
            </a:pPr>
            <a:r>
              <a:rPr lang="en-US" sz="2000" b="1">
                <a:solidFill>
                  <a:srgbClr val="FF3399"/>
                </a:solidFill>
                <a:latin typeface="Arial" charset="0"/>
              </a:rPr>
              <a:t>4. Injection and puncturing</a:t>
            </a:r>
            <a:endParaRPr lang="en-US" sz="2000" b="1">
              <a:latin typeface="Arial" charset="0"/>
            </a:endParaRPr>
          </a:p>
          <a:p>
            <a:pPr algn="l">
              <a:spcBef>
                <a:spcPct val="50000"/>
              </a:spcBef>
              <a:buFontTx/>
              <a:buNone/>
              <a:tabLst>
                <a:tab pos="285750" algn="l"/>
              </a:tabLst>
            </a:pPr>
            <a:endParaRPr lang="en-US" sz="2000" b="1">
              <a:latin typeface="Arial" charset="0"/>
            </a:endParaRPr>
          </a:p>
          <a:p>
            <a:pPr algn="l">
              <a:spcBef>
                <a:spcPct val="50000"/>
              </a:spcBef>
              <a:buFontTx/>
              <a:buNone/>
              <a:tabLst>
                <a:tab pos="285750" algn="l"/>
              </a:tabLst>
            </a:pPr>
            <a:endParaRPr lang="en-US" sz="2000" b="1">
              <a:latin typeface="Arial" charset="0"/>
            </a:endParaRPr>
          </a:p>
          <a:p>
            <a:pPr algn="l">
              <a:spcBef>
                <a:spcPct val="50000"/>
              </a:spcBef>
              <a:buFontTx/>
              <a:buNone/>
              <a:tabLst>
                <a:tab pos="285750" algn="l"/>
              </a:tabLst>
            </a:pPr>
            <a:endParaRPr lang="en-US" sz="2000" b="1">
              <a:latin typeface="Arial" charset="0"/>
            </a:endParaRPr>
          </a:p>
        </p:txBody>
      </p:sp>
      <p:sp>
        <p:nvSpPr>
          <p:cNvPr id="145415" name="Text Box 7"/>
          <p:cNvSpPr txBox="1">
            <a:spLocks noChangeArrowheads="1"/>
          </p:cNvSpPr>
          <p:nvPr/>
        </p:nvSpPr>
        <p:spPr bwMode="auto">
          <a:xfrm>
            <a:off x="5537200" y="5343525"/>
            <a:ext cx="3448050" cy="701675"/>
          </a:xfrm>
          <a:prstGeom prst="rect">
            <a:avLst/>
          </a:prstGeom>
          <a:noFill/>
          <a:ln w="9525">
            <a:noFill/>
            <a:miter lim="800000"/>
            <a:headEnd/>
            <a:tailEnd/>
          </a:ln>
          <a:effectLst/>
        </p:spPr>
        <p:txBody>
          <a:bodyPr>
            <a:spAutoFit/>
          </a:bodyPr>
          <a:lstStyle/>
          <a:p>
            <a:pPr algn="l">
              <a:spcBef>
                <a:spcPct val="50000"/>
              </a:spcBef>
              <a:buFontTx/>
              <a:buNone/>
              <a:tabLst>
                <a:tab pos="177800" algn="l"/>
              </a:tabLst>
            </a:pPr>
            <a:r>
              <a:rPr lang="en-US" sz="2000" b="1">
                <a:solidFill>
                  <a:schemeClr val="hlink"/>
                </a:solidFill>
                <a:latin typeface="Arial" charset="0"/>
              </a:rPr>
              <a:t>* The eyes are also routes 	of toxic exposure.</a:t>
            </a:r>
            <a:endParaRPr lang="en-US" sz="2000" b="1">
              <a:latin typeface="Arial" charset="0"/>
            </a:endParaRPr>
          </a:p>
        </p:txBody>
      </p:sp>
      <p:sp>
        <p:nvSpPr>
          <p:cNvPr id="145416" name="Text Box 8"/>
          <p:cNvSpPr txBox="1">
            <a:spLocks noChangeArrowheads="1"/>
          </p:cNvSpPr>
          <p:nvPr/>
        </p:nvSpPr>
        <p:spPr bwMode="auto">
          <a:xfrm>
            <a:off x="3997325" y="3783013"/>
            <a:ext cx="1744663" cy="1463675"/>
          </a:xfrm>
          <a:prstGeom prst="rect">
            <a:avLst/>
          </a:prstGeom>
          <a:noFill/>
          <a:ln w="9525">
            <a:noFill/>
            <a:miter lim="800000"/>
            <a:headEnd/>
            <a:tailEnd/>
          </a:ln>
          <a:effectLst/>
        </p:spPr>
        <p:txBody>
          <a:bodyPr>
            <a:spAutoFit/>
          </a:bodyPr>
          <a:lstStyle/>
          <a:p>
            <a:pPr algn="l">
              <a:spcBef>
                <a:spcPct val="50000"/>
              </a:spcBef>
              <a:tabLst>
                <a:tab pos="168275" algn="l"/>
              </a:tabLst>
            </a:pPr>
            <a:r>
              <a:rPr lang="en-US" sz="2000" i="1">
                <a:solidFill>
                  <a:schemeClr val="tx2"/>
                </a:solidFill>
                <a:latin typeface="Arial" charset="0"/>
              </a:rPr>
              <a:t> </a:t>
            </a:r>
            <a:r>
              <a:rPr lang="en-US" sz="2000">
                <a:solidFill>
                  <a:schemeClr val="tx2"/>
                </a:solidFill>
                <a:latin typeface="Arial" charset="0"/>
              </a:rPr>
              <a:t>Rate of 	breathing</a:t>
            </a:r>
          </a:p>
          <a:p>
            <a:pPr algn="l">
              <a:spcBef>
                <a:spcPct val="50000"/>
              </a:spcBef>
              <a:tabLst>
                <a:tab pos="168275" algn="l"/>
              </a:tabLst>
            </a:pPr>
            <a:r>
              <a:rPr lang="en-US" sz="2000">
                <a:solidFill>
                  <a:schemeClr val="tx2"/>
                </a:solidFill>
                <a:latin typeface="Arial" charset="0"/>
              </a:rPr>
              <a:t>	Depth of 	breathing</a:t>
            </a:r>
            <a:endParaRPr lang="en-US">
              <a:latin typeface="Times New Roman" pitchFamily="18" charset="0"/>
            </a:endParaRPr>
          </a:p>
        </p:txBody>
      </p:sp>
      <p:sp>
        <p:nvSpPr>
          <p:cNvPr id="145417" name="Text Box 9"/>
          <p:cNvSpPr txBox="1">
            <a:spLocks noChangeArrowheads="1"/>
          </p:cNvSpPr>
          <p:nvPr/>
        </p:nvSpPr>
        <p:spPr bwMode="auto">
          <a:xfrm>
            <a:off x="4330700" y="2120900"/>
            <a:ext cx="3492500" cy="1158875"/>
          </a:xfrm>
          <a:prstGeom prst="rect">
            <a:avLst/>
          </a:prstGeom>
          <a:noFill/>
          <a:ln w="9525">
            <a:noFill/>
            <a:miter lim="800000"/>
            <a:headEnd/>
            <a:tailEnd/>
          </a:ln>
          <a:effectLst/>
        </p:spPr>
        <p:txBody>
          <a:bodyPr>
            <a:spAutoFit/>
          </a:bodyPr>
          <a:lstStyle/>
          <a:p>
            <a:pPr algn="l">
              <a:spcBef>
                <a:spcPct val="50000"/>
              </a:spcBef>
              <a:tabLst>
                <a:tab pos="177800" algn="l"/>
              </a:tabLst>
            </a:pPr>
            <a:r>
              <a:rPr lang="en-US" sz="2000">
                <a:solidFill>
                  <a:schemeClr val="tx2"/>
                </a:solidFill>
                <a:latin typeface="Arial" charset="0"/>
              </a:rPr>
              <a:t> 	Swallowing toxic materials</a:t>
            </a:r>
          </a:p>
          <a:p>
            <a:pPr algn="l">
              <a:spcBef>
                <a:spcPct val="50000"/>
              </a:spcBef>
              <a:tabLst>
                <a:tab pos="177800" algn="l"/>
              </a:tabLst>
            </a:pPr>
            <a:r>
              <a:rPr lang="en-US" sz="2000">
                <a:solidFill>
                  <a:schemeClr val="tx2"/>
                </a:solidFill>
                <a:latin typeface="Arial" charset="0"/>
              </a:rPr>
              <a:t> 	Eating before completion of 	decontamination</a:t>
            </a:r>
            <a:endParaRPr lang="en-US" sz="2000" i="1">
              <a:solidFill>
                <a:schemeClr val="tx2"/>
              </a:solidFill>
              <a:latin typeface="Arial" charset="0"/>
            </a:endParaRPr>
          </a:p>
        </p:txBody>
      </p:sp>
      <p:sp>
        <p:nvSpPr>
          <p:cNvPr id="145418" name="Text Box 10"/>
          <p:cNvSpPr txBox="1">
            <a:spLocks noChangeArrowheads="1"/>
          </p:cNvSpPr>
          <p:nvPr/>
        </p:nvSpPr>
        <p:spPr bwMode="auto">
          <a:xfrm>
            <a:off x="5727700" y="3889375"/>
            <a:ext cx="3086100" cy="1311275"/>
          </a:xfrm>
          <a:prstGeom prst="rect">
            <a:avLst/>
          </a:prstGeom>
          <a:noFill/>
          <a:ln w="9525">
            <a:noFill/>
            <a:miter lim="800000"/>
            <a:headEnd/>
            <a:tailEnd/>
          </a:ln>
          <a:effectLst/>
        </p:spPr>
        <p:txBody>
          <a:bodyPr>
            <a:spAutoFit/>
          </a:bodyPr>
          <a:lstStyle/>
          <a:p>
            <a:pPr algn="l">
              <a:spcBef>
                <a:spcPct val="50000"/>
              </a:spcBef>
              <a:tabLst>
                <a:tab pos="177800" algn="l"/>
              </a:tabLst>
            </a:pPr>
            <a:r>
              <a:rPr lang="en-US" sz="2000" i="1">
                <a:solidFill>
                  <a:schemeClr val="tx2"/>
                </a:solidFill>
                <a:latin typeface="Arial" charset="0"/>
              </a:rPr>
              <a:t> 	</a:t>
            </a:r>
            <a:r>
              <a:rPr lang="en-US" sz="2000">
                <a:solidFill>
                  <a:schemeClr val="tx2"/>
                </a:solidFill>
                <a:latin typeface="Arial" charset="0"/>
              </a:rPr>
              <a:t>Jagged glass or metal</a:t>
            </a:r>
          </a:p>
          <a:p>
            <a:pPr algn="l">
              <a:spcBef>
                <a:spcPct val="50000"/>
              </a:spcBef>
              <a:tabLst>
                <a:tab pos="177800" algn="l"/>
              </a:tabLst>
            </a:pPr>
            <a:r>
              <a:rPr lang="en-US" sz="2000">
                <a:solidFill>
                  <a:schemeClr val="tx2"/>
                </a:solidFill>
                <a:latin typeface="Arial" charset="0"/>
              </a:rPr>
              <a:t> 	Syringes</a:t>
            </a:r>
          </a:p>
          <a:p>
            <a:pPr algn="l">
              <a:spcBef>
                <a:spcPct val="50000"/>
              </a:spcBef>
              <a:tabLst>
                <a:tab pos="177800" algn="l"/>
              </a:tabLst>
            </a:pPr>
            <a:r>
              <a:rPr lang="en-US" sz="2000">
                <a:solidFill>
                  <a:schemeClr val="tx2"/>
                </a:solidFill>
                <a:latin typeface="Arial" charset="0"/>
              </a:rPr>
              <a:t> 	High-pressure devices</a:t>
            </a:r>
            <a:endParaRPr lang="en-US" sz="2000" i="1">
              <a:solidFill>
                <a:schemeClr val="tx2"/>
              </a:solidFill>
              <a:latin typeface="Arial" charset="0"/>
            </a:endParaRPr>
          </a:p>
        </p:txBody>
      </p:sp>
      <p:sp>
        <p:nvSpPr>
          <p:cNvPr id="145419" name="Text Box 11"/>
          <p:cNvSpPr txBox="1">
            <a:spLocks noChangeArrowheads="1"/>
          </p:cNvSpPr>
          <p:nvPr/>
        </p:nvSpPr>
        <p:spPr bwMode="auto">
          <a:xfrm>
            <a:off x="812800" y="2527300"/>
            <a:ext cx="3060700" cy="3140075"/>
          </a:xfrm>
          <a:prstGeom prst="rect">
            <a:avLst/>
          </a:prstGeom>
          <a:noFill/>
          <a:ln w="9525">
            <a:noFill/>
            <a:miter lim="800000"/>
            <a:headEnd/>
            <a:tailEnd/>
          </a:ln>
          <a:effectLst/>
        </p:spPr>
        <p:txBody>
          <a:bodyPr>
            <a:spAutoFit/>
          </a:bodyPr>
          <a:lstStyle/>
          <a:p>
            <a:pPr algn="l">
              <a:spcBef>
                <a:spcPct val="50000"/>
              </a:spcBef>
              <a:tabLst>
                <a:tab pos="177800" algn="l"/>
              </a:tabLst>
            </a:pPr>
            <a:r>
              <a:rPr lang="en-US" sz="2000">
                <a:solidFill>
                  <a:schemeClr val="tx2"/>
                </a:solidFill>
                <a:latin typeface="Arial" charset="0"/>
              </a:rPr>
              <a:t> Skin temperature/ 		blood flow</a:t>
            </a:r>
          </a:p>
          <a:p>
            <a:pPr algn="l">
              <a:spcBef>
                <a:spcPct val="50000"/>
              </a:spcBef>
              <a:tabLst>
                <a:tab pos="177800" algn="l"/>
              </a:tabLst>
            </a:pPr>
            <a:r>
              <a:rPr lang="en-US" sz="2000">
                <a:solidFill>
                  <a:schemeClr val="tx2"/>
                </a:solidFill>
                <a:latin typeface="Arial" charset="0"/>
              </a:rPr>
              <a:t> Higher concentration = 	greater exposure</a:t>
            </a:r>
          </a:p>
          <a:p>
            <a:pPr algn="l">
              <a:spcBef>
                <a:spcPct val="50000"/>
              </a:spcBef>
              <a:tabLst>
                <a:tab pos="177800" algn="l"/>
              </a:tabLst>
            </a:pPr>
            <a:r>
              <a:rPr lang="en-US" sz="2000">
                <a:solidFill>
                  <a:schemeClr val="tx2"/>
                </a:solidFill>
                <a:latin typeface="Arial" charset="0"/>
              </a:rPr>
              <a:t> Areas w/ more hair = 		more exposure</a:t>
            </a:r>
          </a:p>
          <a:p>
            <a:pPr algn="l">
              <a:spcBef>
                <a:spcPct val="50000"/>
              </a:spcBef>
              <a:tabLst>
                <a:tab pos="177800" algn="l"/>
              </a:tabLst>
            </a:pPr>
            <a:r>
              <a:rPr lang="en-US" sz="2000">
                <a:solidFill>
                  <a:schemeClr val="tx2"/>
                </a:solidFill>
                <a:latin typeface="Arial" charset="0"/>
              </a:rPr>
              <a:t> Length of exposure </a:t>
            </a:r>
          </a:p>
          <a:p>
            <a:pPr algn="l">
              <a:spcBef>
                <a:spcPct val="50000"/>
              </a:spcBef>
              <a:tabLst>
                <a:tab pos="177800" algn="l"/>
              </a:tabLst>
            </a:pPr>
            <a:r>
              <a:rPr lang="en-US" sz="2000">
                <a:solidFill>
                  <a:schemeClr val="tx2"/>
                </a:solidFill>
                <a:latin typeface="Arial" charset="0"/>
              </a:rPr>
              <a:t> Type of chemical</a:t>
            </a:r>
            <a:endParaRPr lang="en-US" sz="2000" i="1">
              <a:solidFill>
                <a:schemeClr val="tx2"/>
              </a:solidFill>
              <a:latin typeface="Arial" charset="0"/>
            </a:endParaRPr>
          </a:p>
        </p:txBody>
      </p:sp>
      <p:sp>
        <p:nvSpPr>
          <p:cNvPr id="145420" name="Text Box 12"/>
          <p:cNvSpPr txBox="1">
            <a:spLocks noChangeArrowheads="1"/>
          </p:cNvSpPr>
          <p:nvPr/>
        </p:nvSpPr>
        <p:spPr bwMode="auto">
          <a:xfrm>
            <a:off x="241300" y="266700"/>
            <a:ext cx="8458200" cy="946150"/>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What are the four major routes of entry of hazardous materials?</a:t>
            </a:r>
          </a:p>
        </p:txBody>
      </p:sp>
      <p:sp>
        <p:nvSpPr>
          <p:cNvPr id="145421"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5</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slide(fromLeft)">
                                      <p:cBhvr>
                                        <p:cTn id="7" dur="500"/>
                                        <p:tgtEl>
                                          <p:spTgt spid="145410"/>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45413"/>
                                        </p:tgtEl>
                                        <p:attrNameLst>
                                          <p:attrName>style.visibility</p:attrName>
                                        </p:attrNameLst>
                                      </p:cBhvr>
                                      <p:to>
                                        <p:strVal val="visible"/>
                                      </p:to>
                                    </p:set>
                                    <p:animEffect transition="in" filter="slide(fromLeft)">
                                      <p:cBhvr>
                                        <p:cTn id="11" dur="500"/>
                                        <p:tgtEl>
                                          <p:spTgt spid="145413"/>
                                        </p:tgtEl>
                                      </p:cBhvr>
                                    </p:animEffect>
                                  </p:childTnLst>
                                </p:cTn>
                              </p:par>
                            </p:childTnLst>
                          </p:cTn>
                        </p:par>
                        <p:par>
                          <p:cTn id="12" fill="hold">
                            <p:stCondLst>
                              <p:cond delay="1000"/>
                            </p:stCondLst>
                            <p:childTnLst>
                              <p:par>
                                <p:cTn id="13" presetID="12" presetClass="entr" presetSubtype="8" fill="hold" grpId="0" nodeType="afterEffect">
                                  <p:stCondLst>
                                    <p:cond delay="0"/>
                                  </p:stCondLst>
                                  <p:childTnLst>
                                    <p:set>
                                      <p:cBhvr>
                                        <p:cTn id="14" dur="1" fill="hold">
                                          <p:stCondLst>
                                            <p:cond delay="0"/>
                                          </p:stCondLst>
                                        </p:cTn>
                                        <p:tgtEl>
                                          <p:spTgt spid="145412"/>
                                        </p:tgtEl>
                                        <p:attrNameLst>
                                          <p:attrName>style.visibility</p:attrName>
                                        </p:attrNameLst>
                                      </p:cBhvr>
                                      <p:to>
                                        <p:strVal val="visible"/>
                                      </p:to>
                                    </p:set>
                                    <p:animEffect transition="in" filter="slide(fromLeft)">
                                      <p:cBhvr>
                                        <p:cTn id="15" dur="500"/>
                                        <p:tgtEl>
                                          <p:spTgt spid="145412"/>
                                        </p:tgtEl>
                                      </p:cBhvr>
                                    </p:animEffect>
                                  </p:childTnLst>
                                </p:cTn>
                              </p:par>
                            </p:childTnLst>
                          </p:cTn>
                        </p:par>
                        <p:par>
                          <p:cTn id="16" fill="hold">
                            <p:stCondLst>
                              <p:cond delay="1500"/>
                            </p:stCondLst>
                            <p:childTnLst>
                              <p:par>
                                <p:cTn id="17" presetID="12" presetClass="entr" presetSubtype="8" fill="hold" grpId="0" nodeType="afterEffect">
                                  <p:stCondLst>
                                    <p:cond delay="0"/>
                                  </p:stCondLst>
                                  <p:childTnLst>
                                    <p:set>
                                      <p:cBhvr>
                                        <p:cTn id="18" dur="1" fill="hold">
                                          <p:stCondLst>
                                            <p:cond delay="0"/>
                                          </p:stCondLst>
                                        </p:cTn>
                                        <p:tgtEl>
                                          <p:spTgt spid="145414"/>
                                        </p:tgtEl>
                                        <p:attrNameLst>
                                          <p:attrName>style.visibility</p:attrName>
                                        </p:attrNameLst>
                                      </p:cBhvr>
                                      <p:to>
                                        <p:strVal val="visible"/>
                                      </p:to>
                                    </p:set>
                                    <p:animEffect transition="in" filter="slide(fromLeft)">
                                      <p:cBhvr>
                                        <p:cTn id="19" dur="500"/>
                                        <p:tgtEl>
                                          <p:spTgt spid="145414"/>
                                        </p:tgtEl>
                                      </p:cBhvr>
                                    </p:animEffect>
                                  </p:childTnLst>
                                </p:cTn>
                              </p:par>
                            </p:childTnLst>
                          </p:cTn>
                        </p:par>
                        <p:par>
                          <p:cTn id="20" fill="hold">
                            <p:stCondLst>
                              <p:cond delay="2000"/>
                            </p:stCondLst>
                            <p:childTnLst>
                              <p:par>
                                <p:cTn id="21" presetID="12" presetClass="entr" presetSubtype="8" fill="hold" grpId="0" nodeType="afterEffect">
                                  <p:stCondLst>
                                    <p:cond delay="0"/>
                                  </p:stCondLst>
                                  <p:childTnLst>
                                    <p:set>
                                      <p:cBhvr>
                                        <p:cTn id="22" dur="1" fill="hold">
                                          <p:stCondLst>
                                            <p:cond delay="0"/>
                                          </p:stCondLst>
                                        </p:cTn>
                                        <p:tgtEl>
                                          <p:spTgt spid="145415"/>
                                        </p:tgtEl>
                                        <p:attrNameLst>
                                          <p:attrName>style.visibility</p:attrName>
                                        </p:attrNameLst>
                                      </p:cBhvr>
                                      <p:to>
                                        <p:strVal val="visible"/>
                                      </p:to>
                                    </p:set>
                                    <p:animEffect transition="in" filter="slide(fromLeft)">
                                      <p:cBhvr>
                                        <p:cTn id="23" dur="500"/>
                                        <p:tgtEl>
                                          <p:spTgt spid="14541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8" fill="hold" grpId="0" nodeType="clickEffect">
                                  <p:stCondLst>
                                    <p:cond delay="0"/>
                                  </p:stCondLst>
                                  <p:childTnLst>
                                    <p:set>
                                      <p:cBhvr>
                                        <p:cTn id="27" dur="1" fill="hold">
                                          <p:stCondLst>
                                            <p:cond delay="0"/>
                                          </p:stCondLst>
                                        </p:cTn>
                                        <p:tgtEl>
                                          <p:spTgt spid="145419"/>
                                        </p:tgtEl>
                                        <p:attrNameLst>
                                          <p:attrName>style.visibility</p:attrName>
                                        </p:attrNameLst>
                                      </p:cBhvr>
                                      <p:to>
                                        <p:strVal val="visible"/>
                                      </p:to>
                                    </p:set>
                                    <p:animEffect transition="in" filter="slide(fromLeft)">
                                      <p:cBhvr>
                                        <p:cTn id="28" dur="500"/>
                                        <p:tgtEl>
                                          <p:spTgt spid="14541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grpId="0" nodeType="clickEffect">
                                  <p:stCondLst>
                                    <p:cond delay="0"/>
                                  </p:stCondLst>
                                  <p:childTnLst>
                                    <p:set>
                                      <p:cBhvr>
                                        <p:cTn id="32" dur="1" fill="hold">
                                          <p:stCondLst>
                                            <p:cond delay="0"/>
                                          </p:stCondLst>
                                        </p:cTn>
                                        <p:tgtEl>
                                          <p:spTgt spid="145416"/>
                                        </p:tgtEl>
                                        <p:attrNameLst>
                                          <p:attrName>style.visibility</p:attrName>
                                        </p:attrNameLst>
                                      </p:cBhvr>
                                      <p:to>
                                        <p:strVal val="visible"/>
                                      </p:to>
                                    </p:set>
                                    <p:animEffect transition="in" filter="slide(fromLeft)">
                                      <p:cBhvr>
                                        <p:cTn id="33" dur="500"/>
                                        <p:tgtEl>
                                          <p:spTgt spid="145416"/>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45417"/>
                                        </p:tgtEl>
                                        <p:attrNameLst>
                                          <p:attrName>style.visibility</p:attrName>
                                        </p:attrNameLst>
                                      </p:cBhvr>
                                      <p:to>
                                        <p:strVal val="visible"/>
                                      </p:to>
                                    </p:set>
                                    <p:animEffect transition="in" filter="slide(fromLeft)">
                                      <p:cBhvr>
                                        <p:cTn id="38" dur="500"/>
                                        <p:tgtEl>
                                          <p:spTgt spid="14541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45418"/>
                                        </p:tgtEl>
                                        <p:attrNameLst>
                                          <p:attrName>style.visibility</p:attrName>
                                        </p:attrNameLst>
                                      </p:cBhvr>
                                      <p:to>
                                        <p:strVal val="visible"/>
                                      </p:to>
                                    </p:set>
                                    <p:animEffect transition="in" filter="slide(fromLeft)">
                                      <p:cBhvr>
                                        <p:cTn id="43" dur="500"/>
                                        <p:tgtEl>
                                          <p:spTgt spid="145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0" grpId="0" animBg="1" autoUpdateAnimBg="0"/>
      <p:bldP spid="145412" grpId="0" animBg="1" autoUpdateAnimBg="0"/>
      <p:bldP spid="145413" grpId="0" animBg="1" autoUpdateAnimBg="0"/>
      <p:bldP spid="145414" grpId="0" animBg="1" autoUpdateAnimBg="0"/>
      <p:bldP spid="145415" grpId="0" autoUpdateAnimBg="0"/>
      <p:bldP spid="145416" grpId="0" autoUpdateAnimBg="0"/>
      <p:bldP spid="145417" grpId="0" autoUpdateAnimBg="0"/>
      <p:bldP spid="145418" grpId="0" autoUpdateAnimBg="0"/>
      <p:bldP spid="145419"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AutoShape 2"/>
          <p:cNvSpPr>
            <a:spLocks/>
          </p:cNvSpPr>
          <p:nvPr/>
        </p:nvSpPr>
        <p:spPr bwMode="auto">
          <a:xfrm>
            <a:off x="3683000" y="1104900"/>
            <a:ext cx="5308600" cy="376238"/>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cs typeface="Times" charset="0"/>
              </a:rPr>
              <a:t>1. Define learning goals for the course.</a:t>
            </a:r>
            <a:endParaRPr lang="en-US" sz="1800" b="1">
              <a:solidFill>
                <a:schemeClr val="bg1"/>
              </a:solidFill>
              <a:effectLst>
                <a:outerShdw blurRad="38100" dist="38100" dir="2700000" algn="tl">
                  <a:srgbClr val="000000"/>
                </a:outerShdw>
              </a:effectLst>
              <a:latin typeface="Arial" charset="0"/>
              <a:cs typeface="Times" charset="0"/>
            </a:endParaRPr>
          </a:p>
        </p:txBody>
      </p:sp>
      <p:sp>
        <p:nvSpPr>
          <p:cNvPr id="126979" name="AutoShape 3"/>
          <p:cNvSpPr>
            <a:spLocks/>
          </p:cNvSpPr>
          <p:nvPr/>
        </p:nvSpPr>
        <p:spPr bwMode="auto">
          <a:xfrm>
            <a:off x="3695700" y="1612900"/>
            <a:ext cx="5308600" cy="650875"/>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cs typeface="Times" charset="0"/>
              </a:rPr>
              <a:t>2. Identify four major categories of sites 	where HAZMAT emergencies occur.</a:t>
            </a:r>
            <a:endParaRPr lang="en-US" sz="1800" b="1">
              <a:solidFill>
                <a:schemeClr val="bg1"/>
              </a:solidFill>
              <a:latin typeface="Arial" charset="0"/>
              <a:cs typeface="Times" charset="0"/>
            </a:endParaRPr>
          </a:p>
        </p:txBody>
      </p:sp>
      <p:sp>
        <p:nvSpPr>
          <p:cNvPr id="126980" name="AutoShape 4"/>
          <p:cNvSpPr>
            <a:spLocks/>
          </p:cNvSpPr>
          <p:nvPr/>
        </p:nvSpPr>
        <p:spPr bwMode="auto">
          <a:xfrm>
            <a:off x="3695700" y="2425700"/>
            <a:ext cx="5308600" cy="650875"/>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cs typeface="Times" charset="0"/>
              </a:rPr>
              <a:t>3. 	Name at least five different substances 	classified as hazardous materials.</a:t>
            </a:r>
            <a:endParaRPr lang="en-US" sz="1800" b="1">
              <a:solidFill>
                <a:schemeClr val="bg1"/>
              </a:solidFill>
              <a:latin typeface="Arial" charset="0"/>
              <a:cs typeface="Times" charset="0"/>
            </a:endParaRPr>
          </a:p>
        </p:txBody>
      </p:sp>
      <p:sp>
        <p:nvSpPr>
          <p:cNvPr id="126981" name="AutoShape 5"/>
          <p:cNvSpPr>
            <a:spLocks/>
          </p:cNvSpPr>
          <p:nvPr/>
        </p:nvSpPr>
        <p:spPr bwMode="auto">
          <a:xfrm>
            <a:off x="3695700" y="3225800"/>
            <a:ext cx="5448300" cy="1016000"/>
          </a:xfrm>
          <a:prstGeom prst="callout1">
            <a:avLst>
              <a:gd name="adj1" fmla="val 108407"/>
              <a:gd name="adj2" fmla="val 97903"/>
              <a:gd name="adj3" fmla="val 108407"/>
              <a:gd name="adj4" fmla="val -6060"/>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cs typeface="Times" charset="0"/>
              </a:rPr>
              <a:t>4. 	Explain how an incident’s location 		indicates the type and quantity of 		hazards present.</a:t>
            </a:r>
            <a:endParaRPr lang="en-US" sz="1800" b="1">
              <a:solidFill>
                <a:schemeClr val="bg1"/>
              </a:solidFill>
              <a:effectLst>
                <a:outerShdw blurRad="38100" dist="38100" dir="2700000" algn="tl">
                  <a:srgbClr val="000000"/>
                </a:outerShdw>
              </a:effectLst>
              <a:latin typeface="Arial" charset="0"/>
              <a:cs typeface="Times" charset="0"/>
            </a:endParaRPr>
          </a:p>
        </p:txBody>
      </p:sp>
      <p:sp>
        <p:nvSpPr>
          <p:cNvPr id="126982" name="AutoShape 6"/>
          <p:cNvSpPr>
            <a:spLocks/>
          </p:cNvSpPr>
          <p:nvPr/>
        </p:nvSpPr>
        <p:spPr bwMode="auto">
          <a:xfrm>
            <a:off x="3695700" y="4432300"/>
            <a:ext cx="5308600" cy="84455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1800" b="1">
                <a:solidFill>
                  <a:schemeClr val="bg1"/>
                </a:solidFill>
                <a:effectLst>
                  <a:outerShdw blurRad="38100" dist="38100" dir="2700000" algn="tl">
                    <a:srgbClr val="000000"/>
                  </a:outerShdw>
                </a:effectLst>
                <a:latin typeface="Arial" charset="0"/>
                <a:cs typeface="Times" charset="0"/>
              </a:rPr>
              <a:t>5. 	Identify hazards involved with sites such as 	schools, hospitals, and manufacturing 		plants.</a:t>
            </a:r>
          </a:p>
        </p:txBody>
      </p:sp>
      <p:sp>
        <p:nvSpPr>
          <p:cNvPr id="126983" name="AutoShape 7"/>
          <p:cNvSpPr>
            <a:spLocks/>
          </p:cNvSpPr>
          <p:nvPr/>
        </p:nvSpPr>
        <p:spPr bwMode="auto">
          <a:xfrm>
            <a:off x="3695700" y="5435600"/>
            <a:ext cx="5308600" cy="641350"/>
          </a:xfrm>
          <a:prstGeom prst="callout1">
            <a:avLst>
              <a:gd name="adj1" fmla="val 106097"/>
              <a:gd name="adj2" fmla="val 97847"/>
              <a:gd name="adj3" fmla="val 106097"/>
              <a:gd name="adj4" fmla="val -6222"/>
            </a:avLst>
          </a:prstGeom>
          <a:noFill/>
          <a:ln w="9525">
            <a:noFill/>
            <a:miter lim="800000"/>
            <a:headEnd/>
            <a:tailEnd/>
          </a:ln>
          <a:effectLst/>
        </p:spPr>
        <p:txBody>
          <a:bodyPr>
            <a:spAutoFit/>
          </a:bodyPr>
          <a:lstStyle/>
          <a:p>
            <a:pPr algn="l">
              <a:spcBef>
                <a:spcPct val="0"/>
              </a:spcBef>
              <a:buFontTx/>
              <a:buNone/>
              <a:tabLst>
                <a:tab pos="292100" algn="l"/>
              </a:tabLst>
            </a:pPr>
            <a:r>
              <a:rPr lang="en-US" sz="1800" b="1">
                <a:solidFill>
                  <a:schemeClr val="bg1"/>
                </a:solidFill>
                <a:effectLst>
                  <a:outerShdw blurRad="38100" dist="38100" dir="2700000" algn="tl">
                    <a:srgbClr val="000000"/>
                  </a:outerShdw>
                </a:effectLst>
                <a:latin typeface="Arial" charset="0"/>
                <a:cs typeface="Times" charset="0"/>
              </a:rPr>
              <a:t>6. 	Apply the APIE process to management 	of hazardous materials incidents.</a:t>
            </a:r>
          </a:p>
        </p:txBody>
      </p:sp>
      <p:sp>
        <p:nvSpPr>
          <p:cNvPr id="126984" name="Rectangle 8"/>
          <p:cNvSpPr>
            <a:spLocks noChangeArrowheads="1"/>
          </p:cNvSpPr>
          <p:nvPr/>
        </p:nvSpPr>
        <p:spPr bwMode="auto">
          <a:xfrm>
            <a:off x="3683000" y="463550"/>
            <a:ext cx="4241800" cy="579438"/>
          </a:xfrm>
          <a:prstGeom prst="rect">
            <a:avLst/>
          </a:prstGeom>
          <a:noFill/>
          <a:ln w="9525">
            <a:noFill/>
            <a:miter lim="800000"/>
            <a:headEnd/>
            <a:tailEnd/>
          </a:ln>
          <a:effectLst/>
        </p:spPr>
        <p:txBody>
          <a:bodyPr wrap="none">
            <a:spAutoFit/>
          </a:bodyPr>
          <a:lstStyle/>
          <a:p>
            <a:pPr algn="l">
              <a:spcBef>
                <a:spcPct val="0"/>
              </a:spcBef>
              <a:buFontTx/>
              <a:buNone/>
            </a:pPr>
            <a:r>
              <a:rPr lang="en-US" sz="3200" b="1">
                <a:latin typeface="Arial" charset="0"/>
              </a:rPr>
              <a:t>Key Learning Goals :</a:t>
            </a:r>
            <a:endParaRPr lang="en-US" sz="2800" b="1">
              <a:latin typeface="Arial" charset="0"/>
            </a:endParaRPr>
          </a:p>
        </p:txBody>
      </p:sp>
      <p:sp>
        <p:nvSpPr>
          <p:cNvPr id="126985" name="Rectangle 9"/>
          <p:cNvSpPr>
            <a:spLocks noChangeArrowheads="1"/>
          </p:cNvSpPr>
          <p:nvPr/>
        </p:nvSpPr>
        <p:spPr bwMode="auto">
          <a:xfrm>
            <a:off x="0" y="0"/>
            <a:ext cx="3390900" cy="6858000"/>
          </a:xfrm>
          <a:prstGeom prst="rect">
            <a:avLst/>
          </a:prstGeom>
          <a:gradFill rotWithShape="0">
            <a:gsLst>
              <a:gs pos="0">
                <a:schemeClr val="bg2"/>
              </a:gs>
              <a:gs pos="100000">
                <a:schemeClr val="accent1"/>
              </a:gs>
            </a:gsLst>
            <a:lin ang="0" scaled="1"/>
          </a:gradFill>
          <a:ln w="9525">
            <a:noFill/>
            <a:miter lim="800000"/>
            <a:headEnd/>
            <a:tailEnd/>
          </a:ln>
          <a:effectLst/>
        </p:spPr>
        <p:txBody>
          <a:bodyPr wrap="none" anchor="ctr"/>
          <a:lstStyle/>
          <a:p>
            <a:endParaRPr lang="en-US"/>
          </a:p>
        </p:txBody>
      </p:sp>
      <p:sp>
        <p:nvSpPr>
          <p:cNvPr id="126986" name="Rectangle 10"/>
          <p:cNvSpPr>
            <a:spLocks noChangeArrowheads="1"/>
          </p:cNvSpPr>
          <p:nvPr/>
        </p:nvSpPr>
        <p:spPr bwMode="auto">
          <a:xfrm>
            <a:off x="228600" y="447675"/>
            <a:ext cx="3117850" cy="3619500"/>
          </a:xfrm>
          <a:prstGeom prst="rect">
            <a:avLst/>
          </a:prstGeom>
          <a:noFill/>
          <a:ln w="9525">
            <a:noFill/>
            <a:miter lim="800000"/>
            <a:headEnd/>
            <a:tailEnd/>
          </a:ln>
          <a:effectLst/>
        </p:spPr>
        <p:txBody>
          <a:bodyPr/>
          <a:lstStyle/>
          <a:p>
            <a:pPr algn="r">
              <a:spcBef>
                <a:spcPct val="0"/>
              </a:spcBef>
              <a:buFontTx/>
              <a:buNone/>
            </a:pPr>
            <a:r>
              <a:rPr lang="en-US" sz="4800" b="1">
                <a:solidFill>
                  <a:schemeClr val="bg2"/>
                </a:solidFill>
                <a:effectLst>
                  <a:outerShdw blurRad="38100" dist="38100" dir="2700000" algn="tl">
                    <a:srgbClr val="000000"/>
                  </a:outerShdw>
                </a:effectLst>
                <a:latin typeface="Arial" charset="0"/>
              </a:rPr>
              <a:t>Common Alarms </a:t>
            </a:r>
            <a:r>
              <a:rPr lang="en-US" sz="4400" b="1">
                <a:latin typeface="Arial" charset="0"/>
              </a:rPr>
              <a:t>Summary</a:t>
            </a:r>
            <a:endParaRPr lang="en-US" sz="5400">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04800" y="1412875"/>
            <a:ext cx="3003550" cy="3957638"/>
          </a:xfrm>
          <a:prstGeom prst="rect">
            <a:avLst/>
          </a:prstGeom>
          <a:solidFill>
            <a:schemeClr val="bg1"/>
          </a:solidFill>
          <a:ln w="9525">
            <a:noFill/>
            <a:miter lim="800000"/>
            <a:headEnd/>
            <a:tailEnd/>
          </a:ln>
        </p:spPr>
        <p:txBody>
          <a:bodyPr/>
          <a:lstStyle/>
          <a:p>
            <a:pPr indent="3175" algn="r">
              <a:lnSpc>
                <a:spcPct val="125000"/>
              </a:lnSpc>
              <a:buFontTx/>
              <a:buNone/>
            </a:pPr>
            <a:r>
              <a:rPr lang="en-US" sz="2000">
                <a:solidFill>
                  <a:srgbClr val="00FF00"/>
                </a:solidFill>
              </a:rPr>
              <a:t> </a:t>
            </a:r>
            <a:r>
              <a:rPr lang="en-US" sz="2000">
                <a:solidFill>
                  <a:srgbClr val="00FF00"/>
                </a:solidFill>
                <a:effectLst>
                  <a:outerShdw blurRad="38100" dist="38100" dir="2700000" algn="tl">
                    <a:srgbClr val="C0C0C0"/>
                  </a:outerShdw>
                </a:effectLst>
              </a:rPr>
              <a:t>Asphyxiants</a:t>
            </a:r>
          </a:p>
          <a:p>
            <a:pPr indent="3175" algn="r">
              <a:lnSpc>
                <a:spcPct val="125000"/>
              </a:lnSpc>
              <a:buFontTx/>
              <a:buNone/>
            </a:pPr>
            <a:r>
              <a:rPr lang="en-US" sz="2000">
                <a:solidFill>
                  <a:srgbClr val="00FF00"/>
                </a:solidFill>
                <a:effectLst>
                  <a:outerShdw blurRad="38100" dist="38100" dir="2700000" algn="tl">
                    <a:srgbClr val="C0C0C0"/>
                  </a:outerShdw>
                </a:effectLst>
              </a:rPr>
              <a:t> Corrosives</a:t>
            </a:r>
          </a:p>
          <a:p>
            <a:pPr indent="3175" algn="r">
              <a:lnSpc>
                <a:spcPct val="125000"/>
              </a:lnSpc>
              <a:buFontTx/>
              <a:buNone/>
            </a:pPr>
            <a:r>
              <a:rPr lang="en-US" sz="2000">
                <a:solidFill>
                  <a:srgbClr val="00FF00"/>
                </a:solidFill>
                <a:effectLst>
                  <a:outerShdw blurRad="38100" dist="38100" dir="2700000" algn="tl">
                    <a:srgbClr val="C0C0C0"/>
                  </a:outerShdw>
                </a:effectLst>
              </a:rPr>
              <a:t> Irritants</a:t>
            </a:r>
          </a:p>
          <a:p>
            <a:pPr indent="3175" algn="r">
              <a:lnSpc>
                <a:spcPct val="125000"/>
              </a:lnSpc>
              <a:buFontTx/>
              <a:buNone/>
            </a:pPr>
            <a:r>
              <a:rPr lang="en-US" sz="2000">
                <a:solidFill>
                  <a:srgbClr val="00FF00"/>
                </a:solidFill>
                <a:effectLst>
                  <a:outerShdw blurRad="38100" dist="38100" dir="2700000" algn="tl">
                    <a:srgbClr val="C0C0C0"/>
                  </a:outerShdw>
                </a:effectLst>
              </a:rPr>
              <a:t> Sensitizers</a:t>
            </a:r>
          </a:p>
          <a:p>
            <a:pPr indent="3175" algn="r">
              <a:lnSpc>
                <a:spcPct val="125000"/>
              </a:lnSpc>
              <a:buFontTx/>
              <a:buNone/>
            </a:pPr>
            <a:r>
              <a:rPr lang="en-US" sz="2000">
                <a:solidFill>
                  <a:srgbClr val="00FF00"/>
                </a:solidFill>
                <a:effectLst>
                  <a:outerShdw blurRad="38100" dist="38100" dir="2700000" algn="tl">
                    <a:srgbClr val="C0C0C0"/>
                  </a:outerShdw>
                </a:effectLst>
              </a:rPr>
              <a:t> Carcinogens</a:t>
            </a:r>
          </a:p>
          <a:p>
            <a:pPr indent="3175" algn="r">
              <a:lnSpc>
                <a:spcPct val="125000"/>
              </a:lnSpc>
              <a:buFontTx/>
              <a:buNone/>
            </a:pPr>
            <a:r>
              <a:rPr lang="en-US" sz="2000">
                <a:solidFill>
                  <a:srgbClr val="00FF00"/>
                </a:solidFill>
                <a:effectLst>
                  <a:outerShdw blurRad="38100" dist="38100" dir="2700000" algn="tl">
                    <a:srgbClr val="C0C0C0"/>
                  </a:outerShdw>
                </a:effectLst>
              </a:rPr>
              <a:t> Biological hazards</a:t>
            </a:r>
          </a:p>
          <a:p>
            <a:pPr indent="3175" algn="r">
              <a:lnSpc>
                <a:spcPct val="125000"/>
              </a:lnSpc>
              <a:buFontTx/>
              <a:buNone/>
            </a:pPr>
            <a:r>
              <a:rPr lang="en-US" sz="2000">
                <a:solidFill>
                  <a:srgbClr val="00FF00"/>
                </a:solidFill>
                <a:effectLst>
                  <a:outerShdw blurRad="38100" dist="38100" dir="2700000" algn="tl">
                    <a:srgbClr val="C0C0C0"/>
                  </a:outerShdw>
                </a:effectLst>
              </a:rPr>
              <a:t> Radiological hazards</a:t>
            </a:r>
          </a:p>
          <a:p>
            <a:pPr indent="3175" algn="r">
              <a:lnSpc>
                <a:spcPct val="125000"/>
              </a:lnSpc>
              <a:buFontTx/>
              <a:buNone/>
            </a:pPr>
            <a:r>
              <a:rPr lang="en-US" sz="2000">
                <a:solidFill>
                  <a:srgbClr val="00FF00"/>
                </a:solidFill>
                <a:effectLst>
                  <a:outerShdw blurRad="38100" dist="38100" dir="2700000" algn="tl">
                    <a:srgbClr val="C0C0C0"/>
                  </a:outerShdw>
                </a:effectLst>
              </a:rPr>
              <a:t>Neurotoxins</a:t>
            </a:r>
            <a:endParaRPr lang="en-US" sz="2000">
              <a:solidFill>
                <a:srgbClr val="00FF00"/>
              </a:solidFill>
            </a:endParaRPr>
          </a:p>
        </p:txBody>
      </p:sp>
      <p:sp>
        <p:nvSpPr>
          <p:cNvPr id="146435" name="Text Box 3"/>
          <p:cNvSpPr txBox="1">
            <a:spLocks noChangeArrowheads="1"/>
          </p:cNvSpPr>
          <p:nvPr/>
        </p:nvSpPr>
        <p:spPr bwMode="auto">
          <a:xfrm>
            <a:off x="3344863" y="4556125"/>
            <a:ext cx="5454650" cy="663575"/>
          </a:xfrm>
          <a:prstGeom prst="rect">
            <a:avLst/>
          </a:prstGeom>
          <a:noFill/>
          <a:ln w="9525">
            <a:noFill/>
            <a:miter lim="800000"/>
            <a:headEnd/>
            <a:tailEnd/>
          </a:ln>
          <a:effectLst/>
        </p:spPr>
        <p:txBody>
          <a:bodyPr>
            <a:spAutoFit/>
          </a:bodyPr>
          <a:lstStyle/>
          <a:p>
            <a:pPr algn="l">
              <a:lnSpc>
                <a:spcPct val="94000"/>
              </a:lnSpc>
              <a:spcBef>
                <a:spcPct val="50000"/>
              </a:spcBef>
              <a:buFontTx/>
              <a:buNone/>
            </a:pPr>
            <a:r>
              <a:rPr lang="en-US" sz="2000" b="1">
                <a:solidFill>
                  <a:schemeClr val="tx2"/>
                </a:solidFill>
                <a:latin typeface="Arial" charset="0"/>
              </a:rPr>
              <a:t>cause damage to the central or peripheral nervous system</a:t>
            </a:r>
            <a:endParaRPr lang="en-US" sz="2000" b="1" i="1">
              <a:solidFill>
                <a:schemeClr val="tx2"/>
              </a:solidFill>
              <a:latin typeface="Arial" charset="0"/>
            </a:endParaRPr>
          </a:p>
        </p:txBody>
      </p:sp>
      <p:sp>
        <p:nvSpPr>
          <p:cNvPr id="146436" name="Text Box 4"/>
          <p:cNvSpPr txBox="1">
            <a:spLocks noChangeArrowheads="1"/>
          </p:cNvSpPr>
          <p:nvPr/>
        </p:nvSpPr>
        <p:spPr bwMode="auto">
          <a:xfrm>
            <a:off x="203200" y="266700"/>
            <a:ext cx="8648700" cy="946150"/>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a:spAutoFit/>
          </a:bodyPr>
          <a:lstStyle/>
          <a:p>
            <a:pPr algn="l">
              <a:spcBef>
                <a:spcPct val="50000"/>
              </a:spcBef>
              <a:buFontTx/>
              <a:buNone/>
            </a:pPr>
            <a:r>
              <a:rPr lang="en-US" sz="2800" b="1">
                <a:latin typeface="Arial" charset="0"/>
              </a:rPr>
              <a:t>For the following categories of toxic chemicals, identify the effects they may have on the body.</a:t>
            </a:r>
            <a:endParaRPr lang="en-US">
              <a:latin typeface="Times New Roman" pitchFamily="18" charset="0"/>
            </a:endParaRPr>
          </a:p>
        </p:txBody>
      </p:sp>
      <p:sp>
        <p:nvSpPr>
          <p:cNvPr id="146437" name="Text Box 5"/>
          <p:cNvSpPr txBox="1">
            <a:spLocks noChangeArrowheads="1"/>
          </p:cNvSpPr>
          <p:nvPr/>
        </p:nvSpPr>
        <p:spPr bwMode="auto">
          <a:xfrm>
            <a:off x="3365500" y="1473200"/>
            <a:ext cx="44196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prevent oxygen use by the body</a:t>
            </a:r>
            <a:endParaRPr lang="en-US" sz="2000" b="1" i="1">
              <a:solidFill>
                <a:schemeClr val="tx2"/>
              </a:solidFill>
              <a:latin typeface="Arial" charset="0"/>
            </a:endParaRPr>
          </a:p>
        </p:txBody>
      </p:sp>
      <p:sp>
        <p:nvSpPr>
          <p:cNvPr id="146438" name="Text Box 6"/>
          <p:cNvSpPr txBox="1">
            <a:spLocks noChangeArrowheads="1"/>
          </p:cNvSpPr>
          <p:nvPr/>
        </p:nvSpPr>
        <p:spPr bwMode="auto">
          <a:xfrm>
            <a:off x="3352800" y="1892300"/>
            <a:ext cx="51054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can cause irreversible tissue damage</a:t>
            </a:r>
            <a:endParaRPr lang="en-US" sz="2000" b="1" i="1">
              <a:solidFill>
                <a:schemeClr val="tx2"/>
              </a:solidFill>
              <a:latin typeface="Arial" charset="0"/>
            </a:endParaRPr>
          </a:p>
        </p:txBody>
      </p:sp>
      <p:sp>
        <p:nvSpPr>
          <p:cNvPr id="146439" name="Text Box 7"/>
          <p:cNvSpPr txBox="1">
            <a:spLocks noChangeArrowheads="1"/>
          </p:cNvSpPr>
          <p:nvPr/>
        </p:nvSpPr>
        <p:spPr bwMode="auto">
          <a:xfrm>
            <a:off x="3352800" y="2336800"/>
            <a:ext cx="49403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cause uncomfortable to fatal effects</a:t>
            </a:r>
            <a:endParaRPr lang="en-US" sz="2000" b="1" i="1">
              <a:solidFill>
                <a:schemeClr val="tx2"/>
              </a:solidFill>
              <a:latin typeface="Arial" charset="0"/>
            </a:endParaRPr>
          </a:p>
        </p:txBody>
      </p:sp>
      <p:sp>
        <p:nvSpPr>
          <p:cNvPr id="146440" name="Text Box 8"/>
          <p:cNvSpPr txBox="1">
            <a:spLocks noChangeArrowheads="1"/>
          </p:cNvSpPr>
          <p:nvPr/>
        </p:nvSpPr>
        <p:spPr bwMode="auto">
          <a:xfrm>
            <a:off x="3352800" y="2794000"/>
            <a:ext cx="56007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cause skin rashes or asthma-like reactions</a:t>
            </a:r>
            <a:endParaRPr lang="en-US" sz="2000" b="1" i="1">
              <a:solidFill>
                <a:schemeClr val="tx2"/>
              </a:solidFill>
              <a:latin typeface="Arial" charset="0"/>
            </a:endParaRPr>
          </a:p>
        </p:txBody>
      </p:sp>
      <p:sp>
        <p:nvSpPr>
          <p:cNvPr id="146441" name="Text Box 9"/>
          <p:cNvSpPr txBox="1">
            <a:spLocks noChangeArrowheads="1"/>
          </p:cNvSpPr>
          <p:nvPr/>
        </p:nvSpPr>
        <p:spPr bwMode="auto">
          <a:xfrm>
            <a:off x="3365500" y="3225800"/>
            <a:ext cx="40640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cause cancer</a:t>
            </a:r>
            <a:endParaRPr lang="en-US" sz="2000" b="1" i="1">
              <a:solidFill>
                <a:schemeClr val="tx2"/>
              </a:solidFill>
              <a:latin typeface="Arial" charset="0"/>
            </a:endParaRPr>
          </a:p>
        </p:txBody>
      </p:sp>
      <p:sp>
        <p:nvSpPr>
          <p:cNvPr id="146442" name="Text Box 10"/>
          <p:cNvSpPr txBox="1">
            <a:spLocks noChangeArrowheads="1"/>
          </p:cNvSpPr>
          <p:nvPr/>
        </p:nvSpPr>
        <p:spPr bwMode="auto">
          <a:xfrm>
            <a:off x="3365500" y="3683000"/>
            <a:ext cx="5168900" cy="377825"/>
          </a:xfrm>
          <a:prstGeom prst="rect">
            <a:avLst/>
          </a:prstGeom>
          <a:noFill/>
          <a:ln w="9525">
            <a:noFill/>
            <a:miter lim="800000"/>
            <a:headEnd/>
            <a:tailEnd/>
          </a:ln>
          <a:effectLst/>
        </p:spPr>
        <p:txBody>
          <a:bodyPr>
            <a:spAutoFit/>
          </a:bodyPr>
          <a:lstStyle/>
          <a:p>
            <a:pPr algn="l">
              <a:lnSpc>
                <a:spcPct val="94000"/>
              </a:lnSpc>
              <a:spcBef>
                <a:spcPct val="50000"/>
              </a:spcBef>
              <a:buFontTx/>
              <a:buNone/>
            </a:pPr>
            <a:r>
              <a:rPr lang="en-US" sz="2000" b="1">
                <a:solidFill>
                  <a:schemeClr val="tx2"/>
                </a:solidFill>
                <a:latin typeface="Arial" charset="0"/>
              </a:rPr>
              <a:t>can cause hepatitis, HIV, herpes, or TB</a:t>
            </a:r>
            <a:endParaRPr lang="en-US">
              <a:latin typeface="Times New Roman" pitchFamily="18" charset="0"/>
            </a:endParaRPr>
          </a:p>
        </p:txBody>
      </p:sp>
      <p:sp>
        <p:nvSpPr>
          <p:cNvPr id="146443" name="Text Box 11"/>
          <p:cNvSpPr txBox="1">
            <a:spLocks noChangeArrowheads="1"/>
          </p:cNvSpPr>
          <p:nvPr/>
        </p:nvSpPr>
        <p:spPr bwMode="auto">
          <a:xfrm>
            <a:off x="3352800" y="4114800"/>
            <a:ext cx="2654300"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tx2"/>
                </a:solidFill>
                <a:latin typeface="Arial" charset="0"/>
              </a:rPr>
              <a:t>can cause cancer</a:t>
            </a:r>
            <a:endParaRPr lang="en-US" sz="2000" b="1" i="1">
              <a:solidFill>
                <a:schemeClr val="tx2"/>
              </a:solidFill>
              <a:latin typeface="Arial" charset="0"/>
            </a:endParaRPr>
          </a:p>
        </p:txBody>
      </p:sp>
      <p:sp>
        <p:nvSpPr>
          <p:cNvPr id="146444" name="Text Box 12"/>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8</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46437"/>
                                        </p:tgtEl>
                                        <p:attrNameLst>
                                          <p:attrName>style.visibility</p:attrName>
                                        </p:attrNameLst>
                                      </p:cBhvr>
                                      <p:to>
                                        <p:strVal val="visible"/>
                                      </p:to>
                                    </p:set>
                                    <p:animEffect transition="in" filter="slide(fromRight)">
                                      <p:cBhvr>
                                        <p:cTn id="7" dur="500"/>
                                        <p:tgtEl>
                                          <p:spTgt spid="1464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grpId="0" nodeType="clickEffect">
                                  <p:stCondLst>
                                    <p:cond delay="0"/>
                                  </p:stCondLst>
                                  <p:childTnLst>
                                    <p:set>
                                      <p:cBhvr>
                                        <p:cTn id="11" dur="1" fill="hold">
                                          <p:stCondLst>
                                            <p:cond delay="0"/>
                                          </p:stCondLst>
                                        </p:cTn>
                                        <p:tgtEl>
                                          <p:spTgt spid="146438"/>
                                        </p:tgtEl>
                                        <p:attrNameLst>
                                          <p:attrName>style.visibility</p:attrName>
                                        </p:attrNameLst>
                                      </p:cBhvr>
                                      <p:to>
                                        <p:strVal val="visible"/>
                                      </p:to>
                                    </p:set>
                                    <p:animEffect transition="in" filter="slide(fromRight)">
                                      <p:cBhvr>
                                        <p:cTn id="12" dur="500"/>
                                        <p:tgtEl>
                                          <p:spTgt spid="14643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2" fill="hold" grpId="0" nodeType="clickEffect">
                                  <p:stCondLst>
                                    <p:cond delay="0"/>
                                  </p:stCondLst>
                                  <p:childTnLst>
                                    <p:set>
                                      <p:cBhvr>
                                        <p:cTn id="16" dur="1" fill="hold">
                                          <p:stCondLst>
                                            <p:cond delay="0"/>
                                          </p:stCondLst>
                                        </p:cTn>
                                        <p:tgtEl>
                                          <p:spTgt spid="146439"/>
                                        </p:tgtEl>
                                        <p:attrNameLst>
                                          <p:attrName>style.visibility</p:attrName>
                                        </p:attrNameLst>
                                      </p:cBhvr>
                                      <p:to>
                                        <p:strVal val="visible"/>
                                      </p:to>
                                    </p:set>
                                    <p:animEffect transition="in" filter="slide(fromRight)">
                                      <p:cBhvr>
                                        <p:cTn id="17" dur="500"/>
                                        <p:tgtEl>
                                          <p:spTgt spid="14643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2" fill="hold" grpId="0" nodeType="clickEffect">
                                  <p:stCondLst>
                                    <p:cond delay="0"/>
                                  </p:stCondLst>
                                  <p:childTnLst>
                                    <p:set>
                                      <p:cBhvr>
                                        <p:cTn id="21" dur="1" fill="hold">
                                          <p:stCondLst>
                                            <p:cond delay="0"/>
                                          </p:stCondLst>
                                        </p:cTn>
                                        <p:tgtEl>
                                          <p:spTgt spid="146440"/>
                                        </p:tgtEl>
                                        <p:attrNameLst>
                                          <p:attrName>style.visibility</p:attrName>
                                        </p:attrNameLst>
                                      </p:cBhvr>
                                      <p:to>
                                        <p:strVal val="visible"/>
                                      </p:to>
                                    </p:set>
                                    <p:animEffect transition="in" filter="slide(fromRight)">
                                      <p:cBhvr>
                                        <p:cTn id="22" dur="500"/>
                                        <p:tgtEl>
                                          <p:spTgt spid="146440"/>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2" fill="hold" grpId="0" nodeType="clickEffect">
                                  <p:stCondLst>
                                    <p:cond delay="0"/>
                                  </p:stCondLst>
                                  <p:childTnLst>
                                    <p:set>
                                      <p:cBhvr>
                                        <p:cTn id="26" dur="1" fill="hold">
                                          <p:stCondLst>
                                            <p:cond delay="0"/>
                                          </p:stCondLst>
                                        </p:cTn>
                                        <p:tgtEl>
                                          <p:spTgt spid="146441"/>
                                        </p:tgtEl>
                                        <p:attrNameLst>
                                          <p:attrName>style.visibility</p:attrName>
                                        </p:attrNameLst>
                                      </p:cBhvr>
                                      <p:to>
                                        <p:strVal val="visible"/>
                                      </p:to>
                                    </p:set>
                                    <p:animEffect transition="in" filter="slide(fromRight)">
                                      <p:cBhvr>
                                        <p:cTn id="27" dur="500"/>
                                        <p:tgtEl>
                                          <p:spTgt spid="14644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146442"/>
                                        </p:tgtEl>
                                        <p:attrNameLst>
                                          <p:attrName>style.visibility</p:attrName>
                                        </p:attrNameLst>
                                      </p:cBhvr>
                                      <p:to>
                                        <p:strVal val="visible"/>
                                      </p:to>
                                    </p:set>
                                    <p:animEffect transition="in" filter="slide(fromRight)">
                                      <p:cBhvr>
                                        <p:cTn id="32" dur="500"/>
                                        <p:tgtEl>
                                          <p:spTgt spid="14644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2" fill="hold" grpId="0" nodeType="clickEffect">
                                  <p:stCondLst>
                                    <p:cond delay="0"/>
                                  </p:stCondLst>
                                  <p:childTnLst>
                                    <p:set>
                                      <p:cBhvr>
                                        <p:cTn id="36" dur="1" fill="hold">
                                          <p:stCondLst>
                                            <p:cond delay="0"/>
                                          </p:stCondLst>
                                        </p:cTn>
                                        <p:tgtEl>
                                          <p:spTgt spid="146443"/>
                                        </p:tgtEl>
                                        <p:attrNameLst>
                                          <p:attrName>style.visibility</p:attrName>
                                        </p:attrNameLst>
                                      </p:cBhvr>
                                      <p:to>
                                        <p:strVal val="visible"/>
                                      </p:to>
                                    </p:set>
                                    <p:animEffect transition="in" filter="slide(fromRight)">
                                      <p:cBhvr>
                                        <p:cTn id="37" dur="500"/>
                                        <p:tgtEl>
                                          <p:spTgt spid="146443"/>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2" fill="hold" grpId="0" nodeType="clickEffect">
                                  <p:stCondLst>
                                    <p:cond delay="0"/>
                                  </p:stCondLst>
                                  <p:childTnLst>
                                    <p:set>
                                      <p:cBhvr>
                                        <p:cTn id="41" dur="1" fill="hold">
                                          <p:stCondLst>
                                            <p:cond delay="0"/>
                                          </p:stCondLst>
                                        </p:cTn>
                                        <p:tgtEl>
                                          <p:spTgt spid="146435"/>
                                        </p:tgtEl>
                                        <p:attrNameLst>
                                          <p:attrName>style.visibility</p:attrName>
                                        </p:attrNameLst>
                                      </p:cBhvr>
                                      <p:to>
                                        <p:strVal val="visible"/>
                                      </p:to>
                                    </p:set>
                                    <p:animEffect transition="in" filter="slide(fromRight)">
                                      <p:cBhvr>
                                        <p:cTn id="42" dur="500"/>
                                        <p:tgtEl>
                                          <p:spTgt spid="146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autoUpdateAnimBg="0"/>
      <p:bldP spid="146437" grpId="0" autoUpdateAnimBg="0"/>
      <p:bldP spid="146438" grpId="0" autoUpdateAnimBg="0"/>
      <p:bldP spid="146439" grpId="0" autoUpdateAnimBg="0"/>
      <p:bldP spid="146440" grpId="0" autoUpdateAnimBg="0"/>
      <p:bldP spid="146441" grpId="0" autoUpdateAnimBg="0"/>
      <p:bldP spid="146442" grpId="0" autoUpdateAnimBg="0"/>
      <p:bldP spid="146443"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2"/>
          <p:cNvSpPr txBox="1">
            <a:spLocks noChangeArrowheads="1"/>
          </p:cNvSpPr>
          <p:nvPr/>
        </p:nvSpPr>
        <p:spPr bwMode="auto">
          <a:xfrm>
            <a:off x="469900" y="1395413"/>
            <a:ext cx="3835400" cy="3819525"/>
          </a:xfrm>
          <a:prstGeom prst="rect">
            <a:avLst/>
          </a:prstGeom>
          <a:noFill/>
          <a:ln w="9525">
            <a:solidFill>
              <a:srgbClr val="FF3399"/>
            </a:solidFill>
            <a:miter lim="800000"/>
            <a:headEnd/>
            <a:tailEnd/>
          </a:ln>
          <a:effectLst/>
        </p:spPr>
        <p:txBody>
          <a:bodyPr>
            <a:spAutoFit/>
          </a:bodyPr>
          <a:lstStyle/>
          <a:p>
            <a:pPr algn="l">
              <a:spcBef>
                <a:spcPct val="0"/>
              </a:spcBef>
              <a:buFontTx/>
              <a:buNone/>
              <a:tabLst>
                <a:tab pos="177800" algn="l"/>
              </a:tabLst>
            </a:pPr>
            <a:r>
              <a:rPr lang="en-US" b="1">
                <a:solidFill>
                  <a:srgbClr val="00FF00"/>
                </a:solidFill>
                <a:effectLst>
                  <a:outerShdw blurRad="38100" dist="38100" dir="2700000" algn="tl">
                    <a:srgbClr val="000000"/>
                  </a:outerShdw>
                </a:effectLst>
                <a:latin typeface="Arial" charset="0"/>
                <a:cs typeface="Times" charset="0"/>
              </a:rPr>
              <a:t>Inhalation </a:t>
            </a:r>
            <a:r>
              <a:rPr lang="en-US" sz="2000" b="1">
                <a:solidFill>
                  <a:srgbClr val="00FF00"/>
                </a:solidFill>
                <a:effectLst>
                  <a:outerShdw blurRad="38100" dist="38100" dir="2700000" algn="tl">
                    <a:srgbClr val="000000"/>
                  </a:outerShdw>
                </a:effectLst>
                <a:latin typeface="Arial" charset="0"/>
                <a:cs typeface="Times" charset="0"/>
              </a:rPr>
              <a:t>is a major route of exposure to chemicals:</a:t>
            </a:r>
            <a:r>
              <a:rPr lang="en-US" sz="2000" b="1">
                <a:solidFill>
                  <a:srgbClr val="00FF00"/>
                </a:solidFill>
                <a:latin typeface="Arial" charset="0"/>
                <a:cs typeface="Times" charset="0"/>
              </a:rPr>
              <a:t> </a:t>
            </a:r>
            <a:endParaRPr lang="en-US" sz="2000" b="1">
              <a:latin typeface="Arial" charset="0"/>
              <a:cs typeface="Times" charset="0"/>
            </a:endParaRPr>
          </a:p>
          <a:p>
            <a:pPr algn="l">
              <a:spcBef>
                <a:spcPct val="0"/>
              </a:spcBef>
              <a:buFontTx/>
              <a:buNone/>
              <a:tabLst>
                <a:tab pos="177800" algn="l"/>
              </a:tabLst>
            </a:pPr>
            <a:endParaRPr lang="en-US" sz="2000" b="1">
              <a:latin typeface="Arial" charset="0"/>
              <a:cs typeface="Times" charset="0"/>
            </a:endParaRPr>
          </a:p>
          <a:p>
            <a:pPr algn="l">
              <a:spcBef>
                <a:spcPct val="0"/>
              </a:spcBef>
              <a:tabLst>
                <a:tab pos="177800" algn="l"/>
              </a:tabLst>
            </a:pPr>
            <a:r>
              <a:rPr lang="en-US" sz="2000" b="1">
                <a:solidFill>
                  <a:srgbClr val="FF3399"/>
                </a:solidFill>
                <a:latin typeface="Arial" charset="0"/>
                <a:cs typeface="Times" charset="0"/>
              </a:rPr>
              <a:t> </a:t>
            </a:r>
            <a:r>
              <a:rPr lang="en-US" sz="2000" b="1">
                <a:solidFill>
                  <a:srgbClr val="FF3399"/>
                </a:solidFill>
                <a:effectLst>
                  <a:outerShdw blurRad="38100" dist="38100" dir="2700000" algn="tl">
                    <a:srgbClr val="000000"/>
                  </a:outerShdw>
                </a:effectLst>
                <a:latin typeface="Arial" charset="0"/>
                <a:cs typeface="Times" charset="0"/>
              </a:rPr>
              <a:t>Use SCBA as your primary 	means of respiratory 	protection.</a:t>
            </a:r>
            <a:r>
              <a:rPr lang="en-US" sz="2000" b="1">
                <a:effectLst>
                  <a:outerShdw blurRad="38100" dist="38100" dir="2700000" algn="tl">
                    <a:srgbClr val="FFFFFF"/>
                  </a:outerShdw>
                </a:effectLst>
                <a:latin typeface="Arial" charset="0"/>
                <a:cs typeface="Times" charset="0"/>
              </a:rPr>
              <a:t>  </a:t>
            </a:r>
          </a:p>
          <a:p>
            <a:pPr algn="l">
              <a:spcBef>
                <a:spcPct val="0"/>
              </a:spcBef>
              <a:buFontTx/>
              <a:buNone/>
              <a:tabLst>
                <a:tab pos="177800" algn="l"/>
              </a:tabLst>
            </a:pPr>
            <a:endParaRPr lang="en-US" sz="2000" b="1">
              <a:latin typeface="Arial" charset="0"/>
              <a:cs typeface="Times" charset="0"/>
            </a:endParaRPr>
          </a:p>
          <a:p>
            <a:pPr algn="l">
              <a:spcBef>
                <a:spcPct val="0"/>
              </a:spcBef>
              <a:tabLst>
                <a:tab pos="177800" algn="l"/>
              </a:tabLst>
            </a:pPr>
            <a:r>
              <a:rPr lang="en-US" sz="2000" b="1">
                <a:solidFill>
                  <a:srgbClr val="FFFF00"/>
                </a:solidFill>
                <a:effectLst>
                  <a:outerShdw blurRad="38100" dist="38100" dir="2700000" algn="tl">
                    <a:srgbClr val="000000"/>
                  </a:outerShdw>
                </a:effectLst>
                <a:latin typeface="Arial" charset="0"/>
                <a:cs typeface="Times" charset="0"/>
              </a:rPr>
              <a:t>	Fit-test SCBA before use to 	maintain a positive 		pressure in the facepiece 	during inhalation and 	exhalation. </a:t>
            </a:r>
          </a:p>
        </p:txBody>
      </p:sp>
      <p:sp>
        <p:nvSpPr>
          <p:cNvPr id="147459" name="Text Box 3"/>
          <p:cNvSpPr txBox="1">
            <a:spLocks noChangeArrowheads="1"/>
          </p:cNvSpPr>
          <p:nvPr/>
        </p:nvSpPr>
        <p:spPr bwMode="auto">
          <a:xfrm>
            <a:off x="4114800" y="1524000"/>
            <a:ext cx="4432300" cy="4124325"/>
          </a:xfrm>
          <a:prstGeom prst="rect">
            <a:avLst/>
          </a:prstGeom>
          <a:solidFill>
            <a:schemeClr val="bg2"/>
          </a:solidFill>
          <a:ln w="9525">
            <a:solidFill>
              <a:srgbClr val="00FF00"/>
            </a:solidFill>
            <a:miter lim="800000"/>
            <a:headEnd/>
            <a:tailEnd/>
          </a:ln>
          <a:effectLst/>
        </p:spPr>
        <p:txBody>
          <a:bodyPr>
            <a:spAutoFit/>
          </a:bodyPr>
          <a:lstStyle/>
          <a:p>
            <a:pPr algn="l">
              <a:spcBef>
                <a:spcPct val="0"/>
              </a:spcBef>
              <a:buFontTx/>
              <a:buNone/>
              <a:tabLst>
                <a:tab pos="177800" algn="l"/>
              </a:tabLst>
            </a:pPr>
            <a:r>
              <a:rPr lang="en-US" b="1">
                <a:solidFill>
                  <a:srgbClr val="FFCC66"/>
                </a:solidFill>
                <a:effectLst>
                  <a:outerShdw blurRad="38100" dist="38100" dir="2700000" algn="tl">
                    <a:srgbClr val="000000"/>
                  </a:outerShdw>
                </a:effectLst>
                <a:latin typeface="Arial" charset="0"/>
                <a:cs typeface="Times" charset="0"/>
              </a:rPr>
              <a:t>Secondary Contamination </a:t>
            </a:r>
            <a:r>
              <a:rPr lang="en-US" sz="2000" b="1">
                <a:solidFill>
                  <a:srgbClr val="FFCC66"/>
                </a:solidFill>
                <a:effectLst>
                  <a:outerShdw blurRad="38100" dist="38100" dir="2700000" algn="tl">
                    <a:srgbClr val="000000"/>
                  </a:outerShdw>
                </a:effectLst>
                <a:latin typeface="Arial" charset="0"/>
                <a:cs typeface="Times" charset="0"/>
              </a:rPr>
              <a:t>continues until everything exposed is decontaminated:</a:t>
            </a:r>
            <a:r>
              <a:rPr lang="en-US" sz="2000" b="1">
                <a:latin typeface="Arial" charset="0"/>
                <a:cs typeface="Times" charset="0"/>
              </a:rPr>
              <a:t> </a:t>
            </a:r>
          </a:p>
          <a:p>
            <a:pPr algn="l">
              <a:spcBef>
                <a:spcPct val="0"/>
              </a:spcBef>
              <a:buFontTx/>
              <a:buNone/>
              <a:tabLst>
                <a:tab pos="177800" algn="l"/>
              </a:tabLst>
            </a:pPr>
            <a:endParaRPr lang="en-US" sz="2000" b="1">
              <a:latin typeface="Arial" charset="0"/>
              <a:cs typeface="Times" charset="0"/>
            </a:endParaRPr>
          </a:p>
          <a:p>
            <a:pPr algn="l">
              <a:spcBef>
                <a:spcPct val="0"/>
              </a:spcBef>
              <a:tabLst>
                <a:tab pos="177800" algn="l"/>
              </a:tabLst>
            </a:pPr>
            <a:r>
              <a:rPr lang="en-US" sz="2000" b="1">
                <a:solidFill>
                  <a:srgbClr val="FF6600"/>
                </a:solidFill>
                <a:latin typeface="Arial" charset="0"/>
                <a:cs typeface="Times" charset="0"/>
              </a:rPr>
              <a:t> </a:t>
            </a:r>
            <a:r>
              <a:rPr lang="en-US" sz="2000" b="1">
                <a:solidFill>
                  <a:schemeClr val="bg1"/>
                </a:solidFill>
                <a:effectLst>
                  <a:outerShdw blurRad="38100" dist="38100" dir="2700000" algn="tl">
                    <a:srgbClr val="000000"/>
                  </a:outerShdw>
                </a:effectLst>
                <a:latin typeface="Arial" charset="0"/>
                <a:cs typeface="Times" charset="0"/>
              </a:rPr>
              <a:t>Patients must be decontaminated 	before emergency care is given.</a:t>
            </a:r>
            <a:r>
              <a:rPr lang="en-US" sz="2000" b="1">
                <a:latin typeface="Arial" charset="0"/>
                <a:cs typeface="Times" charset="0"/>
              </a:rPr>
              <a:t>  </a:t>
            </a:r>
          </a:p>
          <a:p>
            <a:pPr algn="l">
              <a:spcBef>
                <a:spcPct val="0"/>
              </a:spcBef>
              <a:tabLst>
                <a:tab pos="177800" algn="l"/>
              </a:tabLst>
            </a:pPr>
            <a:endParaRPr lang="en-US" sz="2000" b="1">
              <a:latin typeface="Arial" charset="0"/>
              <a:cs typeface="Times" charset="0"/>
            </a:endParaRPr>
          </a:p>
          <a:p>
            <a:pPr algn="l">
              <a:spcBef>
                <a:spcPct val="0"/>
              </a:spcBef>
              <a:tabLst>
                <a:tab pos="177800" algn="l"/>
              </a:tabLst>
            </a:pPr>
            <a:r>
              <a:rPr lang="en-US" sz="2000" b="1">
                <a:solidFill>
                  <a:srgbClr val="00FF00"/>
                </a:solidFill>
                <a:effectLst>
                  <a:outerShdw blurRad="38100" dist="38100" dir="2700000" algn="tl">
                    <a:srgbClr val="000000"/>
                  </a:outerShdw>
                </a:effectLst>
                <a:latin typeface="Arial" charset="0"/>
                <a:cs typeface="Times" charset="0"/>
              </a:rPr>
              <a:t>	Your equipment must be 		decontaminated before reuse.</a:t>
            </a:r>
            <a:r>
              <a:rPr lang="en-US" sz="2000" b="1">
                <a:latin typeface="Arial" charset="0"/>
                <a:cs typeface="Times" charset="0"/>
              </a:rPr>
              <a:t>  </a:t>
            </a:r>
          </a:p>
          <a:p>
            <a:pPr algn="l">
              <a:spcBef>
                <a:spcPct val="0"/>
              </a:spcBef>
              <a:tabLst>
                <a:tab pos="177800" algn="l"/>
              </a:tabLst>
            </a:pPr>
            <a:endParaRPr lang="en-US" sz="2000" b="1">
              <a:latin typeface="Arial" charset="0"/>
              <a:cs typeface="Times" charset="0"/>
            </a:endParaRPr>
          </a:p>
          <a:p>
            <a:pPr algn="l">
              <a:spcBef>
                <a:spcPct val="0"/>
              </a:spcBef>
              <a:tabLst>
                <a:tab pos="177800" algn="l"/>
              </a:tabLst>
            </a:pPr>
            <a:r>
              <a:rPr lang="en-US" sz="2000" b="1">
                <a:solidFill>
                  <a:srgbClr val="FF3399"/>
                </a:solidFill>
                <a:effectLst>
                  <a:outerShdw blurRad="38100" dist="38100" dir="2700000" algn="tl">
                    <a:srgbClr val="000000"/>
                  </a:outerShdw>
                </a:effectLst>
                <a:latin typeface="Arial" charset="0"/>
                <a:cs typeface="Times" charset="0"/>
              </a:rPr>
              <a:t>	If equipment cannot be 		decontaminated, it must be 		disposed of properly.</a:t>
            </a:r>
          </a:p>
        </p:txBody>
      </p:sp>
      <p:sp>
        <p:nvSpPr>
          <p:cNvPr id="147460" name="Text Box 4"/>
          <p:cNvSpPr txBox="1">
            <a:spLocks noChangeArrowheads="1"/>
          </p:cNvSpPr>
          <p:nvPr/>
        </p:nvSpPr>
        <p:spPr bwMode="auto">
          <a:xfrm>
            <a:off x="203200" y="266700"/>
            <a:ext cx="8648700" cy="860425"/>
          </a:xfrm>
          <a:prstGeom prst="rect">
            <a:avLst/>
          </a:prstGeom>
          <a:gradFill rotWithShape="0">
            <a:gsLst>
              <a:gs pos="0">
                <a:schemeClr val="bg2"/>
              </a:gs>
              <a:gs pos="50000">
                <a:srgbClr val="00FF00"/>
              </a:gs>
              <a:gs pos="100000">
                <a:schemeClr val="bg2"/>
              </a:gs>
            </a:gsLst>
            <a:lin ang="0" scaled="1"/>
          </a:gradFill>
          <a:ln w="9525">
            <a:noFill/>
            <a:miter lim="800000"/>
            <a:headEnd/>
            <a:tailEnd/>
          </a:ln>
          <a:effectLst/>
        </p:spPr>
        <p:txBody>
          <a:bodyPr>
            <a:spAutoFit/>
          </a:bodyPr>
          <a:lstStyle/>
          <a:p>
            <a:pPr algn="l">
              <a:lnSpc>
                <a:spcPct val="90000"/>
              </a:lnSpc>
              <a:spcBef>
                <a:spcPct val="50000"/>
              </a:spcBef>
              <a:buFontTx/>
              <a:buNone/>
            </a:pPr>
            <a:r>
              <a:rPr lang="en-US" sz="2800" b="1">
                <a:latin typeface="Arial" charset="0"/>
              </a:rPr>
              <a:t>To prevent or minimize exposure to toxic materials, know the following:</a:t>
            </a:r>
          </a:p>
        </p:txBody>
      </p:sp>
      <p:sp>
        <p:nvSpPr>
          <p:cNvPr id="147461" name="Text Box 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2</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147458"/>
                                        </p:tgtEl>
                                        <p:attrNameLst>
                                          <p:attrName>style.visibility</p:attrName>
                                        </p:attrNameLst>
                                      </p:cBhvr>
                                      <p:to>
                                        <p:strVal val="visible"/>
                                      </p:to>
                                    </p:set>
                                    <p:animEffect transition="in" filter="slide(fromRight)">
                                      <p:cBhvr>
                                        <p:cTn id="7" dur="500"/>
                                        <p:tgtEl>
                                          <p:spTgt spid="147458"/>
                                        </p:tgtEl>
                                      </p:cBhvr>
                                    </p:animEffect>
                                  </p:childTnLst>
                                </p:cTn>
                              </p:par>
                            </p:childTnLst>
                          </p:cTn>
                        </p:par>
                        <p:par>
                          <p:cTn id="8" fill="hold">
                            <p:stCondLst>
                              <p:cond delay="500"/>
                            </p:stCondLst>
                            <p:childTnLst>
                              <p:par>
                                <p:cTn id="9" presetID="12" presetClass="entr" presetSubtype="8" fill="hold" grpId="0" nodeType="afterEffect">
                                  <p:stCondLst>
                                    <p:cond delay="1000"/>
                                  </p:stCondLst>
                                  <p:childTnLst>
                                    <p:set>
                                      <p:cBhvr>
                                        <p:cTn id="10" dur="1" fill="hold">
                                          <p:stCondLst>
                                            <p:cond delay="0"/>
                                          </p:stCondLst>
                                        </p:cTn>
                                        <p:tgtEl>
                                          <p:spTgt spid="147459"/>
                                        </p:tgtEl>
                                        <p:attrNameLst>
                                          <p:attrName>style.visibility</p:attrName>
                                        </p:attrNameLst>
                                      </p:cBhvr>
                                      <p:to>
                                        <p:strVal val="visible"/>
                                      </p:to>
                                    </p:set>
                                    <p:animEffect transition="in" filter="slide(fromLeft)">
                                      <p:cBhvr>
                                        <p:cTn id="11" dur="500"/>
                                        <p:tgtEl>
                                          <p:spTgt spid="147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animBg="1" autoUpdateAnimBg="0"/>
      <p:bldP spid="147459" grpId="0" animBg="1"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a:stretch>
            <a:fillRect/>
          </a:stretch>
        </p:blipFill>
        <p:spPr bwMode="auto">
          <a:xfrm>
            <a:off x="417513" y="1360488"/>
            <a:ext cx="3232150" cy="2643187"/>
          </a:xfrm>
          <a:prstGeom prst="rect">
            <a:avLst/>
          </a:prstGeom>
          <a:noFill/>
          <a:ln w="9525">
            <a:solidFill>
              <a:schemeClr val="tx2"/>
            </a:solidFill>
            <a:miter lim="800000"/>
            <a:headEnd/>
            <a:tailEnd/>
          </a:ln>
        </p:spPr>
      </p:pic>
      <p:sp>
        <p:nvSpPr>
          <p:cNvPr id="148483" name="Text Box 3"/>
          <p:cNvSpPr txBox="1">
            <a:spLocks noChangeArrowheads="1"/>
          </p:cNvSpPr>
          <p:nvPr/>
        </p:nvSpPr>
        <p:spPr bwMode="auto">
          <a:xfrm>
            <a:off x="369888" y="3908425"/>
            <a:ext cx="7318375" cy="2178050"/>
          </a:xfrm>
          <a:prstGeom prst="rect">
            <a:avLst/>
          </a:prstGeom>
          <a:solidFill>
            <a:schemeClr val="bg2"/>
          </a:solidFill>
          <a:ln w="9525">
            <a:solidFill>
              <a:srgbClr val="00FF00"/>
            </a:solidFill>
            <a:miter lim="800000"/>
            <a:headEnd/>
            <a:tailEnd/>
          </a:ln>
          <a:effectLst/>
        </p:spPr>
        <p:txBody>
          <a:bodyPr>
            <a:spAutoFit/>
          </a:bodyPr>
          <a:lstStyle/>
          <a:p>
            <a:pPr algn="l">
              <a:lnSpc>
                <a:spcPct val="110000"/>
              </a:lnSpc>
              <a:spcBef>
                <a:spcPct val="0"/>
              </a:spcBef>
              <a:buFontTx/>
              <a:buNone/>
              <a:tabLst>
                <a:tab pos="174625" algn="l"/>
              </a:tabLst>
            </a:pPr>
            <a:r>
              <a:rPr lang="en-US" b="1">
                <a:solidFill>
                  <a:srgbClr val="00FF00"/>
                </a:solidFill>
                <a:latin typeface="Arial" charset="0"/>
              </a:rPr>
              <a:t>A commitment to your health ensures:</a:t>
            </a:r>
            <a:endParaRPr lang="en-US" sz="2000" b="1">
              <a:solidFill>
                <a:srgbClr val="00FF00"/>
              </a:solidFill>
              <a:latin typeface="Arial" charset="0"/>
            </a:endParaRPr>
          </a:p>
          <a:p>
            <a:pPr algn="l">
              <a:lnSpc>
                <a:spcPct val="110000"/>
              </a:lnSpc>
              <a:spcBef>
                <a:spcPct val="0"/>
              </a:spcBef>
              <a:tabLst>
                <a:tab pos="174625" algn="l"/>
              </a:tabLst>
            </a:pPr>
            <a:r>
              <a:rPr lang="en-US" sz="2000" b="1">
                <a:solidFill>
                  <a:srgbClr val="00FF00"/>
                </a:solidFill>
                <a:latin typeface="Arial" charset="0"/>
              </a:rPr>
              <a:t> Less risk of death, injury or disabling disease</a:t>
            </a:r>
          </a:p>
          <a:p>
            <a:pPr algn="l">
              <a:lnSpc>
                <a:spcPct val="110000"/>
              </a:lnSpc>
              <a:spcBef>
                <a:spcPct val="0"/>
              </a:spcBef>
              <a:tabLst>
                <a:tab pos="174625" algn="l"/>
              </a:tabLst>
            </a:pPr>
            <a:r>
              <a:rPr lang="en-US" sz="2000" b="1">
                <a:solidFill>
                  <a:srgbClr val="00FF00"/>
                </a:solidFill>
                <a:latin typeface="Arial" charset="0"/>
              </a:rPr>
              <a:t> Improved physical performance</a:t>
            </a:r>
          </a:p>
          <a:p>
            <a:pPr algn="l">
              <a:lnSpc>
                <a:spcPct val="110000"/>
              </a:lnSpc>
              <a:spcBef>
                <a:spcPct val="0"/>
              </a:spcBef>
              <a:tabLst>
                <a:tab pos="174625" algn="l"/>
              </a:tabLst>
            </a:pPr>
            <a:r>
              <a:rPr lang="en-US" sz="2000" b="1">
                <a:solidFill>
                  <a:srgbClr val="00FF00"/>
                </a:solidFill>
                <a:latin typeface="Arial" charset="0"/>
              </a:rPr>
              <a:t> Decreased stress, tension and anxiety</a:t>
            </a:r>
          </a:p>
          <a:p>
            <a:pPr algn="l">
              <a:lnSpc>
                <a:spcPct val="110000"/>
              </a:lnSpc>
              <a:spcBef>
                <a:spcPct val="0"/>
              </a:spcBef>
              <a:tabLst>
                <a:tab pos="174625" algn="l"/>
              </a:tabLst>
            </a:pPr>
            <a:r>
              <a:rPr lang="en-US" sz="2000" b="1">
                <a:solidFill>
                  <a:srgbClr val="00FF00"/>
                </a:solidFill>
                <a:latin typeface="Arial" charset="0"/>
              </a:rPr>
              <a:t> Enhanced rest and sleep</a:t>
            </a:r>
          </a:p>
          <a:p>
            <a:pPr algn="l">
              <a:lnSpc>
                <a:spcPct val="110000"/>
              </a:lnSpc>
              <a:spcBef>
                <a:spcPct val="0"/>
              </a:spcBef>
              <a:tabLst>
                <a:tab pos="174625" algn="l"/>
              </a:tabLst>
            </a:pPr>
            <a:r>
              <a:rPr lang="en-US" sz="2000" b="1">
                <a:solidFill>
                  <a:srgbClr val="00FF00"/>
                </a:solidFill>
                <a:latin typeface="Arial" charset="0"/>
              </a:rPr>
              <a:t> Increased ability to bounce back from strenuous events</a:t>
            </a:r>
            <a:endParaRPr lang="en-US" sz="2000">
              <a:latin typeface="Arial" charset="0"/>
            </a:endParaRPr>
          </a:p>
        </p:txBody>
      </p:sp>
      <p:sp>
        <p:nvSpPr>
          <p:cNvPr id="148484" name="Text Box 4"/>
          <p:cNvSpPr txBox="1">
            <a:spLocks noChangeArrowheads="1"/>
          </p:cNvSpPr>
          <p:nvPr/>
        </p:nvSpPr>
        <p:spPr bwMode="auto">
          <a:xfrm>
            <a:off x="203200" y="266700"/>
            <a:ext cx="8648700" cy="860425"/>
          </a:xfrm>
          <a:prstGeom prst="rect">
            <a:avLst/>
          </a:prstGeom>
          <a:gradFill rotWithShape="0">
            <a:gsLst>
              <a:gs pos="0">
                <a:schemeClr val="bg2"/>
              </a:gs>
              <a:gs pos="50000">
                <a:srgbClr val="FF0066"/>
              </a:gs>
              <a:gs pos="100000">
                <a:schemeClr val="bg2"/>
              </a:gs>
            </a:gsLst>
            <a:lin ang="0" scaled="1"/>
          </a:gradFill>
          <a:ln w="9525">
            <a:noFill/>
            <a:miter lim="800000"/>
            <a:headEnd/>
            <a:tailEnd/>
          </a:ln>
          <a:effectLst/>
        </p:spPr>
        <p:txBody>
          <a:bodyPr>
            <a:spAutoFit/>
          </a:bodyPr>
          <a:lstStyle/>
          <a:p>
            <a:pPr algn="l">
              <a:lnSpc>
                <a:spcPct val="90000"/>
              </a:lnSpc>
              <a:spcBef>
                <a:spcPct val="50000"/>
              </a:spcBef>
              <a:buFontTx/>
              <a:buNone/>
            </a:pPr>
            <a:r>
              <a:rPr lang="en-US" sz="2800" b="1">
                <a:latin typeface="Arial" charset="0"/>
              </a:rPr>
              <a:t>Pay daily attention to remaining as healthy as possible; reap the benefits in performance.</a:t>
            </a:r>
          </a:p>
        </p:txBody>
      </p:sp>
      <p:sp>
        <p:nvSpPr>
          <p:cNvPr id="148485" name="Text Box 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sp>
        <p:nvSpPr>
          <p:cNvPr id="148486" name="Text Box 6"/>
          <p:cNvSpPr txBox="1">
            <a:spLocks noChangeArrowheads="1"/>
          </p:cNvSpPr>
          <p:nvPr/>
        </p:nvSpPr>
        <p:spPr bwMode="auto">
          <a:xfrm>
            <a:off x="3232150" y="1522413"/>
            <a:ext cx="5259388" cy="2244725"/>
          </a:xfrm>
          <a:prstGeom prst="rect">
            <a:avLst/>
          </a:prstGeom>
          <a:solidFill>
            <a:schemeClr val="bg2"/>
          </a:solidFill>
          <a:ln w="9525">
            <a:solidFill>
              <a:srgbClr val="FFFF00"/>
            </a:solidFill>
            <a:miter lim="800000"/>
            <a:headEnd/>
            <a:tailEnd/>
          </a:ln>
          <a:effectLst/>
        </p:spPr>
        <p:txBody>
          <a:bodyPr>
            <a:spAutoFit/>
          </a:bodyPr>
          <a:lstStyle/>
          <a:p>
            <a:pPr algn="l">
              <a:lnSpc>
                <a:spcPct val="110000"/>
              </a:lnSpc>
              <a:spcBef>
                <a:spcPct val="0"/>
              </a:spcBef>
              <a:buFontTx/>
              <a:buNone/>
            </a:pPr>
            <a:r>
              <a:rPr lang="en-US" b="1">
                <a:solidFill>
                  <a:srgbClr val="FFFF00"/>
                </a:solidFill>
                <a:latin typeface="Arial" charset="0"/>
              </a:rPr>
              <a:t>Key components of a proactive health strategy are:</a:t>
            </a:r>
            <a:r>
              <a:rPr lang="en-US" sz="2000" b="1">
                <a:solidFill>
                  <a:srgbClr val="FFFF00"/>
                </a:solidFill>
                <a:latin typeface="Arial" charset="0"/>
              </a:rPr>
              <a:t> </a:t>
            </a:r>
          </a:p>
          <a:p>
            <a:pPr algn="l">
              <a:lnSpc>
                <a:spcPct val="110000"/>
              </a:lnSpc>
              <a:spcBef>
                <a:spcPct val="0"/>
              </a:spcBef>
            </a:pPr>
            <a:r>
              <a:rPr lang="en-US" sz="2000" b="1">
                <a:solidFill>
                  <a:srgbClr val="FFFF00"/>
                </a:solidFill>
                <a:latin typeface="Arial" charset="0"/>
              </a:rPr>
              <a:t> Medical review</a:t>
            </a:r>
          </a:p>
          <a:p>
            <a:pPr algn="l">
              <a:lnSpc>
                <a:spcPct val="110000"/>
              </a:lnSpc>
              <a:spcBef>
                <a:spcPct val="0"/>
              </a:spcBef>
            </a:pPr>
            <a:r>
              <a:rPr lang="en-US" sz="2000" b="1">
                <a:solidFill>
                  <a:srgbClr val="FFFF00"/>
                </a:solidFill>
                <a:latin typeface="Arial" charset="0"/>
              </a:rPr>
              <a:t> Fitness</a:t>
            </a:r>
          </a:p>
          <a:p>
            <a:pPr algn="l">
              <a:lnSpc>
                <a:spcPct val="110000"/>
              </a:lnSpc>
              <a:spcBef>
                <a:spcPct val="0"/>
              </a:spcBef>
            </a:pPr>
            <a:r>
              <a:rPr lang="en-US" sz="2000" b="1">
                <a:solidFill>
                  <a:srgbClr val="FFFF00"/>
                </a:solidFill>
                <a:latin typeface="Arial" charset="0"/>
              </a:rPr>
              <a:t> Stress management</a:t>
            </a:r>
          </a:p>
          <a:p>
            <a:pPr algn="l">
              <a:lnSpc>
                <a:spcPct val="110000"/>
              </a:lnSpc>
              <a:spcBef>
                <a:spcPct val="0"/>
              </a:spcBef>
            </a:pPr>
            <a:r>
              <a:rPr lang="en-US" sz="2000" b="1">
                <a:solidFill>
                  <a:srgbClr val="FFFF00"/>
                </a:solidFill>
                <a:latin typeface="Arial" charset="0"/>
              </a:rPr>
              <a:t> Nutrition</a:t>
            </a:r>
            <a:endParaRPr lang="en-US" sz="2000">
              <a:latin typeface="Arial" charset="0"/>
            </a:endParaRPr>
          </a:p>
        </p:txBody>
      </p:sp>
      <p:sp>
        <p:nvSpPr>
          <p:cNvPr id="148487" name="Rectangle 7"/>
          <p:cNvSpPr>
            <a:spLocks noChangeArrowheads="1"/>
          </p:cNvSpPr>
          <p:nvPr/>
        </p:nvSpPr>
        <p:spPr bwMode="auto">
          <a:xfrm>
            <a:off x="6234113" y="2268538"/>
            <a:ext cx="2647950" cy="3100387"/>
          </a:xfrm>
          <a:prstGeom prst="rect">
            <a:avLst/>
          </a:prstGeom>
          <a:solidFill>
            <a:schemeClr val="bg2"/>
          </a:solidFill>
          <a:ln w="9525">
            <a:solidFill>
              <a:srgbClr val="FF0066"/>
            </a:solidFill>
            <a:miter lim="800000"/>
            <a:headEnd/>
            <a:tailEnd/>
          </a:ln>
          <a:effectLst/>
        </p:spPr>
        <p:txBody>
          <a:bodyPr/>
          <a:lstStyle/>
          <a:p>
            <a:pPr marL="117475" indent="6350" algn="l">
              <a:buFontTx/>
              <a:buNone/>
            </a:pPr>
            <a:r>
              <a:rPr lang="en-US">
                <a:solidFill>
                  <a:srgbClr val="FF3399"/>
                </a:solidFill>
                <a:latin typeface="Arial" charset="0"/>
              </a:rPr>
              <a:t>Physical fitness is critical to your ability to perform safely and effectively as an emergency responder.</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48486"/>
                                        </p:tgtEl>
                                        <p:attrNameLst>
                                          <p:attrName>style.visibility</p:attrName>
                                        </p:attrNameLst>
                                      </p:cBhvr>
                                      <p:to>
                                        <p:strVal val="visible"/>
                                      </p:to>
                                    </p:set>
                                    <p:animEffect transition="in" filter="slide(fromLeft)">
                                      <p:cBhvr>
                                        <p:cTn id="7" dur="500"/>
                                        <p:tgtEl>
                                          <p:spTgt spid="14848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148483"/>
                                        </p:tgtEl>
                                        <p:attrNameLst>
                                          <p:attrName>style.visibility</p:attrName>
                                        </p:attrNameLst>
                                      </p:cBhvr>
                                      <p:to>
                                        <p:strVal val="visible"/>
                                      </p:to>
                                    </p:set>
                                    <p:animEffect transition="in" filter="slide(fromLeft)">
                                      <p:cBhvr>
                                        <p:cTn id="12" dur="500"/>
                                        <p:tgtEl>
                                          <p:spTgt spid="14848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148487"/>
                                        </p:tgtEl>
                                        <p:attrNameLst>
                                          <p:attrName>style.visibility</p:attrName>
                                        </p:attrNameLst>
                                      </p:cBhvr>
                                      <p:to>
                                        <p:strVal val="visible"/>
                                      </p:to>
                                    </p:set>
                                    <p:animEffect transition="in" filter="slide(fromLeft)">
                                      <p:cBhvr>
                                        <p:cTn id="17" dur="5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3" grpId="0" animBg="1" autoUpdateAnimBg="0"/>
      <p:bldP spid="148486" grpId="0" animBg="1" autoUpdateAnimBg="0"/>
      <p:bldP spid="148487" grpId="0" animBg="1"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7124700" y="6329363"/>
            <a:ext cx="1050925" cy="315912"/>
          </a:xfrm>
          <a:prstGeom prst="rect">
            <a:avLst/>
          </a:prstGeom>
          <a:noFill/>
          <a:ln w="9525">
            <a:solidFill>
              <a:srgbClr val="000000"/>
            </a:solidFill>
            <a:miter lim="800000"/>
            <a:headEnd/>
            <a:tailEnd/>
          </a:ln>
        </p:spPr>
        <p:txBody>
          <a:bodyPr/>
          <a:lstStyle/>
          <a:p>
            <a:pPr algn="r">
              <a:spcBef>
                <a:spcPct val="0"/>
              </a:spcBef>
              <a:buFontTx/>
              <a:buNone/>
            </a:pPr>
            <a:r>
              <a:rPr lang="en-US" sz="3200" b="1">
                <a:solidFill>
                  <a:schemeClr val="hlink"/>
                </a:solidFill>
                <a:latin typeface="Arial" charset="0"/>
              </a:rPr>
              <a:t>THE END</a:t>
            </a:r>
            <a:endParaRPr lang="en-US" sz="4400">
              <a:solidFill>
                <a:schemeClr val="tx2"/>
              </a:solidFill>
              <a:effectLst>
                <a:outerShdw blurRad="38100" dist="38100" dir="2700000" algn="tl">
                  <a:srgbClr val="FFFFFF"/>
                </a:outerShdw>
              </a:effectLst>
            </a:endParaRPr>
          </a:p>
        </p:txBody>
      </p:sp>
      <p:sp>
        <p:nvSpPr>
          <p:cNvPr id="149507" name="Text Box 3"/>
          <p:cNvSpPr txBox="1">
            <a:spLocks noChangeArrowheads="1"/>
          </p:cNvSpPr>
          <p:nvPr/>
        </p:nvSpPr>
        <p:spPr bwMode="auto">
          <a:xfrm>
            <a:off x="190500" y="914400"/>
            <a:ext cx="8559800" cy="2441575"/>
          </a:xfrm>
          <a:prstGeom prst="rect">
            <a:avLst/>
          </a:prstGeom>
          <a:solidFill>
            <a:schemeClr val="bg2"/>
          </a:solidFill>
          <a:ln w="9525">
            <a:noFill/>
            <a:miter lim="800000"/>
            <a:headEnd/>
            <a:tailEnd/>
          </a:ln>
          <a:effectLst/>
        </p:spPr>
        <p:txBody>
          <a:bodyPr>
            <a:spAutoFit/>
          </a:bodyPr>
          <a:lstStyle/>
          <a:p>
            <a:pPr algn="l">
              <a:lnSpc>
                <a:spcPct val="70000"/>
              </a:lnSpc>
              <a:spcBef>
                <a:spcPct val="50000"/>
              </a:spcBef>
              <a:buFontTx/>
              <a:buNone/>
            </a:pPr>
            <a:r>
              <a:rPr lang="en-US" sz="2800" b="1">
                <a:solidFill>
                  <a:srgbClr val="00FF00"/>
                </a:solidFill>
                <a:latin typeface="Arial" charset="0"/>
              </a:rPr>
              <a:t>Knowledge of exposures and prevention</a:t>
            </a:r>
            <a:r>
              <a:rPr lang="en-US" sz="2800" b="1">
                <a:latin typeface="Arial" charset="0"/>
              </a:rPr>
              <a:t> </a:t>
            </a:r>
          </a:p>
          <a:p>
            <a:pPr algn="l">
              <a:lnSpc>
                <a:spcPct val="70000"/>
              </a:lnSpc>
              <a:spcBef>
                <a:spcPct val="50000"/>
              </a:spcBef>
              <a:buFontTx/>
              <a:buNone/>
            </a:pPr>
            <a:r>
              <a:rPr lang="en-US" sz="2800" b="1">
                <a:solidFill>
                  <a:schemeClr val="accent2"/>
                </a:solidFill>
                <a:latin typeface="Arial" charset="0"/>
              </a:rPr>
              <a:t>plus</a:t>
            </a:r>
            <a:r>
              <a:rPr lang="en-US" sz="2800" b="1">
                <a:solidFill>
                  <a:srgbClr val="FF3399"/>
                </a:solidFill>
                <a:latin typeface="Arial" charset="0"/>
              </a:rPr>
              <a:t> </a:t>
            </a:r>
          </a:p>
          <a:p>
            <a:pPr algn="l">
              <a:lnSpc>
                <a:spcPct val="70000"/>
              </a:lnSpc>
              <a:spcBef>
                <a:spcPct val="50000"/>
              </a:spcBef>
              <a:buFontTx/>
              <a:buNone/>
            </a:pPr>
            <a:r>
              <a:rPr lang="en-US" sz="2800" b="1">
                <a:solidFill>
                  <a:srgbClr val="FF3399"/>
                </a:solidFill>
                <a:latin typeface="Arial" charset="0"/>
              </a:rPr>
              <a:t>Participation in a medical surveillance program</a:t>
            </a:r>
            <a:r>
              <a:rPr lang="en-US" sz="2800" b="1">
                <a:latin typeface="Arial" charset="0"/>
              </a:rPr>
              <a:t> </a:t>
            </a:r>
          </a:p>
          <a:p>
            <a:pPr algn="l">
              <a:lnSpc>
                <a:spcPct val="70000"/>
              </a:lnSpc>
              <a:spcBef>
                <a:spcPct val="50000"/>
              </a:spcBef>
              <a:buFontTx/>
              <a:buNone/>
            </a:pPr>
            <a:r>
              <a:rPr lang="en-US" sz="2800" b="1">
                <a:solidFill>
                  <a:srgbClr val="00FF00"/>
                </a:solidFill>
                <a:latin typeface="Arial" charset="0"/>
              </a:rPr>
              <a:t>equals</a:t>
            </a:r>
            <a:endParaRPr lang="en-US" sz="2800" b="1">
              <a:solidFill>
                <a:schemeClr val="accent1"/>
              </a:solidFill>
              <a:latin typeface="Arial" charset="0"/>
            </a:endParaRPr>
          </a:p>
          <a:p>
            <a:pPr algn="l">
              <a:lnSpc>
                <a:spcPct val="70000"/>
              </a:lnSpc>
              <a:spcBef>
                <a:spcPct val="50000"/>
              </a:spcBef>
              <a:buFontTx/>
              <a:buNone/>
            </a:pPr>
            <a:r>
              <a:rPr lang="en-US" sz="2800" b="1">
                <a:solidFill>
                  <a:schemeClr val="accent1"/>
                </a:solidFill>
                <a:latin typeface="Arial" charset="0"/>
              </a:rPr>
              <a:t>A healthier and longer life.</a:t>
            </a:r>
            <a:endParaRPr lang="en-US">
              <a:latin typeface="Times New Roman" pitchFamily="18" charset="0"/>
            </a:endParaRPr>
          </a:p>
        </p:txBody>
      </p:sp>
      <p:pic>
        <p:nvPicPr>
          <p:cNvPr id="149508" name="Picture 4"/>
          <p:cNvPicPr>
            <a:picLocks noChangeAspect="1" noChangeArrowheads="1"/>
          </p:cNvPicPr>
          <p:nvPr/>
        </p:nvPicPr>
        <p:blipFill>
          <a:blip r:embed="rId2" cstate="print"/>
          <a:srcRect/>
          <a:stretch>
            <a:fillRect/>
          </a:stretch>
        </p:blipFill>
        <p:spPr bwMode="auto">
          <a:xfrm>
            <a:off x="1063625" y="3452813"/>
            <a:ext cx="4745038" cy="2479675"/>
          </a:xfrm>
          <a:prstGeom prst="rect">
            <a:avLst/>
          </a:prstGeom>
          <a:noFill/>
          <a:ln w="9525">
            <a:solidFill>
              <a:srgbClr val="FF3399"/>
            </a:solidFill>
            <a:miter lim="800000"/>
            <a:headEnd/>
            <a:tailEnd/>
          </a:ln>
        </p:spPr>
      </p:pic>
      <p:sp>
        <p:nvSpPr>
          <p:cNvPr id="149509" name="Text Box 5"/>
          <p:cNvSpPr txBox="1">
            <a:spLocks noChangeArrowheads="1"/>
          </p:cNvSpPr>
          <p:nvPr/>
        </p:nvSpPr>
        <p:spPr bwMode="auto">
          <a:xfrm>
            <a:off x="203200" y="266700"/>
            <a:ext cx="8648700" cy="476250"/>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spAutoFit/>
          </a:bodyPr>
          <a:lstStyle/>
          <a:p>
            <a:pPr algn="l">
              <a:lnSpc>
                <a:spcPct val="90000"/>
              </a:lnSpc>
              <a:spcBef>
                <a:spcPct val="50000"/>
              </a:spcBef>
              <a:buFontTx/>
              <a:buNone/>
            </a:pPr>
            <a:r>
              <a:rPr lang="en-US" sz="2800" b="1">
                <a:effectLst>
                  <a:outerShdw blurRad="38100" dist="38100" dir="2700000" algn="tl">
                    <a:srgbClr val="FFFFFF"/>
                  </a:outerShdw>
                </a:effectLst>
                <a:latin typeface="Arial" charset="0"/>
              </a:rPr>
              <a:t>Lesson learned from Unit 2?</a:t>
            </a:r>
            <a:endParaRPr lang="en-US">
              <a:effectLst>
                <a:outerShdw blurRad="38100" dist="38100" dir="2700000" algn="tl">
                  <a:srgbClr val="FFFFFF"/>
                </a:outerShdw>
              </a:effectLst>
              <a:latin typeface="Arial" charset="0"/>
            </a:endParaRPr>
          </a:p>
        </p:txBody>
      </p:sp>
      <p:pic>
        <p:nvPicPr>
          <p:cNvPr id="149510" name="Picture 6"/>
          <p:cNvPicPr>
            <a:picLocks noChangeAspect="1" noChangeArrowheads="1"/>
          </p:cNvPicPr>
          <p:nvPr/>
        </p:nvPicPr>
        <p:blipFill>
          <a:blip r:embed="rId3" cstate="print"/>
          <a:srcRect/>
          <a:stretch>
            <a:fillRect/>
          </a:stretch>
        </p:blipFill>
        <p:spPr bwMode="auto">
          <a:xfrm>
            <a:off x="5327650" y="2376488"/>
            <a:ext cx="2557463" cy="3729037"/>
          </a:xfrm>
          <a:prstGeom prst="rect">
            <a:avLst/>
          </a:prstGeom>
          <a:noFill/>
          <a:ln w="9525">
            <a:solidFill>
              <a:srgbClr val="00FF00"/>
            </a:solidFill>
            <a:miter lim="800000"/>
            <a:headEnd/>
            <a:tailEnd/>
          </a:ln>
        </p:spPr>
      </p:pic>
      <p:sp>
        <p:nvSpPr>
          <p:cNvPr id="149511"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9507"/>
                                        </p:tgtEl>
                                        <p:attrNameLst>
                                          <p:attrName>style.visibility</p:attrName>
                                        </p:attrNameLst>
                                      </p:cBhvr>
                                      <p:to>
                                        <p:strVal val="visible"/>
                                      </p:to>
                                    </p:set>
                                    <p:animEffect transition="in" filter="wipe(left)">
                                      <p:cBhvr>
                                        <p:cTn id="7" dur="500"/>
                                        <p:tgtEl>
                                          <p:spTgt spid="149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animBg="1"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026"/>
          <p:cNvSpPr>
            <a:spLocks noGrp="1" noChangeArrowheads="1"/>
          </p:cNvSpPr>
          <p:nvPr>
            <p:ph type="title"/>
          </p:nvPr>
        </p:nvSpPr>
        <p:spPr/>
        <p:txBody>
          <a:bodyPr/>
          <a:lstStyle/>
          <a:p>
            <a:r>
              <a:rPr lang="en-US" b="1">
                <a:solidFill>
                  <a:srgbClr val="FFFF00"/>
                </a:solidFill>
                <a:effectLst>
                  <a:outerShdw blurRad="38100" dist="38100" dir="2700000" algn="tl">
                    <a:srgbClr val="000000"/>
                  </a:outerShdw>
                </a:effectLst>
                <a:latin typeface="Lithograph" pitchFamily="82" charset="0"/>
              </a:rPr>
              <a:t>Personal Protective Equipment</a:t>
            </a:r>
            <a:endParaRPr lang="en-US">
              <a:latin typeface="Lithograph" pitchFamily="82" charset="0"/>
            </a:endParaRPr>
          </a:p>
        </p:txBody>
      </p:sp>
      <p:sp>
        <p:nvSpPr>
          <p:cNvPr id="186371" name="Rectangle 1027"/>
          <p:cNvSpPr>
            <a:spLocks noGrp="1" noChangeArrowheads="1"/>
          </p:cNvSpPr>
          <p:nvPr>
            <p:ph type="body" idx="1"/>
          </p:nvPr>
        </p:nvSpPr>
        <p:spPr/>
        <p:txBody>
          <a:bodyPr/>
          <a:lstStyle/>
          <a:p>
            <a:pPr>
              <a:buFontTx/>
              <a:buNone/>
            </a:pPr>
            <a:r>
              <a:rPr lang="en-US" sz="3600">
                <a:solidFill>
                  <a:schemeClr val="bg1"/>
                </a:solidFill>
                <a:latin typeface="Victorian LET" pitchFamily="2" charset="0"/>
              </a:rPr>
              <a:t>The Following Items Offer You</a:t>
            </a:r>
            <a:r>
              <a:rPr lang="en-US" sz="3600" b="1" u="sng">
                <a:solidFill>
                  <a:schemeClr val="bg1"/>
                </a:solidFill>
                <a:latin typeface="Victorian LET" pitchFamily="2" charset="0"/>
              </a:rPr>
              <a:t> NO</a:t>
            </a:r>
            <a:r>
              <a:rPr lang="en-US" sz="3600">
                <a:solidFill>
                  <a:schemeClr val="bg1"/>
                </a:solidFill>
                <a:latin typeface="Victorian LET" pitchFamily="2" charset="0"/>
              </a:rPr>
              <a:t> Protection What - So - Ever:</a:t>
            </a:r>
          </a:p>
          <a:p>
            <a:pPr lvl="4">
              <a:lnSpc>
                <a:spcPct val="160000"/>
              </a:lnSpc>
            </a:pPr>
            <a:r>
              <a:rPr lang="en-US" sz="3600" u="sng">
                <a:solidFill>
                  <a:schemeClr val="bg1"/>
                </a:solidFill>
                <a:latin typeface="Victorian LET" pitchFamily="2" charset="0"/>
              </a:rPr>
              <a:t>Weapon</a:t>
            </a:r>
          </a:p>
          <a:p>
            <a:pPr lvl="4"/>
            <a:r>
              <a:rPr lang="en-US" sz="3600" u="sng">
                <a:solidFill>
                  <a:schemeClr val="bg1"/>
                </a:solidFill>
                <a:latin typeface="Victorian LET" pitchFamily="2" charset="0"/>
              </a:rPr>
              <a:t>Badge</a:t>
            </a:r>
          </a:p>
          <a:p>
            <a:pPr lvl="4"/>
            <a:r>
              <a:rPr lang="en-US" sz="3600" u="sng">
                <a:solidFill>
                  <a:schemeClr val="bg1"/>
                </a:solidFill>
                <a:latin typeface="Victorian LET" pitchFamily="2" charset="0"/>
              </a:rPr>
              <a:t>Flak Vest</a:t>
            </a:r>
            <a:r>
              <a:rPr lang="en-US" sz="3600">
                <a:solidFill>
                  <a:schemeClr val="bg1"/>
                </a:solidFill>
                <a:latin typeface="Victorian LET" pitchFamily="2" charset="0"/>
              </a:rPr>
              <a:t>			 </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AutoShape 2"/>
          <p:cNvSpPr>
            <a:spLocks/>
          </p:cNvSpPr>
          <p:nvPr/>
        </p:nvSpPr>
        <p:spPr bwMode="auto">
          <a:xfrm>
            <a:off x="3683000" y="1327150"/>
            <a:ext cx="5308600" cy="650875"/>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1. Define the objectives to develop a pre-	incident plan</a:t>
            </a:r>
            <a:endParaRPr lang="en-US" b="1">
              <a:solidFill>
                <a:schemeClr val="accent1"/>
              </a:solidFill>
              <a:effectLst>
                <a:outerShdw blurRad="38100" dist="38100" dir="2700000" algn="tl">
                  <a:srgbClr val="000000"/>
                </a:outerShdw>
              </a:effectLst>
              <a:latin typeface="Arial" charset="0"/>
            </a:endParaRPr>
          </a:p>
        </p:txBody>
      </p:sp>
      <p:sp>
        <p:nvSpPr>
          <p:cNvPr id="150531" name="AutoShape 3"/>
          <p:cNvSpPr>
            <a:spLocks/>
          </p:cNvSpPr>
          <p:nvPr/>
        </p:nvSpPr>
        <p:spPr bwMode="auto">
          <a:xfrm>
            <a:off x="3695700" y="2254250"/>
            <a:ext cx="5308600" cy="650875"/>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2. List resources to consider when 		preplanning. </a:t>
            </a:r>
          </a:p>
        </p:txBody>
      </p:sp>
      <p:sp>
        <p:nvSpPr>
          <p:cNvPr id="150532" name="AutoShape 4"/>
          <p:cNvSpPr>
            <a:spLocks/>
          </p:cNvSpPr>
          <p:nvPr/>
        </p:nvSpPr>
        <p:spPr bwMode="auto">
          <a:xfrm>
            <a:off x="3686175" y="3189288"/>
            <a:ext cx="5275263" cy="650875"/>
          </a:xfrm>
          <a:prstGeom prst="callout1">
            <a:avLst>
              <a:gd name="adj1" fmla="val 111708"/>
              <a:gd name="adj2" fmla="val 97833"/>
              <a:gd name="adj3" fmla="val 111708"/>
              <a:gd name="adj4" fmla="val -4093"/>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3. Identify types of information needed in 	order to assess risks.</a:t>
            </a:r>
            <a:endParaRPr lang="en-US" b="1">
              <a:solidFill>
                <a:srgbClr val="00FF00"/>
              </a:solidFill>
              <a:latin typeface="Arial" charset="0"/>
            </a:endParaRPr>
          </a:p>
        </p:txBody>
      </p:sp>
      <p:sp>
        <p:nvSpPr>
          <p:cNvPr id="150533" name="Rectangle 5"/>
          <p:cNvSpPr>
            <a:spLocks noChangeArrowheads="1"/>
          </p:cNvSpPr>
          <p:nvPr/>
        </p:nvSpPr>
        <p:spPr bwMode="auto">
          <a:xfrm>
            <a:off x="3683000" y="722313"/>
            <a:ext cx="3744913" cy="519112"/>
          </a:xfrm>
          <a:prstGeom prst="rect">
            <a:avLst/>
          </a:prstGeom>
          <a:noFill/>
          <a:ln w="9525">
            <a:noFill/>
            <a:miter lim="800000"/>
            <a:headEnd/>
            <a:tailEnd/>
          </a:ln>
          <a:effectLst/>
        </p:spPr>
        <p:txBody>
          <a:bodyPr wrap="none">
            <a:spAutoFit/>
          </a:bodyPr>
          <a:lstStyle/>
          <a:p>
            <a:pPr algn="l">
              <a:spcBef>
                <a:spcPct val="0"/>
              </a:spcBef>
              <a:buFontTx/>
              <a:buNone/>
            </a:pPr>
            <a:r>
              <a:rPr lang="en-US" sz="2800" b="1">
                <a:latin typeface="Arial" charset="0"/>
              </a:rPr>
              <a:t>Key Learning Goals :</a:t>
            </a:r>
          </a:p>
        </p:txBody>
      </p:sp>
      <p:sp>
        <p:nvSpPr>
          <p:cNvPr id="150534" name="Rectangle 6"/>
          <p:cNvSpPr>
            <a:spLocks noChangeArrowheads="1"/>
          </p:cNvSpPr>
          <p:nvPr/>
        </p:nvSpPr>
        <p:spPr bwMode="auto">
          <a:xfrm>
            <a:off x="0" y="0"/>
            <a:ext cx="3543300" cy="6858000"/>
          </a:xfrm>
          <a:prstGeom prst="rect">
            <a:avLst/>
          </a:prstGeom>
          <a:gradFill rotWithShape="0">
            <a:gsLst>
              <a:gs pos="0">
                <a:srgbClr val="000000"/>
              </a:gs>
              <a:gs pos="100000">
                <a:srgbClr val="6600FF"/>
              </a:gs>
            </a:gsLst>
            <a:lin ang="0" scaled="1"/>
          </a:gradFill>
          <a:ln w="9525">
            <a:noFill/>
            <a:miter lim="800000"/>
            <a:headEnd/>
            <a:tailEnd/>
          </a:ln>
          <a:effectLst/>
        </p:spPr>
        <p:txBody>
          <a:bodyPr wrap="none" anchor="ctr"/>
          <a:lstStyle/>
          <a:p>
            <a:endParaRPr lang="en-US"/>
          </a:p>
        </p:txBody>
      </p:sp>
      <p:sp>
        <p:nvSpPr>
          <p:cNvPr id="150535" name="Rectangle 7"/>
          <p:cNvSpPr>
            <a:spLocks noChangeArrowheads="1"/>
          </p:cNvSpPr>
          <p:nvPr/>
        </p:nvSpPr>
        <p:spPr bwMode="auto">
          <a:xfrm>
            <a:off x="895350" y="674688"/>
            <a:ext cx="2603500" cy="3619500"/>
          </a:xfrm>
          <a:prstGeom prst="rect">
            <a:avLst/>
          </a:prstGeom>
          <a:noFill/>
          <a:ln w="9525">
            <a:noFill/>
            <a:miter lim="800000"/>
            <a:headEnd/>
            <a:tailEnd/>
          </a:ln>
          <a:effectLst/>
        </p:spPr>
        <p:txBody>
          <a:bodyPr/>
          <a:lstStyle/>
          <a:p>
            <a:pPr algn="r">
              <a:spcBef>
                <a:spcPct val="0"/>
              </a:spcBef>
              <a:buFontTx/>
              <a:buNone/>
            </a:pPr>
            <a:r>
              <a:rPr lang="en-US" sz="4000">
                <a:solidFill>
                  <a:schemeClr val="bg1"/>
                </a:solidFill>
                <a:effectLst>
                  <a:outerShdw blurRad="38100" dist="38100" dir="2700000" algn="tl">
                    <a:srgbClr val="000000"/>
                  </a:outerShdw>
                </a:effectLst>
              </a:rPr>
              <a:t>Planned Response</a:t>
            </a:r>
            <a:r>
              <a:rPr lang="en-US" sz="4000">
                <a:solidFill>
                  <a:schemeClr val="bg2"/>
                </a:solidFill>
                <a:effectLst>
                  <a:outerShdw blurRad="38100" dist="38100" dir="2700000" algn="tl">
                    <a:srgbClr val="000000"/>
                  </a:outerShdw>
                </a:effectLst>
              </a:rPr>
              <a:t> </a:t>
            </a:r>
            <a:r>
              <a:rPr lang="en-US" sz="4000">
                <a:effectLst>
                  <a:outerShdw blurRad="38100" dist="38100" dir="2700000" algn="tl">
                    <a:srgbClr val="FFFFFF"/>
                  </a:outerShdw>
                </a:effectLst>
              </a:rPr>
              <a:t>Summary</a:t>
            </a:r>
            <a:endParaRPr lang="en-US" sz="3200">
              <a:effectLst>
                <a:outerShdw blurRad="38100" dist="38100" dir="2700000" algn="tl">
                  <a:srgbClr val="FFFFFF"/>
                </a:outerShdw>
              </a:effectLst>
            </a:endParaRPr>
          </a:p>
        </p:txBody>
      </p:sp>
      <p:sp>
        <p:nvSpPr>
          <p:cNvPr id="150536" name="Text Box 8"/>
          <p:cNvSpPr txBox="1">
            <a:spLocks noChangeArrowheads="1"/>
          </p:cNvSpPr>
          <p:nvPr/>
        </p:nvSpPr>
        <p:spPr bwMode="auto">
          <a:xfrm>
            <a:off x="3692525" y="4957763"/>
            <a:ext cx="5468938" cy="701675"/>
          </a:xfrm>
          <a:prstGeom prst="rect">
            <a:avLst/>
          </a:prstGeom>
          <a:noFill/>
          <a:ln w="9525">
            <a:noFill/>
            <a:miter lim="800000"/>
            <a:headEnd/>
            <a:tailEnd/>
          </a:ln>
          <a:effectLst/>
        </p:spPr>
        <p:txBody>
          <a:bodyPr>
            <a:spAutoFit/>
          </a:bodyPr>
          <a:lstStyle/>
          <a:p>
            <a:pPr marL="287338" indent="-287338" algn="l">
              <a:spcBef>
                <a:spcPct val="50000"/>
              </a:spcBef>
              <a:buFontTx/>
              <a:buNone/>
            </a:pPr>
            <a:r>
              <a:rPr lang="en-US" sz="2000" b="1">
                <a:solidFill>
                  <a:schemeClr val="bg1"/>
                </a:solidFill>
                <a:effectLst>
                  <a:outerShdw blurRad="38100" dist="38100" dir="2700000" algn="tl">
                    <a:srgbClr val="000000"/>
                  </a:outerShdw>
                </a:effectLst>
                <a:latin typeface="Arial" charset="0"/>
              </a:rPr>
              <a:t>5. Explain the importance of scene management at a HAZMAT incident.</a:t>
            </a:r>
            <a:endParaRPr lang="en-US" sz="2000" b="1">
              <a:solidFill>
                <a:schemeClr val="bg1"/>
              </a:solidFill>
              <a:latin typeface="Arial" charset="0"/>
            </a:endParaRPr>
          </a:p>
        </p:txBody>
      </p:sp>
      <p:sp>
        <p:nvSpPr>
          <p:cNvPr id="150537" name="AutoShape 9"/>
          <p:cNvSpPr>
            <a:spLocks/>
          </p:cNvSpPr>
          <p:nvPr/>
        </p:nvSpPr>
        <p:spPr bwMode="auto">
          <a:xfrm>
            <a:off x="3698875" y="4186238"/>
            <a:ext cx="5275263" cy="512762"/>
          </a:xfrm>
          <a:prstGeom prst="callout1">
            <a:avLst>
              <a:gd name="adj1" fmla="val 119917"/>
              <a:gd name="adj2" fmla="val 97833"/>
              <a:gd name="adj3" fmla="val 119917"/>
              <a:gd name="adj4" fmla="val -3102"/>
            </a:avLst>
          </a:prstGeom>
          <a:noFill/>
          <a:ln w="9525">
            <a:solidFill>
              <a:schemeClr val="tx1"/>
            </a:solidFill>
            <a:miter lim="800000"/>
            <a:headEnd/>
            <a:tailEnd/>
          </a:ln>
          <a:effectLst/>
        </p:spPr>
        <p:txBody>
          <a:bodyPr>
            <a:spAutoFit/>
          </a:bodyPr>
          <a:lstStyle/>
          <a:p>
            <a:pPr algn="l">
              <a:lnSpc>
                <a:spcPct val="90000"/>
              </a:lnSpc>
              <a:spcBef>
                <a:spcPct val="0"/>
              </a:spcBef>
              <a:buFontTx/>
              <a:buNone/>
              <a:tabLst>
                <a:tab pos="292100" algn="l"/>
              </a:tabLst>
            </a:pPr>
            <a:r>
              <a:rPr lang="en-US" sz="2000" b="1">
                <a:solidFill>
                  <a:schemeClr val="bg1"/>
                </a:solidFill>
                <a:effectLst>
                  <a:outerShdw blurRad="38100" dist="38100" dir="2700000" algn="tl">
                    <a:srgbClr val="000000"/>
                  </a:outerShdw>
                </a:effectLst>
                <a:latin typeface="Arial" charset="0"/>
              </a:rPr>
              <a:t>4. List eight First Responder Actions.</a:t>
            </a:r>
            <a:endParaRPr lang="en-US" sz="1000" b="1">
              <a:solidFill>
                <a:schemeClr val="bg1"/>
              </a:solidFill>
              <a:effectLst>
                <a:outerShdw blurRad="38100" dist="38100" dir="2700000" algn="tl">
                  <a:srgbClr val="000000"/>
                </a:outerShdw>
              </a:effectLst>
              <a:latin typeface="Arial" charset="0"/>
            </a:endParaRPr>
          </a:p>
          <a:p>
            <a:pPr algn="l">
              <a:lnSpc>
                <a:spcPct val="90000"/>
              </a:lnSpc>
              <a:spcBef>
                <a:spcPct val="0"/>
              </a:spcBef>
              <a:buFontTx/>
              <a:buNone/>
              <a:tabLst>
                <a:tab pos="292100" algn="l"/>
              </a:tabLst>
            </a:pPr>
            <a:endParaRPr lang="en-US" sz="1000" b="1">
              <a:solidFill>
                <a:srgbClr val="00FF00"/>
              </a:solidFill>
              <a:latin typeface="Arial"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2"/>
          <p:cNvSpPr txBox="1">
            <a:spLocks noChangeArrowheads="1"/>
          </p:cNvSpPr>
          <p:nvPr/>
        </p:nvSpPr>
        <p:spPr bwMode="auto">
          <a:xfrm>
            <a:off x="200025" y="269875"/>
            <a:ext cx="8621713" cy="519113"/>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What are the 3 steps in pre-incident planning?</a:t>
            </a:r>
            <a:endParaRPr lang="en-US" sz="2000" b="1">
              <a:solidFill>
                <a:srgbClr val="FF3399"/>
              </a:solidFill>
              <a:latin typeface="Arial" charset="0"/>
            </a:endParaRPr>
          </a:p>
        </p:txBody>
      </p:sp>
      <p:sp>
        <p:nvSpPr>
          <p:cNvPr id="152579" name="Rectangle 3"/>
          <p:cNvSpPr>
            <a:spLocks noChangeArrowheads="1"/>
          </p:cNvSpPr>
          <p:nvPr/>
        </p:nvSpPr>
        <p:spPr bwMode="auto">
          <a:xfrm>
            <a:off x="365125" y="714375"/>
            <a:ext cx="8305800" cy="950913"/>
          </a:xfrm>
          <a:prstGeom prst="rect">
            <a:avLst/>
          </a:prstGeom>
          <a:noFill/>
          <a:ln w="9525">
            <a:noFill/>
            <a:miter lim="800000"/>
            <a:headEnd/>
            <a:tailEnd/>
          </a:ln>
          <a:effectLst/>
        </p:spPr>
        <p:txBody>
          <a:bodyPr/>
          <a:lstStyle/>
          <a:p>
            <a:pPr marL="6350" indent="-6350" algn="l">
              <a:buFontTx/>
              <a:buNone/>
            </a:pPr>
            <a:endParaRPr lang="en-US" sz="2000"/>
          </a:p>
        </p:txBody>
      </p:sp>
      <p:grpSp>
        <p:nvGrpSpPr>
          <p:cNvPr id="152580" name="Group 4"/>
          <p:cNvGrpSpPr>
            <a:grpSpLocks/>
          </p:cNvGrpSpPr>
          <p:nvPr/>
        </p:nvGrpSpPr>
        <p:grpSpPr bwMode="auto">
          <a:xfrm>
            <a:off x="447675" y="1035050"/>
            <a:ext cx="8342313" cy="1236663"/>
            <a:chOff x="282" y="652"/>
            <a:chExt cx="5255" cy="779"/>
          </a:xfrm>
        </p:grpSpPr>
        <p:sp>
          <p:nvSpPr>
            <p:cNvPr id="152581" name="AutoShape 5"/>
            <p:cNvSpPr>
              <a:spLocks noChangeArrowheads="1"/>
            </p:cNvSpPr>
            <p:nvPr/>
          </p:nvSpPr>
          <p:spPr bwMode="auto">
            <a:xfrm>
              <a:off x="282" y="655"/>
              <a:ext cx="5209" cy="776"/>
            </a:xfrm>
            <a:prstGeom prst="downArrowCallout">
              <a:avLst>
                <a:gd name="adj1" fmla="val 167940"/>
                <a:gd name="adj2" fmla="val 171079"/>
                <a:gd name="adj3" fmla="val 23838"/>
                <a:gd name="adj4" fmla="val 63787"/>
              </a:avLst>
            </a:prstGeom>
            <a:gradFill rotWithShape="0">
              <a:gsLst>
                <a:gs pos="0">
                  <a:schemeClr val="bg1"/>
                </a:gs>
                <a:gs pos="100000">
                  <a:srgbClr val="00FF00"/>
                </a:gs>
              </a:gsLst>
              <a:lin ang="5400000" scaled="1"/>
            </a:gradFill>
            <a:ln w="9525">
              <a:noFill/>
              <a:miter lim="800000"/>
              <a:headEnd/>
              <a:tailEnd/>
            </a:ln>
            <a:effectLst/>
          </p:spPr>
          <p:txBody>
            <a:bodyPr wrap="none" anchor="ctr"/>
            <a:lstStyle/>
            <a:p>
              <a:endParaRPr lang="en-US"/>
            </a:p>
          </p:txBody>
        </p:sp>
        <p:sp>
          <p:nvSpPr>
            <p:cNvPr id="152582" name="Text Box 6"/>
            <p:cNvSpPr txBox="1">
              <a:spLocks noChangeArrowheads="1"/>
            </p:cNvSpPr>
            <p:nvPr/>
          </p:nvSpPr>
          <p:spPr bwMode="auto">
            <a:xfrm>
              <a:off x="319" y="652"/>
              <a:ext cx="5218" cy="466"/>
            </a:xfrm>
            <a:prstGeom prst="rect">
              <a:avLst/>
            </a:prstGeom>
            <a:noFill/>
            <a:ln w="9525">
              <a:noFill/>
              <a:miter lim="800000"/>
              <a:headEnd/>
              <a:tailEnd/>
            </a:ln>
            <a:effectLst/>
          </p:spPr>
          <p:txBody>
            <a:bodyPr>
              <a:spAutoFit/>
            </a:bodyPr>
            <a:lstStyle/>
            <a:p>
              <a:pPr algn="l">
                <a:spcBef>
                  <a:spcPct val="50000"/>
                </a:spcBef>
                <a:buFontTx/>
                <a:buNone/>
                <a:tabLst>
                  <a:tab pos="285750" algn="l"/>
                  <a:tab pos="511175" algn="l"/>
                </a:tabLst>
              </a:pPr>
              <a:r>
                <a:rPr lang="en-US" sz="2000" b="1">
                  <a:latin typeface="Arial" charset="0"/>
                </a:rPr>
                <a:t>1.	HAZARD IDENTIFICATION</a:t>
              </a:r>
              <a:r>
                <a:rPr lang="en-US" sz="2000">
                  <a:latin typeface="Arial" charset="0"/>
                </a:rPr>
                <a:t>.  </a:t>
              </a:r>
            </a:p>
            <a:p>
              <a:pPr algn="l">
                <a:spcBef>
                  <a:spcPct val="25000"/>
                </a:spcBef>
                <a:buFontTx/>
                <a:buNone/>
                <a:tabLst>
                  <a:tab pos="285750" algn="l"/>
                  <a:tab pos="511175" algn="l"/>
                </a:tabLst>
              </a:pPr>
              <a:r>
                <a:rPr lang="en-US" sz="1800">
                  <a:latin typeface="Arial" charset="0"/>
                </a:rPr>
                <a:t>	</a:t>
              </a:r>
              <a:r>
                <a:rPr lang="en-US" sz="1600" b="1">
                  <a:latin typeface="Arial" charset="0"/>
                </a:rPr>
                <a:t>• 	Identify all types and locations of hazards in the community or jurisdiction.</a:t>
              </a:r>
              <a:endParaRPr lang="en-US" sz="1800">
                <a:latin typeface="Arial" charset="0"/>
              </a:endParaRPr>
            </a:p>
          </p:txBody>
        </p:sp>
      </p:grpSp>
      <p:grpSp>
        <p:nvGrpSpPr>
          <p:cNvPr id="152583" name="Group 7"/>
          <p:cNvGrpSpPr>
            <a:grpSpLocks/>
          </p:cNvGrpSpPr>
          <p:nvPr/>
        </p:nvGrpSpPr>
        <p:grpSpPr bwMode="auto">
          <a:xfrm>
            <a:off x="438150" y="2401888"/>
            <a:ext cx="8280400" cy="2006600"/>
            <a:chOff x="276" y="1513"/>
            <a:chExt cx="5216" cy="1264"/>
          </a:xfrm>
        </p:grpSpPr>
        <p:sp>
          <p:nvSpPr>
            <p:cNvPr id="152584" name="AutoShape 8"/>
            <p:cNvSpPr>
              <a:spLocks noChangeArrowheads="1"/>
            </p:cNvSpPr>
            <p:nvPr/>
          </p:nvSpPr>
          <p:spPr bwMode="auto">
            <a:xfrm>
              <a:off x="276" y="1513"/>
              <a:ext cx="5216" cy="1264"/>
            </a:xfrm>
            <a:prstGeom prst="downArrowCallout">
              <a:avLst>
                <a:gd name="adj1" fmla="val 103241"/>
                <a:gd name="adj2" fmla="val 103165"/>
                <a:gd name="adj3" fmla="val 21718"/>
                <a:gd name="adj4" fmla="val 70806"/>
              </a:avLst>
            </a:prstGeom>
            <a:gradFill rotWithShape="0">
              <a:gsLst>
                <a:gs pos="0">
                  <a:schemeClr val="bg1"/>
                </a:gs>
                <a:gs pos="100000">
                  <a:srgbClr val="00FF00"/>
                </a:gs>
              </a:gsLst>
              <a:lin ang="5400000" scaled="1"/>
            </a:gradFill>
            <a:ln w="9525">
              <a:noFill/>
              <a:miter lim="800000"/>
              <a:headEnd/>
              <a:tailEnd/>
            </a:ln>
            <a:effectLst/>
          </p:spPr>
          <p:txBody>
            <a:bodyPr wrap="none" anchor="ctr"/>
            <a:lstStyle/>
            <a:p>
              <a:endParaRPr lang="en-US"/>
            </a:p>
          </p:txBody>
        </p:sp>
        <p:sp>
          <p:nvSpPr>
            <p:cNvPr id="152585" name="Text Box 9"/>
            <p:cNvSpPr txBox="1">
              <a:spLocks noChangeArrowheads="1"/>
            </p:cNvSpPr>
            <p:nvPr/>
          </p:nvSpPr>
          <p:spPr bwMode="auto">
            <a:xfrm>
              <a:off x="316" y="1572"/>
              <a:ext cx="5160" cy="789"/>
            </a:xfrm>
            <a:prstGeom prst="rect">
              <a:avLst/>
            </a:prstGeom>
            <a:noFill/>
            <a:ln w="9525">
              <a:noFill/>
              <a:miter lim="800000"/>
              <a:headEnd/>
              <a:tailEnd/>
            </a:ln>
            <a:effectLst/>
          </p:spPr>
          <p:txBody>
            <a:bodyPr>
              <a:spAutoFit/>
            </a:bodyPr>
            <a:lstStyle/>
            <a:p>
              <a:pPr algn="l">
                <a:spcBef>
                  <a:spcPct val="50000"/>
                </a:spcBef>
                <a:buFontTx/>
                <a:buNone/>
                <a:tabLst>
                  <a:tab pos="285750" algn="l"/>
                  <a:tab pos="511175" algn="l"/>
                </a:tabLst>
              </a:pPr>
              <a:r>
                <a:rPr lang="en-US" sz="2000" b="1">
                  <a:latin typeface="Arial" charset="0"/>
                </a:rPr>
                <a:t>2.	HAZARD ANALYSIS AND RISK ASSESSMENT</a:t>
              </a:r>
              <a:r>
                <a:rPr lang="en-US" sz="2000">
                  <a:latin typeface="Arial" charset="0"/>
                </a:rPr>
                <a:t>. 		</a:t>
              </a:r>
              <a:r>
                <a:rPr lang="en-US" sz="1600" b="1">
                  <a:latin typeface="Arial" charset="0"/>
                </a:rPr>
                <a:t>	•	Identify the potential for an incident that will cause damage to life, 			property, or the environment.  	</a:t>
              </a:r>
            </a:p>
            <a:p>
              <a:pPr algn="l">
                <a:spcBef>
                  <a:spcPct val="50000"/>
                </a:spcBef>
                <a:buFontTx/>
                <a:buNone/>
                <a:tabLst>
                  <a:tab pos="285750" algn="l"/>
                  <a:tab pos="511175" algn="l"/>
                </a:tabLst>
              </a:pPr>
              <a:r>
                <a:rPr lang="en-US" sz="1600" b="1">
                  <a:latin typeface="Arial" charset="0"/>
                </a:rPr>
                <a:t>	 • Identify vulnerable areas and analyze the risk or probability of an incident.</a:t>
              </a:r>
              <a:endParaRPr lang="en-US" sz="2000">
                <a:latin typeface="Arial" charset="0"/>
              </a:endParaRPr>
            </a:p>
          </p:txBody>
        </p:sp>
      </p:grpSp>
      <p:grpSp>
        <p:nvGrpSpPr>
          <p:cNvPr id="152586" name="Group 10"/>
          <p:cNvGrpSpPr>
            <a:grpSpLocks/>
          </p:cNvGrpSpPr>
          <p:nvPr/>
        </p:nvGrpSpPr>
        <p:grpSpPr bwMode="auto">
          <a:xfrm>
            <a:off x="438150" y="4591050"/>
            <a:ext cx="8280400" cy="1406525"/>
            <a:chOff x="276" y="2892"/>
            <a:chExt cx="5216" cy="886"/>
          </a:xfrm>
        </p:grpSpPr>
        <p:sp>
          <p:nvSpPr>
            <p:cNvPr id="152587" name="AutoShape 11"/>
            <p:cNvSpPr>
              <a:spLocks noChangeArrowheads="1"/>
            </p:cNvSpPr>
            <p:nvPr/>
          </p:nvSpPr>
          <p:spPr bwMode="auto">
            <a:xfrm>
              <a:off x="276" y="2892"/>
              <a:ext cx="5216" cy="886"/>
            </a:xfrm>
            <a:prstGeom prst="downArrowCallout">
              <a:avLst>
                <a:gd name="adj1" fmla="val 151921"/>
                <a:gd name="adj2" fmla="val 146388"/>
                <a:gd name="adj3" fmla="val 19764"/>
                <a:gd name="adj4" fmla="val 69241"/>
              </a:avLst>
            </a:prstGeom>
            <a:gradFill rotWithShape="0">
              <a:gsLst>
                <a:gs pos="0">
                  <a:schemeClr val="bg1"/>
                </a:gs>
                <a:gs pos="100000">
                  <a:srgbClr val="00FF00"/>
                </a:gs>
              </a:gsLst>
              <a:lin ang="5400000" scaled="1"/>
            </a:gradFill>
            <a:ln w="9525">
              <a:noFill/>
              <a:miter lim="800000"/>
              <a:headEnd/>
              <a:tailEnd/>
            </a:ln>
            <a:effectLst/>
          </p:spPr>
          <p:txBody>
            <a:bodyPr wrap="none" anchor="ctr"/>
            <a:lstStyle/>
            <a:p>
              <a:endParaRPr lang="en-US"/>
            </a:p>
          </p:txBody>
        </p:sp>
        <p:sp>
          <p:nvSpPr>
            <p:cNvPr id="152588" name="Text Box 12"/>
            <p:cNvSpPr txBox="1">
              <a:spLocks noChangeArrowheads="1"/>
            </p:cNvSpPr>
            <p:nvPr/>
          </p:nvSpPr>
          <p:spPr bwMode="auto">
            <a:xfrm>
              <a:off x="322" y="2933"/>
              <a:ext cx="5105" cy="558"/>
            </a:xfrm>
            <a:prstGeom prst="rect">
              <a:avLst/>
            </a:prstGeom>
            <a:noFill/>
            <a:ln w="9525">
              <a:noFill/>
              <a:miter lim="800000"/>
              <a:headEnd/>
              <a:tailEnd/>
            </a:ln>
            <a:effectLst/>
          </p:spPr>
          <p:txBody>
            <a:bodyPr>
              <a:spAutoFit/>
            </a:bodyPr>
            <a:lstStyle/>
            <a:p>
              <a:pPr algn="l">
                <a:spcBef>
                  <a:spcPct val="0"/>
                </a:spcBef>
                <a:buFontTx/>
                <a:buNone/>
                <a:tabLst>
                  <a:tab pos="349250" algn="l"/>
                  <a:tab pos="573088" algn="l"/>
                </a:tabLst>
              </a:pPr>
              <a:r>
                <a:rPr lang="en-US" sz="2000" b="1">
                  <a:latin typeface="Arial" charset="0"/>
                </a:rPr>
                <a:t>3.	ANALYSIS OF RESOURCES</a:t>
              </a:r>
              <a:r>
                <a:rPr lang="en-US" sz="2000">
                  <a:latin typeface="Arial" charset="0"/>
                </a:rPr>
                <a:t>.  </a:t>
              </a:r>
            </a:p>
            <a:p>
              <a:pPr algn="l">
                <a:spcBef>
                  <a:spcPct val="0"/>
                </a:spcBef>
                <a:buFontTx/>
                <a:buNone/>
                <a:tabLst>
                  <a:tab pos="349250" algn="l"/>
                  <a:tab pos="573088" algn="l"/>
                </a:tabLst>
              </a:pPr>
              <a:r>
                <a:rPr lang="en-US" sz="1600" b="1">
                  <a:latin typeface="Arial" charset="0"/>
                </a:rPr>
                <a:t>	•	Resources include everything needed to control an incident such as 			personnel, supplies, equipment, and funding.</a:t>
              </a:r>
              <a:endParaRPr lang="en-US">
                <a:latin typeface="Arial" charset="0"/>
              </a:endParaRPr>
            </a:p>
          </p:txBody>
        </p:sp>
      </p:grpSp>
      <p:sp>
        <p:nvSpPr>
          <p:cNvPr id="152589"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2580"/>
                                        </p:tgtEl>
                                        <p:attrNameLst>
                                          <p:attrName>style.visibility</p:attrName>
                                        </p:attrNameLst>
                                      </p:cBhvr>
                                      <p:to>
                                        <p:strVal val="visible"/>
                                      </p:to>
                                    </p:set>
                                    <p:animEffect transition="in" filter="wipe(up)">
                                      <p:cBhvr>
                                        <p:cTn id="7" dur="500"/>
                                        <p:tgtEl>
                                          <p:spTgt spid="1525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2583"/>
                                        </p:tgtEl>
                                        <p:attrNameLst>
                                          <p:attrName>style.visibility</p:attrName>
                                        </p:attrNameLst>
                                      </p:cBhvr>
                                      <p:to>
                                        <p:strVal val="visible"/>
                                      </p:to>
                                    </p:set>
                                    <p:animEffect transition="in" filter="wipe(up)">
                                      <p:cBhvr>
                                        <p:cTn id="12" dur="500"/>
                                        <p:tgtEl>
                                          <p:spTgt spid="15258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2586"/>
                                        </p:tgtEl>
                                        <p:attrNameLst>
                                          <p:attrName>style.visibility</p:attrName>
                                        </p:attrNameLst>
                                      </p:cBhvr>
                                      <p:to>
                                        <p:strVal val="visible"/>
                                      </p:to>
                                    </p:set>
                                    <p:animEffect transition="in" filter="wipe(up)">
                                      <p:cBhvr>
                                        <p:cTn id="17" dur="500"/>
                                        <p:tgtEl>
                                          <p:spTgt spid="152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02" name="Group 2"/>
          <p:cNvGrpSpPr>
            <a:grpSpLocks/>
          </p:cNvGrpSpPr>
          <p:nvPr/>
        </p:nvGrpSpPr>
        <p:grpSpPr bwMode="auto">
          <a:xfrm>
            <a:off x="231775" y="2452688"/>
            <a:ext cx="8577263" cy="1849437"/>
            <a:chOff x="146" y="1545"/>
            <a:chExt cx="5403" cy="1165"/>
          </a:xfrm>
        </p:grpSpPr>
        <p:grpSp>
          <p:nvGrpSpPr>
            <p:cNvPr id="153603" name="Group 3"/>
            <p:cNvGrpSpPr>
              <a:grpSpLocks/>
            </p:cNvGrpSpPr>
            <p:nvPr/>
          </p:nvGrpSpPr>
          <p:grpSpPr bwMode="auto">
            <a:xfrm>
              <a:off x="802" y="2214"/>
              <a:ext cx="285" cy="320"/>
              <a:chOff x="802" y="1884"/>
              <a:chExt cx="285" cy="320"/>
            </a:xfrm>
          </p:grpSpPr>
          <p:sp>
            <p:nvSpPr>
              <p:cNvPr id="153604" name="Oval 4"/>
              <p:cNvSpPr>
                <a:spLocks noChangeArrowheads="1"/>
              </p:cNvSpPr>
              <p:nvPr/>
            </p:nvSpPr>
            <p:spPr bwMode="auto">
              <a:xfrm>
                <a:off x="802" y="1884"/>
                <a:ext cx="219" cy="219"/>
              </a:xfrm>
              <a:prstGeom prst="ellipse">
                <a:avLst/>
              </a:prstGeom>
              <a:solidFill>
                <a:srgbClr val="CC9900"/>
              </a:solidFill>
              <a:ln w="9525">
                <a:solidFill>
                  <a:schemeClr val="tx1"/>
                </a:solidFill>
                <a:round/>
                <a:headEnd/>
                <a:tailEnd/>
              </a:ln>
              <a:effectLst/>
            </p:spPr>
            <p:txBody>
              <a:bodyPr wrap="none" anchor="ctr"/>
              <a:lstStyle/>
              <a:p>
                <a:endParaRPr lang="en-US"/>
              </a:p>
            </p:txBody>
          </p:sp>
          <p:sp>
            <p:nvSpPr>
              <p:cNvPr id="153605" name="Oval 5"/>
              <p:cNvSpPr>
                <a:spLocks noChangeArrowheads="1"/>
              </p:cNvSpPr>
              <p:nvPr/>
            </p:nvSpPr>
            <p:spPr bwMode="auto">
              <a:xfrm>
                <a:off x="868" y="1985"/>
                <a:ext cx="219" cy="219"/>
              </a:xfrm>
              <a:prstGeom prst="ellipse">
                <a:avLst/>
              </a:prstGeom>
              <a:solidFill>
                <a:srgbClr val="FFCC00"/>
              </a:solidFill>
              <a:ln w="9525">
                <a:solidFill>
                  <a:schemeClr val="tx1"/>
                </a:solidFill>
                <a:round/>
                <a:headEnd/>
                <a:tailEnd/>
              </a:ln>
              <a:effectLst/>
            </p:spPr>
            <p:txBody>
              <a:bodyPr wrap="none" anchor="ctr"/>
              <a:lstStyle/>
              <a:p>
                <a:endParaRPr lang="en-US"/>
              </a:p>
            </p:txBody>
          </p:sp>
        </p:grpSp>
        <p:sp>
          <p:nvSpPr>
            <p:cNvPr id="153606" name="Text Box 6"/>
            <p:cNvSpPr txBox="1">
              <a:spLocks noChangeArrowheads="1"/>
            </p:cNvSpPr>
            <p:nvPr/>
          </p:nvSpPr>
          <p:spPr bwMode="auto">
            <a:xfrm>
              <a:off x="146" y="1646"/>
              <a:ext cx="827" cy="460"/>
            </a:xfrm>
            <a:prstGeom prst="rect">
              <a:avLst/>
            </a:prstGeom>
            <a:noFill/>
            <a:ln w="9525">
              <a:noFill/>
              <a:miter lim="800000"/>
              <a:headEnd/>
              <a:tailEnd/>
            </a:ln>
            <a:effectLst/>
          </p:spPr>
          <p:txBody>
            <a:bodyPr>
              <a:spAutoFit/>
            </a:bodyPr>
            <a:lstStyle/>
            <a:p>
              <a:pPr algn="l">
                <a:spcBef>
                  <a:spcPct val="50000"/>
                </a:spcBef>
                <a:buFontTx/>
                <a:buNone/>
              </a:pPr>
              <a:r>
                <a:rPr lang="en-US" sz="1400" b="1">
                  <a:solidFill>
                    <a:srgbClr val="FFFF00"/>
                  </a:solidFill>
                  <a:latin typeface="Arial" charset="0"/>
                </a:rPr>
                <a:t>Moderate Risk for First Responders</a:t>
              </a:r>
              <a:endParaRPr lang="en-US">
                <a:latin typeface="Times New Roman" pitchFamily="18" charset="0"/>
              </a:endParaRPr>
            </a:p>
          </p:txBody>
        </p:sp>
        <p:sp>
          <p:nvSpPr>
            <p:cNvPr id="153607" name="Text Box 7"/>
            <p:cNvSpPr txBox="1">
              <a:spLocks noChangeArrowheads="1"/>
            </p:cNvSpPr>
            <p:nvPr/>
          </p:nvSpPr>
          <p:spPr bwMode="auto">
            <a:xfrm>
              <a:off x="972" y="1666"/>
              <a:ext cx="1045" cy="460"/>
            </a:xfrm>
            <a:prstGeom prst="rect">
              <a:avLst/>
            </a:prstGeom>
            <a:noFill/>
            <a:ln w="9525">
              <a:noFill/>
              <a:miter lim="800000"/>
              <a:headEnd/>
              <a:tailEnd/>
            </a:ln>
            <a:effectLst/>
          </p:spPr>
          <p:txBody>
            <a:bodyPr>
              <a:spAutoFit/>
            </a:bodyPr>
            <a:lstStyle/>
            <a:p>
              <a:pPr algn="r">
                <a:spcBef>
                  <a:spcPct val="50000"/>
                </a:spcBef>
                <a:buFontTx/>
                <a:buNone/>
              </a:pPr>
              <a:r>
                <a:rPr lang="en-US" sz="1400" b="1">
                  <a:solidFill>
                    <a:schemeClr val="tx2"/>
                  </a:solidFill>
                  <a:latin typeface="Arial" charset="0"/>
                </a:rPr>
                <a:t>Victims, Low Probability of Survival</a:t>
              </a:r>
              <a:endParaRPr lang="en-US">
                <a:latin typeface="Times New Roman" pitchFamily="18" charset="0"/>
              </a:endParaRPr>
            </a:p>
          </p:txBody>
        </p:sp>
        <p:sp>
          <p:nvSpPr>
            <p:cNvPr id="153608" name="Line 8"/>
            <p:cNvSpPr>
              <a:spLocks noChangeShapeType="1"/>
            </p:cNvSpPr>
            <p:nvPr/>
          </p:nvSpPr>
          <p:spPr bwMode="auto">
            <a:xfrm>
              <a:off x="2005" y="1545"/>
              <a:ext cx="3544" cy="0"/>
            </a:xfrm>
            <a:prstGeom prst="line">
              <a:avLst/>
            </a:prstGeom>
            <a:noFill/>
            <a:ln w="9525">
              <a:solidFill>
                <a:srgbClr val="3366FF"/>
              </a:solidFill>
              <a:round/>
              <a:headEnd/>
              <a:tailEnd/>
            </a:ln>
            <a:effectLst/>
          </p:spPr>
          <p:txBody>
            <a:bodyPr wrap="none" anchor="ctr"/>
            <a:lstStyle/>
            <a:p>
              <a:endParaRPr lang="en-US"/>
            </a:p>
          </p:txBody>
        </p:sp>
        <p:sp>
          <p:nvSpPr>
            <p:cNvPr id="153609" name="Text Box 9"/>
            <p:cNvSpPr txBox="1">
              <a:spLocks noChangeArrowheads="1"/>
            </p:cNvSpPr>
            <p:nvPr/>
          </p:nvSpPr>
          <p:spPr bwMode="auto">
            <a:xfrm>
              <a:off x="1976" y="1585"/>
              <a:ext cx="3472" cy="1125"/>
            </a:xfrm>
            <a:prstGeom prst="rect">
              <a:avLst/>
            </a:prstGeom>
            <a:noFill/>
            <a:ln w="9525">
              <a:noFill/>
              <a:miter lim="800000"/>
              <a:headEnd/>
              <a:tailEnd/>
            </a:ln>
            <a:effectLst/>
          </p:spPr>
          <p:txBody>
            <a:bodyPr>
              <a:spAutoFit/>
            </a:bodyPr>
            <a:lstStyle/>
            <a:p>
              <a:pPr marL="177800" indent="-177800" algn="l">
                <a:spcBef>
                  <a:spcPct val="50000"/>
                </a:spcBef>
              </a:pPr>
              <a:r>
                <a:rPr lang="en-US" sz="1800" b="1">
                  <a:latin typeface="Arial" charset="0"/>
                </a:rPr>
                <a:t>When actions are directed toward the rescue of victims with low probability of survival, first responders should face only moderate risk.</a:t>
              </a:r>
            </a:p>
            <a:p>
              <a:pPr marL="177800" indent="-177800" algn="l">
                <a:spcBef>
                  <a:spcPct val="50000"/>
                </a:spcBef>
                <a:buFontTx/>
                <a:buNone/>
              </a:pPr>
              <a:r>
                <a:rPr lang="en-US" sz="1800" b="1">
                  <a:solidFill>
                    <a:schemeClr val="accent1"/>
                  </a:solidFill>
                  <a:latin typeface="Arial" charset="0"/>
                </a:rPr>
                <a:t>	</a:t>
              </a:r>
              <a:r>
                <a:rPr lang="en-US" sz="1800" b="1">
                  <a:solidFill>
                    <a:schemeClr val="accent1"/>
                  </a:solidFill>
                  <a:effectLst>
                    <a:outerShdw blurRad="38100" dist="38100" dir="2700000" algn="tl">
                      <a:srgbClr val="000000"/>
                    </a:outerShdw>
                  </a:effectLst>
                  <a:latin typeface="Arial" charset="0"/>
                </a:rPr>
                <a:t>Here, the appropriate decision is not obvious.</a:t>
              </a:r>
              <a:endParaRPr lang="en-US" sz="1800">
                <a:effectLst>
                  <a:outerShdw blurRad="38100" dist="38100" dir="2700000" algn="tl">
                    <a:srgbClr val="FFFFFF"/>
                  </a:outerShdw>
                </a:effectLst>
                <a:latin typeface="Arial" charset="0"/>
              </a:endParaRPr>
            </a:p>
            <a:p>
              <a:pPr marL="177800" indent="-177800" algn="l">
                <a:spcBef>
                  <a:spcPct val="50000"/>
                </a:spcBef>
              </a:pPr>
              <a:endParaRPr lang="en-US" sz="2000" b="1">
                <a:effectLst>
                  <a:outerShdw blurRad="38100" dist="38100" dir="2700000" algn="tl">
                    <a:srgbClr val="FFFFFF"/>
                  </a:outerShdw>
                </a:effectLst>
                <a:latin typeface="Arial" charset="0"/>
              </a:endParaRPr>
            </a:p>
          </p:txBody>
        </p:sp>
        <p:grpSp>
          <p:nvGrpSpPr>
            <p:cNvPr id="153610" name="Group 10"/>
            <p:cNvGrpSpPr>
              <a:grpSpLocks/>
            </p:cNvGrpSpPr>
            <p:nvPr/>
          </p:nvGrpSpPr>
          <p:grpSpPr bwMode="auto">
            <a:xfrm>
              <a:off x="348" y="2158"/>
              <a:ext cx="1199" cy="156"/>
              <a:chOff x="348" y="1813"/>
              <a:chExt cx="1199" cy="156"/>
            </a:xfrm>
          </p:grpSpPr>
          <p:sp>
            <p:nvSpPr>
              <p:cNvPr id="153611" name="Rectangle 11"/>
              <p:cNvSpPr>
                <a:spLocks noChangeArrowheads="1"/>
              </p:cNvSpPr>
              <p:nvPr/>
            </p:nvSpPr>
            <p:spPr bwMode="auto">
              <a:xfrm>
                <a:off x="348" y="1813"/>
                <a:ext cx="1115" cy="47"/>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53612" name="Line 12"/>
              <p:cNvSpPr>
                <a:spLocks noChangeShapeType="1"/>
              </p:cNvSpPr>
              <p:nvPr/>
            </p:nvSpPr>
            <p:spPr bwMode="auto">
              <a:xfrm rot="-27599">
                <a:off x="1396" y="1840"/>
                <a:ext cx="96" cy="96"/>
              </a:xfrm>
              <a:prstGeom prst="line">
                <a:avLst/>
              </a:prstGeom>
              <a:noFill/>
              <a:ln w="19050">
                <a:solidFill>
                  <a:schemeClr val="tx1"/>
                </a:solidFill>
                <a:round/>
                <a:headEnd/>
                <a:tailEnd/>
              </a:ln>
              <a:effectLst/>
            </p:spPr>
            <p:txBody>
              <a:bodyPr wrap="none" anchor="ctr"/>
              <a:lstStyle/>
              <a:p>
                <a:endParaRPr lang="en-US"/>
              </a:p>
            </p:txBody>
          </p:sp>
          <p:sp>
            <p:nvSpPr>
              <p:cNvPr id="153613" name="Line 13"/>
              <p:cNvSpPr>
                <a:spLocks noChangeShapeType="1"/>
              </p:cNvSpPr>
              <p:nvPr/>
            </p:nvSpPr>
            <p:spPr bwMode="auto">
              <a:xfrm rot="-27599">
                <a:off x="1177" y="1840"/>
                <a:ext cx="96" cy="96"/>
              </a:xfrm>
              <a:prstGeom prst="line">
                <a:avLst/>
              </a:prstGeom>
              <a:noFill/>
              <a:ln w="19050">
                <a:solidFill>
                  <a:schemeClr val="tx1"/>
                </a:solidFill>
                <a:round/>
                <a:headEnd/>
                <a:tailEnd/>
              </a:ln>
              <a:effectLst/>
            </p:spPr>
            <p:txBody>
              <a:bodyPr wrap="none" anchor="ctr"/>
              <a:lstStyle/>
              <a:p>
                <a:endParaRPr lang="en-US"/>
              </a:p>
            </p:txBody>
          </p:sp>
          <p:sp>
            <p:nvSpPr>
              <p:cNvPr id="153614" name="Line 14"/>
              <p:cNvSpPr>
                <a:spLocks noChangeShapeType="1"/>
              </p:cNvSpPr>
              <p:nvPr/>
            </p:nvSpPr>
            <p:spPr bwMode="auto">
              <a:xfrm rot="-27599">
                <a:off x="1290" y="1840"/>
                <a:ext cx="96" cy="96"/>
              </a:xfrm>
              <a:prstGeom prst="line">
                <a:avLst/>
              </a:prstGeom>
              <a:noFill/>
              <a:ln w="19050">
                <a:solidFill>
                  <a:schemeClr val="tx1"/>
                </a:solidFill>
                <a:round/>
                <a:headEnd/>
                <a:tailEnd/>
              </a:ln>
              <a:effectLst/>
            </p:spPr>
            <p:txBody>
              <a:bodyPr wrap="none" anchor="ctr"/>
              <a:lstStyle/>
              <a:p>
                <a:endParaRPr lang="en-US"/>
              </a:p>
            </p:txBody>
          </p:sp>
          <p:sp>
            <p:nvSpPr>
              <p:cNvPr id="153615" name="Line 15"/>
              <p:cNvSpPr>
                <a:spLocks noChangeShapeType="1"/>
              </p:cNvSpPr>
              <p:nvPr/>
            </p:nvSpPr>
            <p:spPr bwMode="auto">
              <a:xfrm rot="-27599">
                <a:off x="969" y="1840"/>
                <a:ext cx="96" cy="96"/>
              </a:xfrm>
              <a:prstGeom prst="line">
                <a:avLst/>
              </a:prstGeom>
              <a:noFill/>
              <a:ln w="19050">
                <a:solidFill>
                  <a:schemeClr val="tx1"/>
                </a:solidFill>
                <a:round/>
                <a:headEnd/>
                <a:tailEnd/>
              </a:ln>
              <a:effectLst/>
            </p:spPr>
            <p:txBody>
              <a:bodyPr wrap="none" anchor="ctr"/>
              <a:lstStyle/>
              <a:p>
                <a:endParaRPr lang="en-US"/>
              </a:p>
            </p:txBody>
          </p:sp>
          <p:sp>
            <p:nvSpPr>
              <p:cNvPr id="153616" name="Line 16"/>
              <p:cNvSpPr>
                <a:spLocks noChangeShapeType="1"/>
              </p:cNvSpPr>
              <p:nvPr/>
            </p:nvSpPr>
            <p:spPr bwMode="auto">
              <a:xfrm rot="-27599">
                <a:off x="1077" y="1840"/>
                <a:ext cx="96" cy="96"/>
              </a:xfrm>
              <a:prstGeom prst="line">
                <a:avLst/>
              </a:prstGeom>
              <a:noFill/>
              <a:ln w="19050">
                <a:solidFill>
                  <a:schemeClr val="tx1"/>
                </a:solidFill>
                <a:round/>
                <a:headEnd/>
                <a:tailEnd/>
              </a:ln>
              <a:effectLst/>
            </p:spPr>
            <p:txBody>
              <a:bodyPr wrap="none" anchor="ctr"/>
              <a:lstStyle/>
              <a:p>
                <a:endParaRPr lang="en-US"/>
              </a:p>
            </p:txBody>
          </p:sp>
          <p:sp>
            <p:nvSpPr>
              <p:cNvPr id="153617" name="Line 17"/>
              <p:cNvSpPr>
                <a:spLocks noChangeShapeType="1"/>
              </p:cNvSpPr>
              <p:nvPr/>
            </p:nvSpPr>
            <p:spPr bwMode="auto">
              <a:xfrm rot="-27599">
                <a:off x="751" y="1840"/>
                <a:ext cx="96" cy="96"/>
              </a:xfrm>
              <a:prstGeom prst="line">
                <a:avLst/>
              </a:prstGeom>
              <a:noFill/>
              <a:ln w="19050">
                <a:solidFill>
                  <a:schemeClr val="tx1"/>
                </a:solidFill>
                <a:round/>
                <a:headEnd/>
                <a:tailEnd/>
              </a:ln>
              <a:effectLst/>
            </p:spPr>
            <p:txBody>
              <a:bodyPr wrap="none" anchor="ctr"/>
              <a:lstStyle/>
              <a:p>
                <a:endParaRPr lang="en-US"/>
              </a:p>
            </p:txBody>
          </p:sp>
          <p:sp>
            <p:nvSpPr>
              <p:cNvPr id="153618" name="Line 18"/>
              <p:cNvSpPr>
                <a:spLocks noChangeShapeType="1"/>
              </p:cNvSpPr>
              <p:nvPr/>
            </p:nvSpPr>
            <p:spPr bwMode="auto">
              <a:xfrm rot="-27599">
                <a:off x="857" y="1840"/>
                <a:ext cx="96" cy="96"/>
              </a:xfrm>
              <a:prstGeom prst="line">
                <a:avLst/>
              </a:prstGeom>
              <a:noFill/>
              <a:ln w="19050">
                <a:solidFill>
                  <a:schemeClr val="tx1"/>
                </a:solidFill>
                <a:round/>
                <a:headEnd/>
                <a:tailEnd/>
              </a:ln>
              <a:effectLst/>
            </p:spPr>
            <p:txBody>
              <a:bodyPr wrap="none" anchor="ctr"/>
              <a:lstStyle/>
              <a:p>
                <a:endParaRPr lang="en-US"/>
              </a:p>
            </p:txBody>
          </p:sp>
          <p:sp>
            <p:nvSpPr>
              <p:cNvPr id="153619" name="Line 19"/>
              <p:cNvSpPr>
                <a:spLocks noChangeShapeType="1"/>
              </p:cNvSpPr>
              <p:nvPr/>
            </p:nvSpPr>
            <p:spPr bwMode="auto">
              <a:xfrm rot="-27599">
                <a:off x="653" y="1840"/>
                <a:ext cx="96" cy="96"/>
              </a:xfrm>
              <a:prstGeom prst="line">
                <a:avLst/>
              </a:prstGeom>
              <a:noFill/>
              <a:ln w="19050">
                <a:solidFill>
                  <a:schemeClr val="tx1"/>
                </a:solidFill>
                <a:round/>
                <a:headEnd/>
                <a:tailEnd/>
              </a:ln>
              <a:effectLst/>
            </p:spPr>
            <p:txBody>
              <a:bodyPr wrap="none" anchor="ctr"/>
              <a:lstStyle/>
              <a:p>
                <a:endParaRPr lang="en-US"/>
              </a:p>
            </p:txBody>
          </p:sp>
          <p:sp>
            <p:nvSpPr>
              <p:cNvPr id="153620" name="Line 20"/>
              <p:cNvSpPr>
                <a:spLocks noChangeShapeType="1"/>
              </p:cNvSpPr>
              <p:nvPr/>
            </p:nvSpPr>
            <p:spPr bwMode="auto">
              <a:xfrm rot="-27599">
                <a:off x="541" y="1840"/>
                <a:ext cx="96" cy="96"/>
              </a:xfrm>
              <a:prstGeom prst="line">
                <a:avLst/>
              </a:prstGeom>
              <a:noFill/>
              <a:ln w="19050">
                <a:solidFill>
                  <a:schemeClr val="tx1"/>
                </a:solidFill>
                <a:round/>
                <a:headEnd/>
                <a:tailEnd/>
              </a:ln>
              <a:effectLst/>
            </p:spPr>
            <p:txBody>
              <a:bodyPr wrap="none" anchor="ctr"/>
              <a:lstStyle/>
              <a:p>
                <a:endParaRPr lang="en-US"/>
              </a:p>
            </p:txBody>
          </p:sp>
          <p:sp>
            <p:nvSpPr>
              <p:cNvPr id="153621" name="Line 21"/>
              <p:cNvSpPr>
                <a:spLocks noChangeShapeType="1"/>
              </p:cNvSpPr>
              <p:nvPr/>
            </p:nvSpPr>
            <p:spPr bwMode="auto">
              <a:xfrm rot="-27599">
                <a:off x="424" y="1840"/>
                <a:ext cx="96" cy="96"/>
              </a:xfrm>
              <a:prstGeom prst="line">
                <a:avLst/>
              </a:prstGeom>
              <a:noFill/>
              <a:ln w="19050">
                <a:solidFill>
                  <a:schemeClr val="tx1"/>
                </a:solidFill>
                <a:round/>
                <a:headEnd/>
                <a:tailEnd/>
              </a:ln>
              <a:effectLst/>
            </p:spPr>
            <p:txBody>
              <a:bodyPr wrap="none" anchor="ctr"/>
              <a:lstStyle/>
              <a:p>
                <a:endParaRPr lang="en-US"/>
              </a:p>
            </p:txBody>
          </p:sp>
          <p:sp>
            <p:nvSpPr>
              <p:cNvPr id="153622" name="Rectangle 22"/>
              <p:cNvSpPr>
                <a:spLocks noChangeArrowheads="1"/>
              </p:cNvSpPr>
              <p:nvPr/>
            </p:nvSpPr>
            <p:spPr bwMode="auto">
              <a:xfrm>
                <a:off x="432" y="1922"/>
                <a:ext cx="1115" cy="47"/>
              </a:xfrm>
              <a:prstGeom prst="rect">
                <a:avLst/>
              </a:prstGeom>
              <a:solidFill>
                <a:schemeClr val="bg2"/>
              </a:solidFill>
              <a:ln w="9525">
                <a:solidFill>
                  <a:schemeClr val="tx1"/>
                </a:solidFill>
                <a:miter lim="800000"/>
                <a:headEnd/>
                <a:tailEnd/>
              </a:ln>
              <a:effectLst/>
            </p:spPr>
            <p:txBody>
              <a:bodyPr wrap="none" anchor="ctr"/>
              <a:lstStyle/>
              <a:p>
                <a:endParaRPr lang="en-US"/>
              </a:p>
            </p:txBody>
          </p:sp>
        </p:grpSp>
      </p:grpSp>
      <p:sp>
        <p:nvSpPr>
          <p:cNvPr id="153623" name="Text Box 23"/>
          <p:cNvSpPr txBox="1">
            <a:spLocks noChangeArrowheads="1"/>
          </p:cNvSpPr>
          <p:nvPr/>
        </p:nvSpPr>
        <p:spPr bwMode="auto">
          <a:xfrm>
            <a:off x="200025" y="269875"/>
            <a:ext cx="8621713" cy="519113"/>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Balancing risks and benefits at an incident</a:t>
            </a:r>
            <a:endParaRPr lang="en-US" sz="1800" b="1">
              <a:latin typeface="Arial" charset="0"/>
            </a:endParaRPr>
          </a:p>
        </p:txBody>
      </p:sp>
      <p:grpSp>
        <p:nvGrpSpPr>
          <p:cNvPr id="153624" name="Group 24"/>
          <p:cNvGrpSpPr>
            <a:grpSpLocks/>
          </p:cNvGrpSpPr>
          <p:nvPr/>
        </p:nvGrpSpPr>
        <p:grpSpPr bwMode="auto">
          <a:xfrm>
            <a:off x="228600" y="1109663"/>
            <a:ext cx="8585200" cy="1341437"/>
            <a:chOff x="144" y="699"/>
            <a:chExt cx="5408" cy="845"/>
          </a:xfrm>
        </p:grpSpPr>
        <p:sp>
          <p:nvSpPr>
            <p:cNvPr id="153625" name="Text Box 25"/>
            <p:cNvSpPr txBox="1">
              <a:spLocks noChangeArrowheads="1"/>
            </p:cNvSpPr>
            <p:nvPr/>
          </p:nvSpPr>
          <p:spPr bwMode="auto">
            <a:xfrm>
              <a:off x="1942" y="699"/>
              <a:ext cx="3610" cy="750"/>
            </a:xfrm>
            <a:prstGeom prst="rect">
              <a:avLst/>
            </a:prstGeom>
            <a:noFill/>
            <a:ln w="9525">
              <a:noFill/>
              <a:miter lim="800000"/>
              <a:headEnd/>
              <a:tailEnd/>
            </a:ln>
            <a:effectLst/>
          </p:spPr>
          <p:txBody>
            <a:bodyPr>
              <a:spAutoFit/>
            </a:bodyPr>
            <a:lstStyle/>
            <a:p>
              <a:pPr marL="228600" indent="-228600" algn="l">
                <a:spcBef>
                  <a:spcPct val="0"/>
                </a:spcBef>
              </a:pPr>
              <a:r>
                <a:rPr lang="en-US" sz="1800" b="1">
                  <a:latin typeface="Arial" charset="0"/>
                </a:rPr>
                <a:t>When actions are directed toward property conservation only, first responders should face only low risk.  Risk nothing for property already lost.</a:t>
              </a:r>
              <a:endParaRPr lang="en-US">
                <a:latin typeface="Arial" charset="0"/>
              </a:endParaRPr>
            </a:p>
          </p:txBody>
        </p:sp>
        <p:grpSp>
          <p:nvGrpSpPr>
            <p:cNvPr id="153626" name="Group 26"/>
            <p:cNvGrpSpPr>
              <a:grpSpLocks/>
            </p:cNvGrpSpPr>
            <p:nvPr/>
          </p:nvGrpSpPr>
          <p:grpSpPr bwMode="auto">
            <a:xfrm>
              <a:off x="890" y="1159"/>
              <a:ext cx="280" cy="295"/>
              <a:chOff x="770" y="2108"/>
              <a:chExt cx="280" cy="295"/>
            </a:xfrm>
          </p:grpSpPr>
          <p:sp>
            <p:nvSpPr>
              <p:cNvPr id="153627" name="Oval 27"/>
              <p:cNvSpPr>
                <a:spLocks noChangeArrowheads="1"/>
              </p:cNvSpPr>
              <p:nvPr/>
            </p:nvSpPr>
            <p:spPr bwMode="auto">
              <a:xfrm>
                <a:off x="770" y="2108"/>
                <a:ext cx="219" cy="219"/>
              </a:xfrm>
              <a:prstGeom prst="ellipse">
                <a:avLst/>
              </a:prstGeom>
              <a:solidFill>
                <a:srgbClr val="CC9900"/>
              </a:solidFill>
              <a:ln w="9525">
                <a:solidFill>
                  <a:schemeClr val="tx1"/>
                </a:solidFill>
                <a:round/>
                <a:headEnd/>
                <a:tailEnd/>
              </a:ln>
              <a:effectLst/>
            </p:spPr>
            <p:txBody>
              <a:bodyPr wrap="none" anchor="ctr"/>
              <a:lstStyle/>
              <a:p>
                <a:endParaRPr lang="en-US"/>
              </a:p>
            </p:txBody>
          </p:sp>
          <p:sp>
            <p:nvSpPr>
              <p:cNvPr id="153628" name="Oval 28"/>
              <p:cNvSpPr>
                <a:spLocks noChangeArrowheads="1"/>
              </p:cNvSpPr>
              <p:nvPr/>
            </p:nvSpPr>
            <p:spPr bwMode="auto">
              <a:xfrm>
                <a:off x="831" y="2184"/>
                <a:ext cx="219" cy="219"/>
              </a:xfrm>
              <a:prstGeom prst="ellipse">
                <a:avLst/>
              </a:prstGeom>
              <a:solidFill>
                <a:srgbClr val="FFCC00"/>
              </a:solidFill>
              <a:ln w="9525">
                <a:solidFill>
                  <a:schemeClr val="tx1"/>
                </a:solidFill>
                <a:round/>
                <a:headEnd/>
                <a:tailEnd/>
              </a:ln>
              <a:effectLst/>
            </p:spPr>
            <p:txBody>
              <a:bodyPr wrap="none" anchor="ctr"/>
              <a:lstStyle/>
              <a:p>
                <a:endParaRPr lang="en-US"/>
              </a:p>
            </p:txBody>
          </p:sp>
        </p:grpSp>
        <p:grpSp>
          <p:nvGrpSpPr>
            <p:cNvPr id="153629" name="Group 29"/>
            <p:cNvGrpSpPr>
              <a:grpSpLocks/>
            </p:cNvGrpSpPr>
            <p:nvPr/>
          </p:nvGrpSpPr>
          <p:grpSpPr bwMode="auto">
            <a:xfrm>
              <a:off x="399" y="958"/>
              <a:ext cx="1225" cy="450"/>
              <a:chOff x="311" y="1755"/>
              <a:chExt cx="1225" cy="450"/>
            </a:xfrm>
          </p:grpSpPr>
          <p:sp>
            <p:nvSpPr>
              <p:cNvPr id="153630" name="Rectangle 30"/>
              <p:cNvSpPr>
                <a:spLocks noChangeArrowheads="1"/>
              </p:cNvSpPr>
              <p:nvPr/>
            </p:nvSpPr>
            <p:spPr bwMode="auto">
              <a:xfrm rot="-1280920">
                <a:off x="311" y="1927"/>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53631" name="Line 31"/>
              <p:cNvSpPr>
                <a:spLocks noChangeShapeType="1"/>
              </p:cNvSpPr>
              <p:nvPr/>
            </p:nvSpPr>
            <p:spPr bwMode="auto">
              <a:xfrm rot="-1280920">
                <a:off x="1339" y="1755"/>
                <a:ext cx="96" cy="96"/>
              </a:xfrm>
              <a:prstGeom prst="line">
                <a:avLst/>
              </a:prstGeom>
              <a:noFill/>
              <a:ln w="19050">
                <a:solidFill>
                  <a:schemeClr val="tx1"/>
                </a:solidFill>
                <a:round/>
                <a:headEnd/>
                <a:tailEnd/>
              </a:ln>
              <a:effectLst/>
            </p:spPr>
            <p:txBody>
              <a:bodyPr wrap="none" anchor="ctr"/>
              <a:lstStyle/>
              <a:p>
                <a:endParaRPr lang="en-US"/>
              </a:p>
            </p:txBody>
          </p:sp>
          <p:sp>
            <p:nvSpPr>
              <p:cNvPr id="153632" name="Line 32"/>
              <p:cNvSpPr>
                <a:spLocks noChangeShapeType="1"/>
              </p:cNvSpPr>
              <p:nvPr/>
            </p:nvSpPr>
            <p:spPr bwMode="auto">
              <a:xfrm rot="-1280920">
                <a:off x="1135" y="1834"/>
                <a:ext cx="96" cy="96"/>
              </a:xfrm>
              <a:prstGeom prst="line">
                <a:avLst/>
              </a:prstGeom>
              <a:noFill/>
              <a:ln w="19050">
                <a:solidFill>
                  <a:schemeClr val="tx1"/>
                </a:solidFill>
                <a:round/>
                <a:headEnd/>
                <a:tailEnd/>
              </a:ln>
              <a:effectLst/>
            </p:spPr>
            <p:txBody>
              <a:bodyPr wrap="none" anchor="ctr"/>
              <a:lstStyle/>
              <a:p>
                <a:endParaRPr lang="en-US"/>
              </a:p>
            </p:txBody>
          </p:sp>
          <p:sp>
            <p:nvSpPr>
              <p:cNvPr id="153633" name="Line 33"/>
              <p:cNvSpPr>
                <a:spLocks noChangeShapeType="1"/>
              </p:cNvSpPr>
              <p:nvPr/>
            </p:nvSpPr>
            <p:spPr bwMode="auto">
              <a:xfrm rot="-1280920">
                <a:off x="1240" y="1794"/>
                <a:ext cx="96" cy="96"/>
              </a:xfrm>
              <a:prstGeom prst="line">
                <a:avLst/>
              </a:prstGeom>
              <a:noFill/>
              <a:ln w="19050">
                <a:solidFill>
                  <a:schemeClr val="tx1"/>
                </a:solidFill>
                <a:round/>
                <a:headEnd/>
                <a:tailEnd/>
              </a:ln>
              <a:effectLst/>
            </p:spPr>
            <p:txBody>
              <a:bodyPr wrap="none" anchor="ctr"/>
              <a:lstStyle/>
              <a:p>
                <a:endParaRPr lang="en-US"/>
              </a:p>
            </p:txBody>
          </p:sp>
          <p:sp>
            <p:nvSpPr>
              <p:cNvPr id="153634" name="Line 34"/>
              <p:cNvSpPr>
                <a:spLocks noChangeShapeType="1"/>
              </p:cNvSpPr>
              <p:nvPr/>
            </p:nvSpPr>
            <p:spPr bwMode="auto">
              <a:xfrm rot="-1280920">
                <a:off x="942" y="1910"/>
                <a:ext cx="96" cy="96"/>
              </a:xfrm>
              <a:prstGeom prst="line">
                <a:avLst/>
              </a:prstGeom>
              <a:noFill/>
              <a:ln w="19050">
                <a:solidFill>
                  <a:schemeClr val="tx1"/>
                </a:solidFill>
                <a:round/>
                <a:headEnd/>
                <a:tailEnd/>
              </a:ln>
              <a:effectLst/>
            </p:spPr>
            <p:txBody>
              <a:bodyPr wrap="none" anchor="ctr"/>
              <a:lstStyle/>
              <a:p>
                <a:endParaRPr lang="en-US"/>
              </a:p>
            </p:txBody>
          </p:sp>
          <p:sp>
            <p:nvSpPr>
              <p:cNvPr id="153635" name="Line 35"/>
              <p:cNvSpPr>
                <a:spLocks noChangeShapeType="1"/>
              </p:cNvSpPr>
              <p:nvPr/>
            </p:nvSpPr>
            <p:spPr bwMode="auto">
              <a:xfrm rot="-1280920">
                <a:off x="1041" y="1870"/>
                <a:ext cx="96" cy="96"/>
              </a:xfrm>
              <a:prstGeom prst="line">
                <a:avLst/>
              </a:prstGeom>
              <a:noFill/>
              <a:ln w="19050">
                <a:solidFill>
                  <a:schemeClr val="tx1"/>
                </a:solidFill>
                <a:round/>
                <a:headEnd/>
                <a:tailEnd/>
              </a:ln>
              <a:effectLst/>
            </p:spPr>
            <p:txBody>
              <a:bodyPr wrap="none" anchor="ctr"/>
              <a:lstStyle/>
              <a:p>
                <a:endParaRPr lang="en-US"/>
              </a:p>
            </p:txBody>
          </p:sp>
          <p:sp>
            <p:nvSpPr>
              <p:cNvPr id="153636" name="Line 36"/>
              <p:cNvSpPr>
                <a:spLocks noChangeShapeType="1"/>
              </p:cNvSpPr>
              <p:nvPr/>
            </p:nvSpPr>
            <p:spPr bwMode="auto">
              <a:xfrm rot="-1280920">
                <a:off x="738" y="1990"/>
                <a:ext cx="96" cy="96"/>
              </a:xfrm>
              <a:prstGeom prst="line">
                <a:avLst/>
              </a:prstGeom>
              <a:noFill/>
              <a:ln w="19050">
                <a:solidFill>
                  <a:schemeClr val="tx1"/>
                </a:solidFill>
                <a:round/>
                <a:headEnd/>
                <a:tailEnd/>
              </a:ln>
              <a:effectLst/>
            </p:spPr>
            <p:txBody>
              <a:bodyPr wrap="none" anchor="ctr"/>
              <a:lstStyle/>
              <a:p>
                <a:endParaRPr lang="en-US"/>
              </a:p>
            </p:txBody>
          </p:sp>
          <p:sp>
            <p:nvSpPr>
              <p:cNvPr id="153637" name="Line 37"/>
              <p:cNvSpPr>
                <a:spLocks noChangeShapeType="1"/>
              </p:cNvSpPr>
              <p:nvPr/>
            </p:nvSpPr>
            <p:spPr bwMode="auto">
              <a:xfrm rot="-1280920">
                <a:off x="837" y="1951"/>
                <a:ext cx="96" cy="96"/>
              </a:xfrm>
              <a:prstGeom prst="line">
                <a:avLst/>
              </a:prstGeom>
              <a:noFill/>
              <a:ln w="19050">
                <a:solidFill>
                  <a:schemeClr val="tx1"/>
                </a:solidFill>
                <a:round/>
                <a:headEnd/>
                <a:tailEnd/>
              </a:ln>
              <a:effectLst/>
            </p:spPr>
            <p:txBody>
              <a:bodyPr wrap="none" anchor="ctr"/>
              <a:lstStyle/>
              <a:p>
                <a:endParaRPr lang="en-US"/>
              </a:p>
            </p:txBody>
          </p:sp>
          <p:sp>
            <p:nvSpPr>
              <p:cNvPr id="153638" name="Line 38"/>
              <p:cNvSpPr>
                <a:spLocks noChangeShapeType="1"/>
              </p:cNvSpPr>
              <p:nvPr/>
            </p:nvSpPr>
            <p:spPr bwMode="auto">
              <a:xfrm rot="-1280920">
                <a:off x="647" y="2027"/>
                <a:ext cx="96" cy="96"/>
              </a:xfrm>
              <a:prstGeom prst="line">
                <a:avLst/>
              </a:prstGeom>
              <a:noFill/>
              <a:ln w="19050">
                <a:solidFill>
                  <a:schemeClr val="tx1"/>
                </a:solidFill>
                <a:round/>
                <a:headEnd/>
                <a:tailEnd/>
              </a:ln>
              <a:effectLst/>
            </p:spPr>
            <p:txBody>
              <a:bodyPr wrap="none" anchor="ctr"/>
              <a:lstStyle/>
              <a:p>
                <a:endParaRPr lang="en-US"/>
              </a:p>
            </p:txBody>
          </p:sp>
          <p:sp>
            <p:nvSpPr>
              <p:cNvPr id="153639" name="Line 39"/>
              <p:cNvSpPr>
                <a:spLocks noChangeShapeType="1"/>
              </p:cNvSpPr>
              <p:nvPr/>
            </p:nvSpPr>
            <p:spPr bwMode="auto">
              <a:xfrm rot="-1280920">
                <a:off x="542" y="2065"/>
                <a:ext cx="96" cy="96"/>
              </a:xfrm>
              <a:prstGeom prst="line">
                <a:avLst/>
              </a:prstGeom>
              <a:noFill/>
              <a:ln w="19050">
                <a:solidFill>
                  <a:schemeClr val="tx1"/>
                </a:solidFill>
                <a:round/>
                <a:headEnd/>
                <a:tailEnd/>
              </a:ln>
              <a:effectLst/>
            </p:spPr>
            <p:txBody>
              <a:bodyPr wrap="none" anchor="ctr"/>
              <a:lstStyle/>
              <a:p>
                <a:endParaRPr lang="en-US"/>
              </a:p>
            </p:txBody>
          </p:sp>
          <p:sp>
            <p:nvSpPr>
              <p:cNvPr id="153640" name="Line 40"/>
              <p:cNvSpPr>
                <a:spLocks noChangeShapeType="1"/>
              </p:cNvSpPr>
              <p:nvPr/>
            </p:nvSpPr>
            <p:spPr bwMode="auto">
              <a:xfrm rot="-1280920">
                <a:off x="434" y="2109"/>
                <a:ext cx="96" cy="96"/>
              </a:xfrm>
              <a:prstGeom prst="line">
                <a:avLst/>
              </a:prstGeom>
              <a:noFill/>
              <a:ln w="19050">
                <a:solidFill>
                  <a:schemeClr val="tx1"/>
                </a:solidFill>
                <a:round/>
                <a:headEnd/>
                <a:tailEnd/>
              </a:ln>
              <a:effectLst/>
            </p:spPr>
            <p:txBody>
              <a:bodyPr wrap="none" anchor="ctr"/>
              <a:lstStyle/>
              <a:p>
                <a:endParaRPr lang="en-US"/>
              </a:p>
            </p:txBody>
          </p:sp>
          <p:sp>
            <p:nvSpPr>
              <p:cNvPr id="153641" name="Rectangle 41"/>
              <p:cNvSpPr>
                <a:spLocks noChangeArrowheads="1"/>
              </p:cNvSpPr>
              <p:nvPr/>
            </p:nvSpPr>
            <p:spPr bwMode="auto">
              <a:xfrm rot="-1280920">
                <a:off x="422" y="1976"/>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grpSp>
        <p:sp>
          <p:nvSpPr>
            <p:cNvPr id="153642" name="Text Box 42"/>
            <p:cNvSpPr txBox="1">
              <a:spLocks noChangeArrowheads="1"/>
            </p:cNvSpPr>
            <p:nvPr/>
          </p:nvSpPr>
          <p:spPr bwMode="auto">
            <a:xfrm>
              <a:off x="144" y="707"/>
              <a:ext cx="827" cy="460"/>
            </a:xfrm>
            <a:prstGeom prst="rect">
              <a:avLst/>
            </a:prstGeom>
            <a:noFill/>
            <a:ln w="9525">
              <a:noFill/>
              <a:miter lim="800000"/>
              <a:headEnd/>
              <a:tailEnd/>
            </a:ln>
            <a:effectLst/>
          </p:spPr>
          <p:txBody>
            <a:bodyPr>
              <a:spAutoFit/>
            </a:bodyPr>
            <a:lstStyle/>
            <a:p>
              <a:pPr algn="l">
                <a:spcBef>
                  <a:spcPct val="50000"/>
                </a:spcBef>
                <a:buFontTx/>
                <a:buNone/>
              </a:pPr>
              <a:r>
                <a:rPr lang="en-US" sz="1400" b="1">
                  <a:solidFill>
                    <a:srgbClr val="00FF00"/>
                  </a:solidFill>
                  <a:latin typeface="Arial" charset="0"/>
                </a:rPr>
                <a:t>Low Risk for First responders</a:t>
              </a:r>
              <a:endParaRPr lang="en-US">
                <a:latin typeface="Times New Roman" pitchFamily="18" charset="0"/>
              </a:endParaRPr>
            </a:p>
          </p:txBody>
        </p:sp>
        <p:sp>
          <p:nvSpPr>
            <p:cNvPr id="153643" name="Text Box 43"/>
            <p:cNvSpPr txBox="1">
              <a:spLocks noChangeArrowheads="1"/>
            </p:cNvSpPr>
            <p:nvPr/>
          </p:nvSpPr>
          <p:spPr bwMode="auto">
            <a:xfrm>
              <a:off x="1387" y="1084"/>
              <a:ext cx="627" cy="460"/>
            </a:xfrm>
            <a:prstGeom prst="rect">
              <a:avLst/>
            </a:prstGeom>
            <a:noFill/>
            <a:ln w="9525">
              <a:noFill/>
              <a:miter lim="800000"/>
              <a:headEnd/>
              <a:tailEnd/>
            </a:ln>
            <a:effectLst/>
          </p:spPr>
          <p:txBody>
            <a:bodyPr>
              <a:spAutoFit/>
            </a:bodyPr>
            <a:lstStyle/>
            <a:p>
              <a:pPr algn="r">
                <a:spcBef>
                  <a:spcPct val="50000"/>
                </a:spcBef>
                <a:buFontTx/>
                <a:buNone/>
              </a:pPr>
              <a:r>
                <a:rPr lang="en-US" sz="1400" b="1">
                  <a:solidFill>
                    <a:srgbClr val="FF5050"/>
                  </a:solidFill>
                  <a:latin typeface="Arial" charset="0"/>
                </a:rPr>
                <a:t>Rescue Property Only</a:t>
              </a:r>
              <a:endParaRPr lang="en-US">
                <a:latin typeface="Times New Roman" pitchFamily="18" charset="0"/>
              </a:endParaRPr>
            </a:p>
          </p:txBody>
        </p:sp>
      </p:grpSp>
      <p:grpSp>
        <p:nvGrpSpPr>
          <p:cNvPr id="153644" name="Group 44"/>
          <p:cNvGrpSpPr>
            <a:grpSpLocks/>
          </p:cNvGrpSpPr>
          <p:nvPr/>
        </p:nvGrpSpPr>
        <p:grpSpPr bwMode="auto">
          <a:xfrm>
            <a:off x="225425" y="4157663"/>
            <a:ext cx="8550275" cy="1981200"/>
            <a:chOff x="142" y="2619"/>
            <a:chExt cx="5386" cy="1248"/>
          </a:xfrm>
        </p:grpSpPr>
        <p:grpSp>
          <p:nvGrpSpPr>
            <p:cNvPr id="153645" name="Group 45"/>
            <p:cNvGrpSpPr>
              <a:grpSpLocks/>
            </p:cNvGrpSpPr>
            <p:nvPr/>
          </p:nvGrpSpPr>
          <p:grpSpPr bwMode="auto">
            <a:xfrm flipH="1">
              <a:off x="859" y="3157"/>
              <a:ext cx="280" cy="295"/>
              <a:chOff x="770" y="2108"/>
              <a:chExt cx="280" cy="295"/>
            </a:xfrm>
          </p:grpSpPr>
          <p:sp>
            <p:nvSpPr>
              <p:cNvPr id="153646" name="Oval 46"/>
              <p:cNvSpPr>
                <a:spLocks noChangeArrowheads="1"/>
              </p:cNvSpPr>
              <p:nvPr/>
            </p:nvSpPr>
            <p:spPr bwMode="auto">
              <a:xfrm>
                <a:off x="770" y="2108"/>
                <a:ext cx="219" cy="219"/>
              </a:xfrm>
              <a:prstGeom prst="ellipse">
                <a:avLst/>
              </a:prstGeom>
              <a:solidFill>
                <a:srgbClr val="CC9900"/>
              </a:solidFill>
              <a:ln w="9525">
                <a:solidFill>
                  <a:schemeClr val="tx1"/>
                </a:solidFill>
                <a:round/>
                <a:headEnd/>
                <a:tailEnd/>
              </a:ln>
              <a:effectLst/>
            </p:spPr>
            <p:txBody>
              <a:bodyPr wrap="none" anchor="ctr"/>
              <a:lstStyle/>
              <a:p>
                <a:endParaRPr lang="en-US"/>
              </a:p>
            </p:txBody>
          </p:sp>
          <p:sp>
            <p:nvSpPr>
              <p:cNvPr id="153647" name="Oval 47"/>
              <p:cNvSpPr>
                <a:spLocks noChangeArrowheads="1"/>
              </p:cNvSpPr>
              <p:nvPr/>
            </p:nvSpPr>
            <p:spPr bwMode="auto">
              <a:xfrm>
                <a:off x="831" y="2184"/>
                <a:ext cx="219" cy="219"/>
              </a:xfrm>
              <a:prstGeom prst="ellipse">
                <a:avLst/>
              </a:prstGeom>
              <a:solidFill>
                <a:srgbClr val="FFCC00"/>
              </a:solidFill>
              <a:ln w="9525">
                <a:solidFill>
                  <a:schemeClr val="tx1"/>
                </a:solidFill>
                <a:round/>
                <a:headEnd/>
                <a:tailEnd/>
              </a:ln>
              <a:effectLst/>
            </p:spPr>
            <p:txBody>
              <a:bodyPr wrap="none" anchor="ctr"/>
              <a:lstStyle/>
              <a:p>
                <a:endParaRPr lang="en-US"/>
              </a:p>
            </p:txBody>
          </p:sp>
        </p:grpSp>
        <p:grpSp>
          <p:nvGrpSpPr>
            <p:cNvPr id="153648" name="Group 48"/>
            <p:cNvGrpSpPr>
              <a:grpSpLocks/>
            </p:cNvGrpSpPr>
            <p:nvPr/>
          </p:nvGrpSpPr>
          <p:grpSpPr bwMode="auto">
            <a:xfrm flipH="1">
              <a:off x="459" y="2972"/>
              <a:ext cx="1225" cy="450"/>
              <a:chOff x="311" y="1755"/>
              <a:chExt cx="1225" cy="450"/>
            </a:xfrm>
          </p:grpSpPr>
          <p:sp>
            <p:nvSpPr>
              <p:cNvPr id="153649" name="Rectangle 49"/>
              <p:cNvSpPr>
                <a:spLocks noChangeArrowheads="1"/>
              </p:cNvSpPr>
              <p:nvPr/>
            </p:nvSpPr>
            <p:spPr bwMode="auto">
              <a:xfrm rot="-1280920">
                <a:off x="311" y="1927"/>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53650" name="Line 50"/>
              <p:cNvSpPr>
                <a:spLocks noChangeShapeType="1"/>
              </p:cNvSpPr>
              <p:nvPr/>
            </p:nvSpPr>
            <p:spPr bwMode="auto">
              <a:xfrm rot="-1280920">
                <a:off x="1339" y="1755"/>
                <a:ext cx="96" cy="96"/>
              </a:xfrm>
              <a:prstGeom prst="line">
                <a:avLst/>
              </a:prstGeom>
              <a:noFill/>
              <a:ln w="19050">
                <a:solidFill>
                  <a:schemeClr val="tx1"/>
                </a:solidFill>
                <a:round/>
                <a:headEnd/>
                <a:tailEnd/>
              </a:ln>
              <a:effectLst/>
            </p:spPr>
            <p:txBody>
              <a:bodyPr wrap="none" anchor="ctr"/>
              <a:lstStyle/>
              <a:p>
                <a:endParaRPr lang="en-US"/>
              </a:p>
            </p:txBody>
          </p:sp>
          <p:sp>
            <p:nvSpPr>
              <p:cNvPr id="153651" name="Line 51"/>
              <p:cNvSpPr>
                <a:spLocks noChangeShapeType="1"/>
              </p:cNvSpPr>
              <p:nvPr/>
            </p:nvSpPr>
            <p:spPr bwMode="auto">
              <a:xfrm rot="-1280920">
                <a:off x="1135" y="1834"/>
                <a:ext cx="96" cy="96"/>
              </a:xfrm>
              <a:prstGeom prst="line">
                <a:avLst/>
              </a:prstGeom>
              <a:noFill/>
              <a:ln w="19050">
                <a:solidFill>
                  <a:schemeClr val="tx1"/>
                </a:solidFill>
                <a:round/>
                <a:headEnd/>
                <a:tailEnd/>
              </a:ln>
              <a:effectLst/>
            </p:spPr>
            <p:txBody>
              <a:bodyPr wrap="none" anchor="ctr"/>
              <a:lstStyle/>
              <a:p>
                <a:endParaRPr lang="en-US"/>
              </a:p>
            </p:txBody>
          </p:sp>
          <p:sp>
            <p:nvSpPr>
              <p:cNvPr id="153652" name="Line 52"/>
              <p:cNvSpPr>
                <a:spLocks noChangeShapeType="1"/>
              </p:cNvSpPr>
              <p:nvPr/>
            </p:nvSpPr>
            <p:spPr bwMode="auto">
              <a:xfrm rot="-1280920">
                <a:off x="1240" y="1794"/>
                <a:ext cx="96" cy="96"/>
              </a:xfrm>
              <a:prstGeom prst="line">
                <a:avLst/>
              </a:prstGeom>
              <a:noFill/>
              <a:ln w="19050">
                <a:solidFill>
                  <a:schemeClr val="tx1"/>
                </a:solidFill>
                <a:round/>
                <a:headEnd/>
                <a:tailEnd/>
              </a:ln>
              <a:effectLst/>
            </p:spPr>
            <p:txBody>
              <a:bodyPr wrap="none" anchor="ctr"/>
              <a:lstStyle/>
              <a:p>
                <a:endParaRPr lang="en-US"/>
              </a:p>
            </p:txBody>
          </p:sp>
          <p:sp>
            <p:nvSpPr>
              <p:cNvPr id="153653" name="Line 53"/>
              <p:cNvSpPr>
                <a:spLocks noChangeShapeType="1"/>
              </p:cNvSpPr>
              <p:nvPr/>
            </p:nvSpPr>
            <p:spPr bwMode="auto">
              <a:xfrm rot="-1280920">
                <a:off x="942" y="1910"/>
                <a:ext cx="96" cy="96"/>
              </a:xfrm>
              <a:prstGeom prst="line">
                <a:avLst/>
              </a:prstGeom>
              <a:noFill/>
              <a:ln w="19050">
                <a:solidFill>
                  <a:schemeClr val="tx1"/>
                </a:solidFill>
                <a:round/>
                <a:headEnd/>
                <a:tailEnd/>
              </a:ln>
              <a:effectLst/>
            </p:spPr>
            <p:txBody>
              <a:bodyPr wrap="none" anchor="ctr"/>
              <a:lstStyle/>
              <a:p>
                <a:endParaRPr lang="en-US"/>
              </a:p>
            </p:txBody>
          </p:sp>
          <p:sp>
            <p:nvSpPr>
              <p:cNvPr id="153654" name="Line 54"/>
              <p:cNvSpPr>
                <a:spLocks noChangeShapeType="1"/>
              </p:cNvSpPr>
              <p:nvPr/>
            </p:nvSpPr>
            <p:spPr bwMode="auto">
              <a:xfrm rot="-1280920">
                <a:off x="1041" y="1870"/>
                <a:ext cx="96" cy="96"/>
              </a:xfrm>
              <a:prstGeom prst="line">
                <a:avLst/>
              </a:prstGeom>
              <a:noFill/>
              <a:ln w="19050">
                <a:solidFill>
                  <a:schemeClr val="tx1"/>
                </a:solidFill>
                <a:round/>
                <a:headEnd/>
                <a:tailEnd/>
              </a:ln>
              <a:effectLst/>
            </p:spPr>
            <p:txBody>
              <a:bodyPr wrap="none" anchor="ctr"/>
              <a:lstStyle/>
              <a:p>
                <a:endParaRPr lang="en-US"/>
              </a:p>
            </p:txBody>
          </p:sp>
          <p:sp>
            <p:nvSpPr>
              <p:cNvPr id="153655" name="Line 55"/>
              <p:cNvSpPr>
                <a:spLocks noChangeShapeType="1"/>
              </p:cNvSpPr>
              <p:nvPr/>
            </p:nvSpPr>
            <p:spPr bwMode="auto">
              <a:xfrm rot="-1280920">
                <a:off x="738" y="1990"/>
                <a:ext cx="96" cy="96"/>
              </a:xfrm>
              <a:prstGeom prst="line">
                <a:avLst/>
              </a:prstGeom>
              <a:noFill/>
              <a:ln w="19050">
                <a:solidFill>
                  <a:schemeClr val="tx1"/>
                </a:solidFill>
                <a:round/>
                <a:headEnd/>
                <a:tailEnd/>
              </a:ln>
              <a:effectLst/>
            </p:spPr>
            <p:txBody>
              <a:bodyPr wrap="none" anchor="ctr"/>
              <a:lstStyle/>
              <a:p>
                <a:endParaRPr lang="en-US"/>
              </a:p>
            </p:txBody>
          </p:sp>
          <p:sp>
            <p:nvSpPr>
              <p:cNvPr id="153656" name="Line 56"/>
              <p:cNvSpPr>
                <a:spLocks noChangeShapeType="1"/>
              </p:cNvSpPr>
              <p:nvPr/>
            </p:nvSpPr>
            <p:spPr bwMode="auto">
              <a:xfrm rot="-1280920">
                <a:off x="837" y="1951"/>
                <a:ext cx="96" cy="96"/>
              </a:xfrm>
              <a:prstGeom prst="line">
                <a:avLst/>
              </a:prstGeom>
              <a:noFill/>
              <a:ln w="19050">
                <a:solidFill>
                  <a:schemeClr val="tx1"/>
                </a:solidFill>
                <a:round/>
                <a:headEnd/>
                <a:tailEnd/>
              </a:ln>
              <a:effectLst/>
            </p:spPr>
            <p:txBody>
              <a:bodyPr wrap="none" anchor="ctr"/>
              <a:lstStyle/>
              <a:p>
                <a:endParaRPr lang="en-US"/>
              </a:p>
            </p:txBody>
          </p:sp>
          <p:sp>
            <p:nvSpPr>
              <p:cNvPr id="153657" name="Line 57"/>
              <p:cNvSpPr>
                <a:spLocks noChangeShapeType="1"/>
              </p:cNvSpPr>
              <p:nvPr/>
            </p:nvSpPr>
            <p:spPr bwMode="auto">
              <a:xfrm rot="-1280920">
                <a:off x="647" y="2027"/>
                <a:ext cx="96" cy="96"/>
              </a:xfrm>
              <a:prstGeom prst="line">
                <a:avLst/>
              </a:prstGeom>
              <a:noFill/>
              <a:ln w="19050">
                <a:solidFill>
                  <a:schemeClr val="tx1"/>
                </a:solidFill>
                <a:round/>
                <a:headEnd/>
                <a:tailEnd/>
              </a:ln>
              <a:effectLst/>
            </p:spPr>
            <p:txBody>
              <a:bodyPr wrap="none" anchor="ctr"/>
              <a:lstStyle/>
              <a:p>
                <a:endParaRPr lang="en-US"/>
              </a:p>
            </p:txBody>
          </p:sp>
          <p:sp>
            <p:nvSpPr>
              <p:cNvPr id="153658" name="Line 58"/>
              <p:cNvSpPr>
                <a:spLocks noChangeShapeType="1"/>
              </p:cNvSpPr>
              <p:nvPr/>
            </p:nvSpPr>
            <p:spPr bwMode="auto">
              <a:xfrm rot="-1280920">
                <a:off x="542" y="2065"/>
                <a:ext cx="96" cy="96"/>
              </a:xfrm>
              <a:prstGeom prst="line">
                <a:avLst/>
              </a:prstGeom>
              <a:noFill/>
              <a:ln w="19050">
                <a:solidFill>
                  <a:schemeClr val="tx1"/>
                </a:solidFill>
                <a:round/>
                <a:headEnd/>
                <a:tailEnd/>
              </a:ln>
              <a:effectLst/>
            </p:spPr>
            <p:txBody>
              <a:bodyPr wrap="none" anchor="ctr"/>
              <a:lstStyle/>
              <a:p>
                <a:endParaRPr lang="en-US"/>
              </a:p>
            </p:txBody>
          </p:sp>
          <p:sp>
            <p:nvSpPr>
              <p:cNvPr id="153659" name="Line 59"/>
              <p:cNvSpPr>
                <a:spLocks noChangeShapeType="1"/>
              </p:cNvSpPr>
              <p:nvPr/>
            </p:nvSpPr>
            <p:spPr bwMode="auto">
              <a:xfrm rot="-1280920">
                <a:off x="434" y="2109"/>
                <a:ext cx="96" cy="96"/>
              </a:xfrm>
              <a:prstGeom prst="line">
                <a:avLst/>
              </a:prstGeom>
              <a:noFill/>
              <a:ln w="19050">
                <a:solidFill>
                  <a:schemeClr val="tx1"/>
                </a:solidFill>
                <a:round/>
                <a:headEnd/>
                <a:tailEnd/>
              </a:ln>
              <a:effectLst/>
            </p:spPr>
            <p:txBody>
              <a:bodyPr wrap="none" anchor="ctr"/>
              <a:lstStyle/>
              <a:p>
                <a:endParaRPr lang="en-US"/>
              </a:p>
            </p:txBody>
          </p:sp>
          <p:sp>
            <p:nvSpPr>
              <p:cNvPr id="153660" name="Rectangle 60"/>
              <p:cNvSpPr>
                <a:spLocks noChangeArrowheads="1"/>
              </p:cNvSpPr>
              <p:nvPr/>
            </p:nvSpPr>
            <p:spPr bwMode="auto">
              <a:xfrm rot="-1280920">
                <a:off x="422" y="1976"/>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grpSp>
        <p:sp>
          <p:nvSpPr>
            <p:cNvPr id="153661" name="Text Box 61"/>
            <p:cNvSpPr txBox="1">
              <a:spLocks noChangeArrowheads="1"/>
            </p:cNvSpPr>
            <p:nvPr/>
          </p:nvSpPr>
          <p:spPr bwMode="auto">
            <a:xfrm>
              <a:off x="142" y="3273"/>
              <a:ext cx="812" cy="594"/>
            </a:xfrm>
            <a:prstGeom prst="rect">
              <a:avLst/>
            </a:prstGeom>
            <a:noFill/>
            <a:ln w="9525">
              <a:noFill/>
              <a:miter lim="800000"/>
              <a:headEnd/>
              <a:tailEnd/>
            </a:ln>
            <a:effectLst/>
          </p:spPr>
          <p:txBody>
            <a:bodyPr>
              <a:spAutoFit/>
            </a:bodyPr>
            <a:lstStyle/>
            <a:p>
              <a:pPr algn="l">
                <a:spcBef>
                  <a:spcPct val="50000"/>
                </a:spcBef>
                <a:buFontTx/>
                <a:buNone/>
              </a:pPr>
              <a:r>
                <a:rPr lang="en-US" sz="1400" b="1">
                  <a:solidFill>
                    <a:srgbClr val="FF5050"/>
                  </a:solidFill>
                  <a:latin typeface="Arial" charset="0"/>
                </a:rPr>
                <a:t>Possible High Risk for First Responders</a:t>
              </a:r>
              <a:endParaRPr lang="en-US">
                <a:latin typeface="Times New Roman" pitchFamily="18" charset="0"/>
              </a:endParaRPr>
            </a:p>
          </p:txBody>
        </p:sp>
        <p:sp>
          <p:nvSpPr>
            <p:cNvPr id="153662" name="Text Box 62"/>
            <p:cNvSpPr txBox="1">
              <a:spLocks noChangeArrowheads="1"/>
            </p:cNvSpPr>
            <p:nvPr/>
          </p:nvSpPr>
          <p:spPr bwMode="auto">
            <a:xfrm>
              <a:off x="944" y="2829"/>
              <a:ext cx="1075" cy="460"/>
            </a:xfrm>
            <a:prstGeom prst="rect">
              <a:avLst/>
            </a:prstGeom>
            <a:noFill/>
            <a:ln w="9525">
              <a:noFill/>
              <a:miter lim="800000"/>
              <a:headEnd/>
              <a:tailEnd/>
            </a:ln>
            <a:effectLst/>
          </p:spPr>
          <p:txBody>
            <a:bodyPr>
              <a:spAutoFit/>
            </a:bodyPr>
            <a:lstStyle/>
            <a:p>
              <a:pPr algn="r">
                <a:spcBef>
                  <a:spcPct val="50000"/>
                </a:spcBef>
                <a:buFontTx/>
                <a:buNone/>
              </a:pPr>
              <a:r>
                <a:rPr lang="en-US" sz="1400" b="1">
                  <a:solidFill>
                    <a:srgbClr val="00FF00"/>
                  </a:solidFill>
                  <a:latin typeface="Arial" charset="0"/>
                </a:rPr>
                <a:t>Victims, High Probability of Survival</a:t>
              </a:r>
              <a:endParaRPr lang="en-US">
                <a:solidFill>
                  <a:srgbClr val="00FF00"/>
                </a:solidFill>
                <a:latin typeface="Times New Roman" pitchFamily="18" charset="0"/>
              </a:endParaRPr>
            </a:p>
          </p:txBody>
        </p:sp>
        <p:sp>
          <p:nvSpPr>
            <p:cNvPr id="153663" name="Line 63"/>
            <p:cNvSpPr>
              <a:spLocks noChangeShapeType="1"/>
            </p:cNvSpPr>
            <p:nvPr/>
          </p:nvSpPr>
          <p:spPr bwMode="auto">
            <a:xfrm>
              <a:off x="2016" y="2619"/>
              <a:ext cx="3512" cy="0"/>
            </a:xfrm>
            <a:prstGeom prst="line">
              <a:avLst/>
            </a:prstGeom>
            <a:noFill/>
            <a:ln w="9525">
              <a:solidFill>
                <a:srgbClr val="3366FF"/>
              </a:solidFill>
              <a:round/>
              <a:headEnd/>
              <a:tailEnd/>
            </a:ln>
            <a:effectLst/>
          </p:spPr>
          <p:txBody>
            <a:bodyPr wrap="none" anchor="ctr"/>
            <a:lstStyle/>
            <a:p>
              <a:endParaRPr lang="en-US"/>
            </a:p>
          </p:txBody>
        </p:sp>
        <p:sp>
          <p:nvSpPr>
            <p:cNvPr id="153664" name="Text Box 64"/>
            <p:cNvSpPr txBox="1">
              <a:spLocks noChangeArrowheads="1"/>
            </p:cNvSpPr>
            <p:nvPr/>
          </p:nvSpPr>
          <p:spPr bwMode="auto">
            <a:xfrm>
              <a:off x="1976" y="2673"/>
              <a:ext cx="3080" cy="923"/>
            </a:xfrm>
            <a:prstGeom prst="rect">
              <a:avLst/>
            </a:prstGeom>
            <a:noFill/>
            <a:ln w="9525">
              <a:noFill/>
              <a:miter lim="800000"/>
              <a:headEnd/>
              <a:tailEnd/>
            </a:ln>
            <a:effectLst/>
          </p:spPr>
          <p:txBody>
            <a:bodyPr>
              <a:spAutoFit/>
            </a:bodyPr>
            <a:lstStyle/>
            <a:p>
              <a:pPr marL="177800" indent="-177800" algn="l">
                <a:spcBef>
                  <a:spcPct val="50000"/>
                </a:spcBef>
              </a:pPr>
              <a:r>
                <a:rPr lang="en-US" sz="1800" b="1">
                  <a:latin typeface="Arial" charset="0"/>
                </a:rPr>
                <a:t>When actions are directed toward the rescue of victims with high probability of survival, first responders may be subjected to high risk.  It is reasonable to face risks in order to save a life.</a:t>
              </a:r>
              <a:endParaRPr lang="en-US" sz="2000" b="1">
                <a:latin typeface="Arial" charset="0"/>
              </a:endParaRPr>
            </a:p>
          </p:txBody>
        </p:sp>
      </p:grpSp>
      <p:sp>
        <p:nvSpPr>
          <p:cNvPr id="153665" name="Text Box 6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3</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3624"/>
                                        </p:tgtEl>
                                        <p:attrNameLst>
                                          <p:attrName>style.visibility</p:attrName>
                                        </p:attrNameLst>
                                      </p:cBhvr>
                                      <p:to>
                                        <p:strVal val="visible"/>
                                      </p:to>
                                    </p:set>
                                    <p:animEffect transition="in" filter="wipe(left)">
                                      <p:cBhvr>
                                        <p:cTn id="7" dur="500"/>
                                        <p:tgtEl>
                                          <p:spTgt spid="1536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602"/>
                                        </p:tgtEl>
                                        <p:attrNameLst>
                                          <p:attrName>style.visibility</p:attrName>
                                        </p:attrNameLst>
                                      </p:cBhvr>
                                      <p:to>
                                        <p:strVal val="visible"/>
                                      </p:to>
                                    </p:set>
                                    <p:animEffect transition="in" filter="wipe(left)">
                                      <p:cBhvr>
                                        <p:cTn id="12" dur="500"/>
                                        <p:tgtEl>
                                          <p:spTgt spid="1536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3644"/>
                                        </p:tgtEl>
                                        <p:attrNameLst>
                                          <p:attrName>style.visibility</p:attrName>
                                        </p:attrNameLst>
                                      </p:cBhvr>
                                      <p:to>
                                        <p:strVal val="visible"/>
                                      </p:to>
                                    </p:set>
                                    <p:animEffect transition="in" filter="wipe(left)">
                                      <p:cBhvr>
                                        <p:cTn id="17" dur="500"/>
                                        <p:tgtEl>
                                          <p:spTgt spid="153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Group 1026"/>
          <p:cNvGrpSpPr>
            <a:grpSpLocks/>
          </p:cNvGrpSpPr>
          <p:nvPr/>
        </p:nvGrpSpPr>
        <p:grpSpPr bwMode="auto">
          <a:xfrm>
            <a:off x="690563" y="1546225"/>
            <a:ext cx="8148637" cy="4221163"/>
            <a:chOff x="435" y="974"/>
            <a:chExt cx="5133" cy="2659"/>
          </a:xfrm>
        </p:grpSpPr>
        <p:sp>
          <p:nvSpPr>
            <p:cNvPr id="154627" name="Line 1027"/>
            <p:cNvSpPr>
              <a:spLocks noChangeShapeType="1"/>
            </p:cNvSpPr>
            <p:nvPr/>
          </p:nvSpPr>
          <p:spPr bwMode="auto">
            <a:xfrm flipH="1" flipV="1">
              <a:off x="435" y="1672"/>
              <a:ext cx="2548" cy="0"/>
            </a:xfrm>
            <a:prstGeom prst="line">
              <a:avLst/>
            </a:prstGeom>
            <a:noFill/>
            <a:ln w="9525">
              <a:solidFill>
                <a:schemeClr val="tx2"/>
              </a:solidFill>
              <a:round/>
              <a:headEnd/>
              <a:tailEnd/>
            </a:ln>
            <a:effectLst/>
          </p:spPr>
          <p:txBody>
            <a:bodyPr wrap="none" anchor="ctr"/>
            <a:lstStyle/>
            <a:p>
              <a:endParaRPr lang="en-US"/>
            </a:p>
          </p:txBody>
        </p:sp>
        <p:sp>
          <p:nvSpPr>
            <p:cNvPr id="154628" name="Text Box 1028"/>
            <p:cNvSpPr txBox="1">
              <a:spLocks noChangeArrowheads="1"/>
            </p:cNvSpPr>
            <p:nvPr/>
          </p:nvSpPr>
          <p:spPr bwMode="auto">
            <a:xfrm>
              <a:off x="2984" y="974"/>
              <a:ext cx="2584" cy="2659"/>
            </a:xfrm>
            <a:prstGeom prst="rect">
              <a:avLst/>
            </a:prstGeom>
            <a:solidFill>
              <a:schemeClr val="bg1"/>
            </a:solidFill>
            <a:ln w="9525">
              <a:solidFill>
                <a:schemeClr val="tx2"/>
              </a:solidFill>
              <a:miter lim="800000"/>
              <a:headEnd/>
              <a:tailEnd/>
            </a:ln>
            <a:effectLst/>
          </p:spPr>
          <p:txBody>
            <a:bodyPr>
              <a:spAutoFit/>
            </a:bodyPr>
            <a:lstStyle/>
            <a:p>
              <a:pPr algn="l">
                <a:spcBef>
                  <a:spcPct val="50000"/>
                </a:spcBef>
                <a:buFontTx/>
                <a:buNone/>
                <a:tabLst>
                  <a:tab pos="228600" algn="l"/>
                </a:tabLst>
              </a:pPr>
              <a:r>
                <a:rPr lang="en-US" sz="1800" b="1">
                  <a:solidFill>
                    <a:schemeClr val="tx2"/>
                  </a:solidFill>
                  <a:latin typeface="Arial" charset="0"/>
                </a:rPr>
                <a:t>Observe conditions upon arrival.</a:t>
              </a:r>
            </a:p>
            <a:p>
              <a:pPr algn="l">
                <a:spcBef>
                  <a:spcPct val="0"/>
                </a:spcBef>
                <a:buFontTx/>
                <a:buNone/>
                <a:tabLst>
                  <a:tab pos="228600" algn="l"/>
                </a:tabLst>
              </a:pPr>
              <a:r>
                <a:rPr lang="en-US" sz="1800" b="1">
                  <a:solidFill>
                    <a:schemeClr val="tx2"/>
                  </a:solidFill>
                  <a:latin typeface="Arial" charset="0"/>
                </a:rPr>
                <a:t> </a:t>
              </a:r>
            </a:p>
            <a:p>
              <a:pPr algn="l">
                <a:spcBef>
                  <a:spcPct val="0"/>
                </a:spcBef>
                <a:buFontTx/>
                <a:buNone/>
                <a:tabLst>
                  <a:tab pos="228600" algn="l"/>
                </a:tabLst>
              </a:pPr>
              <a:r>
                <a:rPr lang="en-US" sz="1800" b="1">
                  <a:solidFill>
                    <a:schemeClr val="tx2"/>
                  </a:solidFill>
                  <a:latin typeface="Arial" charset="0"/>
                </a:rPr>
                <a:t>Use recognition and identification 	clues to determine the presence 	of hazardous materials.</a:t>
              </a:r>
            </a:p>
            <a:p>
              <a:pPr algn="l">
                <a:spcBef>
                  <a:spcPct val="0"/>
                </a:spcBef>
                <a:tabLst>
                  <a:tab pos="228600" algn="l"/>
                </a:tabLst>
              </a:pPr>
              <a:endParaRPr lang="en-US" sz="1800" b="1">
                <a:solidFill>
                  <a:schemeClr val="tx2"/>
                </a:solidFill>
                <a:latin typeface="Arial" charset="0"/>
              </a:endParaRPr>
            </a:p>
            <a:p>
              <a:pPr algn="l">
                <a:spcBef>
                  <a:spcPct val="0"/>
                </a:spcBef>
                <a:buFontTx/>
                <a:buNone/>
                <a:tabLst>
                  <a:tab pos="228600" algn="l"/>
                </a:tabLst>
              </a:pPr>
              <a:r>
                <a:rPr lang="en-US" sz="1800" b="1">
                  <a:solidFill>
                    <a:schemeClr val="tx2"/>
                  </a:solidFill>
                  <a:latin typeface="Arial" charset="0"/>
                </a:rPr>
                <a:t>Is the material spreading? </a:t>
              </a:r>
            </a:p>
            <a:p>
              <a:pPr algn="l">
                <a:spcBef>
                  <a:spcPct val="0"/>
                </a:spcBef>
                <a:tabLst>
                  <a:tab pos="228600" algn="l"/>
                </a:tabLst>
              </a:pPr>
              <a:endParaRPr lang="en-US" sz="1800" b="1">
                <a:solidFill>
                  <a:schemeClr val="tx2"/>
                </a:solidFill>
                <a:latin typeface="Arial" charset="0"/>
              </a:endParaRPr>
            </a:p>
            <a:p>
              <a:pPr algn="l">
                <a:spcBef>
                  <a:spcPct val="0"/>
                </a:spcBef>
                <a:buFontTx/>
                <a:buNone/>
                <a:tabLst>
                  <a:tab pos="228600" algn="l"/>
                </a:tabLst>
              </a:pPr>
              <a:r>
                <a:rPr lang="en-US" sz="1800" b="1">
                  <a:solidFill>
                    <a:schemeClr val="tx2"/>
                  </a:solidFill>
                  <a:latin typeface="Arial" charset="0"/>
                </a:rPr>
                <a:t>What hazards are likely to result 		from the spill or release?</a:t>
              </a:r>
            </a:p>
            <a:p>
              <a:pPr algn="l">
                <a:spcBef>
                  <a:spcPct val="0"/>
                </a:spcBef>
                <a:buFontTx/>
                <a:buNone/>
                <a:tabLst>
                  <a:tab pos="228600" algn="l"/>
                </a:tabLst>
              </a:pPr>
              <a:endParaRPr lang="en-US" sz="1800" b="1">
                <a:solidFill>
                  <a:schemeClr val="tx2"/>
                </a:solidFill>
                <a:latin typeface="Arial" charset="0"/>
              </a:endParaRPr>
            </a:p>
            <a:p>
              <a:pPr algn="l">
                <a:spcBef>
                  <a:spcPct val="0"/>
                </a:spcBef>
                <a:buFontTx/>
                <a:buNone/>
                <a:tabLst>
                  <a:tab pos="228600" algn="l"/>
                </a:tabLst>
              </a:pPr>
              <a:r>
                <a:rPr lang="en-US" sz="1800" b="1">
                  <a:solidFill>
                    <a:schemeClr val="tx2"/>
                  </a:solidFill>
                  <a:latin typeface="Arial" charset="0"/>
                </a:rPr>
                <a:t>Strategic priorities: Life safety 		(operating forces and civilians), 	incident stabilization, property 		and environment conservation.</a:t>
              </a:r>
            </a:p>
          </p:txBody>
        </p:sp>
      </p:grpSp>
      <p:sp>
        <p:nvSpPr>
          <p:cNvPr id="154629" name="Text Box 1029"/>
          <p:cNvSpPr txBox="1">
            <a:spLocks noChangeArrowheads="1"/>
          </p:cNvSpPr>
          <p:nvPr/>
        </p:nvSpPr>
        <p:spPr bwMode="auto">
          <a:xfrm>
            <a:off x="295275" y="939800"/>
            <a:ext cx="8836025" cy="4311650"/>
          </a:xfrm>
          <a:prstGeom prst="rect">
            <a:avLst/>
          </a:prstGeom>
          <a:noFill/>
          <a:ln w="9525">
            <a:noFill/>
            <a:miter lim="800000"/>
            <a:headEnd/>
            <a:tailEnd/>
          </a:ln>
          <a:effectLst/>
        </p:spPr>
        <p:txBody>
          <a:bodyPr>
            <a:spAutoFit/>
          </a:bodyPr>
          <a:lstStyle/>
          <a:p>
            <a:pPr algn="l">
              <a:lnSpc>
                <a:spcPct val="110000"/>
              </a:lnSpc>
              <a:spcBef>
                <a:spcPct val="50000"/>
              </a:spcBef>
              <a:buFontTx/>
              <a:buNone/>
              <a:tabLst>
                <a:tab pos="287338" algn="l"/>
              </a:tabLst>
            </a:pPr>
            <a:r>
              <a:rPr lang="en-US" b="1">
                <a:solidFill>
                  <a:srgbClr val="FF6600"/>
                </a:solidFill>
                <a:latin typeface="Arial" charset="0"/>
              </a:rPr>
              <a:t>First Responder Actions (FRAs) - An 8-step Process for Incident Management:</a:t>
            </a:r>
            <a:endParaRPr lang="en-US" b="1">
              <a:solidFill>
                <a:schemeClr val="tx2"/>
              </a:solidFill>
              <a:latin typeface="Arial" charset="0"/>
            </a:endParaRPr>
          </a:p>
          <a:p>
            <a:pPr algn="l">
              <a:lnSpc>
                <a:spcPct val="90000"/>
              </a:lnSpc>
              <a:spcBef>
                <a:spcPct val="50000"/>
              </a:spcBef>
              <a:buFontTx/>
              <a:buNone/>
              <a:tabLst>
                <a:tab pos="287338" algn="l"/>
              </a:tabLst>
            </a:pPr>
            <a:r>
              <a:rPr lang="en-US" sz="2000" b="1">
                <a:solidFill>
                  <a:srgbClr val="00FF00"/>
                </a:solidFill>
                <a:latin typeface="Arial" charset="0"/>
              </a:rPr>
              <a:t>	</a:t>
            </a:r>
            <a:r>
              <a:rPr lang="en-US" sz="2000" b="1">
                <a:solidFill>
                  <a:srgbClr val="00FF00"/>
                </a:solidFill>
                <a:effectLst>
                  <a:outerShdw blurRad="38100" dist="38100" dir="2700000" algn="tl">
                    <a:srgbClr val="000000"/>
                  </a:outerShdw>
                </a:effectLst>
                <a:latin typeface="Arial" charset="0"/>
              </a:rPr>
              <a:t>1. Establish command</a:t>
            </a:r>
            <a:endParaRPr lang="en-US" sz="2000">
              <a:solidFill>
                <a:srgbClr val="00FF00"/>
              </a:solidFill>
              <a:effectLst>
                <a:outerShdw blurRad="38100" dist="38100" dir="2700000" algn="tl">
                  <a:srgbClr val="000000"/>
                </a:outerShdw>
              </a:effectLst>
              <a:latin typeface="Arial" charset="0"/>
            </a:endParaRP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2. Survey the scene</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3. Collect / interpret information</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4. Assess vulnerable population</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5. Identify container damage</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6. Isolate the hazard</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7. Create an action plan</a:t>
            </a:r>
          </a:p>
          <a:p>
            <a:pPr algn="l">
              <a:lnSpc>
                <a:spcPct val="90000"/>
              </a:lnSpc>
              <a:spcBef>
                <a:spcPct val="50000"/>
              </a:spcBef>
              <a:buFontTx/>
              <a:buNone/>
              <a:tabLst>
                <a:tab pos="287338" algn="l"/>
              </a:tabLst>
            </a:pPr>
            <a:r>
              <a:rPr lang="en-US" sz="2000" b="1">
                <a:solidFill>
                  <a:srgbClr val="00FF00"/>
                </a:solidFill>
                <a:effectLst>
                  <a:outerShdw blurRad="38100" dist="38100" dir="2700000" algn="tl">
                    <a:srgbClr val="000000"/>
                  </a:outerShdw>
                </a:effectLst>
                <a:latin typeface="Arial" charset="0"/>
              </a:rPr>
              <a:t>	8. Continue to evaluate</a:t>
            </a:r>
            <a:endParaRPr lang="en-US" b="1">
              <a:latin typeface="Arial" charset="0"/>
            </a:endParaRPr>
          </a:p>
        </p:txBody>
      </p:sp>
      <p:sp>
        <p:nvSpPr>
          <p:cNvPr id="154630" name="Text Box 1030"/>
          <p:cNvSpPr txBox="1">
            <a:spLocks noChangeArrowheads="1"/>
          </p:cNvSpPr>
          <p:nvPr/>
        </p:nvSpPr>
        <p:spPr bwMode="auto">
          <a:xfrm>
            <a:off x="34925" y="269875"/>
            <a:ext cx="8821738" cy="519113"/>
          </a:xfrm>
          <a:prstGeom prst="rect">
            <a:avLst/>
          </a:prstGeom>
          <a:gradFill rotWithShape="0">
            <a:gsLst>
              <a:gs pos="0">
                <a:schemeClr val="bg2"/>
              </a:gs>
              <a:gs pos="50000">
                <a:srgbClr val="6600FF"/>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effectLst>
                  <a:outerShdw blurRad="38100" dist="38100" dir="2700000" algn="tl">
                    <a:srgbClr val="FFFFFF"/>
                  </a:outerShdw>
                </a:effectLst>
                <a:latin typeface="Arial" charset="0"/>
              </a:rPr>
              <a:t>First Responder Actions</a:t>
            </a:r>
            <a:endParaRPr lang="en-US">
              <a:latin typeface="Arial" charset="0"/>
            </a:endParaRPr>
          </a:p>
        </p:txBody>
      </p:sp>
      <p:sp>
        <p:nvSpPr>
          <p:cNvPr id="154631" name="Text Box 1031"/>
          <p:cNvSpPr txBox="1">
            <a:spLocks noChangeArrowheads="1"/>
          </p:cNvSpPr>
          <p:nvPr/>
        </p:nvSpPr>
        <p:spPr bwMode="auto">
          <a:xfrm>
            <a:off x="8648700" y="0"/>
            <a:ext cx="4445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12</a:t>
            </a:r>
            <a:endParaRPr lang="en-US" b="1">
              <a:solidFill>
                <a:srgbClr val="FFCC00"/>
              </a:solidFill>
              <a:latin typeface="Arial" charset="0"/>
            </a:endParaRPr>
          </a:p>
        </p:txBody>
      </p:sp>
      <p:sp>
        <p:nvSpPr>
          <p:cNvPr id="154632" name="Line 1032"/>
          <p:cNvSpPr>
            <a:spLocks noChangeShapeType="1"/>
          </p:cNvSpPr>
          <p:nvPr/>
        </p:nvSpPr>
        <p:spPr bwMode="auto">
          <a:xfrm flipH="1">
            <a:off x="428625" y="5054600"/>
            <a:ext cx="160338" cy="0"/>
          </a:xfrm>
          <a:prstGeom prst="line">
            <a:avLst/>
          </a:prstGeom>
          <a:noFill/>
          <a:ln w="28575">
            <a:solidFill>
              <a:schemeClr val="hlink"/>
            </a:solidFill>
            <a:round/>
            <a:headEnd/>
            <a:tailEnd/>
          </a:ln>
          <a:effectLst/>
        </p:spPr>
        <p:txBody>
          <a:bodyPr wrap="none" anchor="ctr"/>
          <a:lstStyle/>
          <a:p>
            <a:endParaRPr lang="en-US"/>
          </a:p>
        </p:txBody>
      </p:sp>
      <p:sp>
        <p:nvSpPr>
          <p:cNvPr id="154633" name="Line 1033"/>
          <p:cNvSpPr>
            <a:spLocks noChangeShapeType="1"/>
          </p:cNvSpPr>
          <p:nvPr/>
        </p:nvSpPr>
        <p:spPr bwMode="auto">
          <a:xfrm flipV="1">
            <a:off x="431800" y="1846263"/>
            <a:ext cx="0" cy="3208337"/>
          </a:xfrm>
          <a:prstGeom prst="line">
            <a:avLst/>
          </a:prstGeom>
          <a:noFill/>
          <a:ln w="28575">
            <a:solidFill>
              <a:schemeClr val="hlink"/>
            </a:solidFill>
            <a:prstDash val="lgDash"/>
            <a:round/>
            <a:headEnd/>
            <a:tailEnd type="triangle" w="med" len="med"/>
          </a:ln>
          <a:effectLst/>
        </p:spPr>
        <p:txBody>
          <a:bodyPr wrap="none" anchor="ctr"/>
          <a:lstStyle/>
          <a:p>
            <a:endParaRPr lang="en-US"/>
          </a:p>
        </p:txBody>
      </p:sp>
      <p:grpSp>
        <p:nvGrpSpPr>
          <p:cNvPr id="154634" name="Group 1034"/>
          <p:cNvGrpSpPr>
            <a:grpSpLocks/>
          </p:cNvGrpSpPr>
          <p:nvPr/>
        </p:nvGrpSpPr>
        <p:grpSpPr bwMode="auto">
          <a:xfrm>
            <a:off x="676275" y="1497013"/>
            <a:ext cx="8132763" cy="4260850"/>
            <a:chOff x="426" y="943"/>
            <a:chExt cx="5123" cy="2684"/>
          </a:xfrm>
        </p:grpSpPr>
        <p:sp>
          <p:nvSpPr>
            <p:cNvPr id="154635" name="Text Box 1035"/>
            <p:cNvSpPr txBox="1">
              <a:spLocks noChangeArrowheads="1"/>
            </p:cNvSpPr>
            <p:nvPr/>
          </p:nvSpPr>
          <p:spPr bwMode="auto">
            <a:xfrm>
              <a:off x="2962" y="943"/>
              <a:ext cx="2587" cy="2684"/>
            </a:xfrm>
            <a:prstGeom prst="rect">
              <a:avLst/>
            </a:prstGeom>
            <a:noFill/>
            <a:ln w="9525">
              <a:solidFill>
                <a:schemeClr val="tx2"/>
              </a:solidFill>
              <a:miter lim="800000"/>
              <a:headEnd/>
              <a:tailEnd/>
            </a:ln>
            <a:effectLst/>
          </p:spPr>
          <p:txBody>
            <a:bodyPr>
              <a:spAutoFit/>
            </a:bodyPr>
            <a:lstStyle/>
            <a:p>
              <a:pPr algn="l">
                <a:spcBef>
                  <a:spcPct val="50000"/>
                </a:spcBef>
                <a:buFontTx/>
                <a:buNone/>
                <a:tabLst>
                  <a:tab pos="236538" algn="l"/>
                </a:tabLst>
              </a:pPr>
              <a:r>
                <a:rPr lang="en-US" sz="1800" b="1">
                  <a:solidFill>
                    <a:schemeClr val="tx2"/>
                  </a:solidFill>
                  <a:latin typeface="Arial" charset="0"/>
                </a:rPr>
                <a:t>Secure the scene. </a:t>
              </a:r>
            </a:p>
            <a:p>
              <a:pPr algn="l">
                <a:spcBef>
                  <a:spcPct val="50000"/>
                </a:spcBef>
                <a:buFontTx/>
                <a:buNone/>
                <a:tabLst>
                  <a:tab pos="236538" algn="l"/>
                </a:tabLst>
              </a:pPr>
              <a:r>
                <a:rPr lang="en-US" sz="1800" b="1">
                  <a:solidFill>
                    <a:schemeClr val="tx2"/>
                  </a:solidFill>
                  <a:latin typeface="Arial" charset="0"/>
                </a:rPr>
                <a:t>Establish controlled access areas. </a:t>
              </a:r>
            </a:p>
            <a:p>
              <a:pPr algn="l">
                <a:spcBef>
                  <a:spcPct val="50000"/>
                </a:spcBef>
                <a:buFontTx/>
                <a:buNone/>
                <a:tabLst>
                  <a:tab pos="236538" algn="l"/>
                </a:tabLst>
              </a:pPr>
              <a:r>
                <a:rPr lang="en-US" sz="1800" b="1">
                  <a:solidFill>
                    <a:schemeClr val="tx2"/>
                  </a:solidFill>
                  <a:latin typeface="Arial" charset="0"/>
                </a:rPr>
                <a:t>Start at an outside perimeter and 		work toward isolation of the 		contaminated area.</a:t>
              </a:r>
            </a:p>
            <a:p>
              <a:pPr algn="l">
                <a:spcBef>
                  <a:spcPct val="50000"/>
                </a:spcBef>
                <a:buFontTx/>
                <a:buNone/>
                <a:tabLst>
                  <a:tab pos="236538" algn="l"/>
                </a:tabLst>
              </a:pPr>
              <a:endParaRPr lang="en-US" sz="2000" b="1">
                <a:solidFill>
                  <a:schemeClr val="tx2"/>
                </a:solidFill>
                <a:latin typeface="Arial" charset="0"/>
              </a:endParaRPr>
            </a:p>
            <a:p>
              <a:pPr algn="l">
                <a:spcBef>
                  <a:spcPct val="50000"/>
                </a:spcBef>
                <a:tabLst>
                  <a:tab pos="236538" algn="l"/>
                </a:tabLst>
              </a:pPr>
              <a:endParaRPr lang="en-US" sz="1400" b="1">
                <a:solidFill>
                  <a:schemeClr val="tx2"/>
                </a:solidFill>
                <a:latin typeface="Arial" charset="0"/>
              </a:endParaRPr>
            </a:p>
            <a:p>
              <a:pPr algn="l">
                <a:spcBef>
                  <a:spcPct val="50000"/>
                </a:spcBef>
                <a:buFontTx/>
                <a:buNone/>
                <a:tabLst>
                  <a:tab pos="236538" algn="l"/>
                </a:tabLst>
              </a:pPr>
              <a:endParaRPr lang="en-US" sz="1400" b="1">
                <a:solidFill>
                  <a:schemeClr val="tx2"/>
                </a:solidFill>
                <a:latin typeface="Arial" charset="0"/>
              </a:endParaRPr>
            </a:p>
            <a:p>
              <a:pPr algn="l">
                <a:spcBef>
                  <a:spcPct val="50000"/>
                </a:spcBef>
                <a:tabLst>
                  <a:tab pos="236538" algn="l"/>
                </a:tabLst>
              </a:pPr>
              <a:endParaRPr lang="en-US" sz="1400" b="1">
                <a:solidFill>
                  <a:schemeClr val="tx2"/>
                </a:solidFill>
                <a:latin typeface="Arial" charset="0"/>
              </a:endParaRPr>
            </a:p>
            <a:p>
              <a:pPr algn="l">
                <a:spcBef>
                  <a:spcPct val="50000"/>
                </a:spcBef>
                <a:tabLst>
                  <a:tab pos="236538" algn="l"/>
                </a:tabLst>
              </a:pPr>
              <a:endParaRPr lang="en-US" sz="1400" b="1">
                <a:latin typeface="Arial" charset="0"/>
              </a:endParaRPr>
            </a:p>
            <a:p>
              <a:pPr algn="l">
                <a:spcBef>
                  <a:spcPct val="50000"/>
                </a:spcBef>
                <a:tabLst>
                  <a:tab pos="236538" algn="l"/>
                </a:tabLst>
              </a:pPr>
              <a:endParaRPr lang="en-US" sz="1400" b="1">
                <a:latin typeface="Arial" charset="0"/>
              </a:endParaRPr>
            </a:p>
            <a:p>
              <a:pPr algn="l">
                <a:spcBef>
                  <a:spcPct val="50000"/>
                </a:spcBef>
                <a:tabLst>
                  <a:tab pos="236538" algn="l"/>
                </a:tabLst>
              </a:pPr>
              <a:endParaRPr lang="en-US" sz="2000" b="1">
                <a:latin typeface="Arial" charset="0"/>
              </a:endParaRPr>
            </a:p>
          </p:txBody>
        </p:sp>
        <p:grpSp>
          <p:nvGrpSpPr>
            <p:cNvPr id="154636" name="Group 1036"/>
            <p:cNvGrpSpPr>
              <a:grpSpLocks/>
            </p:cNvGrpSpPr>
            <p:nvPr/>
          </p:nvGrpSpPr>
          <p:grpSpPr bwMode="auto">
            <a:xfrm>
              <a:off x="2965" y="2185"/>
              <a:ext cx="2474" cy="1252"/>
              <a:chOff x="2965" y="2185"/>
              <a:chExt cx="2474" cy="1252"/>
            </a:xfrm>
          </p:grpSpPr>
          <p:sp>
            <p:nvSpPr>
              <p:cNvPr id="154637" name="Oval 1037"/>
              <p:cNvSpPr>
                <a:spLocks noChangeArrowheads="1"/>
              </p:cNvSpPr>
              <p:nvPr/>
            </p:nvSpPr>
            <p:spPr bwMode="auto">
              <a:xfrm>
                <a:off x="4187" y="2185"/>
                <a:ext cx="1252" cy="1252"/>
              </a:xfrm>
              <a:prstGeom prst="ellipse">
                <a:avLst/>
              </a:prstGeom>
              <a:solidFill>
                <a:srgbClr val="FFFFCC"/>
              </a:solidFill>
              <a:ln w="9525">
                <a:noFill/>
                <a:round/>
                <a:headEnd/>
                <a:tailEnd/>
              </a:ln>
              <a:effectLst/>
            </p:spPr>
            <p:txBody>
              <a:bodyPr wrap="none" anchor="ctr"/>
              <a:lstStyle/>
              <a:p>
                <a:endParaRPr lang="en-US"/>
              </a:p>
            </p:txBody>
          </p:sp>
          <p:sp>
            <p:nvSpPr>
              <p:cNvPr id="154638" name="Oval 1038"/>
              <p:cNvSpPr>
                <a:spLocks noChangeArrowheads="1"/>
              </p:cNvSpPr>
              <p:nvPr/>
            </p:nvSpPr>
            <p:spPr bwMode="auto">
              <a:xfrm>
                <a:off x="4370" y="2372"/>
                <a:ext cx="880" cy="880"/>
              </a:xfrm>
              <a:prstGeom prst="ellipse">
                <a:avLst/>
              </a:prstGeom>
              <a:solidFill>
                <a:srgbClr val="FFFF00"/>
              </a:solidFill>
              <a:ln w="9525">
                <a:solidFill>
                  <a:schemeClr val="bg2"/>
                </a:solidFill>
                <a:round/>
                <a:headEnd/>
                <a:tailEnd/>
              </a:ln>
              <a:effectLst/>
            </p:spPr>
            <p:txBody>
              <a:bodyPr wrap="none" anchor="ctr"/>
              <a:lstStyle/>
              <a:p>
                <a:endParaRPr lang="en-US"/>
              </a:p>
            </p:txBody>
          </p:sp>
          <p:sp>
            <p:nvSpPr>
              <p:cNvPr id="154639" name="Oval 1039"/>
              <p:cNvSpPr>
                <a:spLocks noChangeArrowheads="1"/>
              </p:cNvSpPr>
              <p:nvPr/>
            </p:nvSpPr>
            <p:spPr bwMode="auto">
              <a:xfrm>
                <a:off x="4543" y="2548"/>
                <a:ext cx="533" cy="533"/>
              </a:xfrm>
              <a:prstGeom prst="ellipse">
                <a:avLst/>
              </a:prstGeom>
              <a:solidFill>
                <a:schemeClr val="accent1"/>
              </a:solidFill>
              <a:ln w="9525">
                <a:solidFill>
                  <a:schemeClr val="bg2"/>
                </a:solidFill>
                <a:round/>
                <a:headEnd/>
                <a:tailEnd/>
              </a:ln>
              <a:effectLst/>
            </p:spPr>
            <p:txBody>
              <a:bodyPr wrap="none" anchor="ctr"/>
              <a:lstStyle/>
              <a:p>
                <a:endParaRPr lang="en-US"/>
              </a:p>
            </p:txBody>
          </p:sp>
          <p:sp>
            <p:nvSpPr>
              <p:cNvPr id="154640" name="Oval 1040"/>
              <p:cNvSpPr>
                <a:spLocks noChangeArrowheads="1"/>
              </p:cNvSpPr>
              <p:nvPr/>
            </p:nvSpPr>
            <p:spPr bwMode="auto">
              <a:xfrm>
                <a:off x="4698" y="2696"/>
                <a:ext cx="235" cy="235"/>
              </a:xfrm>
              <a:prstGeom prst="ellipse">
                <a:avLst/>
              </a:prstGeom>
              <a:solidFill>
                <a:schemeClr val="hlink"/>
              </a:solidFill>
              <a:ln w="9525">
                <a:solidFill>
                  <a:schemeClr val="bg2"/>
                </a:solidFill>
                <a:round/>
                <a:headEnd/>
                <a:tailEnd/>
              </a:ln>
              <a:effectLst/>
            </p:spPr>
            <p:txBody>
              <a:bodyPr wrap="none" anchor="ctr"/>
              <a:lstStyle/>
              <a:p>
                <a:endParaRPr lang="en-US"/>
              </a:p>
            </p:txBody>
          </p:sp>
          <p:sp>
            <p:nvSpPr>
              <p:cNvPr id="154641" name="AutoShape 1041"/>
              <p:cNvSpPr>
                <a:spLocks/>
              </p:cNvSpPr>
              <p:nvPr/>
            </p:nvSpPr>
            <p:spPr bwMode="auto">
              <a:xfrm>
                <a:off x="2969" y="2226"/>
                <a:ext cx="1314" cy="204"/>
              </a:xfrm>
              <a:prstGeom prst="callout1">
                <a:avLst>
                  <a:gd name="adj1" fmla="val 35296"/>
                  <a:gd name="adj2" fmla="val 103653"/>
                  <a:gd name="adj3" fmla="val 76472"/>
                  <a:gd name="adj4" fmla="val 119481"/>
                </a:avLst>
              </a:prstGeom>
              <a:noFill/>
              <a:ln w="19050">
                <a:solidFill>
                  <a:srgbClr val="00CCFF"/>
                </a:solidFill>
                <a:miter lim="800000"/>
                <a:headEnd/>
                <a:tailEnd type="triangle" w="med" len="med"/>
              </a:ln>
              <a:effectLst/>
            </p:spPr>
            <p:txBody>
              <a:bodyPr>
                <a:spAutoFit/>
              </a:bodyPr>
              <a:lstStyle/>
              <a:p>
                <a:pPr algn="l">
                  <a:spcBef>
                    <a:spcPct val="0"/>
                  </a:spcBef>
                  <a:buFontTx/>
                  <a:buNone/>
                </a:pPr>
                <a:r>
                  <a:rPr lang="en-US" sz="1400" b="1">
                    <a:solidFill>
                      <a:schemeClr val="accent2"/>
                    </a:solidFill>
                    <a:latin typeface="Arial" charset="0"/>
                  </a:rPr>
                  <a:t>1. Isolation Perimeter</a:t>
                </a:r>
                <a:endParaRPr lang="en-US" sz="1200">
                  <a:latin typeface="Arial" charset="0"/>
                </a:endParaRPr>
              </a:p>
            </p:txBody>
          </p:sp>
          <p:sp>
            <p:nvSpPr>
              <p:cNvPr id="154642" name="AutoShape 1042"/>
              <p:cNvSpPr>
                <a:spLocks/>
              </p:cNvSpPr>
              <p:nvPr/>
            </p:nvSpPr>
            <p:spPr bwMode="auto">
              <a:xfrm>
                <a:off x="2969" y="2520"/>
                <a:ext cx="840" cy="204"/>
              </a:xfrm>
              <a:prstGeom prst="callout1">
                <a:avLst>
                  <a:gd name="adj1" fmla="val 35296"/>
                  <a:gd name="adj2" fmla="val 105713"/>
                  <a:gd name="adj3" fmla="val 84806"/>
                  <a:gd name="adj4" fmla="val 183810"/>
                </a:avLst>
              </a:prstGeom>
              <a:noFill/>
              <a:ln w="19050">
                <a:solidFill>
                  <a:srgbClr val="00CCFF"/>
                </a:solidFill>
                <a:miter lim="800000"/>
                <a:headEnd/>
                <a:tailEnd type="triangle" w="med" len="med"/>
              </a:ln>
              <a:effectLst/>
            </p:spPr>
            <p:txBody>
              <a:bodyPr>
                <a:spAutoFit/>
              </a:bodyPr>
              <a:lstStyle/>
              <a:p>
                <a:pPr algn="l">
                  <a:spcBef>
                    <a:spcPct val="0"/>
                  </a:spcBef>
                  <a:buFontTx/>
                  <a:buNone/>
                </a:pPr>
                <a:r>
                  <a:rPr lang="en-US" sz="1400" b="1">
                    <a:solidFill>
                      <a:schemeClr val="accent2"/>
                    </a:solidFill>
                    <a:latin typeface="Arial" charset="0"/>
                  </a:rPr>
                  <a:t>2. Cold Zone</a:t>
                </a:r>
                <a:endParaRPr lang="en-US" sz="1200">
                  <a:latin typeface="Arial" charset="0"/>
                </a:endParaRPr>
              </a:p>
            </p:txBody>
          </p:sp>
          <p:sp>
            <p:nvSpPr>
              <p:cNvPr id="154643" name="AutoShape 1043"/>
              <p:cNvSpPr>
                <a:spLocks/>
              </p:cNvSpPr>
              <p:nvPr/>
            </p:nvSpPr>
            <p:spPr bwMode="auto">
              <a:xfrm>
                <a:off x="2973" y="2808"/>
                <a:ext cx="872" cy="204"/>
              </a:xfrm>
              <a:prstGeom prst="callout1">
                <a:avLst>
                  <a:gd name="adj1" fmla="val 35296"/>
                  <a:gd name="adj2" fmla="val 105505"/>
                  <a:gd name="adj3" fmla="val 12745"/>
                  <a:gd name="adj4" fmla="val 193120"/>
                </a:avLst>
              </a:prstGeom>
              <a:solidFill>
                <a:schemeClr val="bg2"/>
              </a:solidFill>
              <a:ln w="19050">
                <a:solidFill>
                  <a:srgbClr val="00CCFF"/>
                </a:solidFill>
                <a:miter lim="800000"/>
                <a:headEnd/>
                <a:tailEnd type="triangle" w="med" len="med"/>
              </a:ln>
              <a:effectLst/>
            </p:spPr>
            <p:txBody>
              <a:bodyPr>
                <a:spAutoFit/>
              </a:bodyPr>
              <a:lstStyle/>
              <a:p>
                <a:pPr algn="l">
                  <a:spcBef>
                    <a:spcPct val="0"/>
                  </a:spcBef>
                  <a:buFontTx/>
                  <a:buNone/>
                </a:pPr>
                <a:r>
                  <a:rPr lang="en-US" sz="1400" b="1">
                    <a:solidFill>
                      <a:schemeClr val="accent2"/>
                    </a:solidFill>
                    <a:latin typeface="Arial" charset="0"/>
                  </a:rPr>
                  <a:t>3. Warm Zone</a:t>
                </a:r>
                <a:endParaRPr lang="en-US" sz="1200">
                  <a:latin typeface="Arial" charset="0"/>
                </a:endParaRPr>
              </a:p>
            </p:txBody>
          </p:sp>
          <p:sp>
            <p:nvSpPr>
              <p:cNvPr id="154644" name="AutoShape 1044"/>
              <p:cNvSpPr>
                <a:spLocks/>
              </p:cNvSpPr>
              <p:nvPr/>
            </p:nvSpPr>
            <p:spPr bwMode="auto">
              <a:xfrm>
                <a:off x="2965" y="3116"/>
                <a:ext cx="768" cy="204"/>
              </a:xfrm>
              <a:prstGeom prst="callout1">
                <a:avLst>
                  <a:gd name="adj1" fmla="val 35296"/>
                  <a:gd name="adj2" fmla="val 106250"/>
                  <a:gd name="adj3" fmla="val -139218"/>
                  <a:gd name="adj4" fmla="val 243231"/>
                </a:avLst>
              </a:prstGeom>
              <a:noFill/>
              <a:ln w="19050">
                <a:solidFill>
                  <a:srgbClr val="00CCFF"/>
                </a:solidFill>
                <a:miter lim="800000"/>
                <a:headEnd/>
                <a:tailEnd type="triangle" w="med" len="med"/>
              </a:ln>
              <a:effectLst/>
            </p:spPr>
            <p:txBody>
              <a:bodyPr>
                <a:spAutoFit/>
              </a:bodyPr>
              <a:lstStyle/>
              <a:p>
                <a:pPr algn="l">
                  <a:spcBef>
                    <a:spcPct val="0"/>
                  </a:spcBef>
                  <a:buFontTx/>
                  <a:buNone/>
                </a:pPr>
                <a:r>
                  <a:rPr lang="en-US" sz="1400" b="1">
                    <a:solidFill>
                      <a:schemeClr val="accent2"/>
                    </a:solidFill>
                    <a:latin typeface="Arial" charset="0"/>
                  </a:rPr>
                  <a:t>4. Hot Zone</a:t>
                </a:r>
                <a:endParaRPr lang="en-US" sz="1200">
                  <a:solidFill>
                    <a:schemeClr val="tx2"/>
                  </a:solidFill>
                  <a:latin typeface="Arial" charset="0"/>
                </a:endParaRPr>
              </a:p>
            </p:txBody>
          </p:sp>
        </p:grpSp>
        <p:sp>
          <p:nvSpPr>
            <p:cNvPr id="154645" name="Line 1045"/>
            <p:cNvSpPr>
              <a:spLocks noChangeShapeType="1"/>
            </p:cNvSpPr>
            <p:nvPr/>
          </p:nvSpPr>
          <p:spPr bwMode="auto">
            <a:xfrm>
              <a:off x="426" y="1397"/>
              <a:ext cx="2526" cy="0"/>
            </a:xfrm>
            <a:prstGeom prst="line">
              <a:avLst/>
            </a:prstGeom>
            <a:noFill/>
            <a:ln w="9525">
              <a:solidFill>
                <a:schemeClr val="tx2"/>
              </a:solidFill>
              <a:round/>
              <a:headEnd/>
              <a:tailEnd/>
            </a:ln>
            <a:effectLst/>
          </p:spPr>
          <p:txBody>
            <a:bodyPr wrap="none" anchor="ctr"/>
            <a:lstStyle/>
            <a:p>
              <a:endParaRPr lang="en-US"/>
            </a:p>
          </p:txBody>
        </p:sp>
      </p:grpSp>
      <p:grpSp>
        <p:nvGrpSpPr>
          <p:cNvPr id="154646" name="Group 1046"/>
          <p:cNvGrpSpPr>
            <a:grpSpLocks/>
          </p:cNvGrpSpPr>
          <p:nvPr/>
        </p:nvGrpSpPr>
        <p:grpSpPr bwMode="auto">
          <a:xfrm>
            <a:off x="685800" y="1608138"/>
            <a:ext cx="8255000" cy="4221162"/>
            <a:chOff x="-614" y="1013"/>
            <a:chExt cx="5200" cy="2659"/>
          </a:xfrm>
        </p:grpSpPr>
        <p:sp>
          <p:nvSpPr>
            <p:cNvPr id="154647" name="Text Box 1047"/>
            <p:cNvSpPr txBox="1">
              <a:spLocks noChangeArrowheads="1"/>
            </p:cNvSpPr>
            <p:nvPr/>
          </p:nvSpPr>
          <p:spPr bwMode="auto">
            <a:xfrm>
              <a:off x="1912" y="1013"/>
              <a:ext cx="2674" cy="2659"/>
            </a:xfrm>
            <a:prstGeom prst="rect">
              <a:avLst/>
            </a:prstGeom>
            <a:solidFill>
              <a:schemeClr val="bg1"/>
            </a:solidFill>
            <a:ln w="9525">
              <a:solidFill>
                <a:schemeClr val="tx2"/>
              </a:solidFill>
              <a:miter lim="800000"/>
              <a:headEnd/>
              <a:tailEnd/>
            </a:ln>
            <a:effectLst/>
          </p:spPr>
          <p:txBody>
            <a:bodyPr>
              <a:spAutoFit/>
            </a:bodyPr>
            <a:lstStyle/>
            <a:p>
              <a:pPr marL="228600" indent="-228600" algn="l">
                <a:spcBef>
                  <a:spcPct val="0"/>
                </a:spcBef>
                <a:buFontTx/>
                <a:buNone/>
                <a:tabLst>
                  <a:tab pos="457200" algn="l"/>
                </a:tabLst>
              </a:pPr>
              <a:r>
                <a:rPr lang="en-US" sz="1800" b="1">
                  <a:solidFill>
                    <a:schemeClr val="tx2"/>
                  </a:solidFill>
                  <a:latin typeface="Arial" charset="0"/>
                </a:rPr>
                <a:t>Evaluate container markings.</a:t>
              </a:r>
            </a:p>
            <a:p>
              <a:pPr marL="228600" indent="-228600" algn="l">
                <a:spcBef>
                  <a:spcPct val="0"/>
                </a:spcBef>
                <a:buFontTx/>
                <a:buNone/>
                <a:tabLst>
                  <a:tab pos="457200" algn="l"/>
                </a:tabLst>
              </a:pPr>
              <a:endParaRPr lang="en-US" sz="1800" b="1">
                <a:solidFill>
                  <a:schemeClr val="tx2"/>
                </a:solidFill>
                <a:latin typeface="Arial" charset="0"/>
              </a:endParaRPr>
            </a:p>
            <a:p>
              <a:pPr marL="228600" indent="-228600" algn="l">
                <a:spcBef>
                  <a:spcPct val="0"/>
                </a:spcBef>
                <a:buFontTx/>
                <a:buNone/>
                <a:tabLst>
                  <a:tab pos="457200" algn="l"/>
                </a:tabLst>
              </a:pPr>
              <a:r>
                <a:rPr lang="en-US" sz="1800" b="1">
                  <a:solidFill>
                    <a:schemeClr val="tx2"/>
                  </a:solidFill>
                  <a:latin typeface="Arial" charset="0"/>
                </a:rPr>
                <a:t>Estimate amount of hazardous 	materials present, form of the 	material, and point of release.</a:t>
              </a:r>
            </a:p>
            <a:p>
              <a:pPr marL="228600" indent="-228600" algn="l">
                <a:spcBef>
                  <a:spcPct val="0"/>
                </a:spcBef>
                <a:tabLst>
                  <a:tab pos="457200" algn="l"/>
                </a:tabLst>
              </a:pPr>
              <a:endParaRPr lang="en-US" sz="1800" b="1">
                <a:solidFill>
                  <a:schemeClr val="tx2"/>
                </a:solidFill>
                <a:latin typeface="Arial" charset="0"/>
              </a:endParaRPr>
            </a:p>
            <a:p>
              <a:pPr marL="228600" indent="-228600" algn="l">
                <a:spcBef>
                  <a:spcPct val="0"/>
                </a:spcBef>
                <a:buFontTx/>
                <a:buNone/>
                <a:tabLst>
                  <a:tab pos="457200" algn="l"/>
                </a:tabLst>
              </a:pPr>
              <a:r>
                <a:rPr lang="en-US" sz="1800" b="1">
                  <a:solidFill>
                    <a:schemeClr val="tx2"/>
                  </a:solidFill>
                  <a:latin typeface="Arial" charset="0"/>
                </a:rPr>
                <a:t>Consult at least three resources to compare recommended response actions.</a:t>
              </a:r>
            </a:p>
            <a:p>
              <a:pPr marL="228600" indent="-228600" algn="l">
                <a:spcBef>
                  <a:spcPct val="0"/>
                </a:spcBef>
                <a:buFontTx/>
                <a:buNone/>
                <a:tabLst>
                  <a:tab pos="457200" algn="l"/>
                </a:tabLst>
              </a:pPr>
              <a:endParaRPr lang="en-US" sz="1800" b="1">
                <a:solidFill>
                  <a:schemeClr val="tx2"/>
                </a:solidFill>
                <a:latin typeface="Arial" charset="0"/>
              </a:endParaRPr>
            </a:p>
            <a:p>
              <a:pPr marL="228600" indent="-228600" algn="l">
                <a:spcBef>
                  <a:spcPct val="0"/>
                </a:spcBef>
                <a:buFontTx/>
                <a:buNone/>
                <a:tabLst>
                  <a:tab pos="457200" algn="l"/>
                </a:tabLst>
              </a:pPr>
              <a:r>
                <a:rPr lang="en-US" sz="1800" b="1">
                  <a:solidFill>
                    <a:schemeClr val="tx2"/>
                  </a:solidFill>
                  <a:latin typeface="Arial" charset="0"/>
                </a:rPr>
                <a:t>Consider conditions at incident:</a:t>
              </a:r>
            </a:p>
            <a:p>
              <a:pPr marL="228600" indent="-228600" algn="l">
                <a:spcBef>
                  <a:spcPct val="0"/>
                </a:spcBef>
                <a:buFontTx/>
                <a:buNone/>
                <a:tabLst>
                  <a:tab pos="457200" algn="l"/>
                </a:tabLst>
              </a:pPr>
              <a:r>
                <a:rPr lang="en-US" sz="1600" b="1">
                  <a:solidFill>
                    <a:schemeClr val="tx2"/>
                  </a:solidFill>
                  <a:latin typeface="Arial" charset="0"/>
                </a:rPr>
                <a:t>	•	Look for possible ignition source</a:t>
              </a:r>
            </a:p>
            <a:p>
              <a:pPr marL="228600" indent="-228600" algn="l">
                <a:spcBef>
                  <a:spcPct val="0"/>
                </a:spcBef>
                <a:buFontTx/>
                <a:buNone/>
                <a:tabLst>
                  <a:tab pos="457200" algn="l"/>
                </a:tabLst>
              </a:pPr>
              <a:r>
                <a:rPr lang="en-US" sz="1600" b="1">
                  <a:solidFill>
                    <a:schemeClr val="tx2"/>
                  </a:solidFill>
                  <a:latin typeface="Arial" charset="0"/>
                </a:rPr>
                <a:t>	• 	Evaluate accessibility</a:t>
              </a:r>
            </a:p>
            <a:p>
              <a:pPr marL="228600" indent="-228600" algn="l">
                <a:spcBef>
                  <a:spcPct val="0"/>
                </a:spcBef>
                <a:buFontTx/>
                <a:buNone/>
                <a:tabLst>
                  <a:tab pos="457200" algn="l"/>
                </a:tabLst>
              </a:pPr>
              <a:r>
                <a:rPr lang="en-US" sz="1600" b="1">
                  <a:solidFill>
                    <a:schemeClr val="tx2"/>
                  </a:solidFill>
                  <a:latin typeface="Arial" charset="0"/>
                </a:rPr>
                <a:t>	• 	Note weather conditions and wind</a:t>
              </a:r>
            </a:p>
            <a:p>
              <a:pPr marL="228600" indent="-228600" algn="l">
                <a:spcBef>
                  <a:spcPct val="0"/>
                </a:spcBef>
                <a:buFontTx/>
                <a:buNone/>
                <a:tabLst>
                  <a:tab pos="457200" algn="l"/>
                </a:tabLst>
              </a:pPr>
              <a:r>
                <a:rPr lang="en-US">
                  <a:latin typeface="Arial" charset="0"/>
                </a:rPr>
                <a:t> </a:t>
              </a:r>
            </a:p>
          </p:txBody>
        </p:sp>
        <p:sp>
          <p:nvSpPr>
            <p:cNvPr id="154648" name="Line 1048"/>
            <p:cNvSpPr>
              <a:spLocks noChangeShapeType="1"/>
            </p:cNvSpPr>
            <p:nvPr/>
          </p:nvSpPr>
          <p:spPr bwMode="auto">
            <a:xfrm>
              <a:off x="-614" y="1941"/>
              <a:ext cx="2524" cy="0"/>
            </a:xfrm>
            <a:prstGeom prst="line">
              <a:avLst/>
            </a:prstGeom>
            <a:noFill/>
            <a:ln w="9525">
              <a:solidFill>
                <a:schemeClr val="tx2"/>
              </a:solidFill>
              <a:round/>
              <a:headEnd/>
              <a:tailEnd/>
            </a:ln>
            <a:effectLst/>
          </p:spPr>
          <p:txBody>
            <a:bodyPr wrap="none" anchor="ctr"/>
            <a:lstStyle/>
            <a:p>
              <a:endParaRPr lang="en-US"/>
            </a:p>
          </p:txBody>
        </p:sp>
      </p:grpSp>
      <p:grpSp>
        <p:nvGrpSpPr>
          <p:cNvPr id="154649" name="Group 1049"/>
          <p:cNvGrpSpPr>
            <a:grpSpLocks/>
          </p:cNvGrpSpPr>
          <p:nvPr/>
        </p:nvGrpSpPr>
        <p:grpSpPr bwMode="auto">
          <a:xfrm>
            <a:off x="681038" y="1768475"/>
            <a:ext cx="8235950" cy="3844925"/>
            <a:chOff x="444" y="1114"/>
            <a:chExt cx="5188" cy="2422"/>
          </a:xfrm>
        </p:grpSpPr>
        <p:sp>
          <p:nvSpPr>
            <p:cNvPr id="154650" name="Line 1050"/>
            <p:cNvSpPr>
              <a:spLocks noChangeShapeType="1"/>
            </p:cNvSpPr>
            <p:nvPr/>
          </p:nvSpPr>
          <p:spPr bwMode="auto">
            <a:xfrm flipH="1">
              <a:off x="444" y="2211"/>
              <a:ext cx="2512" cy="0"/>
            </a:xfrm>
            <a:prstGeom prst="line">
              <a:avLst/>
            </a:prstGeom>
            <a:noFill/>
            <a:ln w="9525">
              <a:solidFill>
                <a:schemeClr val="tx2"/>
              </a:solidFill>
              <a:round/>
              <a:headEnd/>
              <a:tailEnd/>
            </a:ln>
            <a:effectLst/>
          </p:spPr>
          <p:txBody>
            <a:bodyPr wrap="none" anchor="ctr"/>
            <a:lstStyle/>
            <a:p>
              <a:endParaRPr lang="en-US"/>
            </a:p>
          </p:txBody>
        </p:sp>
        <p:sp>
          <p:nvSpPr>
            <p:cNvPr id="154651" name="Text Box 1051"/>
            <p:cNvSpPr txBox="1">
              <a:spLocks noChangeArrowheads="1"/>
            </p:cNvSpPr>
            <p:nvPr/>
          </p:nvSpPr>
          <p:spPr bwMode="auto">
            <a:xfrm>
              <a:off x="2960" y="1114"/>
              <a:ext cx="2672" cy="2422"/>
            </a:xfrm>
            <a:prstGeom prst="rect">
              <a:avLst/>
            </a:prstGeom>
            <a:solidFill>
              <a:schemeClr val="bg2"/>
            </a:solidFill>
            <a:ln w="9525">
              <a:solidFill>
                <a:schemeClr val="tx2"/>
              </a:solidFill>
              <a:miter lim="800000"/>
              <a:headEnd/>
              <a:tailEnd/>
            </a:ln>
            <a:effectLst/>
          </p:spPr>
          <p:txBody>
            <a:bodyPr>
              <a:spAutoFit/>
            </a:bodyPr>
            <a:lstStyle/>
            <a:p>
              <a:pPr marL="228600" indent="-228600" algn="l">
                <a:lnSpc>
                  <a:spcPct val="105000"/>
                </a:lnSpc>
                <a:spcBef>
                  <a:spcPct val="50000"/>
                </a:spcBef>
                <a:buFontTx/>
                <a:buNone/>
              </a:pPr>
              <a:r>
                <a:rPr lang="en-US" sz="1800" b="1">
                  <a:solidFill>
                    <a:schemeClr val="tx2"/>
                  </a:solidFill>
                  <a:latin typeface="Arial" charset="0"/>
                </a:rPr>
                <a:t>If contaminated individuals are rescued, then isolation, decontamination, and treatment must be arranged.</a:t>
              </a:r>
            </a:p>
            <a:p>
              <a:pPr marL="228600" indent="-228600" algn="l">
                <a:lnSpc>
                  <a:spcPct val="105000"/>
                </a:lnSpc>
                <a:spcBef>
                  <a:spcPct val="50000"/>
                </a:spcBef>
                <a:buFontTx/>
                <a:buNone/>
              </a:pPr>
              <a:r>
                <a:rPr lang="en-US" sz="1800" b="1">
                  <a:solidFill>
                    <a:schemeClr val="tx2"/>
                  </a:solidFill>
                  <a:latin typeface="Arial" charset="0"/>
                </a:rPr>
                <a:t>If an incident affects large groups of people, an Incident Commander must decide whether </a:t>
              </a:r>
              <a:r>
                <a:rPr lang="en-US" sz="1800" b="1" u="sng">
                  <a:solidFill>
                    <a:schemeClr val="tx2"/>
                  </a:solidFill>
                  <a:latin typeface="Arial" charset="0"/>
                </a:rPr>
                <a:t>evacuation</a:t>
              </a:r>
              <a:r>
                <a:rPr lang="en-US" sz="1800" b="1">
                  <a:solidFill>
                    <a:schemeClr val="tx2"/>
                  </a:solidFill>
                  <a:latin typeface="Arial" charset="0"/>
                </a:rPr>
                <a:t> or </a:t>
              </a:r>
              <a:r>
                <a:rPr lang="en-US" sz="1800" b="1" u="sng">
                  <a:solidFill>
                    <a:schemeClr val="tx2"/>
                  </a:solidFill>
                  <a:latin typeface="Arial" charset="0"/>
                </a:rPr>
                <a:t>in-place protection</a:t>
              </a:r>
              <a:r>
                <a:rPr lang="en-US" sz="1800" b="1">
                  <a:solidFill>
                    <a:schemeClr val="tx2"/>
                  </a:solidFill>
                  <a:latin typeface="Arial" charset="0"/>
                </a:rPr>
                <a:t> is most appropriate.</a:t>
              </a:r>
            </a:p>
            <a:p>
              <a:pPr marL="228600" indent="-228600" algn="l">
                <a:lnSpc>
                  <a:spcPct val="105000"/>
                </a:lnSpc>
                <a:spcBef>
                  <a:spcPct val="50000"/>
                </a:spcBef>
                <a:buFontTx/>
                <a:buNone/>
              </a:pPr>
              <a:r>
                <a:rPr lang="en-US" sz="1800" b="1">
                  <a:solidFill>
                    <a:schemeClr val="tx2"/>
                  </a:solidFill>
                  <a:latin typeface="Arial" charset="0"/>
                </a:rPr>
                <a:t>Rescue at HAZMAT incidents should not be performed unless the safety of rescuers can be assured.</a:t>
              </a:r>
            </a:p>
          </p:txBody>
        </p:sp>
      </p:grpSp>
      <p:grpSp>
        <p:nvGrpSpPr>
          <p:cNvPr id="154652" name="Group 1052"/>
          <p:cNvGrpSpPr>
            <a:grpSpLocks/>
          </p:cNvGrpSpPr>
          <p:nvPr/>
        </p:nvGrpSpPr>
        <p:grpSpPr bwMode="auto">
          <a:xfrm>
            <a:off x="676275" y="2238375"/>
            <a:ext cx="8291513" cy="3522663"/>
            <a:chOff x="426" y="1410"/>
            <a:chExt cx="5223" cy="2219"/>
          </a:xfrm>
        </p:grpSpPr>
        <p:sp>
          <p:nvSpPr>
            <p:cNvPr id="154653" name="Text Box 1053"/>
            <p:cNvSpPr txBox="1">
              <a:spLocks noChangeArrowheads="1"/>
            </p:cNvSpPr>
            <p:nvPr/>
          </p:nvSpPr>
          <p:spPr bwMode="auto">
            <a:xfrm>
              <a:off x="2961" y="1410"/>
              <a:ext cx="2688" cy="2219"/>
            </a:xfrm>
            <a:prstGeom prst="rect">
              <a:avLst/>
            </a:prstGeom>
            <a:solidFill>
              <a:schemeClr val="bg2"/>
            </a:solidFill>
            <a:ln w="9525">
              <a:solidFill>
                <a:schemeClr val="tx2"/>
              </a:solidFill>
              <a:miter lim="800000"/>
              <a:headEnd/>
              <a:tailEnd/>
            </a:ln>
            <a:effectLst/>
          </p:spPr>
          <p:txBody>
            <a:bodyPr>
              <a:spAutoFit/>
            </a:bodyPr>
            <a:lstStyle/>
            <a:p>
              <a:pPr algn="l">
                <a:spcBef>
                  <a:spcPct val="50000"/>
                </a:spcBef>
                <a:buFontTx/>
                <a:buNone/>
                <a:tabLst>
                  <a:tab pos="228600" algn="l"/>
                  <a:tab pos="457200" algn="l"/>
                </a:tabLst>
              </a:pPr>
              <a:r>
                <a:rPr lang="en-US" sz="1800" b="1">
                  <a:solidFill>
                    <a:schemeClr val="tx2"/>
                  </a:solidFill>
                  <a:latin typeface="Arial" charset="0"/>
                </a:rPr>
                <a:t>Assess container from a location 	uphill and upwind. Look for:</a:t>
              </a:r>
              <a:endParaRPr lang="en-US" sz="2000" b="1">
                <a:solidFill>
                  <a:schemeClr val="tx2"/>
                </a:solidFill>
                <a:latin typeface="Arial" charset="0"/>
              </a:endParaRPr>
            </a:p>
            <a:p>
              <a:pPr algn="l">
                <a:spcBef>
                  <a:spcPct val="0"/>
                </a:spcBef>
                <a:buFontTx/>
                <a:buNone/>
                <a:tabLst>
                  <a:tab pos="228600" algn="l"/>
                  <a:tab pos="457200" algn="l"/>
                </a:tabLst>
              </a:pPr>
              <a:r>
                <a:rPr lang="en-US" sz="1600" b="1">
                  <a:solidFill>
                    <a:schemeClr val="tx2"/>
                  </a:solidFill>
                  <a:latin typeface="Arial" charset="0"/>
                </a:rPr>
                <a:t>	•	Rising sounds of pressure relief 			devices</a:t>
              </a:r>
            </a:p>
            <a:p>
              <a:pPr algn="l">
                <a:spcBef>
                  <a:spcPct val="0"/>
                </a:spcBef>
                <a:buFontTx/>
                <a:buNone/>
                <a:tabLst>
                  <a:tab pos="228600" algn="l"/>
                  <a:tab pos="457200" algn="l"/>
                </a:tabLst>
              </a:pPr>
              <a:r>
                <a:rPr lang="en-US" sz="1600" b="1">
                  <a:solidFill>
                    <a:schemeClr val="tx2"/>
                  </a:solidFill>
                  <a:latin typeface="Arial" charset="0"/>
                </a:rPr>
                <a:t>	• 	Paint discoloration on tanks</a:t>
              </a:r>
            </a:p>
            <a:p>
              <a:pPr algn="l">
                <a:spcBef>
                  <a:spcPct val="0"/>
                </a:spcBef>
                <a:buFontTx/>
                <a:buNone/>
                <a:tabLst>
                  <a:tab pos="228600" algn="l"/>
                  <a:tab pos="457200" algn="l"/>
                </a:tabLst>
              </a:pPr>
              <a:r>
                <a:rPr lang="en-US" sz="1600" b="1">
                  <a:solidFill>
                    <a:schemeClr val="tx2"/>
                  </a:solidFill>
                  <a:latin typeface="Arial" charset="0"/>
                </a:rPr>
                <a:t>	• 	Amount of product that may have 		escaped</a:t>
              </a:r>
              <a:r>
                <a:rPr lang="en-US" sz="2000" b="1">
                  <a:solidFill>
                    <a:schemeClr val="tx2"/>
                  </a:solidFill>
                  <a:latin typeface="Arial" charset="0"/>
                </a:rPr>
                <a:t> </a:t>
              </a:r>
            </a:p>
            <a:p>
              <a:pPr algn="l">
                <a:spcBef>
                  <a:spcPct val="50000"/>
                </a:spcBef>
                <a:buFontTx/>
                <a:buNone/>
                <a:tabLst>
                  <a:tab pos="228600" algn="l"/>
                  <a:tab pos="457200" algn="l"/>
                </a:tabLst>
              </a:pPr>
              <a:r>
                <a:rPr lang="en-US" sz="1800" b="1">
                  <a:solidFill>
                    <a:schemeClr val="tx2"/>
                  </a:solidFill>
                  <a:latin typeface="Arial" charset="0"/>
                </a:rPr>
                <a:t>Information may be available 		from employees or drivers at the 	scene of the incident.</a:t>
              </a:r>
              <a:r>
                <a:rPr lang="en-US" sz="2000" b="1">
                  <a:solidFill>
                    <a:schemeClr val="tx2"/>
                  </a:solidFill>
                  <a:latin typeface="Arial" charset="0"/>
                </a:rPr>
                <a:t>  </a:t>
              </a:r>
            </a:p>
            <a:p>
              <a:pPr algn="l">
                <a:spcBef>
                  <a:spcPct val="50000"/>
                </a:spcBef>
                <a:buFontTx/>
                <a:buNone/>
                <a:tabLst>
                  <a:tab pos="228600" algn="l"/>
                  <a:tab pos="457200" algn="l"/>
                </a:tabLst>
              </a:pPr>
              <a:r>
                <a:rPr lang="en-US" sz="1800" b="1">
                  <a:solidFill>
                    <a:schemeClr val="tx2"/>
                  </a:solidFill>
                  <a:latin typeface="Arial" charset="0"/>
                </a:rPr>
                <a:t>Do not approach a container in order 	to collect this information.</a:t>
              </a:r>
              <a:endParaRPr lang="en-US" sz="2000" b="1">
                <a:solidFill>
                  <a:schemeClr val="tx2"/>
                </a:solidFill>
                <a:latin typeface="Arial" charset="0"/>
              </a:endParaRPr>
            </a:p>
          </p:txBody>
        </p:sp>
        <p:sp>
          <p:nvSpPr>
            <p:cNvPr id="154654" name="Line 1054"/>
            <p:cNvSpPr>
              <a:spLocks noChangeShapeType="1"/>
            </p:cNvSpPr>
            <p:nvPr/>
          </p:nvSpPr>
          <p:spPr bwMode="auto">
            <a:xfrm>
              <a:off x="426" y="2481"/>
              <a:ext cx="2532" cy="0"/>
            </a:xfrm>
            <a:prstGeom prst="line">
              <a:avLst/>
            </a:prstGeom>
            <a:noFill/>
            <a:ln w="9525">
              <a:solidFill>
                <a:schemeClr val="tx2"/>
              </a:solidFill>
              <a:round/>
              <a:headEnd/>
              <a:tailEnd/>
            </a:ln>
            <a:effectLst/>
          </p:spPr>
          <p:txBody>
            <a:bodyPr wrap="none" anchor="ctr"/>
            <a:lstStyle/>
            <a:p>
              <a:endParaRPr lang="en-US"/>
            </a:p>
          </p:txBody>
        </p:sp>
      </p:grpSp>
      <p:grpSp>
        <p:nvGrpSpPr>
          <p:cNvPr id="154655" name="Group 1055"/>
          <p:cNvGrpSpPr>
            <a:grpSpLocks/>
          </p:cNvGrpSpPr>
          <p:nvPr/>
        </p:nvGrpSpPr>
        <p:grpSpPr bwMode="auto">
          <a:xfrm>
            <a:off x="676275" y="2159000"/>
            <a:ext cx="8289925" cy="3625850"/>
            <a:chOff x="426" y="1360"/>
            <a:chExt cx="5222" cy="2284"/>
          </a:xfrm>
        </p:grpSpPr>
        <p:sp>
          <p:nvSpPr>
            <p:cNvPr id="154656" name="Text Box 1056"/>
            <p:cNvSpPr txBox="1">
              <a:spLocks noChangeArrowheads="1"/>
            </p:cNvSpPr>
            <p:nvPr/>
          </p:nvSpPr>
          <p:spPr bwMode="auto">
            <a:xfrm>
              <a:off x="2922" y="1360"/>
              <a:ext cx="2726" cy="2284"/>
            </a:xfrm>
            <a:prstGeom prst="rect">
              <a:avLst/>
            </a:prstGeom>
            <a:solidFill>
              <a:schemeClr val="bg2"/>
            </a:solidFill>
            <a:ln w="9525">
              <a:solidFill>
                <a:schemeClr val="tx2"/>
              </a:solidFill>
              <a:miter lim="800000"/>
              <a:headEnd/>
              <a:tailEnd/>
            </a:ln>
            <a:effectLst/>
          </p:spPr>
          <p:txBody>
            <a:bodyPr>
              <a:spAutoFit/>
            </a:bodyPr>
            <a:lstStyle/>
            <a:p>
              <a:pPr algn="l">
                <a:lnSpc>
                  <a:spcPct val="110000"/>
                </a:lnSpc>
                <a:spcBef>
                  <a:spcPct val="0"/>
                </a:spcBef>
                <a:buFontTx/>
                <a:buNone/>
                <a:tabLst>
                  <a:tab pos="228600" algn="l"/>
                  <a:tab pos="457200" algn="l"/>
                </a:tabLst>
              </a:pPr>
              <a:r>
                <a:rPr lang="en-US" sz="1800" b="1">
                  <a:solidFill>
                    <a:schemeClr val="tx2"/>
                  </a:solidFill>
                  <a:latin typeface="Arial" charset="0"/>
                </a:rPr>
                <a:t>First Responder actions for 		isolating hazards are limited to 		</a:t>
              </a:r>
              <a:r>
                <a:rPr lang="en-US" sz="1800" b="1" u="sng">
                  <a:solidFill>
                    <a:schemeClr val="tx2"/>
                  </a:solidFill>
                  <a:latin typeface="Arial" charset="0"/>
                </a:rPr>
                <a:t>defensive</a:t>
              </a:r>
              <a:r>
                <a:rPr lang="en-US" sz="1800" b="1">
                  <a:solidFill>
                    <a:schemeClr val="tx2"/>
                  </a:solidFill>
                  <a:latin typeface="Arial" charset="0"/>
                </a:rPr>
                <a:t> tactics only.  </a:t>
              </a:r>
            </a:p>
            <a:p>
              <a:pPr algn="l">
                <a:lnSpc>
                  <a:spcPct val="110000"/>
                </a:lnSpc>
                <a:spcBef>
                  <a:spcPct val="50000"/>
                </a:spcBef>
                <a:buFontTx/>
                <a:buNone/>
                <a:tabLst>
                  <a:tab pos="228600" algn="l"/>
                  <a:tab pos="457200" algn="l"/>
                </a:tabLst>
              </a:pPr>
              <a:r>
                <a:rPr lang="en-US" sz="1800" b="1">
                  <a:solidFill>
                    <a:schemeClr val="tx2"/>
                  </a:solidFill>
                  <a:latin typeface="Arial" charset="0"/>
                </a:rPr>
                <a:t>Use any of these 6 defensive actions:</a:t>
              </a:r>
            </a:p>
            <a:p>
              <a:pPr algn="l">
                <a:lnSpc>
                  <a:spcPct val="110000"/>
                </a:lnSpc>
                <a:spcBef>
                  <a:spcPct val="0"/>
                </a:spcBef>
                <a:buFont typeface="Symbol" pitchFamily="18" charset="2"/>
                <a:buNone/>
                <a:tabLst>
                  <a:tab pos="228600" algn="l"/>
                  <a:tab pos="457200" algn="l"/>
                </a:tabLst>
              </a:pPr>
              <a:r>
                <a:rPr lang="en-US" sz="1800" b="1">
                  <a:solidFill>
                    <a:schemeClr val="tx2"/>
                  </a:solidFill>
                  <a:latin typeface="Arial" charset="0"/>
                </a:rPr>
                <a:t>	</a:t>
              </a:r>
              <a:r>
                <a:rPr lang="en-US" sz="1600" b="1">
                  <a:solidFill>
                    <a:schemeClr val="tx2"/>
                  </a:solidFill>
                  <a:latin typeface="Arial" charset="0"/>
                </a:rPr>
                <a:t>1.</a:t>
              </a:r>
              <a:r>
                <a:rPr lang="en-US" sz="1800" b="1">
                  <a:solidFill>
                    <a:schemeClr val="tx2"/>
                  </a:solidFill>
                  <a:latin typeface="Arial" charset="0"/>
                </a:rPr>
                <a:t>	</a:t>
              </a:r>
              <a:r>
                <a:rPr lang="en-US" sz="1600" b="1">
                  <a:solidFill>
                    <a:schemeClr val="tx2"/>
                  </a:solidFill>
                  <a:latin typeface="Arial" charset="0"/>
                </a:rPr>
                <a:t>Extinguishment - use a variety of 		materials (e.g., water or foam)</a:t>
              </a:r>
            </a:p>
            <a:p>
              <a:pPr algn="l">
                <a:lnSpc>
                  <a:spcPct val="110000"/>
                </a:lnSpc>
                <a:spcBef>
                  <a:spcPct val="0"/>
                </a:spcBef>
                <a:buFont typeface="Symbol" pitchFamily="18" charset="2"/>
                <a:buNone/>
                <a:tabLst>
                  <a:tab pos="228600" algn="l"/>
                  <a:tab pos="457200" algn="l"/>
                </a:tabLst>
              </a:pPr>
              <a:r>
                <a:rPr lang="en-US" sz="1600" b="1">
                  <a:solidFill>
                    <a:schemeClr val="tx2"/>
                  </a:solidFill>
                  <a:latin typeface="Arial" charset="0"/>
                </a:rPr>
                <a:t>	2.	Vapor suppression</a:t>
              </a:r>
            </a:p>
            <a:p>
              <a:pPr algn="l">
                <a:lnSpc>
                  <a:spcPct val="110000"/>
                </a:lnSpc>
                <a:spcBef>
                  <a:spcPct val="0"/>
                </a:spcBef>
                <a:buFont typeface="Symbol" pitchFamily="18" charset="2"/>
                <a:buNone/>
                <a:tabLst>
                  <a:tab pos="228600" algn="l"/>
                  <a:tab pos="457200" algn="l"/>
                </a:tabLst>
              </a:pPr>
              <a:r>
                <a:rPr lang="en-US" sz="1600" b="1">
                  <a:solidFill>
                    <a:schemeClr val="tx2"/>
                  </a:solidFill>
                  <a:latin typeface="Arial" charset="0"/>
                </a:rPr>
                <a:t>	3.	Diking, damming, diverting, and 			retaining</a:t>
              </a:r>
            </a:p>
            <a:p>
              <a:pPr algn="l">
                <a:lnSpc>
                  <a:spcPct val="110000"/>
                </a:lnSpc>
                <a:spcBef>
                  <a:spcPct val="0"/>
                </a:spcBef>
                <a:buFont typeface="Symbol" pitchFamily="18" charset="2"/>
                <a:buNone/>
                <a:tabLst>
                  <a:tab pos="228600" algn="l"/>
                  <a:tab pos="457200" algn="l"/>
                </a:tabLst>
              </a:pPr>
              <a:r>
                <a:rPr lang="en-US" sz="1600" b="1">
                  <a:solidFill>
                    <a:schemeClr val="tx2"/>
                  </a:solidFill>
                  <a:latin typeface="Arial" charset="0"/>
                </a:rPr>
                <a:t>	4.	Absorption</a:t>
              </a:r>
            </a:p>
            <a:p>
              <a:pPr algn="l">
                <a:lnSpc>
                  <a:spcPct val="110000"/>
                </a:lnSpc>
                <a:spcBef>
                  <a:spcPct val="0"/>
                </a:spcBef>
                <a:buFont typeface="Symbol" pitchFamily="18" charset="2"/>
                <a:buNone/>
                <a:tabLst>
                  <a:tab pos="228600" algn="l"/>
                  <a:tab pos="457200" algn="l"/>
                </a:tabLst>
              </a:pPr>
              <a:r>
                <a:rPr lang="en-US" sz="1600" b="1">
                  <a:solidFill>
                    <a:schemeClr val="tx2"/>
                  </a:solidFill>
                  <a:latin typeface="Arial" charset="0"/>
                </a:rPr>
                <a:t>	5.	Dilution</a:t>
              </a:r>
            </a:p>
            <a:p>
              <a:pPr algn="l">
                <a:lnSpc>
                  <a:spcPct val="110000"/>
                </a:lnSpc>
                <a:spcBef>
                  <a:spcPct val="0"/>
                </a:spcBef>
                <a:buFont typeface="Symbol" pitchFamily="18" charset="2"/>
                <a:buNone/>
                <a:tabLst>
                  <a:tab pos="228600" algn="l"/>
                  <a:tab pos="457200" algn="l"/>
                </a:tabLst>
              </a:pPr>
              <a:r>
                <a:rPr lang="en-US" sz="1600" b="1">
                  <a:solidFill>
                    <a:schemeClr val="tx2"/>
                  </a:solidFill>
                  <a:latin typeface="Arial" charset="0"/>
                </a:rPr>
                <a:t>	6.	Remote valve shutoff</a:t>
              </a:r>
              <a:endParaRPr lang="en-US">
                <a:latin typeface="Arial" charset="0"/>
              </a:endParaRPr>
            </a:p>
          </p:txBody>
        </p:sp>
        <p:sp>
          <p:nvSpPr>
            <p:cNvPr id="154657" name="Line 1057"/>
            <p:cNvSpPr>
              <a:spLocks noChangeShapeType="1"/>
            </p:cNvSpPr>
            <p:nvPr/>
          </p:nvSpPr>
          <p:spPr bwMode="auto">
            <a:xfrm>
              <a:off x="426" y="2752"/>
              <a:ext cx="2496" cy="0"/>
            </a:xfrm>
            <a:prstGeom prst="line">
              <a:avLst/>
            </a:prstGeom>
            <a:noFill/>
            <a:ln w="9525">
              <a:solidFill>
                <a:schemeClr val="tx2"/>
              </a:solidFill>
              <a:round/>
              <a:headEnd/>
              <a:tailEnd/>
            </a:ln>
            <a:effectLst/>
          </p:spPr>
          <p:txBody>
            <a:bodyPr wrap="none" anchor="ctr"/>
            <a:lstStyle/>
            <a:p>
              <a:endParaRPr lang="en-US"/>
            </a:p>
          </p:txBody>
        </p:sp>
      </p:grpSp>
      <p:grpSp>
        <p:nvGrpSpPr>
          <p:cNvPr id="154658" name="Group 1058"/>
          <p:cNvGrpSpPr>
            <a:grpSpLocks/>
          </p:cNvGrpSpPr>
          <p:nvPr/>
        </p:nvGrpSpPr>
        <p:grpSpPr bwMode="auto">
          <a:xfrm>
            <a:off x="684213" y="2570163"/>
            <a:ext cx="7807325" cy="3148012"/>
            <a:chOff x="431" y="1619"/>
            <a:chExt cx="4918" cy="1983"/>
          </a:xfrm>
        </p:grpSpPr>
        <p:sp>
          <p:nvSpPr>
            <p:cNvPr id="154659" name="Text Box 1059"/>
            <p:cNvSpPr txBox="1">
              <a:spLocks noChangeArrowheads="1"/>
            </p:cNvSpPr>
            <p:nvPr/>
          </p:nvSpPr>
          <p:spPr bwMode="auto">
            <a:xfrm>
              <a:off x="2925" y="1619"/>
              <a:ext cx="2424" cy="1983"/>
            </a:xfrm>
            <a:prstGeom prst="rect">
              <a:avLst/>
            </a:prstGeom>
            <a:solidFill>
              <a:schemeClr val="bg2"/>
            </a:solidFill>
            <a:ln w="9525">
              <a:solidFill>
                <a:schemeClr val="tx2"/>
              </a:solidFill>
              <a:miter lim="800000"/>
              <a:headEnd/>
              <a:tailEnd/>
            </a:ln>
            <a:effectLst/>
          </p:spPr>
          <p:txBody>
            <a:bodyPr>
              <a:spAutoFit/>
            </a:bodyPr>
            <a:lstStyle/>
            <a:p>
              <a:pPr algn="l">
                <a:lnSpc>
                  <a:spcPct val="120000"/>
                </a:lnSpc>
                <a:spcBef>
                  <a:spcPct val="0"/>
                </a:spcBef>
                <a:buFontTx/>
                <a:buNone/>
                <a:tabLst>
                  <a:tab pos="292100" algn="l"/>
                  <a:tab pos="457200" algn="l"/>
                </a:tabLst>
              </a:pPr>
              <a:r>
                <a:rPr lang="en-US" sz="1800" b="1">
                  <a:solidFill>
                    <a:schemeClr val="tx2"/>
                  </a:solidFill>
                  <a:latin typeface="Arial" charset="0"/>
                </a:rPr>
                <a:t>An action plan requires quick decision-making based on a knowledge of:</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PPE usage</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Decontamination</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Rescue/Recovery</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Spill control techniques</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Remote valve shutoff</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Requesting additional resources</a:t>
              </a:r>
            </a:p>
            <a:p>
              <a:pPr marL="228600" lvl="2" algn="l">
                <a:lnSpc>
                  <a:spcPct val="120000"/>
                </a:lnSpc>
                <a:spcBef>
                  <a:spcPct val="0"/>
                </a:spcBef>
                <a:buFont typeface="Symbol" pitchFamily="18" charset="2"/>
                <a:buNone/>
                <a:tabLst>
                  <a:tab pos="292100" algn="l"/>
                  <a:tab pos="457200" algn="l"/>
                </a:tabLst>
              </a:pPr>
              <a:r>
                <a:rPr lang="en-US" sz="1600" b="1">
                  <a:solidFill>
                    <a:schemeClr val="tx2"/>
                  </a:solidFill>
                  <a:latin typeface="Arial" charset="0"/>
                </a:rPr>
                <a:t>	•	Fire control</a:t>
              </a:r>
            </a:p>
          </p:txBody>
        </p:sp>
        <p:sp>
          <p:nvSpPr>
            <p:cNvPr id="154660" name="Line 1060"/>
            <p:cNvSpPr>
              <a:spLocks noChangeShapeType="1"/>
            </p:cNvSpPr>
            <p:nvPr/>
          </p:nvSpPr>
          <p:spPr bwMode="auto">
            <a:xfrm>
              <a:off x="431" y="3019"/>
              <a:ext cx="2494" cy="0"/>
            </a:xfrm>
            <a:prstGeom prst="line">
              <a:avLst/>
            </a:prstGeom>
            <a:noFill/>
            <a:ln w="9525">
              <a:solidFill>
                <a:schemeClr val="tx2"/>
              </a:solidFill>
              <a:round/>
              <a:headEnd/>
              <a:tailEnd/>
            </a:ln>
            <a:effectLst/>
          </p:spPr>
          <p:txBody>
            <a:bodyPr wrap="none" anchor="ctr"/>
            <a:lstStyle/>
            <a:p>
              <a:endParaRPr lang="en-US"/>
            </a:p>
          </p:txBody>
        </p:sp>
      </p:grpSp>
      <p:grpSp>
        <p:nvGrpSpPr>
          <p:cNvPr id="154661" name="Group 1061"/>
          <p:cNvGrpSpPr>
            <a:grpSpLocks/>
          </p:cNvGrpSpPr>
          <p:nvPr/>
        </p:nvGrpSpPr>
        <p:grpSpPr bwMode="auto">
          <a:xfrm>
            <a:off x="355600" y="933450"/>
            <a:ext cx="8610600" cy="4579938"/>
            <a:chOff x="224" y="588"/>
            <a:chExt cx="5424" cy="2885"/>
          </a:xfrm>
        </p:grpSpPr>
        <p:sp>
          <p:nvSpPr>
            <p:cNvPr id="154662" name="Text Box 1062"/>
            <p:cNvSpPr txBox="1">
              <a:spLocks noChangeArrowheads="1"/>
            </p:cNvSpPr>
            <p:nvPr/>
          </p:nvSpPr>
          <p:spPr bwMode="auto">
            <a:xfrm>
              <a:off x="224" y="588"/>
              <a:ext cx="5421" cy="524"/>
            </a:xfrm>
            <a:prstGeom prst="rect">
              <a:avLst/>
            </a:prstGeom>
            <a:solidFill>
              <a:schemeClr val="bg2"/>
            </a:solidFill>
            <a:ln w="9525">
              <a:solidFill>
                <a:schemeClr val="tx2"/>
              </a:solidFill>
              <a:miter lim="800000"/>
              <a:headEnd/>
              <a:tailEnd/>
            </a:ln>
            <a:effectLst/>
          </p:spPr>
          <p:txBody>
            <a:bodyPr>
              <a:spAutoFit/>
            </a:bodyPr>
            <a:lstStyle/>
            <a:p>
              <a:pPr algn="l">
                <a:spcBef>
                  <a:spcPct val="50000"/>
                </a:spcBef>
                <a:buFontTx/>
                <a:buNone/>
                <a:tabLst>
                  <a:tab pos="338138" algn="l"/>
                </a:tabLst>
              </a:pPr>
              <a:r>
                <a:rPr lang="en-US" b="1">
                  <a:solidFill>
                    <a:srgbClr val="00FF00"/>
                  </a:solidFill>
                  <a:latin typeface="Arial" charset="0"/>
                </a:rPr>
                <a:t>8.	Continue to evaluate - Utilize the APIE process to 		determine whether objectives are being met:</a:t>
              </a:r>
              <a:endParaRPr lang="en-US" sz="1800" b="1">
                <a:solidFill>
                  <a:schemeClr val="accent1"/>
                </a:solidFill>
                <a:latin typeface="Arial" charset="0"/>
              </a:endParaRPr>
            </a:p>
          </p:txBody>
        </p:sp>
        <p:sp>
          <p:nvSpPr>
            <p:cNvPr id="154663" name="Text Box 1063"/>
            <p:cNvSpPr txBox="1">
              <a:spLocks noChangeArrowheads="1"/>
            </p:cNvSpPr>
            <p:nvPr/>
          </p:nvSpPr>
          <p:spPr bwMode="auto">
            <a:xfrm>
              <a:off x="3024" y="1144"/>
              <a:ext cx="2624" cy="2329"/>
            </a:xfrm>
            <a:prstGeom prst="rect">
              <a:avLst/>
            </a:prstGeom>
            <a:gradFill rotWithShape="0">
              <a:gsLst>
                <a:gs pos="0">
                  <a:srgbClr val="99FF99"/>
                </a:gs>
                <a:gs pos="100000">
                  <a:srgbClr val="00CCFF"/>
                </a:gs>
              </a:gsLst>
              <a:lin ang="5400000" scaled="1"/>
            </a:gradFill>
            <a:ln w="9525">
              <a:solidFill>
                <a:schemeClr val="accent2"/>
              </a:solidFill>
              <a:miter lim="800000"/>
              <a:headEnd/>
              <a:tailEnd/>
            </a:ln>
            <a:effectLst/>
          </p:spPr>
          <p:txBody>
            <a:bodyPr>
              <a:spAutoFit/>
            </a:bodyPr>
            <a:lstStyle/>
            <a:p>
              <a:pPr>
                <a:spcBef>
                  <a:spcPct val="50000"/>
                </a:spcBef>
                <a:buFontTx/>
                <a:buNone/>
              </a:pPr>
              <a:r>
                <a:rPr lang="en-US" sz="2000" b="1">
                  <a:solidFill>
                    <a:schemeClr val="bg2"/>
                  </a:solidFill>
                  <a:latin typeface="Arial" charset="0"/>
                </a:rPr>
                <a:t>The APIE Process</a:t>
              </a: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sz="2000" b="1">
                <a:latin typeface="Arial" charset="0"/>
              </a:endParaRPr>
            </a:p>
            <a:p>
              <a:pPr>
                <a:spcBef>
                  <a:spcPct val="50000"/>
                </a:spcBef>
                <a:buFontTx/>
                <a:buNone/>
              </a:pPr>
              <a:endParaRPr lang="en-US">
                <a:latin typeface="Times New Roman" pitchFamily="18" charset="0"/>
              </a:endParaRPr>
            </a:p>
          </p:txBody>
        </p:sp>
      </p:grpSp>
      <p:grpSp>
        <p:nvGrpSpPr>
          <p:cNvPr id="154664" name="Group 1064"/>
          <p:cNvGrpSpPr>
            <a:grpSpLocks/>
          </p:cNvGrpSpPr>
          <p:nvPr/>
        </p:nvGrpSpPr>
        <p:grpSpPr bwMode="auto">
          <a:xfrm>
            <a:off x="612775" y="1870075"/>
            <a:ext cx="8086725" cy="828675"/>
            <a:chOff x="386" y="1178"/>
            <a:chExt cx="5094" cy="522"/>
          </a:xfrm>
        </p:grpSpPr>
        <p:sp>
          <p:nvSpPr>
            <p:cNvPr id="154665" name="Text Box 1065"/>
            <p:cNvSpPr txBox="1">
              <a:spLocks noChangeArrowheads="1"/>
            </p:cNvSpPr>
            <p:nvPr/>
          </p:nvSpPr>
          <p:spPr bwMode="auto">
            <a:xfrm>
              <a:off x="3211" y="1398"/>
              <a:ext cx="2269" cy="237"/>
            </a:xfrm>
            <a:prstGeom prst="rect">
              <a:avLst/>
            </a:prstGeom>
            <a:gradFill rotWithShape="0">
              <a:gsLst>
                <a:gs pos="0">
                  <a:schemeClr val="bg2"/>
                </a:gs>
                <a:gs pos="50000">
                  <a:srgbClr val="00CCFF"/>
                </a:gs>
                <a:gs pos="100000">
                  <a:schemeClr val="bg2"/>
                </a:gs>
              </a:gsLst>
              <a:lin ang="5400000" scaled="1"/>
            </a:gradFill>
            <a:ln w="9525">
              <a:solidFill>
                <a:srgbClr val="FF00FF"/>
              </a:solid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STEP 1. Analyze the Problem</a:t>
              </a:r>
              <a:endParaRPr lang="en-US" sz="1800" b="1">
                <a:solidFill>
                  <a:srgbClr val="00FF00"/>
                </a:solidFill>
                <a:latin typeface="Arial" charset="0"/>
              </a:endParaRPr>
            </a:p>
          </p:txBody>
        </p:sp>
        <p:sp>
          <p:nvSpPr>
            <p:cNvPr id="154666" name="Rectangle 1066"/>
            <p:cNvSpPr>
              <a:spLocks noChangeArrowheads="1"/>
            </p:cNvSpPr>
            <p:nvPr/>
          </p:nvSpPr>
          <p:spPr bwMode="auto">
            <a:xfrm>
              <a:off x="386" y="1178"/>
              <a:ext cx="1840" cy="522"/>
            </a:xfrm>
            <a:prstGeom prst="rect">
              <a:avLst/>
            </a:prstGeom>
            <a:noFill/>
            <a:ln w="9525">
              <a:solidFill>
                <a:srgbClr val="FF00FF"/>
              </a:solidFill>
              <a:miter lim="800000"/>
              <a:headEnd/>
              <a:tailEnd/>
            </a:ln>
            <a:effectLst/>
          </p:spPr>
          <p:txBody>
            <a:bodyPr wrap="none" anchor="ctr"/>
            <a:lstStyle/>
            <a:p>
              <a:endParaRPr lang="en-US"/>
            </a:p>
          </p:txBody>
        </p:sp>
        <p:sp>
          <p:nvSpPr>
            <p:cNvPr id="154667" name="Line 1067"/>
            <p:cNvSpPr>
              <a:spLocks noChangeShapeType="1"/>
            </p:cNvSpPr>
            <p:nvPr/>
          </p:nvSpPr>
          <p:spPr bwMode="auto">
            <a:xfrm>
              <a:off x="2227" y="1506"/>
              <a:ext cx="989" cy="0"/>
            </a:xfrm>
            <a:prstGeom prst="line">
              <a:avLst/>
            </a:prstGeom>
            <a:noFill/>
            <a:ln w="9525">
              <a:solidFill>
                <a:srgbClr val="FF00FF"/>
              </a:solidFill>
              <a:round/>
              <a:headEnd/>
              <a:tailEnd/>
            </a:ln>
            <a:effectLst/>
          </p:spPr>
          <p:txBody>
            <a:bodyPr wrap="none" anchor="ctr"/>
            <a:lstStyle/>
            <a:p>
              <a:endParaRPr lang="en-US"/>
            </a:p>
          </p:txBody>
        </p:sp>
      </p:grpSp>
      <p:grpSp>
        <p:nvGrpSpPr>
          <p:cNvPr id="154668" name="Group 1068"/>
          <p:cNvGrpSpPr>
            <a:grpSpLocks/>
          </p:cNvGrpSpPr>
          <p:nvPr/>
        </p:nvGrpSpPr>
        <p:grpSpPr bwMode="auto">
          <a:xfrm>
            <a:off x="612775" y="2767013"/>
            <a:ext cx="8086725" cy="1196975"/>
            <a:chOff x="386" y="1743"/>
            <a:chExt cx="5094" cy="754"/>
          </a:xfrm>
        </p:grpSpPr>
        <p:sp>
          <p:nvSpPr>
            <p:cNvPr id="154669" name="Text Box 1069"/>
            <p:cNvSpPr txBox="1">
              <a:spLocks noChangeArrowheads="1"/>
            </p:cNvSpPr>
            <p:nvPr/>
          </p:nvSpPr>
          <p:spPr bwMode="auto">
            <a:xfrm>
              <a:off x="3211" y="2006"/>
              <a:ext cx="2269" cy="237"/>
            </a:xfrm>
            <a:prstGeom prst="rect">
              <a:avLst/>
            </a:prstGeom>
            <a:gradFill rotWithShape="0">
              <a:gsLst>
                <a:gs pos="0">
                  <a:schemeClr val="bg2"/>
                </a:gs>
                <a:gs pos="50000">
                  <a:srgbClr val="00CCFF"/>
                </a:gs>
                <a:gs pos="100000">
                  <a:schemeClr val="bg2"/>
                </a:gs>
              </a:gsLst>
              <a:lin ang="5400000" scaled="1"/>
            </a:gradFill>
            <a:ln w="9525">
              <a:solidFill>
                <a:srgbClr val="FF00FF"/>
              </a:solid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STEP 2. Plan the Response</a:t>
              </a:r>
              <a:endParaRPr lang="en-US" sz="1800" b="1">
                <a:solidFill>
                  <a:schemeClr val="tx2"/>
                </a:solidFill>
                <a:latin typeface="Arial" charset="0"/>
              </a:endParaRPr>
            </a:p>
          </p:txBody>
        </p:sp>
        <p:sp>
          <p:nvSpPr>
            <p:cNvPr id="154670" name="Rectangle 1070"/>
            <p:cNvSpPr>
              <a:spLocks noChangeArrowheads="1"/>
            </p:cNvSpPr>
            <p:nvPr/>
          </p:nvSpPr>
          <p:spPr bwMode="auto">
            <a:xfrm>
              <a:off x="386" y="1743"/>
              <a:ext cx="2553" cy="754"/>
            </a:xfrm>
            <a:prstGeom prst="rect">
              <a:avLst/>
            </a:prstGeom>
            <a:noFill/>
            <a:ln w="9525">
              <a:solidFill>
                <a:srgbClr val="FF00FF"/>
              </a:solidFill>
              <a:miter lim="800000"/>
              <a:headEnd/>
              <a:tailEnd/>
            </a:ln>
            <a:effectLst/>
          </p:spPr>
          <p:txBody>
            <a:bodyPr wrap="none" anchor="ctr"/>
            <a:lstStyle/>
            <a:p>
              <a:endParaRPr lang="en-US"/>
            </a:p>
          </p:txBody>
        </p:sp>
        <p:sp>
          <p:nvSpPr>
            <p:cNvPr id="154671" name="Line 1071"/>
            <p:cNvSpPr>
              <a:spLocks noChangeShapeType="1"/>
            </p:cNvSpPr>
            <p:nvPr/>
          </p:nvSpPr>
          <p:spPr bwMode="auto">
            <a:xfrm>
              <a:off x="2939" y="2119"/>
              <a:ext cx="267" cy="0"/>
            </a:xfrm>
            <a:prstGeom prst="line">
              <a:avLst/>
            </a:prstGeom>
            <a:noFill/>
            <a:ln w="9525">
              <a:solidFill>
                <a:srgbClr val="FF00FF"/>
              </a:solidFill>
              <a:round/>
              <a:headEnd/>
              <a:tailEnd/>
            </a:ln>
            <a:effectLst/>
          </p:spPr>
          <p:txBody>
            <a:bodyPr wrap="none" anchor="ctr"/>
            <a:lstStyle/>
            <a:p>
              <a:endParaRPr lang="en-US"/>
            </a:p>
          </p:txBody>
        </p:sp>
      </p:grpSp>
      <p:grpSp>
        <p:nvGrpSpPr>
          <p:cNvPr id="154672" name="Group 1072"/>
          <p:cNvGrpSpPr>
            <a:grpSpLocks/>
          </p:cNvGrpSpPr>
          <p:nvPr/>
        </p:nvGrpSpPr>
        <p:grpSpPr bwMode="auto">
          <a:xfrm>
            <a:off x="604838" y="4029075"/>
            <a:ext cx="8102600" cy="763588"/>
            <a:chOff x="381" y="2538"/>
            <a:chExt cx="5104" cy="481"/>
          </a:xfrm>
        </p:grpSpPr>
        <p:sp>
          <p:nvSpPr>
            <p:cNvPr id="154673" name="Text Box 1073"/>
            <p:cNvSpPr txBox="1">
              <a:spLocks noChangeArrowheads="1"/>
            </p:cNvSpPr>
            <p:nvPr/>
          </p:nvSpPr>
          <p:spPr bwMode="auto">
            <a:xfrm>
              <a:off x="3205" y="2661"/>
              <a:ext cx="2280" cy="237"/>
            </a:xfrm>
            <a:prstGeom prst="rect">
              <a:avLst/>
            </a:prstGeom>
            <a:gradFill rotWithShape="0">
              <a:gsLst>
                <a:gs pos="0">
                  <a:schemeClr val="bg2"/>
                </a:gs>
                <a:gs pos="50000">
                  <a:srgbClr val="00CCFF"/>
                </a:gs>
                <a:gs pos="100000">
                  <a:schemeClr val="bg2"/>
                </a:gs>
              </a:gsLst>
              <a:lin ang="5400000" scaled="1"/>
            </a:gradFill>
            <a:ln w="9525">
              <a:solidFill>
                <a:srgbClr val="FF00FF"/>
              </a:solid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STEP 3. Implement the Plan</a:t>
              </a:r>
              <a:endParaRPr lang="en-US" sz="1800" b="1">
                <a:solidFill>
                  <a:schemeClr val="accent2"/>
                </a:solidFill>
                <a:latin typeface="Arial" charset="0"/>
              </a:endParaRPr>
            </a:p>
          </p:txBody>
        </p:sp>
        <p:sp>
          <p:nvSpPr>
            <p:cNvPr id="154674" name="Rectangle 1074"/>
            <p:cNvSpPr>
              <a:spLocks noChangeArrowheads="1"/>
            </p:cNvSpPr>
            <p:nvPr/>
          </p:nvSpPr>
          <p:spPr bwMode="auto">
            <a:xfrm>
              <a:off x="381" y="2538"/>
              <a:ext cx="1934" cy="481"/>
            </a:xfrm>
            <a:prstGeom prst="rect">
              <a:avLst/>
            </a:prstGeom>
            <a:noFill/>
            <a:ln w="9525">
              <a:solidFill>
                <a:srgbClr val="FF00FF"/>
              </a:solidFill>
              <a:miter lim="800000"/>
              <a:headEnd/>
              <a:tailEnd/>
            </a:ln>
            <a:effectLst/>
          </p:spPr>
          <p:txBody>
            <a:bodyPr wrap="none" anchor="ctr"/>
            <a:lstStyle/>
            <a:p>
              <a:endParaRPr lang="en-US"/>
            </a:p>
          </p:txBody>
        </p:sp>
        <p:sp>
          <p:nvSpPr>
            <p:cNvPr id="154675" name="Line 1075"/>
            <p:cNvSpPr>
              <a:spLocks noChangeShapeType="1"/>
            </p:cNvSpPr>
            <p:nvPr/>
          </p:nvSpPr>
          <p:spPr bwMode="auto">
            <a:xfrm>
              <a:off x="2321" y="2784"/>
              <a:ext cx="869" cy="0"/>
            </a:xfrm>
            <a:prstGeom prst="line">
              <a:avLst/>
            </a:prstGeom>
            <a:noFill/>
            <a:ln w="9525">
              <a:solidFill>
                <a:srgbClr val="FF00FF"/>
              </a:solidFill>
              <a:round/>
              <a:headEnd/>
              <a:tailEnd/>
            </a:ln>
            <a:effectLst/>
          </p:spPr>
          <p:txBody>
            <a:bodyPr wrap="none" anchor="ctr"/>
            <a:lstStyle/>
            <a:p>
              <a:endParaRPr lang="en-US"/>
            </a:p>
          </p:txBody>
        </p:sp>
      </p:grpSp>
      <p:grpSp>
        <p:nvGrpSpPr>
          <p:cNvPr id="154676" name="Group 1076"/>
          <p:cNvGrpSpPr>
            <a:grpSpLocks/>
          </p:cNvGrpSpPr>
          <p:nvPr/>
        </p:nvGrpSpPr>
        <p:grpSpPr bwMode="auto">
          <a:xfrm>
            <a:off x="604838" y="4864100"/>
            <a:ext cx="8094662" cy="376238"/>
            <a:chOff x="381" y="3064"/>
            <a:chExt cx="5099" cy="237"/>
          </a:xfrm>
        </p:grpSpPr>
        <p:sp>
          <p:nvSpPr>
            <p:cNvPr id="154677" name="Text Box 1077"/>
            <p:cNvSpPr txBox="1">
              <a:spLocks noChangeArrowheads="1"/>
            </p:cNvSpPr>
            <p:nvPr/>
          </p:nvSpPr>
          <p:spPr bwMode="auto">
            <a:xfrm>
              <a:off x="3211" y="3064"/>
              <a:ext cx="2269" cy="237"/>
            </a:xfrm>
            <a:prstGeom prst="rect">
              <a:avLst/>
            </a:prstGeom>
            <a:gradFill rotWithShape="0">
              <a:gsLst>
                <a:gs pos="0">
                  <a:schemeClr val="bg2"/>
                </a:gs>
                <a:gs pos="50000">
                  <a:srgbClr val="00CCFF"/>
                </a:gs>
                <a:gs pos="100000">
                  <a:schemeClr val="bg2"/>
                </a:gs>
              </a:gsLst>
              <a:lin ang="5400000" scaled="1"/>
            </a:gradFill>
            <a:ln w="9525">
              <a:solidFill>
                <a:srgbClr val="FF00FF"/>
              </a:solid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STEP 4. Evaluate the Progress</a:t>
              </a:r>
              <a:endParaRPr lang="en-US" sz="1800" b="1">
                <a:solidFill>
                  <a:schemeClr val="accent1"/>
                </a:solidFill>
                <a:latin typeface="Arial" charset="0"/>
              </a:endParaRPr>
            </a:p>
          </p:txBody>
        </p:sp>
        <p:sp>
          <p:nvSpPr>
            <p:cNvPr id="154678" name="Rectangle 1078"/>
            <p:cNvSpPr>
              <a:spLocks noChangeArrowheads="1"/>
            </p:cNvSpPr>
            <p:nvPr/>
          </p:nvSpPr>
          <p:spPr bwMode="auto">
            <a:xfrm>
              <a:off x="381" y="3064"/>
              <a:ext cx="1880" cy="232"/>
            </a:xfrm>
            <a:prstGeom prst="rect">
              <a:avLst/>
            </a:prstGeom>
            <a:noFill/>
            <a:ln w="9525">
              <a:solidFill>
                <a:srgbClr val="FF00FF"/>
              </a:solidFill>
              <a:miter lim="800000"/>
              <a:headEnd/>
              <a:tailEnd/>
            </a:ln>
            <a:effectLst/>
          </p:spPr>
          <p:txBody>
            <a:bodyPr wrap="none" anchor="ctr"/>
            <a:lstStyle/>
            <a:p>
              <a:endParaRPr lang="en-US"/>
            </a:p>
          </p:txBody>
        </p:sp>
        <p:sp>
          <p:nvSpPr>
            <p:cNvPr id="154679" name="Line 1079"/>
            <p:cNvSpPr>
              <a:spLocks noChangeShapeType="1"/>
            </p:cNvSpPr>
            <p:nvPr/>
          </p:nvSpPr>
          <p:spPr bwMode="auto">
            <a:xfrm>
              <a:off x="2261" y="3173"/>
              <a:ext cx="946" cy="0"/>
            </a:xfrm>
            <a:prstGeom prst="line">
              <a:avLst/>
            </a:prstGeom>
            <a:noFill/>
            <a:ln w="9525">
              <a:solidFill>
                <a:srgbClr val="FF00FF"/>
              </a:solidFill>
              <a:round/>
              <a:headEnd/>
              <a:tailEnd/>
            </a:ln>
            <a:effectLst/>
          </p:spPr>
          <p:txBody>
            <a:bodyPr wrap="none" anchor="ctr"/>
            <a:lstStyle/>
            <a:p>
              <a:endParaRPr lang="en-US"/>
            </a:p>
          </p:txBody>
        </p:sp>
      </p:grpSp>
      <p:sp>
        <p:nvSpPr>
          <p:cNvPr id="154680" name="Rectangle 1080"/>
          <p:cNvSpPr>
            <a:spLocks noChangeArrowheads="1"/>
          </p:cNvSpPr>
          <p:nvPr/>
        </p:nvSpPr>
        <p:spPr bwMode="auto">
          <a:xfrm>
            <a:off x="6419850" y="6299200"/>
            <a:ext cx="1768475" cy="392113"/>
          </a:xfrm>
          <a:prstGeom prst="rect">
            <a:avLst/>
          </a:prstGeom>
          <a:noFill/>
          <a:ln w="9525">
            <a:noFill/>
            <a:miter lim="800000"/>
            <a:headEnd/>
            <a:tailEnd/>
          </a:ln>
          <a:effectLst/>
        </p:spPr>
        <p:txBody>
          <a:bodyPr anchor="ctr"/>
          <a:lstStyle/>
          <a:p>
            <a:pPr algn="r">
              <a:spcBef>
                <a:spcPct val="0"/>
              </a:spcBef>
              <a:buFontTx/>
              <a:buNone/>
            </a:pPr>
            <a:r>
              <a:rPr lang="en-US" sz="1400">
                <a:solidFill>
                  <a:schemeClr val="hlink"/>
                </a:solidFill>
                <a:effectLst>
                  <a:outerShdw blurRad="38100" dist="38100" dir="2700000" algn="tl">
                    <a:srgbClr val="000000"/>
                  </a:outerShdw>
                </a:effectLst>
              </a:rPr>
              <a:t>THE END</a:t>
            </a:r>
            <a:endParaRPr lang="en-US" sz="3200" b="1">
              <a:solidFill>
                <a:schemeClr val="tx2"/>
              </a:solidFill>
              <a:effectLst>
                <a:outerShdw blurRad="38100" dist="38100" dir="2700000" algn="tl">
                  <a:srgbClr val="FFFFFF"/>
                </a:outerShdw>
              </a:effectLst>
              <a:cs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4634"/>
                                        </p:tgtEl>
                                        <p:attrNameLst>
                                          <p:attrName>style.visibility</p:attrName>
                                        </p:attrNameLst>
                                      </p:cBhvr>
                                      <p:to>
                                        <p:strVal val="visible"/>
                                      </p:to>
                                    </p:set>
                                    <p:animEffect transition="in" filter="wipe(left)">
                                      <p:cBhvr>
                                        <p:cTn id="7" dur="500"/>
                                        <p:tgtEl>
                                          <p:spTgt spid="154634"/>
                                        </p:tgtEl>
                                      </p:cBhvr>
                                    </p:animEffect>
                                  </p:childTnLst>
                                  <p:subTnLst>
                                    <p:set>
                                      <p:cBhvr override="childStyle">
                                        <p:cTn dur="1" fill="hold" display="0" masterRel="nextClick" afterEffect="1"/>
                                        <p:tgtEl>
                                          <p:spTgt spid="15463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4626"/>
                                        </p:tgtEl>
                                        <p:attrNameLst>
                                          <p:attrName>style.visibility</p:attrName>
                                        </p:attrNameLst>
                                      </p:cBhvr>
                                      <p:to>
                                        <p:strVal val="visible"/>
                                      </p:to>
                                    </p:set>
                                    <p:animEffect transition="in" filter="wipe(left)">
                                      <p:cBhvr>
                                        <p:cTn id="12" dur="500"/>
                                        <p:tgtEl>
                                          <p:spTgt spid="154626"/>
                                        </p:tgtEl>
                                      </p:cBhvr>
                                    </p:animEffect>
                                  </p:childTnLst>
                                  <p:subTnLst>
                                    <p:set>
                                      <p:cBhvr override="childStyle">
                                        <p:cTn dur="1" fill="hold" display="0" masterRel="nextClick" afterEffect="1"/>
                                        <p:tgtEl>
                                          <p:spTgt spid="15462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4646"/>
                                        </p:tgtEl>
                                        <p:attrNameLst>
                                          <p:attrName>style.visibility</p:attrName>
                                        </p:attrNameLst>
                                      </p:cBhvr>
                                      <p:to>
                                        <p:strVal val="visible"/>
                                      </p:to>
                                    </p:set>
                                    <p:animEffect transition="in" filter="wipe(left)">
                                      <p:cBhvr>
                                        <p:cTn id="17" dur="500"/>
                                        <p:tgtEl>
                                          <p:spTgt spid="154646"/>
                                        </p:tgtEl>
                                      </p:cBhvr>
                                    </p:animEffect>
                                  </p:childTnLst>
                                  <p:subTnLst>
                                    <p:set>
                                      <p:cBhvr override="childStyle">
                                        <p:cTn dur="1" fill="hold" display="0" masterRel="nextClick" afterEffect="1"/>
                                        <p:tgtEl>
                                          <p:spTgt spid="15464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4649"/>
                                        </p:tgtEl>
                                        <p:attrNameLst>
                                          <p:attrName>style.visibility</p:attrName>
                                        </p:attrNameLst>
                                      </p:cBhvr>
                                      <p:to>
                                        <p:strVal val="visible"/>
                                      </p:to>
                                    </p:set>
                                    <p:animEffect transition="in" filter="wipe(left)">
                                      <p:cBhvr>
                                        <p:cTn id="22" dur="500"/>
                                        <p:tgtEl>
                                          <p:spTgt spid="154649"/>
                                        </p:tgtEl>
                                      </p:cBhvr>
                                    </p:animEffect>
                                  </p:childTnLst>
                                  <p:subTnLst>
                                    <p:set>
                                      <p:cBhvr override="childStyle">
                                        <p:cTn dur="1" fill="hold" display="0" masterRel="nextClick" afterEffect="1"/>
                                        <p:tgtEl>
                                          <p:spTgt spid="15464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4652"/>
                                        </p:tgtEl>
                                        <p:attrNameLst>
                                          <p:attrName>style.visibility</p:attrName>
                                        </p:attrNameLst>
                                      </p:cBhvr>
                                      <p:to>
                                        <p:strVal val="visible"/>
                                      </p:to>
                                    </p:set>
                                    <p:animEffect transition="in" filter="wipe(left)">
                                      <p:cBhvr>
                                        <p:cTn id="27" dur="500"/>
                                        <p:tgtEl>
                                          <p:spTgt spid="154652"/>
                                        </p:tgtEl>
                                      </p:cBhvr>
                                    </p:animEffect>
                                  </p:childTnLst>
                                  <p:subTnLst>
                                    <p:set>
                                      <p:cBhvr override="childStyle">
                                        <p:cTn dur="1" fill="hold" display="0" masterRel="nextClick" afterEffect="1"/>
                                        <p:tgtEl>
                                          <p:spTgt spid="15465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4655"/>
                                        </p:tgtEl>
                                        <p:attrNameLst>
                                          <p:attrName>style.visibility</p:attrName>
                                        </p:attrNameLst>
                                      </p:cBhvr>
                                      <p:to>
                                        <p:strVal val="visible"/>
                                      </p:to>
                                    </p:set>
                                    <p:animEffect transition="in" filter="wipe(left)">
                                      <p:cBhvr>
                                        <p:cTn id="32" dur="500"/>
                                        <p:tgtEl>
                                          <p:spTgt spid="154655"/>
                                        </p:tgtEl>
                                      </p:cBhvr>
                                    </p:animEffect>
                                  </p:childTnLst>
                                  <p:subTnLst>
                                    <p:set>
                                      <p:cBhvr override="childStyle">
                                        <p:cTn dur="1" fill="hold" display="0" masterRel="nextClick" afterEffect="1"/>
                                        <p:tgtEl>
                                          <p:spTgt spid="154655"/>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4658"/>
                                        </p:tgtEl>
                                        <p:attrNameLst>
                                          <p:attrName>style.visibility</p:attrName>
                                        </p:attrNameLst>
                                      </p:cBhvr>
                                      <p:to>
                                        <p:strVal val="visible"/>
                                      </p:to>
                                    </p:set>
                                    <p:animEffect transition="in" filter="wipe(left)">
                                      <p:cBhvr>
                                        <p:cTn id="37" dur="500"/>
                                        <p:tgtEl>
                                          <p:spTgt spid="154658"/>
                                        </p:tgtEl>
                                      </p:cBhvr>
                                    </p:animEffect>
                                  </p:childTnLst>
                                  <p:subTnLst>
                                    <p:set>
                                      <p:cBhvr override="childStyle">
                                        <p:cTn dur="1" fill="hold" display="0" masterRel="nextClick" afterEffect="1"/>
                                        <p:tgtEl>
                                          <p:spTgt spid="154658"/>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54632"/>
                                        </p:tgtEl>
                                        <p:attrNameLst>
                                          <p:attrName>style.visibility</p:attrName>
                                        </p:attrNameLst>
                                      </p:cBhvr>
                                      <p:to>
                                        <p:strVal val="visible"/>
                                      </p:to>
                                    </p:set>
                                    <p:animEffect transition="in" filter="wipe(right)">
                                      <p:cBhvr>
                                        <p:cTn id="42" dur="500"/>
                                        <p:tgtEl>
                                          <p:spTgt spid="154632"/>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154633"/>
                                        </p:tgtEl>
                                        <p:attrNameLst>
                                          <p:attrName>style.visibility</p:attrName>
                                        </p:attrNameLst>
                                      </p:cBhvr>
                                      <p:to>
                                        <p:strVal val="visible"/>
                                      </p:to>
                                    </p:set>
                                    <p:animEffect transition="in" filter="wipe(down)">
                                      <p:cBhvr>
                                        <p:cTn id="46" dur="500"/>
                                        <p:tgtEl>
                                          <p:spTgt spid="154633"/>
                                        </p:tgtEl>
                                      </p:cBhvr>
                                    </p:animEffect>
                                  </p:childTnLst>
                                </p:cTn>
                              </p:par>
                            </p:childTnLst>
                          </p:cTn>
                        </p:par>
                        <p:par>
                          <p:cTn id="47" fill="hold">
                            <p:stCondLst>
                              <p:cond delay="1000"/>
                            </p:stCondLst>
                            <p:childTnLst>
                              <p:par>
                                <p:cTn id="48" presetID="22" presetClass="entr" presetSubtype="1" fill="hold" nodeType="afterEffect">
                                  <p:stCondLst>
                                    <p:cond delay="0"/>
                                  </p:stCondLst>
                                  <p:childTnLst>
                                    <p:set>
                                      <p:cBhvr>
                                        <p:cTn id="49" dur="1" fill="hold">
                                          <p:stCondLst>
                                            <p:cond delay="0"/>
                                          </p:stCondLst>
                                        </p:cTn>
                                        <p:tgtEl>
                                          <p:spTgt spid="154661"/>
                                        </p:tgtEl>
                                        <p:attrNameLst>
                                          <p:attrName>style.visibility</p:attrName>
                                        </p:attrNameLst>
                                      </p:cBhvr>
                                      <p:to>
                                        <p:strVal val="visible"/>
                                      </p:to>
                                    </p:set>
                                    <p:animEffect transition="in" filter="wipe(up)">
                                      <p:cBhvr>
                                        <p:cTn id="50" dur="500"/>
                                        <p:tgtEl>
                                          <p:spTgt spid="15466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nodeType="clickEffect">
                                  <p:stCondLst>
                                    <p:cond delay="0"/>
                                  </p:stCondLst>
                                  <p:childTnLst>
                                    <p:set>
                                      <p:cBhvr>
                                        <p:cTn id="54" dur="1" fill="hold">
                                          <p:stCondLst>
                                            <p:cond delay="0"/>
                                          </p:stCondLst>
                                        </p:cTn>
                                        <p:tgtEl>
                                          <p:spTgt spid="154664"/>
                                        </p:tgtEl>
                                        <p:attrNameLst>
                                          <p:attrName>style.visibility</p:attrName>
                                        </p:attrNameLst>
                                      </p:cBhvr>
                                      <p:to>
                                        <p:strVal val="visible"/>
                                      </p:to>
                                    </p:set>
                                    <p:animEffect transition="in" filter="wipe(right)">
                                      <p:cBhvr>
                                        <p:cTn id="55" dur="500"/>
                                        <p:tgtEl>
                                          <p:spTgt spid="15466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154668"/>
                                        </p:tgtEl>
                                        <p:attrNameLst>
                                          <p:attrName>style.visibility</p:attrName>
                                        </p:attrNameLst>
                                      </p:cBhvr>
                                      <p:to>
                                        <p:strVal val="visible"/>
                                      </p:to>
                                    </p:set>
                                    <p:animEffect transition="in" filter="wipe(right)">
                                      <p:cBhvr>
                                        <p:cTn id="60" dur="500"/>
                                        <p:tgtEl>
                                          <p:spTgt spid="15466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54672"/>
                                        </p:tgtEl>
                                        <p:attrNameLst>
                                          <p:attrName>style.visibility</p:attrName>
                                        </p:attrNameLst>
                                      </p:cBhvr>
                                      <p:to>
                                        <p:strVal val="visible"/>
                                      </p:to>
                                    </p:set>
                                    <p:animEffect transition="in" filter="wipe(right)">
                                      <p:cBhvr>
                                        <p:cTn id="65" dur="500"/>
                                        <p:tgtEl>
                                          <p:spTgt spid="15467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nodeType="clickEffect">
                                  <p:stCondLst>
                                    <p:cond delay="0"/>
                                  </p:stCondLst>
                                  <p:childTnLst>
                                    <p:set>
                                      <p:cBhvr>
                                        <p:cTn id="69" dur="1" fill="hold">
                                          <p:stCondLst>
                                            <p:cond delay="0"/>
                                          </p:stCondLst>
                                        </p:cTn>
                                        <p:tgtEl>
                                          <p:spTgt spid="154676"/>
                                        </p:tgtEl>
                                        <p:attrNameLst>
                                          <p:attrName>style.visibility</p:attrName>
                                        </p:attrNameLst>
                                      </p:cBhvr>
                                      <p:to>
                                        <p:strVal val="visible"/>
                                      </p:to>
                                    </p:set>
                                    <p:animEffect transition="in" filter="wipe(right)">
                                      <p:cBhvr>
                                        <p:cTn id="70" dur="500"/>
                                        <p:tgtEl>
                                          <p:spTgt spid="154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32" grpId="0" animBg="1"/>
      <p:bldP spid="15463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t>Always Survey Your Scene</a:t>
            </a:r>
            <a:br>
              <a:rPr lang="en-US"/>
            </a:br>
            <a:r>
              <a:rPr lang="en-US"/>
              <a:t>Be Aware of the Potential </a:t>
            </a:r>
          </a:p>
        </p:txBody>
      </p:sp>
      <p:pic>
        <p:nvPicPr>
          <p:cNvPr id="48132" name="Picture 4"/>
          <p:cNvPicPr>
            <a:picLocks noGrp="1" noChangeAspect="1" noChangeArrowheads="1"/>
          </p:cNvPicPr>
          <p:nvPr>
            <p:ph type="dgm" idx="1"/>
          </p:nvPr>
        </p:nvPicPr>
        <p:blipFill>
          <a:blip r:embed="rId2" cstate="print"/>
          <a:srcRect/>
          <a:stretch>
            <a:fillRect/>
          </a:stretch>
        </p:blipFill>
        <p:spPr>
          <a:xfrm>
            <a:off x="1636713" y="1981200"/>
            <a:ext cx="5870575" cy="4114800"/>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ommStruc2"/>
          <p:cNvPicPr>
            <a:picLocks noChangeAspect="1" noChangeArrowheads="1"/>
          </p:cNvPicPr>
          <p:nvPr/>
        </p:nvPicPr>
        <p:blipFill>
          <a:blip r:embed="rId2" cstate="print"/>
          <a:srcRect/>
          <a:stretch>
            <a:fillRect/>
          </a:stretch>
        </p:blipFill>
        <p:spPr bwMode="auto">
          <a:xfrm>
            <a:off x="1177925" y="4184650"/>
            <a:ext cx="2825750" cy="2032000"/>
          </a:xfrm>
          <a:prstGeom prst="rect">
            <a:avLst/>
          </a:prstGeom>
          <a:noFill/>
          <a:ln w="9525">
            <a:solidFill>
              <a:schemeClr val="tx2"/>
            </a:solidFill>
            <a:miter lim="800000"/>
            <a:headEnd/>
            <a:tailEnd/>
          </a:ln>
        </p:spPr>
      </p:pic>
      <p:sp>
        <p:nvSpPr>
          <p:cNvPr id="128003" name="Text Box 3"/>
          <p:cNvSpPr txBox="1">
            <a:spLocks noChangeArrowheads="1"/>
          </p:cNvSpPr>
          <p:nvPr/>
        </p:nvSpPr>
        <p:spPr bwMode="auto">
          <a:xfrm>
            <a:off x="741363" y="892175"/>
            <a:ext cx="7948612" cy="1006475"/>
          </a:xfrm>
          <a:prstGeom prst="rect">
            <a:avLst/>
          </a:prstGeom>
          <a:noFill/>
          <a:ln w="9525">
            <a:noFill/>
            <a:miter lim="800000"/>
            <a:headEnd/>
            <a:tailEnd/>
          </a:ln>
          <a:effectLst/>
        </p:spPr>
        <p:txBody>
          <a:bodyPr>
            <a:spAutoFit/>
          </a:bodyPr>
          <a:lstStyle/>
          <a:p>
            <a:pPr algn="l">
              <a:spcBef>
                <a:spcPct val="50000"/>
              </a:spcBef>
              <a:buFontTx/>
              <a:buNone/>
            </a:pPr>
            <a:r>
              <a:rPr lang="en-US" sz="2000" b="1" i="1">
                <a:solidFill>
                  <a:schemeClr val="tx2"/>
                </a:solidFill>
                <a:latin typeface="Arial" charset="0"/>
              </a:rPr>
              <a:t>… </a:t>
            </a:r>
            <a:r>
              <a:rPr lang="en-US" sz="2000" b="1" i="1">
                <a:solidFill>
                  <a:srgbClr val="FFFF00"/>
                </a:solidFill>
                <a:latin typeface="Arial" charset="0"/>
              </a:rPr>
              <a:t>because common alarms </a:t>
            </a:r>
            <a:r>
              <a:rPr lang="en-US" sz="2000" b="1" i="1" u="sng">
                <a:solidFill>
                  <a:srgbClr val="FFFF00"/>
                </a:solidFill>
                <a:latin typeface="Arial" charset="0"/>
              </a:rPr>
              <a:t>are</a:t>
            </a:r>
            <a:r>
              <a:rPr lang="en-US" sz="2000" b="1" i="1">
                <a:solidFill>
                  <a:srgbClr val="FFFF00"/>
                </a:solidFill>
                <a:latin typeface="Arial" charset="0"/>
              </a:rPr>
              <a:t> HAZMAT incidents. You can be exposed to hazardous materials any time you respond to any incident.</a:t>
            </a:r>
          </a:p>
        </p:txBody>
      </p:sp>
      <p:sp>
        <p:nvSpPr>
          <p:cNvPr id="128004" name="Text Box 4"/>
          <p:cNvSpPr txBox="1">
            <a:spLocks noChangeArrowheads="1"/>
          </p:cNvSpPr>
          <p:nvPr/>
        </p:nvSpPr>
        <p:spPr bwMode="auto">
          <a:xfrm>
            <a:off x="76200" y="269875"/>
            <a:ext cx="8745538" cy="519113"/>
          </a:xfrm>
          <a:prstGeom prst="rect">
            <a:avLst/>
          </a:prstGeom>
          <a:gradFill rotWithShape="0">
            <a:gsLst>
              <a:gs pos="0">
                <a:schemeClr val="bg2"/>
              </a:gs>
              <a:gs pos="50000">
                <a:srgbClr val="FF33CC"/>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1. Why is this section called Common Alarms?</a:t>
            </a:r>
            <a:endParaRPr lang="en-US" b="1">
              <a:latin typeface="Arial" charset="0"/>
            </a:endParaRPr>
          </a:p>
        </p:txBody>
      </p:sp>
      <p:sp>
        <p:nvSpPr>
          <p:cNvPr id="128005" name="Text Box 5"/>
          <p:cNvSpPr txBox="1">
            <a:spLocks noChangeArrowheads="1"/>
          </p:cNvSpPr>
          <p:nvPr/>
        </p:nvSpPr>
        <p:spPr bwMode="auto">
          <a:xfrm>
            <a:off x="304800" y="2119313"/>
            <a:ext cx="8699500" cy="774700"/>
          </a:xfrm>
          <a:prstGeom prst="rect">
            <a:avLst/>
          </a:prstGeom>
          <a:gradFill rotWithShape="0">
            <a:gsLst>
              <a:gs pos="0">
                <a:schemeClr val="bg2"/>
              </a:gs>
              <a:gs pos="50000">
                <a:srgbClr val="FF33CC"/>
              </a:gs>
              <a:gs pos="100000">
                <a:schemeClr val="bg2"/>
              </a:gs>
            </a:gsLst>
            <a:lin ang="0" scaled="1"/>
          </a:gradFill>
          <a:ln w="9525">
            <a:noFill/>
            <a:miter lim="800000"/>
            <a:headEnd/>
            <a:tailEnd/>
          </a:ln>
          <a:effectLst/>
        </p:spPr>
        <p:txBody>
          <a:bodyPr>
            <a:spAutoFit/>
          </a:bodyPr>
          <a:lstStyle/>
          <a:p>
            <a:pPr algn="l">
              <a:lnSpc>
                <a:spcPct val="80000"/>
              </a:lnSpc>
              <a:spcBef>
                <a:spcPct val="50000"/>
              </a:spcBef>
              <a:buFontTx/>
              <a:buNone/>
              <a:tabLst>
                <a:tab pos="338138" algn="l"/>
              </a:tabLst>
            </a:pPr>
            <a:r>
              <a:rPr lang="en-US" sz="2800" b="1">
                <a:latin typeface="Arial" charset="0"/>
              </a:rPr>
              <a:t>2. Name the four main categories where HAZMAT 	emergencies may occur.</a:t>
            </a:r>
            <a:endParaRPr lang="en-US" b="1">
              <a:latin typeface="Arial" charset="0"/>
            </a:endParaRPr>
          </a:p>
        </p:txBody>
      </p:sp>
      <p:sp>
        <p:nvSpPr>
          <p:cNvPr id="128006" name="Text Box 6"/>
          <p:cNvSpPr txBox="1">
            <a:spLocks noChangeArrowheads="1"/>
          </p:cNvSpPr>
          <p:nvPr/>
        </p:nvSpPr>
        <p:spPr bwMode="auto">
          <a:xfrm>
            <a:off x="1147763" y="5746750"/>
            <a:ext cx="2809875" cy="366713"/>
          </a:xfrm>
          <a:prstGeom prst="rect">
            <a:avLst/>
          </a:prstGeom>
          <a:noFill/>
          <a:ln w="9525">
            <a:noFill/>
            <a:miter lim="800000"/>
            <a:headEnd/>
            <a:tailEnd/>
          </a:ln>
          <a:effectLst/>
        </p:spPr>
        <p:txBody>
          <a:bodyPr>
            <a:spAutoFit/>
          </a:bodyPr>
          <a:lstStyle/>
          <a:p>
            <a:pPr algn="l">
              <a:spcBef>
                <a:spcPct val="50000"/>
              </a:spcBef>
              <a:buFontTx/>
              <a:buNone/>
            </a:pPr>
            <a:r>
              <a:rPr lang="en-US" sz="1800" b="1" i="1">
                <a:solidFill>
                  <a:srgbClr val="FF3300"/>
                </a:solidFill>
                <a:latin typeface="Arial" charset="0"/>
              </a:rPr>
              <a:t>Commercial Fixed Sites</a:t>
            </a:r>
          </a:p>
        </p:txBody>
      </p:sp>
      <p:pic>
        <p:nvPicPr>
          <p:cNvPr id="128007" name="Picture 7"/>
          <p:cNvPicPr>
            <a:picLocks noChangeAspect="1" noChangeArrowheads="1"/>
          </p:cNvPicPr>
          <p:nvPr/>
        </p:nvPicPr>
        <p:blipFill>
          <a:blip r:embed="rId3" cstate="print"/>
          <a:srcRect/>
          <a:stretch>
            <a:fillRect/>
          </a:stretch>
        </p:blipFill>
        <p:spPr bwMode="auto">
          <a:xfrm>
            <a:off x="5162550" y="3686175"/>
            <a:ext cx="3208338" cy="2182813"/>
          </a:xfrm>
          <a:prstGeom prst="rect">
            <a:avLst/>
          </a:prstGeom>
          <a:noFill/>
          <a:ln w="9525">
            <a:solidFill>
              <a:schemeClr val="tx2"/>
            </a:solidFill>
            <a:miter lim="800000"/>
            <a:headEnd/>
            <a:tailEnd/>
          </a:ln>
          <a:effectLst/>
        </p:spPr>
      </p:pic>
      <p:sp>
        <p:nvSpPr>
          <p:cNvPr id="128008" name="Text Box 8"/>
          <p:cNvSpPr txBox="1">
            <a:spLocks noChangeArrowheads="1"/>
          </p:cNvSpPr>
          <p:nvPr/>
        </p:nvSpPr>
        <p:spPr bwMode="auto">
          <a:xfrm>
            <a:off x="5076825" y="5411788"/>
            <a:ext cx="3438525" cy="396875"/>
          </a:xfrm>
          <a:prstGeom prst="rect">
            <a:avLst/>
          </a:prstGeom>
          <a:noFill/>
          <a:ln w="9525">
            <a:noFill/>
            <a:miter lim="800000"/>
            <a:headEnd/>
            <a:tailEnd/>
          </a:ln>
          <a:effectLst/>
        </p:spPr>
        <p:txBody>
          <a:bodyPr>
            <a:spAutoFit/>
          </a:bodyPr>
          <a:lstStyle/>
          <a:p>
            <a:pPr algn="l">
              <a:spcBef>
                <a:spcPct val="50000"/>
              </a:spcBef>
              <a:buFontTx/>
              <a:buNone/>
            </a:pPr>
            <a:r>
              <a:rPr lang="en-US" sz="2000" b="1" i="1">
                <a:solidFill>
                  <a:schemeClr val="tx2"/>
                </a:solidFill>
                <a:latin typeface="Arial" charset="0"/>
              </a:rPr>
              <a:t> </a:t>
            </a:r>
            <a:r>
              <a:rPr lang="en-US" sz="2000" b="1" i="1">
                <a:solidFill>
                  <a:srgbClr val="FF3300"/>
                </a:solidFill>
                <a:latin typeface="Arial" charset="0"/>
              </a:rPr>
              <a:t>Non-Structural Locations</a:t>
            </a:r>
          </a:p>
        </p:txBody>
      </p:sp>
      <p:grpSp>
        <p:nvGrpSpPr>
          <p:cNvPr id="128009" name="Group 9"/>
          <p:cNvGrpSpPr>
            <a:grpSpLocks/>
          </p:cNvGrpSpPr>
          <p:nvPr/>
        </p:nvGrpSpPr>
        <p:grpSpPr bwMode="auto">
          <a:xfrm>
            <a:off x="392113" y="2995613"/>
            <a:ext cx="3248025" cy="1774825"/>
            <a:chOff x="247" y="1887"/>
            <a:chExt cx="2046" cy="1118"/>
          </a:xfrm>
        </p:grpSpPr>
        <p:pic>
          <p:nvPicPr>
            <p:cNvPr id="128010" name="Picture 10"/>
            <p:cNvPicPr>
              <a:picLocks noChangeAspect="1" noChangeArrowheads="1"/>
            </p:cNvPicPr>
            <p:nvPr/>
          </p:nvPicPr>
          <p:blipFill>
            <a:blip r:embed="rId4" cstate="print"/>
            <a:srcRect/>
            <a:stretch>
              <a:fillRect/>
            </a:stretch>
          </p:blipFill>
          <p:spPr bwMode="auto">
            <a:xfrm>
              <a:off x="505" y="1887"/>
              <a:ext cx="1769" cy="1117"/>
            </a:xfrm>
            <a:prstGeom prst="rect">
              <a:avLst/>
            </a:prstGeom>
            <a:noFill/>
            <a:ln w="9525">
              <a:solidFill>
                <a:schemeClr val="tx2"/>
              </a:solidFill>
              <a:miter lim="800000"/>
              <a:headEnd/>
              <a:tailEnd/>
            </a:ln>
            <a:effectLst/>
          </p:spPr>
        </p:pic>
        <p:sp>
          <p:nvSpPr>
            <p:cNvPr id="128011" name="Text Box 11"/>
            <p:cNvSpPr txBox="1">
              <a:spLocks noChangeArrowheads="1"/>
            </p:cNvSpPr>
            <p:nvPr/>
          </p:nvSpPr>
          <p:spPr bwMode="auto">
            <a:xfrm>
              <a:off x="247" y="2774"/>
              <a:ext cx="2046" cy="231"/>
            </a:xfrm>
            <a:prstGeom prst="rect">
              <a:avLst/>
            </a:prstGeom>
            <a:noFill/>
            <a:ln w="9525">
              <a:noFill/>
              <a:miter lim="800000"/>
              <a:headEnd/>
              <a:tailEnd/>
            </a:ln>
            <a:effectLst/>
          </p:spPr>
          <p:txBody>
            <a:bodyPr>
              <a:spAutoFit/>
            </a:bodyPr>
            <a:lstStyle/>
            <a:p>
              <a:pPr algn="r">
                <a:spcBef>
                  <a:spcPct val="50000"/>
                </a:spcBef>
                <a:buFontTx/>
                <a:buNone/>
              </a:pPr>
              <a:r>
                <a:rPr lang="en-US" sz="1800" b="1" i="1">
                  <a:solidFill>
                    <a:srgbClr val="FF3300"/>
                  </a:solidFill>
                  <a:latin typeface="Arial" charset="0"/>
                </a:rPr>
                <a:t>Transportation Corridors</a:t>
              </a:r>
              <a:endParaRPr lang="en-US" sz="2000" b="1" i="1">
                <a:solidFill>
                  <a:srgbClr val="FF3300"/>
                </a:solidFill>
                <a:latin typeface="Arial" charset="0"/>
              </a:endParaRPr>
            </a:p>
          </p:txBody>
        </p:sp>
      </p:grpSp>
      <p:grpSp>
        <p:nvGrpSpPr>
          <p:cNvPr id="128012" name="Group 12"/>
          <p:cNvGrpSpPr>
            <a:grpSpLocks/>
          </p:cNvGrpSpPr>
          <p:nvPr/>
        </p:nvGrpSpPr>
        <p:grpSpPr bwMode="auto">
          <a:xfrm>
            <a:off x="4097338" y="3057525"/>
            <a:ext cx="2516187" cy="1728788"/>
            <a:chOff x="2581" y="1926"/>
            <a:chExt cx="1585" cy="1089"/>
          </a:xfrm>
        </p:grpSpPr>
        <p:pic>
          <p:nvPicPr>
            <p:cNvPr id="128013" name="Picture 13"/>
            <p:cNvPicPr>
              <a:picLocks noChangeAspect="1" noChangeArrowheads="1"/>
            </p:cNvPicPr>
            <p:nvPr/>
          </p:nvPicPr>
          <p:blipFill>
            <a:blip r:embed="rId5" cstate="print"/>
            <a:srcRect/>
            <a:stretch>
              <a:fillRect/>
            </a:stretch>
          </p:blipFill>
          <p:spPr bwMode="auto">
            <a:xfrm>
              <a:off x="2581" y="1926"/>
              <a:ext cx="1507" cy="1089"/>
            </a:xfrm>
            <a:prstGeom prst="rect">
              <a:avLst/>
            </a:prstGeom>
            <a:noFill/>
            <a:ln w="9525">
              <a:solidFill>
                <a:schemeClr val="tx2"/>
              </a:solidFill>
              <a:miter lim="800000"/>
              <a:headEnd/>
              <a:tailEnd/>
            </a:ln>
          </p:spPr>
        </p:pic>
        <p:sp>
          <p:nvSpPr>
            <p:cNvPr id="128014" name="Text Box 14"/>
            <p:cNvSpPr txBox="1">
              <a:spLocks noChangeArrowheads="1"/>
            </p:cNvSpPr>
            <p:nvPr/>
          </p:nvSpPr>
          <p:spPr bwMode="auto">
            <a:xfrm>
              <a:off x="3095" y="2741"/>
              <a:ext cx="1071" cy="250"/>
            </a:xfrm>
            <a:prstGeom prst="rect">
              <a:avLst/>
            </a:prstGeom>
            <a:noFill/>
            <a:ln w="9525">
              <a:noFill/>
              <a:miter lim="800000"/>
              <a:headEnd/>
              <a:tailEnd/>
            </a:ln>
            <a:effectLst/>
          </p:spPr>
          <p:txBody>
            <a:bodyPr>
              <a:spAutoFit/>
            </a:bodyPr>
            <a:lstStyle/>
            <a:p>
              <a:pPr algn="l">
                <a:spcBef>
                  <a:spcPct val="50000"/>
                </a:spcBef>
                <a:buFontTx/>
                <a:buNone/>
              </a:pPr>
              <a:r>
                <a:rPr lang="en-US" sz="2000" b="1" i="1">
                  <a:solidFill>
                    <a:srgbClr val="FF3300"/>
                  </a:solidFill>
                  <a:latin typeface="Arial" charset="0"/>
                </a:rPr>
                <a:t>Residences </a:t>
              </a:r>
            </a:p>
          </p:txBody>
        </p:sp>
      </p:grpSp>
      <p:sp>
        <p:nvSpPr>
          <p:cNvPr id="128015" name="Text Box 1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2</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slide(fromLeft)">
                                      <p:cBhvr>
                                        <p:cTn id="7" dur="500"/>
                                        <p:tgtEl>
                                          <p:spTgt spid="128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DOTGREEN"/>
          <p:cNvPicPr>
            <a:picLocks noChangeAspect="1" noChangeArrowheads="1"/>
          </p:cNvPicPr>
          <p:nvPr/>
        </p:nvPicPr>
        <p:blipFill>
          <a:blip r:embed="rId2" cstate="print"/>
          <a:srcRect/>
          <a:stretch>
            <a:fillRect/>
          </a:stretch>
        </p:blipFill>
        <p:spPr bwMode="auto">
          <a:xfrm>
            <a:off x="-2286000" y="-609600"/>
            <a:ext cx="12954000" cy="9715500"/>
          </a:xfrm>
          <a:prstGeom prst="rect">
            <a:avLst/>
          </a:prstGeom>
          <a:noFill/>
        </p:spPr>
      </p:pic>
      <p:sp>
        <p:nvSpPr>
          <p:cNvPr id="32770"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The “Green Pages”</a:t>
            </a:r>
          </a:p>
        </p:txBody>
      </p:sp>
      <p:sp>
        <p:nvSpPr>
          <p:cNvPr id="32773" name="Text Box 5"/>
          <p:cNvSpPr txBox="1">
            <a:spLocks noChangeArrowheads="1"/>
          </p:cNvSpPr>
          <p:nvPr/>
        </p:nvSpPr>
        <p:spPr bwMode="auto">
          <a:xfrm>
            <a:off x="1600200" y="5791200"/>
            <a:ext cx="4730750" cy="1066800"/>
          </a:xfrm>
          <a:prstGeom prst="rect">
            <a:avLst/>
          </a:prstGeom>
          <a:noFill/>
          <a:ln w="9525">
            <a:noFill/>
            <a:miter lim="800000"/>
            <a:headEnd/>
            <a:tailEnd/>
          </a:ln>
          <a:effectLst/>
        </p:spPr>
        <p:txBody>
          <a:bodyPr>
            <a:spAutoFit/>
          </a:bodyPr>
          <a:lstStyle/>
          <a:p>
            <a:pPr algn="l"/>
            <a:r>
              <a:rPr lang="en-US" sz="3200">
                <a:solidFill>
                  <a:srgbClr val="FFFF00"/>
                </a:solidFill>
                <a:effectLst>
                  <a:outerShdw blurRad="38100" dist="38100" dir="2700000" algn="tl">
                    <a:srgbClr val="000000"/>
                  </a:outerShdw>
                </a:effectLst>
              </a:rPr>
              <a:t>Don’t forget to look for the “SPECIAL” information here.</a:t>
            </a:r>
            <a:endParaRPr lang="en-US" sz="3200">
              <a:solidFill>
                <a:schemeClr val="bg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685800" y="0"/>
            <a:ext cx="7772400" cy="1295400"/>
          </a:xfrm>
        </p:spPr>
        <p:txBody>
          <a:bodyPr/>
          <a:lstStyle/>
          <a:p>
            <a:r>
              <a:rPr lang="en-US"/>
              <a:t>Remember The Rule of Thumb</a:t>
            </a:r>
          </a:p>
        </p:txBody>
      </p:sp>
      <p:pic>
        <p:nvPicPr>
          <p:cNvPr id="113668" name="Picture 4"/>
          <p:cNvPicPr>
            <a:picLocks noGrp="1" noChangeAspect="1" noChangeArrowheads="1"/>
          </p:cNvPicPr>
          <p:nvPr>
            <p:ph type="body" idx="1"/>
          </p:nvPr>
        </p:nvPicPr>
        <p:blipFill>
          <a:blip r:embed="rId2" cstate="print"/>
          <a:srcRect/>
          <a:stretch>
            <a:fillRect/>
          </a:stretch>
        </p:blipFill>
        <p:spPr>
          <a:xfrm>
            <a:off x="685800" y="914400"/>
            <a:ext cx="7848600" cy="5943600"/>
          </a:xfrm>
          <a:noFill/>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p:txBody>
          <a:bodyPr/>
          <a:lstStyle/>
          <a:p>
            <a:endParaRPr lang="en-US"/>
          </a:p>
        </p:txBody>
      </p:sp>
      <p:sp>
        <p:nvSpPr>
          <p:cNvPr id="151555" name="Rectangle 1027"/>
          <p:cNvSpPr>
            <a:spLocks noGrp="1" noChangeArrowheads="1"/>
          </p:cNvSpPr>
          <p:nvPr>
            <p:ph type="body" idx="1"/>
          </p:nvPr>
        </p:nvSpPr>
        <p:spPr>
          <a:xfrm>
            <a:off x="0" y="381000"/>
            <a:ext cx="9144000" cy="6172200"/>
          </a:xfrm>
        </p:spPr>
        <p:txBody>
          <a:bodyPr/>
          <a:lstStyle/>
          <a:p>
            <a:pPr>
              <a:buFontTx/>
              <a:buNone/>
            </a:pPr>
            <a:endParaRPr lang="en-US"/>
          </a:p>
        </p:txBody>
      </p:sp>
      <p:grpSp>
        <p:nvGrpSpPr>
          <p:cNvPr id="151556" name="Group 1028"/>
          <p:cNvGrpSpPr>
            <a:grpSpLocks/>
          </p:cNvGrpSpPr>
          <p:nvPr/>
        </p:nvGrpSpPr>
        <p:grpSpPr bwMode="auto">
          <a:xfrm>
            <a:off x="2362200" y="3200400"/>
            <a:ext cx="14717713" cy="1800225"/>
            <a:chOff x="144" y="699"/>
            <a:chExt cx="5408" cy="755"/>
          </a:xfrm>
        </p:grpSpPr>
        <p:sp>
          <p:nvSpPr>
            <p:cNvPr id="151557" name="Text Box 1029"/>
            <p:cNvSpPr txBox="1">
              <a:spLocks noChangeArrowheads="1"/>
            </p:cNvSpPr>
            <p:nvPr/>
          </p:nvSpPr>
          <p:spPr bwMode="auto">
            <a:xfrm>
              <a:off x="1942" y="699"/>
              <a:ext cx="3610" cy="192"/>
            </a:xfrm>
            <a:prstGeom prst="rect">
              <a:avLst/>
            </a:prstGeom>
            <a:noFill/>
            <a:ln w="9525">
              <a:noFill/>
              <a:miter lim="800000"/>
              <a:headEnd/>
              <a:tailEnd/>
            </a:ln>
            <a:effectLst/>
          </p:spPr>
          <p:txBody>
            <a:bodyPr>
              <a:spAutoFit/>
            </a:bodyPr>
            <a:lstStyle/>
            <a:p>
              <a:pPr marL="228600" indent="-228600" algn="l">
                <a:spcBef>
                  <a:spcPct val="0"/>
                </a:spcBef>
                <a:buFontTx/>
                <a:buNone/>
              </a:pPr>
              <a:endParaRPr lang="en-US">
                <a:latin typeface="Arial" charset="0"/>
              </a:endParaRPr>
            </a:p>
          </p:txBody>
        </p:sp>
        <p:grpSp>
          <p:nvGrpSpPr>
            <p:cNvPr id="151558" name="Group 1030"/>
            <p:cNvGrpSpPr>
              <a:grpSpLocks/>
            </p:cNvGrpSpPr>
            <p:nvPr/>
          </p:nvGrpSpPr>
          <p:grpSpPr bwMode="auto">
            <a:xfrm>
              <a:off x="890" y="1159"/>
              <a:ext cx="280" cy="295"/>
              <a:chOff x="770" y="2108"/>
              <a:chExt cx="280" cy="295"/>
            </a:xfrm>
          </p:grpSpPr>
          <p:sp>
            <p:nvSpPr>
              <p:cNvPr id="151559" name="Oval 1031"/>
              <p:cNvSpPr>
                <a:spLocks noChangeArrowheads="1"/>
              </p:cNvSpPr>
              <p:nvPr/>
            </p:nvSpPr>
            <p:spPr bwMode="auto">
              <a:xfrm>
                <a:off x="770" y="2108"/>
                <a:ext cx="219" cy="219"/>
              </a:xfrm>
              <a:prstGeom prst="ellipse">
                <a:avLst/>
              </a:prstGeom>
              <a:solidFill>
                <a:srgbClr val="CC9900"/>
              </a:solidFill>
              <a:ln w="9525">
                <a:solidFill>
                  <a:schemeClr val="tx1"/>
                </a:solidFill>
                <a:round/>
                <a:headEnd/>
                <a:tailEnd/>
              </a:ln>
              <a:effectLst/>
            </p:spPr>
            <p:txBody>
              <a:bodyPr wrap="none" anchor="ctr"/>
              <a:lstStyle/>
              <a:p>
                <a:endParaRPr lang="en-US"/>
              </a:p>
            </p:txBody>
          </p:sp>
          <p:sp>
            <p:nvSpPr>
              <p:cNvPr id="151560" name="Oval 1032"/>
              <p:cNvSpPr>
                <a:spLocks noChangeArrowheads="1"/>
              </p:cNvSpPr>
              <p:nvPr/>
            </p:nvSpPr>
            <p:spPr bwMode="auto">
              <a:xfrm>
                <a:off x="831" y="2184"/>
                <a:ext cx="219" cy="219"/>
              </a:xfrm>
              <a:prstGeom prst="ellipse">
                <a:avLst/>
              </a:prstGeom>
              <a:solidFill>
                <a:srgbClr val="FFCC00"/>
              </a:solidFill>
              <a:ln w="9525">
                <a:solidFill>
                  <a:schemeClr val="tx1"/>
                </a:solidFill>
                <a:round/>
                <a:headEnd/>
                <a:tailEnd/>
              </a:ln>
              <a:effectLst/>
            </p:spPr>
            <p:txBody>
              <a:bodyPr wrap="none" anchor="ctr"/>
              <a:lstStyle/>
              <a:p>
                <a:endParaRPr lang="en-US"/>
              </a:p>
            </p:txBody>
          </p:sp>
        </p:grpSp>
        <p:grpSp>
          <p:nvGrpSpPr>
            <p:cNvPr id="151561" name="Group 1033"/>
            <p:cNvGrpSpPr>
              <a:grpSpLocks/>
            </p:cNvGrpSpPr>
            <p:nvPr/>
          </p:nvGrpSpPr>
          <p:grpSpPr bwMode="auto">
            <a:xfrm>
              <a:off x="399" y="958"/>
              <a:ext cx="1225" cy="450"/>
              <a:chOff x="311" y="1755"/>
              <a:chExt cx="1225" cy="450"/>
            </a:xfrm>
          </p:grpSpPr>
          <p:sp>
            <p:nvSpPr>
              <p:cNvPr id="151562" name="Rectangle 1034"/>
              <p:cNvSpPr>
                <a:spLocks noChangeArrowheads="1"/>
              </p:cNvSpPr>
              <p:nvPr/>
            </p:nvSpPr>
            <p:spPr bwMode="auto">
              <a:xfrm rot="-1280920">
                <a:off x="311" y="1927"/>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sp>
            <p:nvSpPr>
              <p:cNvPr id="151563" name="Line 1035"/>
              <p:cNvSpPr>
                <a:spLocks noChangeShapeType="1"/>
              </p:cNvSpPr>
              <p:nvPr/>
            </p:nvSpPr>
            <p:spPr bwMode="auto">
              <a:xfrm rot="-1280920">
                <a:off x="1339" y="1755"/>
                <a:ext cx="96" cy="96"/>
              </a:xfrm>
              <a:prstGeom prst="line">
                <a:avLst/>
              </a:prstGeom>
              <a:noFill/>
              <a:ln w="19050">
                <a:solidFill>
                  <a:schemeClr val="tx1"/>
                </a:solidFill>
                <a:round/>
                <a:headEnd/>
                <a:tailEnd/>
              </a:ln>
              <a:effectLst/>
            </p:spPr>
            <p:txBody>
              <a:bodyPr wrap="none" anchor="ctr"/>
              <a:lstStyle/>
              <a:p>
                <a:endParaRPr lang="en-US"/>
              </a:p>
            </p:txBody>
          </p:sp>
          <p:sp>
            <p:nvSpPr>
              <p:cNvPr id="151564" name="Line 1036"/>
              <p:cNvSpPr>
                <a:spLocks noChangeShapeType="1"/>
              </p:cNvSpPr>
              <p:nvPr/>
            </p:nvSpPr>
            <p:spPr bwMode="auto">
              <a:xfrm rot="-1280920">
                <a:off x="1135" y="1834"/>
                <a:ext cx="96" cy="96"/>
              </a:xfrm>
              <a:prstGeom prst="line">
                <a:avLst/>
              </a:prstGeom>
              <a:noFill/>
              <a:ln w="19050">
                <a:solidFill>
                  <a:schemeClr val="tx1"/>
                </a:solidFill>
                <a:round/>
                <a:headEnd/>
                <a:tailEnd/>
              </a:ln>
              <a:effectLst/>
            </p:spPr>
            <p:txBody>
              <a:bodyPr wrap="none" anchor="ctr"/>
              <a:lstStyle/>
              <a:p>
                <a:endParaRPr lang="en-US"/>
              </a:p>
            </p:txBody>
          </p:sp>
          <p:sp>
            <p:nvSpPr>
              <p:cNvPr id="151565" name="Line 1037"/>
              <p:cNvSpPr>
                <a:spLocks noChangeShapeType="1"/>
              </p:cNvSpPr>
              <p:nvPr/>
            </p:nvSpPr>
            <p:spPr bwMode="auto">
              <a:xfrm rot="-1280920">
                <a:off x="1240" y="1794"/>
                <a:ext cx="96" cy="96"/>
              </a:xfrm>
              <a:prstGeom prst="line">
                <a:avLst/>
              </a:prstGeom>
              <a:noFill/>
              <a:ln w="19050">
                <a:solidFill>
                  <a:schemeClr val="tx1"/>
                </a:solidFill>
                <a:round/>
                <a:headEnd/>
                <a:tailEnd/>
              </a:ln>
              <a:effectLst/>
            </p:spPr>
            <p:txBody>
              <a:bodyPr wrap="none" anchor="ctr"/>
              <a:lstStyle/>
              <a:p>
                <a:endParaRPr lang="en-US"/>
              </a:p>
            </p:txBody>
          </p:sp>
          <p:sp>
            <p:nvSpPr>
              <p:cNvPr id="151566" name="Line 1038"/>
              <p:cNvSpPr>
                <a:spLocks noChangeShapeType="1"/>
              </p:cNvSpPr>
              <p:nvPr/>
            </p:nvSpPr>
            <p:spPr bwMode="auto">
              <a:xfrm rot="-1280920">
                <a:off x="942" y="1910"/>
                <a:ext cx="96" cy="96"/>
              </a:xfrm>
              <a:prstGeom prst="line">
                <a:avLst/>
              </a:prstGeom>
              <a:noFill/>
              <a:ln w="19050">
                <a:solidFill>
                  <a:schemeClr val="tx1"/>
                </a:solidFill>
                <a:round/>
                <a:headEnd/>
                <a:tailEnd/>
              </a:ln>
              <a:effectLst/>
            </p:spPr>
            <p:txBody>
              <a:bodyPr wrap="none" anchor="ctr"/>
              <a:lstStyle/>
              <a:p>
                <a:endParaRPr lang="en-US"/>
              </a:p>
            </p:txBody>
          </p:sp>
          <p:sp>
            <p:nvSpPr>
              <p:cNvPr id="151567" name="Line 1039"/>
              <p:cNvSpPr>
                <a:spLocks noChangeShapeType="1"/>
              </p:cNvSpPr>
              <p:nvPr/>
            </p:nvSpPr>
            <p:spPr bwMode="auto">
              <a:xfrm rot="-1280920">
                <a:off x="1041" y="1870"/>
                <a:ext cx="96" cy="96"/>
              </a:xfrm>
              <a:prstGeom prst="line">
                <a:avLst/>
              </a:prstGeom>
              <a:noFill/>
              <a:ln w="19050">
                <a:solidFill>
                  <a:schemeClr val="tx1"/>
                </a:solidFill>
                <a:round/>
                <a:headEnd/>
                <a:tailEnd/>
              </a:ln>
              <a:effectLst/>
            </p:spPr>
            <p:txBody>
              <a:bodyPr wrap="none" anchor="ctr"/>
              <a:lstStyle/>
              <a:p>
                <a:endParaRPr lang="en-US"/>
              </a:p>
            </p:txBody>
          </p:sp>
          <p:sp>
            <p:nvSpPr>
              <p:cNvPr id="151568" name="Line 1040"/>
              <p:cNvSpPr>
                <a:spLocks noChangeShapeType="1"/>
              </p:cNvSpPr>
              <p:nvPr/>
            </p:nvSpPr>
            <p:spPr bwMode="auto">
              <a:xfrm rot="-1280920">
                <a:off x="738" y="1990"/>
                <a:ext cx="96" cy="96"/>
              </a:xfrm>
              <a:prstGeom prst="line">
                <a:avLst/>
              </a:prstGeom>
              <a:noFill/>
              <a:ln w="19050">
                <a:solidFill>
                  <a:schemeClr val="tx1"/>
                </a:solidFill>
                <a:round/>
                <a:headEnd/>
                <a:tailEnd/>
              </a:ln>
              <a:effectLst/>
            </p:spPr>
            <p:txBody>
              <a:bodyPr wrap="none" anchor="ctr"/>
              <a:lstStyle/>
              <a:p>
                <a:endParaRPr lang="en-US"/>
              </a:p>
            </p:txBody>
          </p:sp>
          <p:sp>
            <p:nvSpPr>
              <p:cNvPr id="151569" name="Line 1041"/>
              <p:cNvSpPr>
                <a:spLocks noChangeShapeType="1"/>
              </p:cNvSpPr>
              <p:nvPr/>
            </p:nvSpPr>
            <p:spPr bwMode="auto">
              <a:xfrm rot="-1280920">
                <a:off x="837" y="1951"/>
                <a:ext cx="96" cy="96"/>
              </a:xfrm>
              <a:prstGeom prst="line">
                <a:avLst/>
              </a:prstGeom>
              <a:noFill/>
              <a:ln w="19050">
                <a:solidFill>
                  <a:schemeClr val="tx1"/>
                </a:solidFill>
                <a:round/>
                <a:headEnd/>
                <a:tailEnd/>
              </a:ln>
              <a:effectLst/>
            </p:spPr>
            <p:txBody>
              <a:bodyPr wrap="none" anchor="ctr"/>
              <a:lstStyle/>
              <a:p>
                <a:endParaRPr lang="en-US"/>
              </a:p>
            </p:txBody>
          </p:sp>
          <p:sp>
            <p:nvSpPr>
              <p:cNvPr id="151570" name="Line 1042"/>
              <p:cNvSpPr>
                <a:spLocks noChangeShapeType="1"/>
              </p:cNvSpPr>
              <p:nvPr/>
            </p:nvSpPr>
            <p:spPr bwMode="auto">
              <a:xfrm rot="-1280920">
                <a:off x="647" y="2027"/>
                <a:ext cx="96" cy="96"/>
              </a:xfrm>
              <a:prstGeom prst="line">
                <a:avLst/>
              </a:prstGeom>
              <a:noFill/>
              <a:ln w="19050">
                <a:solidFill>
                  <a:schemeClr val="tx1"/>
                </a:solidFill>
                <a:round/>
                <a:headEnd/>
                <a:tailEnd/>
              </a:ln>
              <a:effectLst/>
            </p:spPr>
            <p:txBody>
              <a:bodyPr wrap="none" anchor="ctr"/>
              <a:lstStyle/>
              <a:p>
                <a:endParaRPr lang="en-US"/>
              </a:p>
            </p:txBody>
          </p:sp>
          <p:sp>
            <p:nvSpPr>
              <p:cNvPr id="151571" name="Line 1043"/>
              <p:cNvSpPr>
                <a:spLocks noChangeShapeType="1"/>
              </p:cNvSpPr>
              <p:nvPr/>
            </p:nvSpPr>
            <p:spPr bwMode="auto">
              <a:xfrm rot="-1280920">
                <a:off x="542" y="2065"/>
                <a:ext cx="96" cy="96"/>
              </a:xfrm>
              <a:prstGeom prst="line">
                <a:avLst/>
              </a:prstGeom>
              <a:noFill/>
              <a:ln w="19050">
                <a:solidFill>
                  <a:schemeClr val="tx1"/>
                </a:solidFill>
                <a:round/>
                <a:headEnd/>
                <a:tailEnd/>
              </a:ln>
              <a:effectLst/>
            </p:spPr>
            <p:txBody>
              <a:bodyPr wrap="none" anchor="ctr"/>
              <a:lstStyle/>
              <a:p>
                <a:endParaRPr lang="en-US"/>
              </a:p>
            </p:txBody>
          </p:sp>
          <p:sp>
            <p:nvSpPr>
              <p:cNvPr id="151572" name="Line 1044"/>
              <p:cNvSpPr>
                <a:spLocks noChangeShapeType="1"/>
              </p:cNvSpPr>
              <p:nvPr/>
            </p:nvSpPr>
            <p:spPr bwMode="auto">
              <a:xfrm rot="-1280920">
                <a:off x="434" y="2109"/>
                <a:ext cx="96" cy="96"/>
              </a:xfrm>
              <a:prstGeom prst="line">
                <a:avLst/>
              </a:prstGeom>
              <a:noFill/>
              <a:ln w="19050">
                <a:solidFill>
                  <a:schemeClr val="tx1"/>
                </a:solidFill>
                <a:round/>
                <a:headEnd/>
                <a:tailEnd/>
              </a:ln>
              <a:effectLst/>
            </p:spPr>
            <p:txBody>
              <a:bodyPr wrap="none" anchor="ctr"/>
              <a:lstStyle/>
              <a:p>
                <a:endParaRPr lang="en-US"/>
              </a:p>
            </p:txBody>
          </p:sp>
          <p:sp>
            <p:nvSpPr>
              <p:cNvPr id="151573" name="Rectangle 1045"/>
              <p:cNvSpPr>
                <a:spLocks noChangeArrowheads="1"/>
              </p:cNvSpPr>
              <p:nvPr/>
            </p:nvSpPr>
            <p:spPr bwMode="auto">
              <a:xfrm rot="-1280920">
                <a:off x="422" y="1976"/>
                <a:ext cx="1114" cy="47"/>
              </a:xfrm>
              <a:prstGeom prst="rect">
                <a:avLst/>
              </a:prstGeom>
              <a:solidFill>
                <a:schemeClr val="bg2"/>
              </a:solidFill>
              <a:ln w="9525">
                <a:solidFill>
                  <a:schemeClr val="tx1"/>
                </a:solidFill>
                <a:miter lim="800000"/>
                <a:headEnd/>
                <a:tailEnd/>
              </a:ln>
              <a:effectLst/>
            </p:spPr>
            <p:txBody>
              <a:bodyPr wrap="none" anchor="ctr"/>
              <a:lstStyle/>
              <a:p>
                <a:endParaRPr lang="en-US"/>
              </a:p>
            </p:txBody>
          </p:sp>
        </p:grpSp>
        <p:sp>
          <p:nvSpPr>
            <p:cNvPr id="151574" name="Text Box 1046"/>
            <p:cNvSpPr txBox="1">
              <a:spLocks noChangeArrowheads="1"/>
            </p:cNvSpPr>
            <p:nvPr/>
          </p:nvSpPr>
          <p:spPr bwMode="auto">
            <a:xfrm>
              <a:off x="144" y="707"/>
              <a:ext cx="827" cy="192"/>
            </a:xfrm>
            <a:prstGeom prst="rect">
              <a:avLst/>
            </a:prstGeom>
            <a:noFill/>
            <a:ln w="9525">
              <a:noFill/>
              <a:miter lim="800000"/>
              <a:headEnd/>
              <a:tailEnd/>
            </a:ln>
            <a:effectLst/>
          </p:spPr>
          <p:txBody>
            <a:bodyPr>
              <a:spAutoFit/>
            </a:bodyPr>
            <a:lstStyle/>
            <a:p>
              <a:pPr algn="l">
                <a:spcBef>
                  <a:spcPct val="50000"/>
                </a:spcBef>
                <a:buFontTx/>
                <a:buNone/>
              </a:pPr>
              <a:endParaRPr lang="en-US">
                <a:latin typeface="Times New Roman" pitchFamily="18" charset="0"/>
              </a:endParaRPr>
            </a:p>
          </p:txBody>
        </p:sp>
        <p:sp>
          <p:nvSpPr>
            <p:cNvPr id="151575" name="Text Box 1047"/>
            <p:cNvSpPr txBox="1">
              <a:spLocks noChangeArrowheads="1"/>
            </p:cNvSpPr>
            <p:nvPr/>
          </p:nvSpPr>
          <p:spPr bwMode="auto">
            <a:xfrm>
              <a:off x="1387" y="1084"/>
              <a:ext cx="627" cy="192"/>
            </a:xfrm>
            <a:prstGeom prst="rect">
              <a:avLst/>
            </a:prstGeom>
            <a:noFill/>
            <a:ln w="9525">
              <a:noFill/>
              <a:miter lim="800000"/>
              <a:headEnd/>
              <a:tailEnd/>
            </a:ln>
            <a:effectLst/>
          </p:spPr>
          <p:txBody>
            <a:bodyPr>
              <a:spAutoFit/>
            </a:bodyPr>
            <a:lstStyle/>
            <a:p>
              <a:pPr algn="r">
                <a:spcBef>
                  <a:spcPct val="50000"/>
                </a:spcBef>
                <a:buFontTx/>
                <a:buNone/>
              </a:pPr>
              <a:endParaRPr lang="en-US">
                <a:latin typeface="Times New Roman" pitchFamily="18" charset="0"/>
              </a:endParaRPr>
            </a:p>
          </p:txBody>
        </p:sp>
      </p:grpSp>
      <p:sp>
        <p:nvSpPr>
          <p:cNvPr id="151576" name="WordArt 1048"/>
          <p:cNvSpPr>
            <a:spLocks noChangeArrowheads="1" noChangeShapeType="1" noTextEdit="1"/>
          </p:cNvSpPr>
          <p:nvPr/>
        </p:nvSpPr>
        <p:spPr bwMode="auto">
          <a:xfrm>
            <a:off x="2362200" y="2514600"/>
            <a:ext cx="3648075" cy="2314575"/>
          </a:xfrm>
          <a:prstGeom prst="rect">
            <a:avLst/>
          </a:prstGeom>
        </p:spPr>
        <p:txBody>
          <a:bodyPr wrap="none" fromWordArt="1">
            <a:prstTxWarp prst="textSlantUp">
              <a:avLst>
                <a:gd name="adj" fmla="val 55556"/>
              </a:avLst>
            </a:prstTxWarp>
          </a:bodyPr>
          <a:lstStyle/>
          <a:p>
            <a:r>
              <a:rPr lang="en-US" sz="3600" b="1" kern="10">
                <a:ln w="9525">
                  <a:solidFill>
                    <a:srgbClr val="000000"/>
                  </a:solidFill>
                  <a:round/>
                  <a:headEnd/>
                  <a:tailEnd/>
                </a:ln>
                <a:solidFill>
                  <a:srgbClr val="000000"/>
                </a:solidFill>
                <a:latin typeface="La Bamba LET"/>
              </a:rPr>
              <a:t>Reebok  vs.  Rambo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wipe(left)">
                                      <p:cBhvr>
                                        <p:cTn id="7" dur="500"/>
                                        <p:tgtEl>
                                          <p:spTgt spid="151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026" descr="techrescnofearmfd"/>
          <p:cNvPicPr>
            <a:picLocks noChangeAspect="1" noChangeArrowheads="1"/>
          </p:cNvPicPr>
          <p:nvPr/>
        </p:nvPicPr>
        <p:blipFill>
          <a:blip r:embed="rId2" cstate="print"/>
          <a:srcRect/>
          <a:stretch>
            <a:fillRect/>
          </a:stretch>
        </p:blipFill>
        <p:spPr bwMode="auto">
          <a:xfrm>
            <a:off x="506413" y="379413"/>
            <a:ext cx="8129587" cy="6097587"/>
          </a:xfrm>
          <a:prstGeom prst="rect">
            <a:avLst/>
          </a:prstGeom>
          <a:noFill/>
        </p:spPr>
      </p:pic>
      <p:sp>
        <p:nvSpPr>
          <p:cNvPr id="124931" name="Rectangle 1027"/>
          <p:cNvSpPr>
            <a:spLocks noGrp="1" noChangeArrowheads="1"/>
          </p:cNvSpPr>
          <p:nvPr>
            <p:ph type="title"/>
          </p:nvPr>
        </p:nvSpPr>
        <p:spPr/>
        <p:txBody>
          <a:bodyPr/>
          <a:lstStyle/>
          <a:p>
            <a:r>
              <a:rPr lang="en-US" sz="5400" b="1">
                <a:solidFill>
                  <a:srgbClr val="FF3300"/>
                </a:solidFill>
                <a:effectLst/>
              </a:rPr>
              <a:t>Never A Crime to Stay Alive!</a:t>
            </a:r>
            <a:endParaRPr lang="en-US">
              <a:solidFill>
                <a:srgbClr val="FF9900"/>
              </a:solidFill>
              <a:effectLst>
                <a:outerShdw blurRad="38100" dist="38100" dir="2700000" algn="tl">
                  <a:srgbClr val="000000"/>
                </a:outerShdw>
              </a:effectLst>
            </a:endParaRPr>
          </a:p>
        </p:txBody>
      </p:sp>
      <p:sp>
        <p:nvSpPr>
          <p:cNvPr id="124932" name="Rectangle 1028"/>
          <p:cNvSpPr>
            <a:spLocks noGrp="1" noChangeArrowheads="1"/>
          </p:cNvSpPr>
          <p:nvPr>
            <p:ph type="body" idx="1"/>
          </p:nvPr>
        </p:nvSpPr>
        <p:spPr/>
        <p:txBody>
          <a:bodyPr/>
          <a:lstStyle/>
          <a:p>
            <a:endParaRPr lang="en-US">
              <a:solidFill>
                <a:srgbClr val="FF99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7" name="Picture 3"/>
          <p:cNvPicPr>
            <a:picLocks noChangeAspect="1" noChangeArrowheads="1"/>
          </p:cNvPicPr>
          <p:nvPr/>
        </p:nvPicPr>
        <p:blipFill>
          <a:blip r:embed="rId2" cstate="print"/>
          <a:srcRect/>
          <a:stretch>
            <a:fillRect/>
          </a:stretch>
        </p:blipFill>
        <p:spPr bwMode="auto">
          <a:xfrm>
            <a:off x="685800" y="609600"/>
            <a:ext cx="7620000" cy="5334000"/>
          </a:xfrm>
          <a:prstGeom prst="rect">
            <a:avLst/>
          </a:prstGeom>
          <a:noFill/>
          <a:ln w="9525">
            <a:noFill/>
            <a:miter lim="800000"/>
            <a:headEnd/>
            <a:tailEnd/>
          </a:ln>
          <a:effectLst/>
        </p:spPr>
      </p:pic>
      <p:sp>
        <p:nvSpPr>
          <p:cNvPr id="52228" name="Rectangle 4"/>
          <p:cNvSpPr>
            <a:spLocks noGrp="1" noChangeArrowheads="1"/>
          </p:cNvSpPr>
          <p:nvPr>
            <p:ph type="title"/>
          </p:nvPr>
        </p:nvSpPr>
        <p:spPr/>
        <p:txBody>
          <a:bodyPr/>
          <a:lstStyle/>
          <a:p>
            <a:r>
              <a:rPr lang="en-US"/>
              <a:t>What’s in that black smoke and Barrels?</a:t>
            </a:r>
          </a:p>
        </p:txBody>
      </p:sp>
      <p:sp>
        <p:nvSpPr>
          <p:cNvPr id="52230" name="Rectangle 6"/>
          <p:cNvSpPr>
            <a:spLocks noGrp="1" noChangeArrowheads="1"/>
          </p:cNvSpPr>
          <p:nvPr>
            <p:ph type="body" idx="1"/>
          </p:nvPr>
        </p:nvSpPr>
        <p:spPr/>
        <p:txBody>
          <a:bodyPr/>
          <a:lstStyle/>
          <a:p>
            <a:pPr algn="ctr">
              <a:buFontTx/>
              <a:buNone/>
            </a:pPr>
            <a:endParaRPr lang="en-US"/>
          </a:p>
          <a:p>
            <a:pPr algn="ctr">
              <a:buFontTx/>
              <a:buNone/>
            </a:pPr>
            <a:endParaRPr lang="en-US"/>
          </a:p>
          <a:p>
            <a:pPr algn="ctr">
              <a:buFontTx/>
              <a:buNone/>
            </a:pPr>
            <a:endParaRPr lang="en-US"/>
          </a:p>
          <a:p>
            <a:pPr algn="ctr">
              <a:buFontTx/>
              <a:buNone/>
            </a:pPr>
            <a:r>
              <a:rPr lang="en-US" sz="4000" b="1">
                <a:solidFill>
                  <a:srgbClr val="FFFF00"/>
                </a:solidFill>
              </a:rPr>
              <a:t>Maybe a good time to use the rule of Thumb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iterate type="wd">
                                    <p:tmPct val="100000"/>
                                  </p:iterate>
                                  <p:childTnLst>
                                    <p:set>
                                      <p:cBhvr>
                                        <p:cTn id="6" dur="1" fill="hold">
                                          <p:stCondLst>
                                            <p:cond delay="0"/>
                                          </p:stCondLst>
                                        </p:cTn>
                                        <p:tgtEl>
                                          <p:spTgt spid="52230">
                                            <p:txEl>
                                              <p:pRg st="3" end="3"/>
                                            </p:txEl>
                                          </p:spTgt>
                                        </p:tgtEl>
                                        <p:attrNameLst>
                                          <p:attrName>style.visibility</p:attrName>
                                        </p:attrNameLst>
                                      </p:cBhvr>
                                      <p:to>
                                        <p:strVal val="visible"/>
                                      </p:to>
                                    </p:set>
                                    <p:anim calcmode="lin" valueType="num">
                                      <p:cBhvr>
                                        <p:cTn id="7" dur="1000" fill="hold"/>
                                        <p:tgtEl>
                                          <p:spTgt spid="52230">
                                            <p:txEl>
                                              <p:pRg st="3" end="3"/>
                                            </p:txEl>
                                          </p:spTgt>
                                        </p:tgtEl>
                                        <p:attrNameLst>
                                          <p:attrName>ppt_w</p:attrName>
                                        </p:attrNameLst>
                                      </p:cBhvr>
                                      <p:tavLst>
                                        <p:tav tm="0" fmla="#ppt_w*sin(2.5*pi*$)">
                                          <p:val>
                                            <p:fltVal val="0"/>
                                          </p:val>
                                        </p:tav>
                                        <p:tav tm="100000">
                                          <p:val>
                                            <p:fltVal val="1"/>
                                          </p:val>
                                        </p:tav>
                                      </p:tavLst>
                                    </p:anim>
                                    <p:anim calcmode="lin" valueType="num">
                                      <p:cBhvr>
                                        <p:cTn id="8" dur="1000" fill="hold"/>
                                        <p:tgtEl>
                                          <p:spTgt spid="52230">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0"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attack06"/>
          <p:cNvPicPr>
            <a:picLocks noChangeAspect="1" noChangeArrowheads="1"/>
          </p:cNvPicPr>
          <p:nvPr/>
        </p:nvPicPr>
        <p:blipFill>
          <a:blip r:embed="rId2" cstate="print"/>
          <a:srcRect/>
          <a:stretch>
            <a:fillRect/>
          </a:stretch>
        </p:blipFill>
        <p:spPr bwMode="auto">
          <a:xfrm>
            <a:off x="1508125" y="0"/>
            <a:ext cx="6127750" cy="6858000"/>
          </a:xfrm>
          <a:prstGeom prst="rect">
            <a:avLst/>
          </a:prstGeom>
          <a:noFill/>
        </p:spPr>
      </p:pic>
      <p:sp>
        <p:nvSpPr>
          <p:cNvPr id="157699" name="Rectangle 1027"/>
          <p:cNvSpPr>
            <a:spLocks noGrp="1" noChangeArrowheads="1"/>
          </p:cNvSpPr>
          <p:nvPr>
            <p:ph type="title"/>
          </p:nvPr>
        </p:nvSpPr>
        <p:spPr>
          <a:xfrm>
            <a:off x="685800" y="304800"/>
            <a:ext cx="7772400" cy="762000"/>
          </a:xfrm>
        </p:spPr>
        <p:txBody>
          <a:bodyPr/>
          <a:lstStyle/>
          <a:p>
            <a:pPr algn="r"/>
            <a:r>
              <a:rPr lang="en-US" b="1">
                <a:solidFill>
                  <a:schemeClr val="bg1"/>
                </a:solidFill>
                <a:effectLst>
                  <a:outerShdw blurRad="38100" dist="38100" dir="2700000" algn="tl">
                    <a:srgbClr val="000000"/>
                  </a:outerShdw>
                </a:effectLst>
                <a:latin typeface="Lithograph" pitchFamily="82" charset="0"/>
              </a:rPr>
              <a:t>What’s NexT ?</a:t>
            </a:r>
            <a:endParaRPr lang="en-US"/>
          </a:p>
        </p:txBody>
      </p:sp>
    </p:spTree>
  </p:cSld>
  <p:clrMapOvr>
    <a:masterClrMapping/>
  </p:clrMapOvr>
  <p:transition advTm="2000"/>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descr="attack42"/>
          <p:cNvPicPr>
            <a:picLocks noChangeAspect="1" noChangeArrowheads="1"/>
          </p:cNvPicPr>
          <p:nvPr/>
        </p:nvPicPr>
        <p:blipFill>
          <a:blip r:embed="rId2" cstate="print"/>
          <a:srcRect/>
          <a:stretch>
            <a:fillRect/>
          </a:stretch>
        </p:blipFill>
        <p:spPr bwMode="auto">
          <a:xfrm>
            <a:off x="2278063" y="0"/>
            <a:ext cx="4587875" cy="6858000"/>
          </a:xfrm>
          <a:prstGeom prst="rect">
            <a:avLst/>
          </a:prstGeom>
          <a:noFill/>
        </p:spPr>
      </p:pic>
    </p:spTree>
  </p:cSld>
  <p:clrMapOvr>
    <a:masterClrMapping/>
  </p:clrMapOvr>
  <p:transition advTm="2000"/>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026" descr="attack28"/>
          <p:cNvPicPr>
            <a:picLocks noChangeAspect="1" noChangeArrowheads="1"/>
          </p:cNvPicPr>
          <p:nvPr/>
        </p:nvPicPr>
        <p:blipFill>
          <a:blip r:embed="rId2" cstate="print"/>
          <a:srcRect/>
          <a:stretch>
            <a:fillRect/>
          </a:stretch>
        </p:blipFill>
        <p:spPr bwMode="auto">
          <a:xfrm>
            <a:off x="1935163" y="0"/>
            <a:ext cx="5273675" cy="6858000"/>
          </a:xfrm>
          <a:prstGeom prst="rect">
            <a:avLst/>
          </a:prstGeom>
          <a:noFill/>
        </p:spPr>
      </p:pic>
    </p:spTree>
  </p:cSld>
  <p:clrMapOvr>
    <a:masterClrMapping/>
  </p:clrMapOvr>
  <p:transition advTm="2000"/>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endParaRPr lang="en-US"/>
          </a:p>
        </p:txBody>
      </p:sp>
      <p:sp>
        <p:nvSpPr>
          <p:cNvPr id="123908" name="Rectangle 4"/>
          <p:cNvSpPr>
            <a:spLocks noGrp="1" noChangeArrowheads="1"/>
          </p:cNvSpPr>
          <p:nvPr>
            <p:ph type="body" sz="half" idx="2"/>
          </p:nvPr>
        </p:nvSpPr>
        <p:spPr/>
        <p:txBody>
          <a:bodyPr/>
          <a:lstStyle/>
          <a:p>
            <a:endParaRPr lang="en-US" sz="2800"/>
          </a:p>
        </p:txBody>
      </p:sp>
      <p:pic>
        <p:nvPicPr>
          <p:cNvPr id="123909" name="Picture 5"/>
          <p:cNvPicPr>
            <a:picLocks noGrp="1" noChangeAspect="1" noChangeArrowheads="1"/>
          </p:cNvPicPr>
          <p:nvPr>
            <p:ph type="clipArt" sz="half" idx="1"/>
          </p:nvPr>
        </p:nvPicPr>
        <p:blipFill>
          <a:blip r:embed="rId2" cstate="print"/>
          <a:srcRect/>
          <a:stretch>
            <a:fillRect/>
          </a:stretch>
        </p:blipFill>
        <p:spPr>
          <a:xfrm>
            <a:off x="1828800" y="533400"/>
            <a:ext cx="5638800" cy="6019800"/>
          </a:xfrm>
          <a:noFill/>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Are you too close to the Action?</a:t>
            </a:r>
          </a:p>
        </p:txBody>
      </p:sp>
      <p:pic>
        <p:nvPicPr>
          <p:cNvPr id="162819" name="Picture 3"/>
          <p:cNvPicPr>
            <a:picLocks noGrp="1" noChangeAspect="1" noChangeArrowheads="1"/>
          </p:cNvPicPr>
          <p:nvPr>
            <p:ph type="clipArt" sz="half" idx="1"/>
          </p:nvPr>
        </p:nvPicPr>
        <p:blipFill>
          <a:blip r:embed="rId2" cstate="print"/>
          <a:srcRect/>
          <a:stretch>
            <a:fillRect/>
          </a:stretch>
        </p:blipFill>
        <p:spPr/>
      </p:pic>
      <p:pic>
        <p:nvPicPr>
          <p:cNvPr id="162820" name="Picture 4"/>
          <p:cNvPicPr>
            <a:picLocks noGrp="1" noChangeAspect="1" noChangeArrowheads="1"/>
          </p:cNvPicPr>
          <p:nvPr>
            <p:ph type="body" sz="half" idx="2"/>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p:cNvPicPr>
            <a:picLocks noChangeAspect="1" noChangeArrowheads="1"/>
          </p:cNvPicPr>
          <p:nvPr/>
        </p:nvPicPr>
        <p:blipFill>
          <a:blip r:embed="rId2" cstate="print"/>
          <a:srcRect/>
          <a:stretch>
            <a:fillRect/>
          </a:stretch>
        </p:blipFill>
        <p:spPr bwMode="auto">
          <a:xfrm>
            <a:off x="1962150" y="2157413"/>
            <a:ext cx="3440113" cy="2320925"/>
          </a:xfrm>
          <a:prstGeom prst="rect">
            <a:avLst/>
          </a:prstGeom>
          <a:noFill/>
          <a:ln w="9525">
            <a:solidFill>
              <a:srgbClr val="3366FF"/>
            </a:solidFill>
            <a:miter lim="800000"/>
            <a:headEnd/>
            <a:tailEnd/>
          </a:ln>
        </p:spPr>
      </p:pic>
      <p:sp>
        <p:nvSpPr>
          <p:cNvPr id="129027" name="Text Box 3"/>
          <p:cNvSpPr txBox="1">
            <a:spLocks noChangeArrowheads="1"/>
          </p:cNvSpPr>
          <p:nvPr/>
        </p:nvSpPr>
        <p:spPr bwMode="auto">
          <a:xfrm>
            <a:off x="6472238" y="2489200"/>
            <a:ext cx="1854200" cy="2347913"/>
          </a:xfrm>
          <a:prstGeom prst="rect">
            <a:avLst/>
          </a:prstGeom>
          <a:noFill/>
          <a:ln w="9525">
            <a:noFill/>
            <a:miter lim="800000"/>
            <a:headEnd/>
            <a:tailEnd/>
          </a:ln>
          <a:effectLst/>
        </p:spPr>
        <p:txBody>
          <a:bodyPr>
            <a:spAutoFit/>
          </a:bodyPr>
          <a:lstStyle/>
          <a:p>
            <a:pPr>
              <a:spcBef>
                <a:spcPct val="50000"/>
              </a:spcBef>
              <a:buFontTx/>
              <a:buNone/>
            </a:pPr>
            <a:r>
              <a:rPr lang="en-US" sz="14800" b="1">
                <a:solidFill>
                  <a:schemeClr val="tx2"/>
                </a:solidFill>
                <a:latin typeface="Helvetica" charset="0"/>
              </a:rPr>
              <a:t>?</a:t>
            </a:r>
            <a:endParaRPr lang="en-US" sz="12400">
              <a:solidFill>
                <a:schemeClr val="tx2"/>
              </a:solidFill>
              <a:latin typeface="Arial Black" pitchFamily="34" charset="0"/>
            </a:endParaRPr>
          </a:p>
        </p:txBody>
      </p:sp>
      <p:sp>
        <p:nvSpPr>
          <p:cNvPr id="129028" name="Text Box 4"/>
          <p:cNvSpPr txBox="1">
            <a:spLocks noChangeArrowheads="1"/>
          </p:cNvSpPr>
          <p:nvPr/>
        </p:nvSpPr>
        <p:spPr bwMode="auto">
          <a:xfrm>
            <a:off x="76200" y="269875"/>
            <a:ext cx="8745538" cy="946150"/>
          </a:xfrm>
          <a:prstGeom prst="rect">
            <a:avLst/>
          </a:prstGeom>
          <a:gradFill rotWithShape="0">
            <a:gsLst>
              <a:gs pos="0">
                <a:schemeClr val="bg2"/>
              </a:gs>
              <a:gs pos="50000">
                <a:srgbClr val="FF3399"/>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Name at least five substances classified as hazardous materials.</a:t>
            </a:r>
          </a:p>
        </p:txBody>
      </p:sp>
      <p:pic>
        <p:nvPicPr>
          <p:cNvPr id="129029" name="Picture 5"/>
          <p:cNvPicPr>
            <a:picLocks noChangeAspect="1" noChangeArrowheads="1"/>
          </p:cNvPicPr>
          <p:nvPr/>
        </p:nvPicPr>
        <p:blipFill>
          <a:blip r:embed="rId3" cstate="print"/>
          <a:srcRect/>
          <a:stretch>
            <a:fillRect/>
          </a:stretch>
        </p:blipFill>
        <p:spPr bwMode="auto">
          <a:xfrm>
            <a:off x="2887663" y="4752975"/>
            <a:ext cx="1711325" cy="1316038"/>
          </a:xfrm>
          <a:prstGeom prst="rect">
            <a:avLst/>
          </a:prstGeom>
          <a:noFill/>
          <a:ln w="9525">
            <a:solidFill>
              <a:srgbClr val="00FF00"/>
            </a:solidFill>
            <a:miter lim="800000"/>
            <a:headEnd/>
            <a:tailEnd/>
          </a:ln>
        </p:spPr>
      </p:pic>
      <p:pic>
        <p:nvPicPr>
          <p:cNvPr id="129030" name="Picture 6"/>
          <p:cNvPicPr>
            <a:picLocks noChangeAspect="1" noChangeArrowheads="1"/>
          </p:cNvPicPr>
          <p:nvPr/>
        </p:nvPicPr>
        <p:blipFill>
          <a:blip r:embed="rId4" cstate="print"/>
          <a:srcRect/>
          <a:stretch>
            <a:fillRect/>
          </a:stretch>
        </p:blipFill>
        <p:spPr bwMode="auto">
          <a:xfrm>
            <a:off x="4394200" y="3773488"/>
            <a:ext cx="1731963" cy="2005012"/>
          </a:xfrm>
          <a:prstGeom prst="rect">
            <a:avLst/>
          </a:prstGeom>
          <a:noFill/>
          <a:ln w="9525">
            <a:solidFill>
              <a:schemeClr val="accent1"/>
            </a:solidFill>
            <a:miter lim="800000"/>
            <a:headEnd/>
            <a:tailEnd/>
          </a:ln>
        </p:spPr>
      </p:pic>
      <p:pic>
        <p:nvPicPr>
          <p:cNvPr id="129031" name="Picture 7"/>
          <p:cNvPicPr>
            <a:picLocks noChangeAspect="1" noChangeArrowheads="1"/>
          </p:cNvPicPr>
          <p:nvPr/>
        </p:nvPicPr>
        <p:blipFill>
          <a:blip r:embed="rId5" cstate="print"/>
          <a:srcRect/>
          <a:stretch>
            <a:fillRect/>
          </a:stretch>
        </p:blipFill>
        <p:spPr bwMode="auto">
          <a:xfrm>
            <a:off x="977900" y="1316038"/>
            <a:ext cx="2035175" cy="1354137"/>
          </a:xfrm>
          <a:prstGeom prst="rect">
            <a:avLst/>
          </a:prstGeom>
          <a:noFill/>
        </p:spPr>
      </p:pic>
      <p:pic>
        <p:nvPicPr>
          <p:cNvPr id="129032" name="Picture 8"/>
          <p:cNvPicPr>
            <a:picLocks noChangeAspect="1" noChangeArrowheads="1"/>
          </p:cNvPicPr>
          <p:nvPr/>
        </p:nvPicPr>
        <p:blipFill>
          <a:blip r:embed="rId6" cstate="print"/>
          <a:srcRect/>
          <a:stretch>
            <a:fillRect/>
          </a:stretch>
        </p:blipFill>
        <p:spPr bwMode="auto">
          <a:xfrm>
            <a:off x="374650" y="2789238"/>
            <a:ext cx="2324100" cy="1546225"/>
          </a:xfrm>
          <a:prstGeom prst="rect">
            <a:avLst/>
          </a:prstGeom>
          <a:noFill/>
        </p:spPr>
      </p:pic>
      <p:pic>
        <p:nvPicPr>
          <p:cNvPr id="129033" name="Picture 9"/>
          <p:cNvPicPr>
            <a:picLocks noChangeAspect="1" noChangeArrowheads="1"/>
          </p:cNvPicPr>
          <p:nvPr/>
        </p:nvPicPr>
        <p:blipFill>
          <a:blip r:embed="rId7" cstate="print"/>
          <a:srcRect/>
          <a:stretch>
            <a:fillRect/>
          </a:stretch>
        </p:blipFill>
        <p:spPr bwMode="auto">
          <a:xfrm>
            <a:off x="814388" y="4443413"/>
            <a:ext cx="1797050" cy="1609725"/>
          </a:xfrm>
          <a:prstGeom prst="rect">
            <a:avLst/>
          </a:prstGeom>
          <a:noFill/>
          <a:ln w="9525">
            <a:solidFill>
              <a:schemeClr val="hlink"/>
            </a:solidFill>
            <a:miter lim="800000"/>
            <a:headEnd/>
            <a:tailEnd/>
          </a:ln>
        </p:spPr>
      </p:pic>
      <p:pic>
        <p:nvPicPr>
          <p:cNvPr id="129034" name="Picture 10"/>
          <p:cNvPicPr>
            <a:picLocks noChangeAspect="1" noChangeArrowheads="1"/>
          </p:cNvPicPr>
          <p:nvPr/>
        </p:nvPicPr>
        <p:blipFill>
          <a:blip r:embed="rId8" cstate="print"/>
          <a:srcRect/>
          <a:stretch>
            <a:fillRect/>
          </a:stretch>
        </p:blipFill>
        <p:spPr bwMode="auto">
          <a:xfrm>
            <a:off x="3517900" y="1447800"/>
            <a:ext cx="2781300" cy="1854200"/>
          </a:xfrm>
          <a:prstGeom prst="rect">
            <a:avLst/>
          </a:prstGeom>
          <a:noFill/>
          <a:ln w="9525">
            <a:solidFill>
              <a:srgbClr val="FF33CC"/>
            </a:solidFill>
            <a:miter lim="800000"/>
            <a:headEnd/>
            <a:tailEnd/>
          </a:ln>
        </p:spPr>
      </p:pic>
      <p:sp>
        <p:nvSpPr>
          <p:cNvPr id="129035" name="Text Box 11"/>
          <p:cNvSpPr txBox="1">
            <a:spLocks noChangeArrowheads="1"/>
          </p:cNvSpPr>
          <p:nvPr/>
        </p:nvSpPr>
        <p:spPr bwMode="auto">
          <a:xfrm>
            <a:off x="6588125" y="1674813"/>
            <a:ext cx="1828800" cy="4181475"/>
          </a:xfrm>
          <a:prstGeom prst="rect">
            <a:avLst/>
          </a:prstGeom>
          <a:solidFill>
            <a:schemeClr val="bg2"/>
          </a:solidFill>
          <a:ln w="9525">
            <a:noFill/>
            <a:miter lim="800000"/>
            <a:headEnd/>
            <a:tailEnd/>
          </a:ln>
          <a:effectLst/>
        </p:spPr>
        <p:txBody>
          <a:bodyPr>
            <a:spAutoFit/>
          </a:bodyPr>
          <a:lstStyle/>
          <a:p>
            <a:pPr algn="l">
              <a:lnSpc>
                <a:spcPct val="80000"/>
              </a:lnSpc>
              <a:spcBef>
                <a:spcPct val="50000"/>
              </a:spcBef>
              <a:buFontTx/>
              <a:buNone/>
            </a:pPr>
            <a:r>
              <a:rPr lang="en-US" b="1" i="1">
                <a:solidFill>
                  <a:srgbClr val="FFFF00"/>
                </a:solidFill>
                <a:latin typeface="Arial" charset="0"/>
              </a:rPr>
              <a:t>Gasoline</a:t>
            </a:r>
          </a:p>
          <a:p>
            <a:pPr algn="l">
              <a:lnSpc>
                <a:spcPct val="80000"/>
              </a:lnSpc>
              <a:spcBef>
                <a:spcPct val="50000"/>
              </a:spcBef>
              <a:buFontTx/>
              <a:buNone/>
            </a:pPr>
            <a:r>
              <a:rPr lang="en-US" b="1" i="1">
                <a:solidFill>
                  <a:srgbClr val="FFFF00"/>
                </a:solidFill>
                <a:latin typeface="Arial" charset="0"/>
              </a:rPr>
              <a:t>Propane</a:t>
            </a:r>
          </a:p>
          <a:p>
            <a:pPr algn="l">
              <a:lnSpc>
                <a:spcPct val="80000"/>
              </a:lnSpc>
              <a:spcBef>
                <a:spcPct val="50000"/>
              </a:spcBef>
              <a:buFontTx/>
              <a:buNone/>
            </a:pPr>
            <a:r>
              <a:rPr lang="en-US" b="1" i="1">
                <a:solidFill>
                  <a:srgbClr val="FFFF00"/>
                </a:solidFill>
                <a:latin typeface="Arial" charset="0"/>
              </a:rPr>
              <a:t>Chlorine</a:t>
            </a:r>
          </a:p>
          <a:p>
            <a:pPr algn="l">
              <a:lnSpc>
                <a:spcPct val="80000"/>
              </a:lnSpc>
              <a:spcBef>
                <a:spcPct val="50000"/>
              </a:spcBef>
              <a:buFontTx/>
              <a:buNone/>
            </a:pPr>
            <a:r>
              <a:rPr lang="en-US" b="1" i="1">
                <a:solidFill>
                  <a:srgbClr val="FFFF00"/>
                </a:solidFill>
                <a:latin typeface="Arial" charset="0"/>
              </a:rPr>
              <a:t>Acids</a:t>
            </a:r>
          </a:p>
          <a:p>
            <a:pPr algn="l">
              <a:lnSpc>
                <a:spcPct val="80000"/>
              </a:lnSpc>
              <a:spcBef>
                <a:spcPct val="50000"/>
              </a:spcBef>
              <a:buFontTx/>
              <a:buNone/>
            </a:pPr>
            <a:r>
              <a:rPr lang="en-US" b="1" i="1">
                <a:solidFill>
                  <a:srgbClr val="FFFF00"/>
                </a:solidFill>
                <a:latin typeface="Arial" charset="0"/>
              </a:rPr>
              <a:t>Benzene</a:t>
            </a:r>
          </a:p>
          <a:p>
            <a:pPr algn="l">
              <a:lnSpc>
                <a:spcPct val="80000"/>
              </a:lnSpc>
              <a:spcBef>
                <a:spcPct val="50000"/>
              </a:spcBef>
              <a:buFontTx/>
              <a:buNone/>
            </a:pPr>
            <a:r>
              <a:rPr lang="en-US" b="1" i="1">
                <a:solidFill>
                  <a:srgbClr val="FFFF00"/>
                </a:solidFill>
                <a:latin typeface="Arial" charset="0"/>
              </a:rPr>
              <a:t>Pesticides</a:t>
            </a:r>
          </a:p>
          <a:p>
            <a:pPr algn="l">
              <a:lnSpc>
                <a:spcPct val="80000"/>
              </a:lnSpc>
              <a:spcBef>
                <a:spcPct val="50000"/>
              </a:spcBef>
              <a:buFontTx/>
              <a:buNone/>
            </a:pPr>
            <a:r>
              <a:rPr lang="en-US" b="1" i="1">
                <a:solidFill>
                  <a:srgbClr val="FFFF00"/>
                </a:solidFill>
                <a:latin typeface="Arial" charset="0"/>
              </a:rPr>
              <a:t>Fertilizers</a:t>
            </a:r>
          </a:p>
          <a:p>
            <a:pPr algn="l">
              <a:lnSpc>
                <a:spcPct val="80000"/>
              </a:lnSpc>
              <a:spcBef>
                <a:spcPct val="50000"/>
              </a:spcBef>
              <a:buFontTx/>
              <a:buNone/>
            </a:pPr>
            <a:r>
              <a:rPr lang="en-US" b="1" i="1">
                <a:solidFill>
                  <a:srgbClr val="FFFF00"/>
                </a:solidFill>
                <a:latin typeface="Arial" charset="0"/>
              </a:rPr>
              <a:t>Paint</a:t>
            </a:r>
          </a:p>
          <a:p>
            <a:pPr algn="l">
              <a:lnSpc>
                <a:spcPct val="80000"/>
              </a:lnSpc>
              <a:spcBef>
                <a:spcPct val="50000"/>
              </a:spcBef>
              <a:buFontTx/>
              <a:buNone/>
            </a:pPr>
            <a:r>
              <a:rPr lang="en-US" b="1" i="1">
                <a:solidFill>
                  <a:srgbClr val="FFFF00"/>
                </a:solidFill>
                <a:latin typeface="Arial" charset="0"/>
              </a:rPr>
              <a:t>Explosives</a:t>
            </a:r>
            <a:endParaRPr lang="en-US" b="1" i="1">
              <a:solidFill>
                <a:schemeClr val="tx2"/>
              </a:solidFill>
              <a:latin typeface="Arial" charset="0"/>
            </a:endParaRPr>
          </a:p>
        </p:txBody>
      </p:sp>
      <p:sp>
        <p:nvSpPr>
          <p:cNvPr id="129036" name="Text Box 12"/>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29034"/>
                                        </p:tgtEl>
                                        <p:attrNameLst>
                                          <p:attrName>style.visibility</p:attrName>
                                        </p:attrNameLst>
                                      </p:cBhvr>
                                      <p:to>
                                        <p:strVal val="visible"/>
                                      </p:to>
                                    </p:set>
                                    <p:anim calcmode="lin" valueType="num">
                                      <p:cBhvr additive="base">
                                        <p:cTn id="7" dur="500" fill="hold"/>
                                        <p:tgtEl>
                                          <p:spTgt spid="129034"/>
                                        </p:tgtEl>
                                        <p:attrNameLst>
                                          <p:attrName>ppt_x</p:attrName>
                                        </p:attrNameLst>
                                      </p:cBhvr>
                                      <p:tavLst>
                                        <p:tav tm="0">
                                          <p:val>
                                            <p:strVal val="0-#ppt_w/2"/>
                                          </p:val>
                                        </p:tav>
                                        <p:tav tm="100000">
                                          <p:val>
                                            <p:strVal val="#ppt_x"/>
                                          </p:val>
                                        </p:tav>
                                      </p:tavLst>
                                    </p:anim>
                                    <p:anim calcmode="lin" valueType="num">
                                      <p:cBhvr additive="base">
                                        <p:cTn id="8" dur="500" fill="hold"/>
                                        <p:tgtEl>
                                          <p:spTgt spid="12903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9" presetClass="entr" presetSubtype="10" fill="hold" nodeType="clickEffect">
                                  <p:stCondLst>
                                    <p:cond delay="0"/>
                                  </p:stCondLst>
                                  <p:childTnLst>
                                    <p:set>
                                      <p:cBhvr>
                                        <p:cTn id="12" dur="1" fill="hold">
                                          <p:stCondLst>
                                            <p:cond delay="0"/>
                                          </p:stCondLst>
                                        </p:cTn>
                                        <p:tgtEl>
                                          <p:spTgt spid="129026"/>
                                        </p:tgtEl>
                                        <p:attrNameLst>
                                          <p:attrName>style.visibility</p:attrName>
                                        </p:attrNameLst>
                                      </p:cBhvr>
                                      <p:to>
                                        <p:strVal val="visible"/>
                                      </p:to>
                                    </p:set>
                                    <p:anim calcmode="lin" valueType="num">
                                      <p:cBhvr>
                                        <p:cTn id="13" dur="5000" fill="hold"/>
                                        <p:tgtEl>
                                          <p:spTgt spid="129026"/>
                                        </p:tgtEl>
                                        <p:attrNameLst>
                                          <p:attrName>ppt_w</p:attrName>
                                        </p:attrNameLst>
                                      </p:cBhvr>
                                      <p:tavLst>
                                        <p:tav tm="0" fmla="#ppt_w*sin(2.5*pi*$)">
                                          <p:val>
                                            <p:fltVal val="0"/>
                                          </p:val>
                                        </p:tav>
                                        <p:tav tm="100000">
                                          <p:val>
                                            <p:fltVal val="1"/>
                                          </p:val>
                                        </p:tav>
                                      </p:tavLst>
                                    </p:anim>
                                    <p:anim calcmode="lin" valueType="num">
                                      <p:cBhvr>
                                        <p:cTn id="14" dur="5000" fill="hold"/>
                                        <p:tgtEl>
                                          <p:spTgt spid="12902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129031"/>
                                        </p:tgtEl>
                                        <p:attrNameLst>
                                          <p:attrName>style.visibility</p:attrName>
                                        </p:attrNameLst>
                                      </p:cBhvr>
                                      <p:to>
                                        <p:strVal val="visible"/>
                                      </p:to>
                                    </p:set>
                                    <p:anim calcmode="lin" valueType="num">
                                      <p:cBhvr additive="base">
                                        <p:cTn id="19" dur="500" fill="hold"/>
                                        <p:tgtEl>
                                          <p:spTgt spid="129031"/>
                                        </p:tgtEl>
                                        <p:attrNameLst>
                                          <p:attrName>ppt_x</p:attrName>
                                        </p:attrNameLst>
                                      </p:cBhvr>
                                      <p:tavLst>
                                        <p:tav tm="0">
                                          <p:val>
                                            <p:strVal val="1+#ppt_w/2"/>
                                          </p:val>
                                        </p:tav>
                                        <p:tav tm="100000">
                                          <p:val>
                                            <p:strVal val="#ppt_x"/>
                                          </p:val>
                                        </p:tav>
                                      </p:tavLst>
                                    </p:anim>
                                    <p:anim calcmode="lin" valueType="num">
                                      <p:cBhvr additive="base">
                                        <p:cTn id="20" dur="500" fill="hold"/>
                                        <p:tgtEl>
                                          <p:spTgt spid="1290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499"/>
                                          </p:stCondLst>
                                        </p:cTn>
                                        <p:tgtEl>
                                          <p:spTgt spid="129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528" fill="hold" nodeType="clickEffect">
                                  <p:stCondLst>
                                    <p:cond delay="0"/>
                                  </p:stCondLst>
                                  <p:childTnLst>
                                    <p:set>
                                      <p:cBhvr>
                                        <p:cTn id="28" dur="1" fill="hold">
                                          <p:stCondLst>
                                            <p:cond delay="0"/>
                                          </p:stCondLst>
                                        </p:cTn>
                                        <p:tgtEl>
                                          <p:spTgt spid="129029"/>
                                        </p:tgtEl>
                                        <p:attrNameLst>
                                          <p:attrName>style.visibility</p:attrName>
                                        </p:attrNameLst>
                                      </p:cBhvr>
                                      <p:to>
                                        <p:strVal val="visible"/>
                                      </p:to>
                                    </p:set>
                                    <p:anim calcmode="lin" valueType="num">
                                      <p:cBhvr>
                                        <p:cTn id="29" dur="500" fill="hold"/>
                                        <p:tgtEl>
                                          <p:spTgt spid="129029"/>
                                        </p:tgtEl>
                                        <p:attrNameLst>
                                          <p:attrName>ppt_w</p:attrName>
                                        </p:attrNameLst>
                                      </p:cBhvr>
                                      <p:tavLst>
                                        <p:tav tm="0">
                                          <p:val>
                                            <p:fltVal val="0"/>
                                          </p:val>
                                        </p:tav>
                                        <p:tav tm="100000">
                                          <p:val>
                                            <p:strVal val="#ppt_w"/>
                                          </p:val>
                                        </p:tav>
                                      </p:tavLst>
                                    </p:anim>
                                    <p:anim calcmode="lin" valueType="num">
                                      <p:cBhvr>
                                        <p:cTn id="30" dur="500" fill="hold"/>
                                        <p:tgtEl>
                                          <p:spTgt spid="129029"/>
                                        </p:tgtEl>
                                        <p:attrNameLst>
                                          <p:attrName>ppt_h</p:attrName>
                                        </p:attrNameLst>
                                      </p:cBhvr>
                                      <p:tavLst>
                                        <p:tav tm="0">
                                          <p:val>
                                            <p:fltVal val="0"/>
                                          </p:val>
                                        </p:tav>
                                        <p:tav tm="100000">
                                          <p:val>
                                            <p:strVal val="#ppt_h"/>
                                          </p:val>
                                        </p:tav>
                                      </p:tavLst>
                                    </p:anim>
                                    <p:anim calcmode="lin" valueType="num">
                                      <p:cBhvr>
                                        <p:cTn id="31" dur="500" fill="hold"/>
                                        <p:tgtEl>
                                          <p:spTgt spid="129029"/>
                                        </p:tgtEl>
                                        <p:attrNameLst>
                                          <p:attrName>ppt_x</p:attrName>
                                        </p:attrNameLst>
                                      </p:cBhvr>
                                      <p:tavLst>
                                        <p:tav tm="0">
                                          <p:val>
                                            <p:fltVal val="0.5"/>
                                          </p:val>
                                        </p:tav>
                                        <p:tav tm="100000">
                                          <p:val>
                                            <p:strVal val="#ppt_x"/>
                                          </p:val>
                                        </p:tav>
                                      </p:tavLst>
                                    </p:anim>
                                    <p:anim calcmode="lin" valueType="num">
                                      <p:cBhvr>
                                        <p:cTn id="32" dur="500" fill="hold"/>
                                        <p:tgtEl>
                                          <p:spTgt spid="129029"/>
                                        </p:tgtEl>
                                        <p:attrNameLst>
                                          <p:attrName>ppt_y</p:attrName>
                                        </p:attrNameLst>
                                      </p:cBhvr>
                                      <p:tavLst>
                                        <p:tav tm="0">
                                          <p:val>
                                            <p:fltVal val="0.5"/>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129033"/>
                                        </p:tgtEl>
                                        <p:attrNameLst>
                                          <p:attrName>style.visibility</p:attrName>
                                        </p:attrNameLst>
                                      </p:cBhvr>
                                      <p:to>
                                        <p:strVal val="visible"/>
                                      </p:to>
                                    </p:set>
                                    <p:anim calcmode="lin" valueType="num">
                                      <p:cBhvr additive="base">
                                        <p:cTn id="37" dur="500" fill="hold"/>
                                        <p:tgtEl>
                                          <p:spTgt spid="129033"/>
                                        </p:tgtEl>
                                        <p:attrNameLst>
                                          <p:attrName>ppt_x</p:attrName>
                                        </p:attrNameLst>
                                      </p:cBhvr>
                                      <p:tavLst>
                                        <p:tav tm="0">
                                          <p:val>
                                            <p:strVal val="#ppt_x"/>
                                          </p:val>
                                        </p:tav>
                                        <p:tav tm="100000">
                                          <p:val>
                                            <p:strVal val="#ppt_x"/>
                                          </p:val>
                                        </p:tav>
                                      </p:tavLst>
                                    </p:anim>
                                    <p:anim calcmode="lin" valueType="num">
                                      <p:cBhvr additive="base">
                                        <p:cTn id="38" dur="500" fill="hold"/>
                                        <p:tgtEl>
                                          <p:spTgt spid="129033"/>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 presetClass="entr" presetSubtype="5" fill="hold" nodeType="clickEffect">
                                  <p:stCondLst>
                                    <p:cond delay="0"/>
                                  </p:stCondLst>
                                  <p:childTnLst>
                                    <p:set>
                                      <p:cBhvr>
                                        <p:cTn id="42" dur="1" fill="hold">
                                          <p:stCondLst>
                                            <p:cond delay="0"/>
                                          </p:stCondLst>
                                        </p:cTn>
                                        <p:tgtEl>
                                          <p:spTgt spid="129030"/>
                                        </p:tgtEl>
                                        <p:attrNameLst>
                                          <p:attrName>style.visibility</p:attrName>
                                        </p:attrNameLst>
                                      </p:cBhvr>
                                      <p:to>
                                        <p:strVal val="visible"/>
                                      </p:to>
                                    </p:set>
                                    <p:animEffect transition="in" filter="blinds(vertical)">
                                      <p:cBhvr>
                                        <p:cTn id="43" dur="500"/>
                                        <p:tgtEl>
                                          <p:spTgt spid="12903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29035"/>
                                        </p:tgtEl>
                                        <p:attrNameLst>
                                          <p:attrName>style.visibility</p:attrName>
                                        </p:attrNameLst>
                                      </p:cBhvr>
                                      <p:to>
                                        <p:strVal val="visible"/>
                                      </p:to>
                                    </p:set>
                                    <p:anim calcmode="lin" valueType="num">
                                      <p:cBhvr>
                                        <p:cTn id="48" dur="500" fill="hold"/>
                                        <p:tgtEl>
                                          <p:spTgt spid="129035"/>
                                        </p:tgtEl>
                                        <p:attrNameLst>
                                          <p:attrName>ppt_w</p:attrName>
                                        </p:attrNameLst>
                                      </p:cBhvr>
                                      <p:tavLst>
                                        <p:tav tm="0">
                                          <p:val>
                                            <p:fltVal val="0"/>
                                          </p:val>
                                        </p:tav>
                                        <p:tav tm="100000">
                                          <p:val>
                                            <p:strVal val="#ppt_w"/>
                                          </p:val>
                                        </p:tav>
                                      </p:tavLst>
                                    </p:anim>
                                    <p:anim calcmode="lin" valueType="num">
                                      <p:cBhvr>
                                        <p:cTn id="49" dur="500" fill="hold"/>
                                        <p:tgtEl>
                                          <p:spTgt spid="129035"/>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12903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5"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381000" y="609600"/>
            <a:ext cx="8077200" cy="1143000"/>
          </a:xfrm>
        </p:spPr>
        <p:txBody>
          <a:bodyPr/>
          <a:lstStyle/>
          <a:p>
            <a:r>
              <a:rPr lang="en-US"/>
              <a:t>Decontamination is not Optional !</a:t>
            </a:r>
          </a:p>
        </p:txBody>
      </p:sp>
      <p:pic>
        <p:nvPicPr>
          <p:cNvPr id="163843" name="Picture 3"/>
          <p:cNvPicPr>
            <a:picLocks noGrp="1" noChangeAspect="1" noChangeArrowheads="1"/>
          </p:cNvPicPr>
          <p:nvPr>
            <p:ph type="clipArt" sz="half" idx="1"/>
          </p:nvPr>
        </p:nvPicPr>
        <p:blipFill>
          <a:blip r:embed="rId2" cstate="print"/>
          <a:srcRect/>
          <a:stretch>
            <a:fillRect/>
          </a:stretch>
        </p:blipFill>
        <p:spPr/>
      </p:pic>
      <p:pic>
        <p:nvPicPr>
          <p:cNvPr id="163844" name="Picture 4"/>
          <p:cNvPicPr>
            <a:picLocks noGrp="1" noChangeAspect="1" noChangeArrowheads="1"/>
          </p:cNvPicPr>
          <p:nvPr>
            <p:ph type="body" sz="half" idx="2"/>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a:t>Keep The big picture in focus</a:t>
            </a:r>
          </a:p>
        </p:txBody>
      </p:sp>
      <p:pic>
        <p:nvPicPr>
          <p:cNvPr id="164867" name="Picture 3"/>
          <p:cNvPicPr>
            <a:picLocks noGrp="1" noChangeAspect="1" noChangeArrowheads="1"/>
          </p:cNvPicPr>
          <p:nvPr>
            <p:ph type="clipArt" sz="half" idx="1"/>
          </p:nvPr>
        </p:nvPicPr>
        <p:blipFill>
          <a:blip r:embed="rId2" cstate="print"/>
          <a:srcRect/>
          <a:stretch>
            <a:fillRect/>
          </a:stretch>
        </p:blipFill>
        <p:spPr/>
      </p:pic>
      <p:sp>
        <p:nvSpPr>
          <p:cNvPr id="164868" name="Rectangle 4"/>
          <p:cNvSpPr>
            <a:spLocks noGrp="1" noChangeArrowheads="1"/>
          </p:cNvSpPr>
          <p:nvPr>
            <p:ph type="body" sz="half" idx="2"/>
          </p:nvPr>
        </p:nvSpPr>
        <p:spPr/>
        <p:txBody>
          <a:bodyPr/>
          <a:lstStyle/>
          <a:p>
            <a:r>
              <a:rPr lang="en-US" sz="2800"/>
              <a:t>Downwind concerns</a:t>
            </a:r>
          </a:p>
          <a:p>
            <a:r>
              <a:rPr lang="en-US" sz="2800"/>
              <a:t>Location</a:t>
            </a:r>
          </a:p>
          <a:p>
            <a:r>
              <a:rPr lang="en-US" sz="2800"/>
              <a:t>Time of day</a:t>
            </a:r>
          </a:p>
          <a:p>
            <a:r>
              <a:rPr lang="en-US" sz="2800"/>
              <a:t>Duration</a:t>
            </a:r>
          </a:p>
          <a:p>
            <a:r>
              <a:rPr lang="en-US" sz="2800"/>
              <a:t>Contamination</a:t>
            </a:r>
          </a:p>
          <a:p>
            <a:r>
              <a:rPr lang="en-US" sz="2800"/>
              <a:t>Weather </a:t>
            </a:r>
          </a:p>
          <a:p>
            <a:r>
              <a:rPr lang="en-US" sz="2800"/>
              <a:t>Escape paths</a:t>
            </a:r>
          </a:p>
          <a:p>
            <a:r>
              <a:rPr lang="en-US" sz="2800"/>
              <a:t>Self Protection</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pPr algn="r"/>
            <a:r>
              <a:rPr lang="en-US" sz="4800">
                <a:solidFill>
                  <a:srgbClr val="FFFF00"/>
                </a:solidFill>
                <a:effectLst>
                  <a:outerShdw blurRad="38100" dist="38100" dir="2700000" algn="tl">
                    <a:srgbClr val="000000"/>
                  </a:outerShdw>
                </a:effectLst>
              </a:rPr>
              <a:t>Meth Drug Labs</a:t>
            </a:r>
            <a:r>
              <a:rPr lang="en-US" sz="4800" b="1">
                <a:solidFill>
                  <a:srgbClr val="FFFF00"/>
                </a:solidFill>
                <a:effectLst>
                  <a:outerShdw blurRad="38100" dist="38100" dir="2700000" algn="tl">
                    <a:srgbClr val="000000"/>
                  </a:outerShdw>
                </a:effectLst>
              </a:rPr>
              <a:t/>
            </a:r>
            <a:br>
              <a:rPr lang="en-US" sz="4800" b="1">
                <a:solidFill>
                  <a:srgbClr val="FFFF00"/>
                </a:solidFill>
                <a:effectLst>
                  <a:outerShdw blurRad="38100" dist="38100" dir="2700000" algn="tl">
                    <a:srgbClr val="000000"/>
                  </a:outerShdw>
                </a:effectLst>
              </a:rPr>
            </a:br>
            <a:r>
              <a:rPr lang="en-US" sz="4000">
                <a:solidFill>
                  <a:srgbClr val="FFFF00"/>
                </a:solidFill>
                <a:effectLst>
                  <a:outerShdw blurRad="38100" dist="38100" dir="2700000" algn="tl">
                    <a:srgbClr val="000000"/>
                  </a:outerShdw>
                </a:effectLst>
              </a:rPr>
              <a:t>An everyday risk</a:t>
            </a:r>
            <a:endParaRPr lang="en-US"/>
          </a:p>
        </p:txBody>
      </p:sp>
      <p:pic>
        <p:nvPicPr>
          <p:cNvPr id="166915" name="Picture 3"/>
          <p:cNvPicPr>
            <a:picLocks noGrp="1" noChangeAspect="1" noChangeArrowheads="1"/>
          </p:cNvPicPr>
          <p:nvPr>
            <p:ph type="clipArt" sz="half" idx="1"/>
          </p:nvPr>
        </p:nvPicPr>
        <p:blipFill>
          <a:blip r:embed="rId2" cstate="print"/>
          <a:srcRect/>
          <a:stretch>
            <a:fillRect/>
          </a:stretch>
        </p:blipFill>
        <p:spPr>
          <a:xfrm>
            <a:off x="685800" y="609600"/>
            <a:ext cx="3810000" cy="5486400"/>
          </a:xfrm>
        </p:spPr>
      </p:pic>
      <p:pic>
        <p:nvPicPr>
          <p:cNvPr id="166916" name="Picture 4"/>
          <p:cNvPicPr>
            <a:picLocks noGrp="1" noChangeAspect="1" noChangeArrowheads="1"/>
          </p:cNvPicPr>
          <p:nvPr>
            <p:ph type="body" sz="half" idx="2"/>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685800" y="304800"/>
            <a:ext cx="7772400" cy="990600"/>
          </a:xfrm>
        </p:spPr>
        <p:txBody>
          <a:bodyPr/>
          <a:lstStyle/>
          <a:p>
            <a:r>
              <a:rPr lang="en-US">
                <a:solidFill>
                  <a:srgbClr val="FFFF00"/>
                </a:solidFill>
                <a:effectLst>
                  <a:outerShdw blurRad="38100" dist="38100" dir="2700000" algn="tl">
                    <a:srgbClr val="000000"/>
                  </a:outerShdw>
                </a:effectLst>
              </a:rPr>
              <a:t>What to lookout for !</a:t>
            </a:r>
            <a:endParaRPr lang="en-US"/>
          </a:p>
        </p:txBody>
      </p:sp>
      <p:sp>
        <p:nvSpPr>
          <p:cNvPr id="176131" name="Rectangle 3"/>
          <p:cNvSpPr>
            <a:spLocks noGrp="1" noChangeArrowheads="1"/>
          </p:cNvSpPr>
          <p:nvPr>
            <p:ph type="body" sz="half" idx="1"/>
          </p:nvPr>
        </p:nvSpPr>
        <p:spPr>
          <a:xfrm>
            <a:off x="685800" y="1143000"/>
            <a:ext cx="3810000" cy="4724400"/>
          </a:xfrm>
        </p:spPr>
        <p:txBody>
          <a:bodyPr/>
          <a:lstStyle/>
          <a:p>
            <a:pPr>
              <a:spcBef>
                <a:spcPts val="500"/>
              </a:spcBef>
              <a:spcAft>
                <a:spcPts val="500"/>
              </a:spcAft>
            </a:pPr>
            <a:r>
              <a:rPr lang="en-US" sz="1800">
                <a:solidFill>
                  <a:schemeClr val="bg1"/>
                </a:solidFill>
                <a:effectLst>
                  <a:outerShdw blurRad="38100" dist="38100" dir="2700000" algn="tl">
                    <a:srgbClr val="000000"/>
                  </a:outerShdw>
                </a:effectLst>
              </a:rPr>
              <a:t>Toluene</a:t>
            </a:r>
            <a:r>
              <a:rPr lang="en-US" sz="1800">
                <a:effectLst>
                  <a:outerShdw blurRad="38100" dist="38100" dir="2700000" algn="tl">
                    <a:srgbClr val="FFFFFF"/>
                  </a:outerShdw>
                </a:effectLst>
              </a:rPr>
              <a:t/>
            </a:r>
            <a:br>
              <a:rPr lang="en-US" sz="1800">
                <a:effectLst>
                  <a:outerShdw blurRad="38100" dist="38100" dir="2700000" algn="tl">
                    <a:srgbClr val="FFFFFF"/>
                  </a:outerShdw>
                </a:effectLst>
              </a:rPr>
            </a:br>
            <a:r>
              <a:rPr lang="en-US" sz="1800"/>
              <a:t>found in paint thinner</a:t>
            </a:r>
            <a:br>
              <a:rPr lang="en-US" sz="1800"/>
            </a:br>
            <a:endParaRPr lang="en-US" sz="1600"/>
          </a:p>
          <a:p>
            <a:pPr>
              <a:spcBef>
                <a:spcPts val="500"/>
              </a:spcBef>
              <a:spcAft>
                <a:spcPts val="500"/>
              </a:spcAft>
            </a:pPr>
            <a:r>
              <a:rPr lang="en-US" sz="1800">
                <a:solidFill>
                  <a:schemeClr val="bg1"/>
                </a:solidFill>
                <a:effectLst>
                  <a:outerShdw blurRad="38100" dist="38100" dir="2700000" algn="tl">
                    <a:srgbClr val="000000"/>
                  </a:outerShdw>
                </a:effectLst>
              </a:rPr>
              <a:t>Methanol</a:t>
            </a:r>
          </a:p>
          <a:p>
            <a:pPr>
              <a:spcBef>
                <a:spcPts val="500"/>
              </a:spcBef>
              <a:spcAft>
                <a:spcPts val="500"/>
              </a:spcAft>
              <a:buFontTx/>
              <a:buNone/>
            </a:pPr>
            <a:r>
              <a:rPr lang="en-US" sz="1600"/>
              <a:t>	found in gas tank anti-freeze "Heet"</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Ethyl Ether</a:t>
            </a:r>
            <a:br>
              <a:rPr lang="en-US" sz="1800">
                <a:solidFill>
                  <a:schemeClr val="bg1"/>
                </a:solidFill>
                <a:effectLst>
                  <a:outerShdw blurRad="38100" dist="38100" dir="2700000" algn="tl">
                    <a:srgbClr val="000000"/>
                  </a:outerShdw>
                </a:effectLst>
              </a:rPr>
            </a:br>
            <a:r>
              <a:rPr lang="en-US" sz="1600"/>
              <a:t>found in starting fluid</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Anhydrous ammonia</a:t>
            </a:r>
            <a:br>
              <a:rPr lang="en-US" sz="1800">
                <a:solidFill>
                  <a:schemeClr val="bg1"/>
                </a:solidFill>
                <a:effectLst>
                  <a:outerShdw blurRad="38100" dist="38100" dir="2700000" algn="tl">
                    <a:srgbClr val="000000"/>
                  </a:outerShdw>
                </a:effectLst>
              </a:rPr>
            </a:br>
            <a:r>
              <a:rPr lang="en-US" sz="1600"/>
              <a:t>found at farmer's co-ops</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Hydrochloric acid</a:t>
            </a:r>
            <a:br>
              <a:rPr lang="en-US" sz="1800">
                <a:solidFill>
                  <a:schemeClr val="bg1"/>
                </a:solidFill>
                <a:effectLst>
                  <a:outerShdw blurRad="38100" dist="38100" dir="2700000" algn="tl">
                    <a:srgbClr val="000000"/>
                  </a:outerShdw>
                </a:effectLst>
              </a:rPr>
            </a:br>
            <a:r>
              <a:rPr lang="en-US" sz="1600"/>
              <a:t>found in hardware stores</a:t>
            </a:r>
            <a:br>
              <a:rPr lang="en-US" sz="1600"/>
            </a:br>
            <a:endParaRPr lang="en-US" sz="1600"/>
          </a:p>
          <a:p>
            <a:pPr>
              <a:spcBef>
                <a:spcPts val="500"/>
              </a:spcBef>
              <a:spcAft>
                <a:spcPts val="500"/>
              </a:spcAft>
            </a:pPr>
            <a:r>
              <a:rPr lang="en-US" sz="1800">
                <a:solidFill>
                  <a:schemeClr val="bg1"/>
                </a:solidFill>
                <a:effectLst>
                  <a:outerShdw blurRad="38100" dist="38100" dir="2700000" algn="tl">
                    <a:srgbClr val="000000"/>
                  </a:outerShdw>
                </a:effectLst>
              </a:rPr>
              <a:t>Lithium</a:t>
            </a:r>
            <a:br>
              <a:rPr lang="en-US" sz="1800">
                <a:solidFill>
                  <a:schemeClr val="bg1"/>
                </a:solidFill>
                <a:effectLst>
                  <a:outerShdw blurRad="38100" dist="38100" dir="2700000" algn="tl">
                    <a:srgbClr val="000000"/>
                  </a:outerShdw>
                </a:effectLst>
              </a:rPr>
            </a:br>
            <a:r>
              <a:rPr lang="en-US" sz="1600"/>
              <a:t>found in camera batteries</a:t>
            </a:r>
          </a:p>
        </p:txBody>
      </p:sp>
      <p:sp>
        <p:nvSpPr>
          <p:cNvPr id="176132" name="Rectangle 4"/>
          <p:cNvSpPr>
            <a:spLocks noGrp="1" noChangeArrowheads="1"/>
          </p:cNvSpPr>
          <p:nvPr>
            <p:ph type="body" sz="half" idx="2"/>
          </p:nvPr>
        </p:nvSpPr>
        <p:spPr>
          <a:xfrm>
            <a:off x="4648200" y="1143000"/>
            <a:ext cx="3810000" cy="4953000"/>
          </a:xfrm>
        </p:spPr>
        <p:txBody>
          <a:bodyPr/>
          <a:lstStyle/>
          <a:p>
            <a:pPr>
              <a:spcBef>
                <a:spcPts val="500"/>
              </a:spcBef>
              <a:spcAft>
                <a:spcPts val="500"/>
              </a:spcAft>
            </a:pPr>
            <a:r>
              <a:rPr lang="en-US" sz="1800">
                <a:solidFill>
                  <a:schemeClr val="bg1"/>
                </a:solidFill>
                <a:effectLst>
                  <a:outerShdw blurRad="38100" dist="38100" dir="2700000" algn="tl">
                    <a:srgbClr val="000000"/>
                  </a:outerShdw>
                </a:effectLst>
              </a:rPr>
              <a:t>Ephedrine</a:t>
            </a:r>
            <a:br>
              <a:rPr lang="en-US" sz="1800">
                <a:solidFill>
                  <a:schemeClr val="bg1"/>
                </a:solidFill>
                <a:effectLst>
                  <a:outerShdw blurRad="38100" dist="38100" dir="2700000" algn="tl">
                    <a:srgbClr val="000000"/>
                  </a:outerShdw>
                </a:effectLst>
              </a:rPr>
            </a:br>
            <a:r>
              <a:rPr lang="en-US" sz="1600"/>
              <a:t>found in cold medicine or dietary supplements</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Sodium hydroxide</a:t>
            </a:r>
            <a:r>
              <a:rPr lang="en-US" sz="1800">
                <a:effectLst>
                  <a:outerShdw blurRad="38100" dist="38100" dir="2700000" algn="tl">
                    <a:srgbClr val="FFFFFF"/>
                  </a:outerShdw>
                </a:effectLst>
              </a:rPr>
              <a:t/>
            </a:r>
            <a:br>
              <a:rPr lang="en-US" sz="1800">
                <a:effectLst>
                  <a:outerShdw blurRad="38100" dist="38100" dir="2700000" algn="tl">
                    <a:srgbClr val="FFFFFF"/>
                  </a:outerShdw>
                </a:effectLst>
              </a:rPr>
            </a:br>
            <a:r>
              <a:rPr lang="en-US" sz="1800"/>
              <a:t>found in "Drano" or Red Devil Lye</a:t>
            </a:r>
            <a:br>
              <a:rPr lang="en-US" sz="1800"/>
            </a:br>
            <a:r>
              <a:rPr lang="en-US" sz="1800"/>
              <a:t>		</a:t>
            </a:r>
          </a:p>
          <a:p>
            <a:pPr>
              <a:spcBef>
                <a:spcPts val="500"/>
              </a:spcBef>
              <a:spcAft>
                <a:spcPts val="500"/>
              </a:spcAft>
            </a:pPr>
            <a:r>
              <a:rPr lang="en-US" sz="1800">
                <a:solidFill>
                  <a:schemeClr val="bg1"/>
                </a:solidFill>
                <a:effectLst>
                  <a:outerShdw blurRad="38100" dist="38100" dir="2700000" algn="tl">
                    <a:srgbClr val="000000"/>
                  </a:outerShdw>
                </a:effectLst>
              </a:rPr>
              <a:t>Sulfuric acid</a:t>
            </a:r>
            <a:br>
              <a:rPr lang="en-US" sz="1800">
                <a:solidFill>
                  <a:schemeClr val="bg1"/>
                </a:solidFill>
                <a:effectLst>
                  <a:outerShdw blurRad="38100" dist="38100" dir="2700000" algn="tl">
                    <a:srgbClr val="000000"/>
                  </a:outerShdw>
                </a:effectLst>
              </a:rPr>
            </a:br>
            <a:r>
              <a:rPr lang="en-US" sz="1600"/>
              <a:t>found in battery acid or drain cleaners</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Iodine crystals</a:t>
            </a:r>
            <a:br>
              <a:rPr lang="en-US" sz="1800">
                <a:solidFill>
                  <a:schemeClr val="bg1"/>
                </a:solidFill>
                <a:effectLst>
                  <a:outerShdw blurRad="38100" dist="38100" dir="2700000" algn="tl">
                    <a:srgbClr val="000000"/>
                  </a:outerShdw>
                </a:effectLst>
              </a:rPr>
            </a:br>
            <a:r>
              <a:rPr lang="en-US" sz="1600"/>
              <a:t>found in iodine crystals or tincture of iodine</a:t>
            </a:r>
            <a:br>
              <a:rPr lang="en-US" sz="1600"/>
            </a:br>
            <a:r>
              <a:rPr lang="en-US" sz="1600"/>
              <a:t>		</a:t>
            </a:r>
          </a:p>
          <a:p>
            <a:pPr>
              <a:spcBef>
                <a:spcPts val="500"/>
              </a:spcBef>
              <a:spcAft>
                <a:spcPts val="500"/>
              </a:spcAft>
            </a:pPr>
            <a:r>
              <a:rPr lang="en-US" sz="1800">
                <a:solidFill>
                  <a:schemeClr val="bg1"/>
                </a:solidFill>
                <a:effectLst>
                  <a:outerShdw blurRad="38100" dist="38100" dir="2700000" algn="tl">
                    <a:srgbClr val="000000"/>
                  </a:outerShdw>
                </a:effectLst>
              </a:rPr>
              <a:t>Red phosphorous</a:t>
            </a:r>
            <a:br>
              <a:rPr lang="en-US" sz="1800">
                <a:solidFill>
                  <a:schemeClr val="bg1"/>
                </a:solidFill>
                <a:effectLst>
                  <a:outerShdw blurRad="38100" dist="38100" dir="2700000" algn="tl">
                    <a:srgbClr val="000000"/>
                  </a:outerShdw>
                </a:effectLst>
              </a:rPr>
            </a:br>
            <a:r>
              <a:rPr lang="en-US" sz="1600"/>
              <a:t>found in striker plates</a:t>
            </a:r>
            <a:br>
              <a:rPr lang="en-US" sz="1600"/>
            </a:br>
            <a:r>
              <a:rPr lang="en-US" sz="1600"/>
              <a:t>		</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381000" y="609600"/>
            <a:ext cx="8229600" cy="1143000"/>
          </a:xfrm>
        </p:spPr>
        <p:txBody>
          <a:bodyPr/>
          <a:lstStyle/>
          <a:p>
            <a:r>
              <a:rPr lang="en-US"/>
              <a:t>Don’t Expect “Good Housekeeping”</a:t>
            </a:r>
          </a:p>
        </p:txBody>
      </p:sp>
      <p:pic>
        <p:nvPicPr>
          <p:cNvPr id="165891" name="Picture 3"/>
          <p:cNvPicPr>
            <a:picLocks noGrp="1" noChangeAspect="1" noChangeArrowheads="1"/>
          </p:cNvPicPr>
          <p:nvPr>
            <p:ph type="clipArt" sz="half" idx="1"/>
          </p:nvPr>
        </p:nvPicPr>
        <p:blipFill>
          <a:blip r:embed="rId2" cstate="print"/>
          <a:srcRect/>
          <a:stretch>
            <a:fillRect/>
          </a:stretch>
        </p:blipFill>
        <p:spPr/>
      </p:pic>
      <p:pic>
        <p:nvPicPr>
          <p:cNvPr id="165892" name="Picture 4"/>
          <p:cNvPicPr>
            <a:picLocks noGrp="1" noChangeAspect="1" noChangeArrowheads="1"/>
          </p:cNvPicPr>
          <p:nvPr>
            <p:ph type="body" sz="half" idx="2"/>
          </p:nvPr>
        </p:nvPicPr>
        <p:blipFill>
          <a:blip r:embed="rId3" cstate="print"/>
          <a:srcRect/>
          <a:stretch>
            <a:fillRect/>
          </a:stretch>
        </p:blip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a:t>Center For Disease Control  Report</a:t>
            </a:r>
          </a:p>
        </p:txBody>
      </p:sp>
      <p:sp>
        <p:nvSpPr>
          <p:cNvPr id="174083" name="Rectangle 3"/>
          <p:cNvSpPr>
            <a:spLocks noGrp="1" noChangeArrowheads="1"/>
          </p:cNvSpPr>
          <p:nvPr>
            <p:ph type="body" idx="1"/>
          </p:nvPr>
        </p:nvSpPr>
        <p:spPr/>
        <p:txBody>
          <a:bodyPr/>
          <a:lstStyle/>
          <a:p>
            <a:pPr>
              <a:spcBef>
                <a:spcPts val="500"/>
              </a:spcBef>
              <a:spcAft>
                <a:spcPts val="500"/>
              </a:spcAft>
            </a:pPr>
            <a:r>
              <a:rPr lang="en-US" sz="2400"/>
              <a:t>From 1996 to 1999 there were 23,327 total incidents involving hazardous substances as reported by 16 states. HSEES also reports that 112 events (0.5%) were associated with methamphetamine (meth) labs with all of these events occurring in the five following states; Iowa, Minnesota, Missouri, Oregon, and Washington. Additionally, these 112 events at meth labs produced 155 total injuries with 79 occurring to first responders. In other words, 51% of all injuries at meth labs happened to first responders. </a:t>
            </a:r>
          </a:p>
          <a:p>
            <a:endParaRPr lang="en-US"/>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Meth Lab Injuries</a:t>
            </a:r>
          </a:p>
        </p:txBody>
      </p:sp>
      <p:sp>
        <p:nvSpPr>
          <p:cNvPr id="175107" name="Rectangle 3"/>
          <p:cNvSpPr>
            <a:spLocks noGrp="1" noChangeArrowheads="1"/>
          </p:cNvSpPr>
          <p:nvPr>
            <p:ph type="body" idx="1"/>
          </p:nvPr>
        </p:nvSpPr>
        <p:spPr/>
        <p:txBody>
          <a:bodyPr/>
          <a:lstStyle/>
          <a:p>
            <a:pPr>
              <a:spcBef>
                <a:spcPts val="500"/>
              </a:spcBef>
              <a:spcAft>
                <a:spcPts val="500"/>
              </a:spcAft>
            </a:pPr>
            <a:r>
              <a:rPr lang="en-US"/>
              <a:t>The breakdown of 79 injuries to first responders is as follows; </a:t>
            </a:r>
          </a:p>
          <a:p>
            <a:pPr lvl="2">
              <a:spcBef>
                <a:spcPts val="500"/>
              </a:spcBef>
              <a:spcAft>
                <a:spcPts val="500"/>
              </a:spcAft>
            </a:pPr>
            <a:r>
              <a:rPr lang="en-US" b="1">
                <a:solidFill>
                  <a:srgbClr val="FF3300"/>
                </a:solidFill>
              </a:rPr>
              <a:t>55 (69.6%) - Police</a:t>
            </a:r>
            <a:r>
              <a:rPr lang="en-US"/>
              <a:t/>
            </a:r>
            <a:br>
              <a:rPr lang="en-US"/>
            </a:br>
            <a:r>
              <a:rPr lang="en-US" b="1"/>
              <a:t>9 (11.4%) - Emergency Medical Technicians/Paramedics</a:t>
            </a:r>
            <a:r>
              <a:rPr lang="en-US"/>
              <a:t/>
            </a:r>
            <a:br>
              <a:rPr lang="en-US"/>
            </a:br>
            <a:r>
              <a:rPr lang="en-US" b="1"/>
              <a:t>8 (10.1%) - Firefighters</a:t>
            </a:r>
            <a:r>
              <a:rPr lang="en-US"/>
              <a:t/>
            </a:r>
            <a:br>
              <a:rPr lang="en-US"/>
            </a:br>
            <a:r>
              <a:rPr lang="en-US" b="1"/>
              <a:t>7 (8.9%) - Hospital Employees</a:t>
            </a:r>
            <a:endParaRPr lang="en-US"/>
          </a:p>
          <a:p>
            <a:endParaRPr lang="en-US"/>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t>Lessons Learned</a:t>
            </a:r>
          </a:p>
        </p:txBody>
      </p:sp>
      <p:sp>
        <p:nvSpPr>
          <p:cNvPr id="173060" name="Rectangle 4"/>
          <p:cNvSpPr>
            <a:spLocks noGrp="1" noChangeArrowheads="1"/>
          </p:cNvSpPr>
          <p:nvPr>
            <p:ph type="body" idx="1"/>
          </p:nvPr>
        </p:nvSpPr>
        <p:spPr>
          <a:xfrm>
            <a:off x="685800" y="1600200"/>
            <a:ext cx="7772400" cy="4495800"/>
          </a:xfrm>
        </p:spPr>
        <p:txBody>
          <a:bodyPr/>
          <a:lstStyle/>
          <a:p>
            <a:pPr>
              <a:spcBef>
                <a:spcPts val="500"/>
              </a:spcBef>
              <a:spcAft>
                <a:spcPts val="500"/>
              </a:spcAft>
            </a:pPr>
            <a:r>
              <a:rPr lang="en-US" b="1"/>
              <a:t>Washington</a:t>
            </a:r>
            <a:r>
              <a:rPr lang="en-US"/>
              <a:t/>
            </a:r>
            <a:br>
              <a:rPr lang="en-US"/>
            </a:br>
            <a:r>
              <a:rPr lang="en-US" sz="2400"/>
              <a:t>In April, 1996 an oven exploded as two people were using acetone, hydrochloric acid, and sodium hydroxide to make</a:t>
            </a:r>
            <a:r>
              <a:rPr lang="en-US"/>
              <a:t> </a:t>
            </a:r>
            <a:r>
              <a:rPr lang="en-US" sz="2400"/>
              <a:t>methamphetamine "meth" in an apartment laboratory. One person received chemical burns and was taken to a hospital where three unknowing hospital employees were also exposed. They began vomiting and became incapacitated. Additionally, three ambulance personnel and two police officers received eye irritation and respiratory distress from their exposures. None of these people were wearing any personal protective equipment. </a:t>
            </a:r>
          </a:p>
          <a:p>
            <a:endParaRPr lang="en-US"/>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ommStruc2"/>
          <p:cNvPicPr>
            <a:picLocks noChangeAspect="1" noChangeArrowheads="1"/>
          </p:cNvPicPr>
          <p:nvPr/>
        </p:nvPicPr>
        <p:blipFill>
          <a:blip r:embed="rId2" cstate="print"/>
          <a:srcRect/>
          <a:stretch>
            <a:fillRect/>
          </a:stretch>
        </p:blipFill>
        <p:spPr bwMode="auto">
          <a:xfrm>
            <a:off x="3140075" y="1350963"/>
            <a:ext cx="5435600" cy="3913187"/>
          </a:xfrm>
          <a:prstGeom prst="rect">
            <a:avLst/>
          </a:prstGeom>
          <a:noFill/>
          <a:ln w="9525">
            <a:solidFill>
              <a:schemeClr val="tx2"/>
            </a:solidFill>
            <a:miter lim="800000"/>
            <a:headEnd/>
            <a:tailEnd/>
          </a:ln>
        </p:spPr>
      </p:pic>
      <p:sp>
        <p:nvSpPr>
          <p:cNvPr id="130051" name="AutoShape 3"/>
          <p:cNvSpPr>
            <a:spLocks/>
          </p:cNvSpPr>
          <p:nvPr/>
        </p:nvSpPr>
        <p:spPr bwMode="auto">
          <a:xfrm>
            <a:off x="644525" y="4548188"/>
            <a:ext cx="3548063" cy="1225550"/>
          </a:xfrm>
          <a:prstGeom prst="borderCallout2">
            <a:avLst>
              <a:gd name="adj1" fmla="val 9329"/>
              <a:gd name="adj2" fmla="val 102148"/>
              <a:gd name="adj3" fmla="val 9329"/>
              <a:gd name="adj4" fmla="val 115347"/>
              <a:gd name="adj5" fmla="val -23833"/>
              <a:gd name="adj6" fmla="val 129037"/>
            </a:avLst>
          </a:prstGeom>
          <a:solidFill>
            <a:schemeClr val="bg2"/>
          </a:solidFill>
          <a:ln w="38100">
            <a:solidFill>
              <a:schemeClr val="hlink"/>
            </a:solidFill>
            <a:miter lim="800000"/>
            <a:headEnd/>
            <a:tailEnd type="triangle" w="med" len="med"/>
          </a:ln>
          <a:effectLst/>
        </p:spPr>
        <p:txBody>
          <a:bodyPr>
            <a:spAutoFit/>
          </a:bodyPr>
          <a:lstStyle/>
          <a:p>
            <a:pPr algn="l">
              <a:spcBef>
                <a:spcPct val="0"/>
              </a:spcBef>
              <a:buFontTx/>
              <a:buNone/>
            </a:pPr>
            <a:r>
              <a:rPr lang="en-US" b="1">
                <a:latin typeface="Arial" charset="0"/>
              </a:rPr>
              <a:t>2. What are the health and safety challenges at this type of site?</a:t>
            </a:r>
            <a:endParaRPr lang="en-US">
              <a:latin typeface="Times New Roman" pitchFamily="18" charset="0"/>
            </a:endParaRPr>
          </a:p>
        </p:txBody>
      </p:sp>
      <p:sp>
        <p:nvSpPr>
          <p:cNvPr id="130052" name="AutoShape 4"/>
          <p:cNvSpPr>
            <a:spLocks/>
          </p:cNvSpPr>
          <p:nvPr/>
        </p:nvSpPr>
        <p:spPr bwMode="auto">
          <a:xfrm>
            <a:off x="455613" y="1603375"/>
            <a:ext cx="2100262" cy="2320925"/>
          </a:xfrm>
          <a:prstGeom prst="borderCallout2">
            <a:avLst>
              <a:gd name="adj1" fmla="val 4986"/>
              <a:gd name="adj2" fmla="val 103630"/>
              <a:gd name="adj3" fmla="val 4986"/>
              <a:gd name="adj4" fmla="val 151625"/>
              <a:gd name="adj5" fmla="val 54986"/>
              <a:gd name="adj6" fmla="val 199620"/>
            </a:avLst>
          </a:prstGeom>
          <a:noFill/>
          <a:ln w="38100">
            <a:solidFill>
              <a:schemeClr val="hlink"/>
            </a:solidFill>
            <a:miter lim="800000"/>
            <a:headEnd/>
            <a:tailEnd type="triangle" w="med" len="med"/>
          </a:ln>
          <a:effectLst/>
        </p:spPr>
        <p:txBody>
          <a:bodyPr>
            <a:spAutoFit/>
          </a:bodyPr>
          <a:lstStyle/>
          <a:p>
            <a:pPr algn="l">
              <a:spcBef>
                <a:spcPct val="0"/>
              </a:spcBef>
              <a:buFontTx/>
              <a:buNone/>
            </a:pPr>
            <a:r>
              <a:rPr lang="en-US" b="1">
                <a:latin typeface="Arial" charset="0"/>
              </a:rPr>
              <a:t>1. What hazardous materials might be involved at these sites?</a:t>
            </a:r>
            <a:endParaRPr lang="en-US" b="1">
              <a:solidFill>
                <a:schemeClr val="hlink"/>
              </a:solidFill>
              <a:latin typeface="Arial" charset="0"/>
            </a:endParaRPr>
          </a:p>
        </p:txBody>
      </p:sp>
      <p:sp>
        <p:nvSpPr>
          <p:cNvPr id="130053" name="Text Box 5"/>
          <p:cNvSpPr txBox="1">
            <a:spLocks noChangeArrowheads="1"/>
          </p:cNvSpPr>
          <p:nvPr/>
        </p:nvSpPr>
        <p:spPr bwMode="auto">
          <a:xfrm>
            <a:off x="76200" y="269875"/>
            <a:ext cx="8745538" cy="519113"/>
          </a:xfrm>
          <a:prstGeom prst="rect">
            <a:avLst/>
          </a:prstGeom>
          <a:gradFill rotWithShape="0">
            <a:gsLst>
              <a:gs pos="0">
                <a:schemeClr val="bg2"/>
              </a:gs>
              <a:gs pos="50000">
                <a:srgbClr val="9933FF"/>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Here is an incident at a </a:t>
            </a:r>
            <a:r>
              <a:rPr lang="en-US" sz="2800" b="1" u="sng">
                <a:latin typeface="Arial" charset="0"/>
              </a:rPr>
              <a:t>Commercial Fixed Site</a:t>
            </a:r>
            <a:r>
              <a:rPr lang="en-US" sz="2800" b="1">
                <a:latin typeface="Arial" charset="0"/>
              </a:rPr>
              <a:t>.</a:t>
            </a:r>
          </a:p>
        </p:txBody>
      </p:sp>
      <p:sp>
        <p:nvSpPr>
          <p:cNvPr id="130054" name="Text Box 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500" fill="hold"/>
                                        <p:tgtEl>
                                          <p:spTgt spid="130052"/>
                                        </p:tgtEl>
                                        <p:attrNameLst>
                                          <p:attrName>ppt_w</p:attrName>
                                        </p:attrNameLst>
                                      </p:cBhvr>
                                      <p:tavLst>
                                        <p:tav tm="0">
                                          <p:val>
                                            <p:fltVal val="0"/>
                                          </p:val>
                                        </p:tav>
                                        <p:tav tm="100000">
                                          <p:val>
                                            <p:strVal val="#ppt_w"/>
                                          </p:val>
                                        </p:tav>
                                      </p:tavLst>
                                    </p:anim>
                                    <p:anim calcmode="lin" valueType="num">
                                      <p:cBhvr>
                                        <p:cTn id="8" dur="500" fill="hold"/>
                                        <p:tgtEl>
                                          <p:spTgt spid="130052"/>
                                        </p:tgtEl>
                                        <p:attrNameLst>
                                          <p:attrName>ppt_h</p:attrName>
                                        </p:attrNameLst>
                                      </p:cBhvr>
                                      <p:tavLst>
                                        <p:tav tm="0">
                                          <p:val>
                                            <p:fltVal val="0"/>
                                          </p:val>
                                        </p:tav>
                                        <p:tav tm="100000">
                                          <p:val>
                                            <p:strVal val="#ppt_h"/>
                                          </p:val>
                                        </p:tav>
                                      </p:tavLst>
                                    </p:anim>
                                    <p:anim calcmode="lin" valueType="num">
                                      <p:cBhvr>
                                        <p:cTn id="9" dur="500" fill="hold"/>
                                        <p:tgtEl>
                                          <p:spTgt spid="130052"/>
                                        </p:tgtEl>
                                        <p:attrNameLst>
                                          <p:attrName>ppt_x</p:attrName>
                                        </p:attrNameLst>
                                      </p:cBhvr>
                                      <p:tavLst>
                                        <p:tav tm="0">
                                          <p:val>
                                            <p:fltVal val="0.5"/>
                                          </p:val>
                                        </p:tav>
                                        <p:tav tm="100000">
                                          <p:val>
                                            <p:strVal val="#ppt_x"/>
                                          </p:val>
                                        </p:tav>
                                      </p:tavLst>
                                    </p:anim>
                                    <p:anim calcmode="lin" valueType="num">
                                      <p:cBhvr>
                                        <p:cTn id="10" dur="500" fill="hold"/>
                                        <p:tgtEl>
                                          <p:spTgt spid="130052"/>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30051"/>
                                        </p:tgtEl>
                                        <p:attrNameLst>
                                          <p:attrName>style.visibility</p:attrName>
                                        </p:attrNameLst>
                                      </p:cBhvr>
                                      <p:to>
                                        <p:strVal val="visible"/>
                                      </p:to>
                                    </p:set>
                                    <p:anim calcmode="lin" valueType="num">
                                      <p:cBhvr>
                                        <p:cTn id="15" dur="500" fill="hold"/>
                                        <p:tgtEl>
                                          <p:spTgt spid="130051"/>
                                        </p:tgtEl>
                                        <p:attrNameLst>
                                          <p:attrName>ppt_w</p:attrName>
                                        </p:attrNameLst>
                                      </p:cBhvr>
                                      <p:tavLst>
                                        <p:tav tm="0">
                                          <p:val>
                                            <p:fltVal val="0"/>
                                          </p:val>
                                        </p:tav>
                                        <p:tav tm="100000">
                                          <p:val>
                                            <p:strVal val="#ppt_w"/>
                                          </p:val>
                                        </p:tav>
                                      </p:tavLst>
                                    </p:anim>
                                    <p:anim calcmode="lin" valueType="num">
                                      <p:cBhvr>
                                        <p:cTn id="16" dur="500" fill="hold"/>
                                        <p:tgtEl>
                                          <p:spTgt spid="13005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animBg="1" autoUpdateAnimBg="0"/>
      <p:bldP spid="13005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Grp="1" noChangeAspect="1" noChangeArrowheads="1"/>
          </p:cNvPicPr>
          <p:nvPr>
            <p:ph sz="half" idx="1"/>
          </p:nvPr>
        </p:nvPicPr>
        <p:blipFill>
          <a:blip r:embed="rId2" cstate="print"/>
          <a:srcRect/>
          <a:stretch>
            <a:fillRect/>
          </a:stretch>
        </p:blipFill>
        <p:spPr>
          <a:xfrm>
            <a:off x="1477963" y="1119188"/>
            <a:ext cx="6335712" cy="4562475"/>
          </a:xfrm>
          <a:ln>
            <a:solidFill>
              <a:srgbClr val="00FF00"/>
            </a:solidFill>
          </a:ln>
        </p:spPr>
      </p:pic>
      <p:sp>
        <p:nvSpPr>
          <p:cNvPr id="131075" name="AutoShape 3"/>
          <p:cNvSpPr>
            <a:spLocks/>
          </p:cNvSpPr>
          <p:nvPr/>
        </p:nvSpPr>
        <p:spPr bwMode="auto">
          <a:xfrm flipH="1">
            <a:off x="6802438" y="1444625"/>
            <a:ext cx="1936750" cy="2686050"/>
          </a:xfrm>
          <a:prstGeom prst="borderCallout2">
            <a:avLst>
              <a:gd name="adj1" fmla="val 4255"/>
              <a:gd name="adj2" fmla="val 103931"/>
              <a:gd name="adj3" fmla="val 4255"/>
              <a:gd name="adj4" fmla="val 162213"/>
              <a:gd name="adj5" fmla="val 59810"/>
              <a:gd name="adj6" fmla="val 219426"/>
            </a:avLst>
          </a:prstGeom>
          <a:solidFill>
            <a:schemeClr val="bg2"/>
          </a:solidFill>
          <a:ln w="38100">
            <a:solidFill>
              <a:srgbClr val="00FF00"/>
            </a:solidFill>
            <a:miter lim="800000"/>
            <a:headEnd/>
            <a:tailEnd type="triangle" w="med" len="med"/>
          </a:ln>
          <a:effectLst/>
        </p:spPr>
        <p:txBody>
          <a:bodyPr>
            <a:spAutoFit/>
          </a:bodyPr>
          <a:lstStyle/>
          <a:p>
            <a:pPr algn="l">
              <a:spcBef>
                <a:spcPct val="0"/>
              </a:spcBef>
              <a:buFontTx/>
              <a:buNone/>
            </a:pPr>
            <a:r>
              <a:rPr lang="en-US" b="1">
                <a:solidFill>
                  <a:srgbClr val="00FF00"/>
                </a:solidFill>
                <a:latin typeface="Arial" charset="0"/>
              </a:rPr>
              <a:t>What hazardous materials might be involved at this type of site?</a:t>
            </a:r>
            <a:endParaRPr lang="en-US">
              <a:latin typeface="Times New Roman" pitchFamily="18" charset="0"/>
            </a:endParaRPr>
          </a:p>
        </p:txBody>
      </p:sp>
      <p:sp>
        <p:nvSpPr>
          <p:cNvPr id="131076" name="AutoShape 4"/>
          <p:cNvSpPr>
            <a:spLocks/>
          </p:cNvSpPr>
          <p:nvPr/>
        </p:nvSpPr>
        <p:spPr bwMode="auto">
          <a:xfrm>
            <a:off x="455613" y="1371600"/>
            <a:ext cx="2979737" cy="1590675"/>
          </a:xfrm>
          <a:prstGeom prst="borderCallout2">
            <a:avLst>
              <a:gd name="adj1" fmla="val 7185"/>
              <a:gd name="adj2" fmla="val 102556"/>
              <a:gd name="adj3" fmla="val 7185"/>
              <a:gd name="adj4" fmla="val 108736"/>
              <a:gd name="adj5" fmla="val 76944"/>
              <a:gd name="adj6" fmla="val 113958"/>
            </a:avLst>
          </a:prstGeom>
          <a:solidFill>
            <a:schemeClr val="bg2"/>
          </a:solidFill>
          <a:ln w="38100">
            <a:solidFill>
              <a:srgbClr val="00FF00"/>
            </a:solidFill>
            <a:miter lim="800000"/>
            <a:headEnd/>
            <a:tailEnd type="triangle" w="med" len="med"/>
          </a:ln>
          <a:effectLst/>
        </p:spPr>
        <p:txBody>
          <a:bodyPr>
            <a:spAutoFit/>
          </a:bodyPr>
          <a:lstStyle/>
          <a:p>
            <a:pPr algn="l">
              <a:spcBef>
                <a:spcPct val="0"/>
              </a:spcBef>
              <a:buFontTx/>
              <a:buNone/>
            </a:pPr>
            <a:r>
              <a:rPr lang="en-US" b="1">
                <a:solidFill>
                  <a:srgbClr val="00FF00"/>
                </a:solidFill>
                <a:latin typeface="Arial" charset="0"/>
              </a:rPr>
              <a:t>What are the health and safety challenges at this type of site?</a:t>
            </a:r>
            <a:endParaRPr lang="en-US" b="1">
              <a:solidFill>
                <a:srgbClr val="9933FF"/>
              </a:solidFill>
              <a:latin typeface="Arial" charset="0"/>
            </a:endParaRPr>
          </a:p>
        </p:txBody>
      </p:sp>
      <p:sp>
        <p:nvSpPr>
          <p:cNvPr id="131077" name="Text Box 5"/>
          <p:cNvSpPr txBox="1">
            <a:spLocks noChangeArrowheads="1"/>
          </p:cNvSpPr>
          <p:nvPr/>
        </p:nvSpPr>
        <p:spPr bwMode="auto">
          <a:xfrm>
            <a:off x="50800" y="269875"/>
            <a:ext cx="8745538" cy="519113"/>
          </a:xfrm>
          <a:prstGeom prst="rect">
            <a:avLst/>
          </a:prstGeom>
          <a:gradFill rotWithShape="0">
            <a:gsLst>
              <a:gs pos="0">
                <a:schemeClr val="bg2"/>
              </a:gs>
              <a:gs pos="50000">
                <a:srgbClr val="00FF00"/>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Here is an incident at a </a:t>
            </a:r>
            <a:r>
              <a:rPr lang="en-US" sz="2800" b="1" u="sng">
                <a:latin typeface="Arial" charset="0"/>
              </a:rPr>
              <a:t>Non-Structural Location</a:t>
            </a:r>
            <a:r>
              <a:rPr lang="en-US" sz="2800" b="1">
                <a:latin typeface="Arial" charset="0"/>
              </a:rPr>
              <a:t>.</a:t>
            </a:r>
          </a:p>
        </p:txBody>
      </p:sp>
      <p:sp>
        <p:nvSpPr>
          <p:cNvPr id="131078" name="Text Box 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131076"/>
                                        </p:tgtEl>
                                        <p:attrNameLst>
                                          <p:attrName>style.visibility</p:attrName>
                                        </p:attrNameLst>
                                      </p:cBhvr>
                                      <p:to>
                                        <p:strVal val="visible"/>
                                      </p:to>
                                    </p:set>
                                    <p:anim to="" calcmode="lin" valueType="num">
                                      <p:cBhvr>
                                        <p:cTn id="7" dur="1" fill="hold"/>
                                        <p:tgtEl>
                                          <p:spTgt spid="13107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131075"/>
                                        </p:tgtEl>
                                        <p:attrNameLst>
                                          <p:attrName>style.visibility</p:attrName>
                                        </p:attrNameLst>
                                      </p:cBhvr>
                                      <p:to>
                                        <p:strVal val="visible"/>
                                      </p:to>
                                    </p:set>
                                    <p:anim calcmode="lin" valueType="num">
                                      <p:cBhvr>
                                        <p:cTn id="12" dur="500" fill="hold"/>
                                        <p:tgtEl>
                                          <p:spTgt spid="131075"/>
                                        </p:tgtEl>
                                        <p:attrNameLst>
                                          <p:attrName>ppt_w</p:attrName>
                                        </p:attrNameLst>
                                      </p:cBhvr>
                                      <p:tavLst>
                                        <p:tav tm="0">
                                          <p:val>
                                            <p:fltVal val="0"/>
                                          </p:val>
                                        </p:tav>
                                        <p:tav tm="100000">
                                          <p:val>
                                            <p:strVal val="#ppt_w"/>
                                          </p:val>
                                        </p:tav>
                                      </p:tavLst>
                                    </p:anim>
                                    <p:anim calcmode="lin" valueType="num">
                                      <p:cBhvr>
                                        <p:cTn id="13" dur="500" fill="hold"/>
                                        <p:tgtEl>
                                          <p:spTgt spid="131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autoUpdateAnimBg="0"/>
      <p:bldP spid="131076"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2" cstate="print"/>
          <a:srcRect/>
          <a:stretch>
            <a:fillRect/>
          </a:stretch>
        </p:blipFill>
        <p:spPr bwMode="auto">
          <a:xfrm>
            <a:off x="801688" y="1252538"/>
            <a:ext cx="5780087" cy="4176712"/>
          </a:xfrm>
          <a:prstGeom prst="rect">
            <a:avLst/>
          </a:prstGeom>
          <a:noFill/>
          <a:ln w="9525">
            <a:solidFill>
              <a:srgbClr val="FF3399"/>
            </a:solidFill>
            <a:miter lim="800000"/>
            <a:headEnd/>
            <a:tailEnd/>
          </a:ln>
        </p:spPr>
      </p:pic>
      <p:sp>
        <p:nvSpPr>
          <p:cNvPr id="133123" name="AutoShape 3"/>
          <p:cNvSpPr>
            <a:spLocks/>
          </p:cNvSpPr>
          <p:nvPr/>
        </p:nvSpPr>
        <p:spPr bwMode="auto">
          <a:xfrm>
            <a:off x="5403850" y="1371600"/>
            <a:ext cx="3065463" cy="1590675"/>
          </a:xfrm>
          <a:prstGeom prst="borderCallout2">
            <a:avLst>
              <a:gd name="adj1" fmla="val 7185"/>
              <a:gd name="adj2" fmla="val -2486"/>
              <a:gd name="adj3" fmla="val 7185"/>
              <a:gd name="adj4" fmla="val -47801"/>
              <a:gd name="adj5" fmla="val 60579"/>
              <a:gd name="adj6" fmla="val -94875"/>
            </a:avLst>
          </a:prstGeom>
          <a:solidFill>
            <a:schemeClr val="bg2"/>
          </a:solidFill>
          <a:ln w="38100">
            <a:solidFill>
              <a:schemeClr val="accent2"/>
            </a:solidFill>
            <a:miter lim="800000"/>
            <a:headEnd/>
            <a:tailEnd type="triangle" w="med" len="med"/>
          </a:ln>
          <a:effectLst/>
        </p:spPr>
        <p:txBody>
          <a:bodyPr>
            <a:spAutoFit/>
          </a:bodyPr>
          <a:lstStyle/>
          <a:p>
            <a:pPr algn="l">
              <a:spcBef>
                <a:spcPct val="0"/>
              </a:spcBef>
              <a:buFontTx/>
              <a:buNone/>
            </a:pPr>
            <a:r>
              <a:rPr lang="en-US" b="1">
                <a:solidFill>
                  <a:srgbClr val="FFFF00"/>
                </a:solidFill>
                <a:latin typeface="Arial" charset="0"/>
              </a:rPr>
              <a:t>What hazardous materials might be involved at these sites?</a:t>
            </a:r>
            <a:endParaRPr lang="en-US">
              <a:solidFill>
                <a:srgbClr val="FFFF00"/>
              </a:solidFill>
              <a:latin typeface="Times New Roman" pitchFamily="18" charset="0"/>
            </a:endParaRPr>
          </a:p>
        </p:txBody>
      </p:sp>
      <p:sp>
        <p:nvSpPr>
          <p:cNvPr id="133124" name="AutoShape 4"/>
          <p:cNvSpPr>
            <a:spLocks/>
          </p:cNvSpPr>
          <p:nvPr/>
        </p:nvSpPr>
        <p:spPr bwMode="auto">
          <a:xfrm>
            <a:off x="2490788" y="5070475"/>
            <a:ext cx="4711700" cy="860425"/>
          </a:xfrm>
          <a:prstGeom prst="borderCallout3">
            <a:avLst>
              <a:gd name="adj1" fmla="val 13282"/>
              <a:gd name="adj2" fmla="val 101616"/>
              <a:gd name="adj3" fmla="val 13282"/>
              <a:gd name="adj4" fmla="val 106704"/>
              <a:gd name="adj5" fmla="val -71218"/>
              <a:gd name="adj6" fmla="val 106704"/>
              <a:gd name="adj7" fmla="val -155903"/>
              <a:gd name="adj8" fmla="val 71125"/>
            </a:avLst>
          </a:prstGeom>
          <a:solidFill>
            <a:schemeClr val="bg2"/>
          </a:solidFill>
          <a:ln w="38100">
            <a:solidFill>
              <a:schemeClr val="accent2"/>
            </a:solidFill>
            <a:miter lim="800000"/>
            <a:headEnd/>
            <a:tailEnd type="triangle" w="med" len="med"/>
          </a:ln>
          <a:effectLst/>
        </p:spPr>
        <p:txBody>
          <a:bodyPr>
            <a:spAutoFit/>
          </a:bodyPr>
          <a:lstStyle/>
          <a:p>
            <a:pPr algn="l">
              <a:spcBef>
                <a:spcPct val="0"/>
              </a:spcBef>
              <a:buFontTx/>
              <a:buNone/>
            </a:pPr>
            <a:r>
              <a:rPr lang="en-US" b="1">
                <a:solidFill>
                  <a:srgbClr val="FFFF00"/>
                </a:solidFill>
                <a:latin typeface="Arial" charset="0"/>
              </a:rPr>
              <a:t>What are the health and safety challenges at these sites?</a:t>
            </a:r>
            <a:endParaRPr lang="en-US">
              <a:solidFill>
                <a:srgbClr val="FFFF00"/>
              </a:solidFill>
              <a:latin typeface="Times New Roman" pitchFamily="18" charset="0"/>
            </a:endParaRPr>
          </a:p>
        </p:txBody>
      </p:sp>
      <p:sp>
        <p:nvSpPr>
          <p:cNvPr id="133125" name="Text Box 5"/>
          <p:cNvSpPr txBox="1">
            <a:spLocks noChangeArrowheads="1"/>
          </p:cNvSpPr>
          <p:nvPr/>
        </p:nvSpPr>
        <p:spPr bwMode="auto">
          <a:xfrm>
            <a:off x="50800" y="269875"/>
            <a:ext cx="8745538" cy="519113"/>
          </a:xfrm>
          <a:prstGeom prst="rect">
            <a:avLst/>
          </a:prstGeom>
          <a:gradFill rotWithShape="0">
            <a:gsLst>
              <a:gs pos="0">
                <a:schemeClr val="bg2"/>
              </a:gs>
              <a:gs pos="50000">
                <a:schemeClr val="accent1"/>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Here is an incident at a </a:t>
            </a:r>
            <a:r>
              <a:rPr lang="en-US" sz="2800" b="1" u="sng">
                <a:latin typeface="Arial" charset="0"/>
              </a:rPr>
              <a:t>Residence</a:t>
            </a:r>
            <a:r>
              <a:rPr lang="en-US" sz="2800" b="1">
                <a:latin typeface="Arial" charset="0"/>
              </a:rPr>
              <a:t>.</a:t>
            </a:r>
          </a:p>
        </p:txBody>
      </p:sp>
      <p:sp>
        <p:nvSpPr>
          <p:cNvPr id="133126" name="Text Box 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Grp="1" noChangeAspect="1" noChangeArrowheads="1"/>
          </p:cNvPicPr>
          <p:nvPr>
            <p:ph sz="half" idx="1"/>
          </p:nvPr>
        </p:nvPicPr>
        <p:blipFill>
          <a:blip r:embed="rId2" cstate="print"/>
          <a:srcRect/>
          <a:stretch>
            <a:fillRect/>
          </a:stretch>
        </p:blipFill>
        <p:spPr>
          <a:xfrm>
            <a:off x="963613" y="1087438"/>
            <a:ext cx="6357937" cy="4576762"/>
          </a:xfrm>
          <a:ln>
            <a:solidFill>
              <a:schemeClr val="hlink"/>
            </a:solidFill>
          </a:ln>
        </p:spPr>
      </p:pic>
      <p:sp>
        <p:nvSpPr>
          <p:cNvPr id="134147" name="AutoShape 3"/>
          <p:cNvSpPr>
            <a:spLocks/>
          </p:cNvSpPr>
          <p:nvPr/>
        </p:nvSpPr>
        <p:spPr bwMode="auto">
          <a:xfrm flipH="1">
            <a:off x="4679950" y="4198938"/>
            <a:ext cx="4105275" cy="1225550"/>
          </a:xfrm>
          <a:prstGeom prst="borderCallout1">
            <a:avLst>
              <a:gd name="adj1" fmla="val 9324"/>
              <a:gd name="adj2" fmla="val 101852"/>
              <a:gd name="adj3" fmla="val -51162"/>
              <a:gd name="adj4" fmla="val 111523"/>
            </a:avLst>
          </a:prstGeom>
          <a:solidFill>
            <a:schemeClr val="bg2"/>
          </a:solidFill>
          <a:ln w="38100">
            <a:solidFill>
              <a:schemeClr val="accent1"/>
            </a:solidFill>
            <a:miter lim="800000"/>
            <a:headEnd/>
            <a:tailEnd type="triangle" w="med" len="med"/>
          </a:ln>
          <a:effectLst/>
        </p:spPr>
        <p:txBody>
          <a:bodyPr>
            <a:spAutoFit/>
          </a:bodyPr>
          <a:lstStyle/>
          <a:p>
            <a:pPr algn="l">
              <a:spcBef>
                <a:spcPct val="0"/>
              </a:spcBef>
              <a:buFontTx/>
              <a:buNone/>
            </a:pPr>
            <a:r>
              <a:rPr lang="en-US" b="1">
                <a:solidFill>
                  <a:schemeClr val="accent1"/>
                </a:solidFill>
                <a:latin typeface="Arial" charset="0"/>
              </a:rPr>
              <a:t>What hazardous materials might be involved at these sites?</a:t>
            </a:r>
            <a:endParaRPr lang="en-US">
              <a:latin typeface="Times New Roman" pitchFamily="18" charset="0"/>
            </a:endParaRPr>
          </a:p>
        </p:txBody>
      </p:sp>
      <p:sp>
        <p:nvSpPr>
          <p:cNvPr id="134148" name="AutoShape 4"/>
          <p:cNvSpPr>
            <a:spLocks/>
          </p:cNvSpPr>
          <p:nvPr/>
        </p:nvSpPr>
        <p:spPr bwMode="auto">
          <a:xfrm>
            <a:off x="6354763" y="1268413"/>
            <a:ext cx="1871662" cy="2320925"/>
          </a:xfrm>
          <a:prstGeom prst="borderCallout2">
            <a:avLst>
              <a:gd name="adj1" fmla="val 4926"/>
              <a:gd name="adj2" fmla="val -4069"/>
              <a:gd name="adj3" fmla="val 4926"/>
              <a:gd name="adj4" fmla="val -35370"/>
              <a:gd name="adj5" fmla="val 26815"/>
              <a:gd name="adj6" fmla="val -67685"/>
            </a:avLst>
          </a:prstGeom>
          <a:solidFill>
            <a:schemeClr val="bg1"/>
          </a:solidFill>
          <a:ln w="38100">
            <a:solidFill>
              <a:schemeClr val="accent1"/>
            </a:solidFill>
            <a:miter lim="800000"/>
            <a:headEnd/>
            <a:tailEnd type="triangle" w="med" len="med"/>
          </a:ln>
          <a:effectLst/>
        </p:spPr>
        <p:txBody>
          <a:bodyPr>
            <a:spAutoFit/>
          </a:bodyPr>
          <a:lstStyle/>
          <a:p>
            <a:pPr algn="l">
              <a:spcBef>
                <a:spcPct val="0"/>
              </a:spcBef>
              <a:buFontTx/>
              <a:buNone/>
            </a:pPr>
            <a:r>
              <a:rPr lang="en-US" b="1">
                <a:solidFill>
                  <a:schemeClr val="accent1"/>
                </a:solidFill>
                <a:latin typeface="Arial" charset="0"/>
              </a:rPr>
              <a:t>What are the health and safety challenges at these sites?</a:t>
            </a:r>
            <a:endParaRPr lang="en-US">
              <a:latin typeface="Times New Roman" pitchFamily="18" charset="0"/>
            </a:endParaRPr>
          </a:p>
        </p:txBody>
      </p:sp>
      <p:sp>
        <p:nvSpPr>
          <p:cNvPr id="134149" name="Text Box 5"/>
          <p:cNvSpPr txBox="1">
            <a:spLocks noChangeArrowheads="1"/>
          </p:cNvSpPr>
          <p:nvPr/>
        </p:nvSpPr>
        <p:spPr bwMode="auto">
          <a:xfrm>
            <a:off x="50800" y="269875"/>
            <a:ext cx="8745538" cy="519113"/>
          </a:xfrm>
          <a:prstGeom prst="rect">
            <a:avLst/>
          </a:prstGeom>
          <a:gradFill rotWithShape="0">
            <a:gsLst>
              <a:gs pos="0">
                <a:schemeClr val="bg2"/>
              </a:gs>
              <a:gs pos="50000">
                <a:schemeClr val="hlink"/>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latin typeface="Arial" charset="0"/>
              </a:rPr>
              <a:t>Here is an incident in a </a:t>
            </a:r>
            <a:r>
              <a:rPr lang="en-US" sz="2800" b="1" u="sng">
                <a:latin typeface="Arial" charset="0"/>
              </a:rPr>
              <a:t>Transportation Corridor</a:t>
            </a:r>
            <a:r>
              <a:rPr lang="en-US" sz="2800" b="1">
                <a:latin typeface="Arial" charset="0"/>
              </a:rPr>
              <a:t>.</a:t>
            </a:r>
          </a:p>
        </p:txBody>
      </p:sp>
      <p:sp>
        <p:nvSpPr>
          <p:cNvPr id="134150" name="Text Box 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4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134147"/>
                                        </p:tgtEl>
                                        <p:attrNameLst>
                                          <p:attrName>style.visibility</p:attrName>
                                        </p:attrNameLst>
                                      </p:cBhvr>
                                      <p:to>
                                        <p:strVal val="visible"/>
                                      </p:to>
                                    </p:set>
                                    <p:anim calcmode="lin" valueType="num">
                                      <p:cBhvr>
                                        <p:cTn id="11" dur="1000" fill="hold"/>
                                        <p:tgtEl>
                                          <p:spTgt spid="134147"/>
                                        </p:tgtEl>
                                        <p:attrNameLst>
                                          <p:attrName>ppt_w</p:attrName>
                                        </p:attrNameLst>
                                      </p:cBhvr>
                                      <p:tavLst>
                                        <p:tav tm="0">
                                          <p:val>
                                            <p:fltVal val="0"/>
                                          </p:val>
                                        </p:tav>
                                        <p:tav tm="100000">
                                          <p:val>
                                            <p:strVal val="#ppt_w"/>
                                          </p:val>
                                        </p:tav>
                                      </p:tavLst>
                                    </p:anim>
                                    <p:anim calcmode="lin" valueType="num">
                                      <p:cBhvr>
                                        <p:cTn id="12" dur="1000" fill="hold"/>
                                        <p:tgtEl>
                                          <p:spTgt spid="134147"/>
                                        </p:tgtEl>
                                        <p:attrNameLst>
                                          <p:attrName>ppt_h</p:attrName>
                                        </p:attrNameLst>
                                      </p:cBhvr>
                                      <p:tavLst>
                                        <p:tav tm="0">
                                          <p:val>
                                            <p:fltVal val="0"/>
                                          </p:val>
                                        </p:tav>
                                        <p:tav tm="100000">
                                          <p:val>
                                            <p:strVal val="#ppt_h"/>
                                          </p:val>
                                        </p:tav>
                                      </p:tavLst>
                                    </p:anim>
                                    <p:anim calcmode="lin" valueType="num">
                                      <p:cBhvr>
                                        <p:cTn id="13" dur="1000" fill="hold"/>
                                        <p:tgtEl>
                                          <p:spTgt spid="134147"/>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1341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7" grpId="0" animBg="1" autoUpdateAnimBg="0"/>
      <p:bldP spid="134148"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685800" y="2286000"/>
            <a:ext cx="7772400" cy="1143000"/>
          </a:xfrm>
        </p:spPr>
        <p:txBody>
          <a:bodyPr/>
          <a:lstStyle/>
          <a:p>
            <a:endParaRPr lang="en-US"/>
          </a:p>
        </p:txBody>
      </p:sp>
      <p:pic>
        <p:nvPicPr>
          <p:cNvPr id="46083" name="Picture 3"/>
          <p:cNvPicPr>
            <a:picLocks noGrp="1" noChangeAspect="1" noChangeArrowheads="1"/>
          </p:cNvPicPr>
          <p:nvPr>
            <p:ph type="subTitle" idx="1"/>
          </p:nvPr>
        </p:nvPicPr>
        <p:blipFill>
          <a:blip r:embed="rId2" cstate="print"/>
          <a:srcRect/>
          <a:stretch>
            <a:fillRect/>
          </a:stretch>
        </p:blipFill>
        <p:spPr>
          <a:xfrm>
            <a:off x="685800" y="3886200"/>
            <a:ext cx="7848600" cy="1752600"/>
          </a:xfrm>
        </p:spPr>
      </p:pic>
      <p:sp>
        <p:nvSpPr>
          <p:cNvPr id="46085" name="WordArt 5"/>
          <p:cNvSpPr>
            <a:spLocks noChangeArrowheads="1" noChangeShapeType="1" noTextEdit="1"/>
          </p:cNvSpPr>
          <p:nvPr/>
        </p:nvSpPr>
        <p:spPr bwMode="auto">
          <a:xfrm>
            <a:off x="914400" y="1143000"/>
            <a:ext cx="7772400" cy="1076325"/>
          </a:xfrm>
          <a:prstGeom prst="rect">
            <a:avLst/>
          </a:prstGeom>
        </p:spPr>
        <p:txBody>
          <a:bodyPr wrap="none" fromWordArt="1">
            <a:prstTxWarp prst="textFadeUp">
              <a:avLst>
                <a:gd name="adj" fmla="val 9991"/>
              </a:avLst>
            </a:prstTxWarp>
          </a:bodyPr>
          <a:lstStyle/>
          <a:p>
            <a:r>
              <a:rPr lang="en-US" sz="6000" kern="1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latin typeface="Arial Black"/>
              </a:rPr>
              <a:t>FIRST RESPONSE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290513" y="790575"/>
            <a:ext cx="8777287" cy="963613"/>
          </a:xfrm>
          <a:prstGeom prst="rect">
            <a:avLst/>
          </a:prstGeom>
          <a:noFill/>
          <a:ln w="9525">
            <a:noFill/>
            <a:miter lim="800000"/>
            <a:headEnd/>
            <a:tailEnd/>
          </a:ln>
          <a:effectLst/>
        </p:spPr>
        <p:txBody>
          <a:bodyPr>
            <a:spAutoFit/>
          </a:bodyPr>
          <a:lstStyle/>
          <a:p>
            <a:pPr algn="l">
              <a:lnSpc>
                <a:spcPct val="130000"/>
              </a:lnSpc>
              <a:spcBef>
                <a:spcPct val="0"/>
              </a:spcBef>
            </a:pPr>
            <a:r>
              <a:rPr lang="en-US" b="1">
                <a:latin typeface="Arial" charset="0"/>
              </a:rPr>
              <a:t> First Responder Actions (FRAs) define this process.</a:t>
            </a:r>
          </a:p>
          <a:p>
            <a:pPr algn="l">
              <a:lnSpc>
                <a:spcPct val="130000"/>
              </a:lnSpc>
              <a:spcBef>
                <a:spcPct val="0"/>
              </a:spcBef>
            </a:pPr>
            <a:r>
              <a:rPr lang="en-US" sz="2000" b="1">
                <a:latin typeface="Arial" charset="0"/>
              </a:rPr>
              <a:t> This process repeats itself until the mission is accomplished.</a:t>
            </a:r>
            <a:r>
              <a:rPr lang="en-US" sz="2000" b="1">
                <a:solidFill>
                  <a:srgbClr val="00FF00"/>
                </a:solidFill>
                <a:latin typeface="Arial" charset="0"/>
              </a:rPr>
              <a:t> </a:t>
            </a:r>
          </a:p>
        </p:txBody>
      </p:sp>
      <p:grpSp>
        <p:nvGrpSpPr>
          <p:cNvPr id="135171" name="Group 3"/>
          <p:cNvGrpSpPr>
            <a:grpSpLocks/>
          </p:cNvGrpSpPr>
          <p:nvPr/>
        </p:nvGrpSpPr>
        <p:grpSpPr bwMode="auto">
          <a:xfrm>
            <a:off x="3441700" y="2133600"/>
            <a:ext cx="2435225" cy="2416175"/>
            <a:chOff x="2624" y="1434"/>
            <a:chExt cx="2333" cy="2353"/>
          </a:xfrm>
        </p:grpSpPr>
        <p:sp>
          <p:nvSpPr>
            <p:cNvPr id="135172" name="AutoShape 4"/>
            <p:cNvSpPr>
              <a:spLocks noChangeArrowheads="1"/>
            </p:cNvSpPr>
            <p:nvPr/>
          </p:nvSpPr>
          <p:spPr bwMode="auto">
            <a:xfrm>
              <a:off x="2711" y="1434"/>
              <a:ext cx="1046" cy="103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chemeClr val="bg2"/>
                </a:gs>
              </a:gsLst>
              <a:path path="rect">
                <a:fillToRect l="50000" t="50000" r="50000" b="50000"/>
              </a:path>
            </a:gradFill>
            <a:ln w="28575">
              <a:solidFill>
                <a:srgbClr val="FF3399"/>
              </a:solidFill>
              <a:miter lim="800000"/>
              <a:headEnd/>
              <a:tailEnd/>
            </a:ln>
            <a:effectLst/>
          </p:spPr>
          <p:txBody>
            <a:bodyPr wrap="none" anchor="ctr"/>
            <a:lstStyle/>
            <a:p>
              <a:endParaRPr lang="en-US"/>
            </a:p>
          </p:txBody>
        </p:sp>
        <p:sp>
          <p:nvSpPr>
            <p:cNvPr id="135173" name="AutoShape 5"/>
            <p:cNvSpPr>
              <a:spLocks noChangeArrowheads="1"/>
            </p:cNvSpPr>
            <p:nvPr/>
          </p:nvSpPr>
          <p:spPr bwMode="auto">
            <a:xfrm rot="5400000">
              <a:off x="3916" y="1546"/>
              <a:ext cx="1046" cy="103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chemeClr val="bg2"/>
                </a:gs>
              </a:gsLst>
              <a:path path="rect">
                <a:fillToRect l="50000" t="50000" r="50000" b="50000"/>
              </a:path>
            </a:gradFill>
            <a:ln w="28575">
              <a:solidFill>
                <a:srgbClr val="FF3399"/>
              </a:solidFill>
              <a:miter lim="800000"/>
              <a:headEnd/>
              <a:tailEnd/>
            </a:ln>
            <a:effectLst/>
          </p:spPr>
          <p:txBody>
            <a:bodyPr wrap="none" anchor="ctr"/>
            <a:lstStyle/>
            <a:p>
              <a:endParaRPr lang="en-US"/>
            </a:p>
          </p:txBody>
        </p:sp>
        <p:sp>
          <p:nvSpPr>
            <p:cNvPr id="135174" name="AutoShape 6"/>
            <p:cNvSpPr>
              <a:spLocks noChangeArrowheads="1"/>
            </p:cNvSpPr>
            <p:nvPr/>
          </p:nvSpPr>
          <p:spPr bwMode="auto">
            <a:xfrm rot="10800000">
              <a:off x="3805" y="2750"/>
              <a:ext cx="1046" cy="103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chemeClr val="bg2"/>
                </a:gs>
              </a:gsLst>
              <a:path path="rect">
                <a:fillToRect l="50000" t="50000" r="50000" b="50000"/>
              </a:path>
            </a:gradFill>
            <a:ln w="28575">
              <a:solidFill>
                <a:srgbClr val="FF3399"/>
              </a:solidFill>
              <a:miter lim="800000"/>
              <a:headEnd/>
              <a:tailEnd/>
            </a:ln>
            <a:effectLst/>
          </p:spPr>
          <p:txBody>
            <a:bodyPr wrap="none" anchor="ctr"/>
            <a:lstStyle/>
            <a:p>
              <a:endParaRPr lang="en-US"/>
            </a:p>
          </p:txBody>
        </p:sp>
        <p:sp>
          <p:nvSpPr>
            <p:cNvPr id="135175" name="AutoShape 7"/>
            <p:cNvSpPr>
              <a:spLocks noChangeArrowheads="1"/>
            </p:cNvSpPr>
            <p:nvPr/>
          </p:nvSpPr>
          <p:spPr bwMode="auto">
            <a:xfrm rot="16200000">
              <a:off x="2620" y="2635"/>
              <a:ext cx="1046" cy="1037"/>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gradFill rotWithShape="0">
              <a:gsLst>
                <a:gs pos="0">
                  <a:schemeClr val="hlink"/>
                </a:gs>
                <a:gs pos="100000">
                  <a:schemeClr val="bg2"/>
                </a:gs>
              </a:gsLst>
              <a:path path="rect">
                <a:fillToRect l="50000" t="50000" r="50000" b="50000"/>
              </a:path>
            </a:gradFill>
            <a:ln w="28575">
              <a:solidFill>
                <a:srgbClr val="FF3399"/>
              </a:solidFill>
              <a:miter lim="800000"/>
              <a:headEnd/>
              <a:tailEnd/>
            </a:ln>
            <a:effectLst/>
          </p:spPr>
          <p:txBody>
            <a:bodyPr wrap="none" anchor="ctr"/>
            <a:lstStyle/>
            <a:p>
              <a:endParaRPr lang="en-US"/>
            </a:p>
          </p:txBody>
        </p:sp>
      </p:grpSp>
      <p:sp>
        <p:nvSpPr>
          <p:cNvPr id="135176" name="Text Box 8"/>
          <p:cNvSpPr txBox="1">
            <a:spLocks noChangeArrowheads="1"/>
          </p:cNvSpPr>
          <p:nvPr/>
        </p:nvSpPr>
        <p:spPr bwMode="auto">
          <a:xfrm>
            <a:off x="368300" y="1849438"/>
            <a:ext cx="3892550" cy="1497012"/>
          </a:xfrm>
          <a:prstGeom prst="rect">
            <a:avLst/>
          </a:prstGeom>
          <a:noFill/>
          <a:ln w="9525">
            <a:noFill/>
            <a:miter lim="800000"/>
            <a:headEnd/>
            <a:tailEnd/>
          </a:ln>
          <a:effectLst/>
        </p:spPr>
        <p:txBody>
          <a:bodyPr>
            <a:spAutoFit/>
          </a:bodyPr>
          <a:lstStyle/>
          <a:p>
            <a:pPr marL="228600" indent="-228600" algn="l">
              <a:spcBef>
                <a:spcPct val="50000"/>
              </a:spcBef>
              <a:buFontTx/>
              <a:buNone/>
              <a:tabLst>
                <a:tab pos="457200" algn="l"/>
                <a:tab pos="635000" algn="l"/>
              </a:tabLst>
            </a:pPr>
            <a:r>
              <a:rPr lang="en-US" sz="1800" b="1">
                <a:solidFill>
                  <a:srgbClr val="00FF00"/>
                </a:solidFill>
                <a:latin typeface="Arial" charset="0"/>
              </a:rPr>
              <a:t>STEP 1. Analyze the Problem</a:t>
            </a:r>
            <a:r>
              <a:rPr lang="en-US" sz="2000" b="1">
                <a:solidFill>
                  <a:srgbClr val="00FF00"/>
                </a:solidFill>
                <a:latin typeface="Arial" charset="0"/>
              </a:rPr>
              <a:t>	</a:t>
            </a:r>
          </a:p>
          <a:p>
            <a:pPr marL="228600" indent="-228600" algn="l">
              <a:spcBef>
                <a:spcPct val="50000"/>
              </a:spcBef>
              <a:buFontTx/>
              <a:buNone/>
              <a:tabLst>
                <a:tab pos="457200" algn="l"/>
                <a:tab pos="635000" algn="l"/>
              </a:tabLst>
            </a:pPr>
            <a:r>
              <a:rPr lang="en-US" sz="1600" b="1">
                <a:solidFill>
                  <a:srgbClr val="00FF00"/>
                </a:solidFill>
                <a:latin typeface="Arial" charset="0"/>
                <a:cs typeface="Times" charset="0"/>
              </a:rPr>
              <a:t>		FRAs:</a:t>
            </a:r>
          </a:p>
          <a:p>
            <a:pPr marL="228600" indent="-228600" algn="l">
              <a:spcBef>
                <a:spcPct val="50000"/>
              </a:spcBef>
              <a:buFontTx/>
              <a:buNone/>
              <a:tabLst>
                <a:tab pos="457200" algn="l"/>
                <a:tab pos="635000" algn="l"/>
              </a:tabLst>
            </a:pPr>
            <a:r>
              <a:rPr lang="en-US" sz="1600" b="1">
                <a:solidFill>
                  <a:srgbClr val="00FF00"/>
                </a:solidFill>
                <a:latin typeface="Arial" charset="0"/>
                <a:cs typeface="Times" charset="0"/>
              </a:rPr>
              <a:t>		• 	Establish command</a:t>
            </a:r>
          </a:p>
          <a:p>
            <a:pPr marL="228600" indent="-228600" algn="l">
              <a:spcBef>
                <a:spcPct val="50000"/>
              </a:spcBef>
              <a:buFontTx/>
              <a:buNone/>
              <a:tabLst>
                <a:tab pos="457200" algn="l"/>
                <a:tab pos="635000" algn="l"/>
              </a:tabLst>
            </a:pPr>
            <a:r>
              <a:rPr lang="en-US" sz="1600" b="1">
                <a:solidFill>
                  <a:srgbClr val="00FF00"/>
                </a:solidFill>
                <a:latin typeface="Arial" charset="0"/>
                <a:cs typeface="Times" charset="0"/>
              </a:rPr>
              <a:t>		•	Survey the scene</a:t>
            </a:r>
            <a:r>
              <a:rPr lang="en-US" sz="1400">
                <a:latin typeface="Arial" charset="0"/>
                <a:cs typeface="Times" charset="0"/>
              </a:rPr>
              <a:t> </a:t>
            </a:r>
          </a:p>
        </p:txBody>
      </p:sp>
      <p:sp>
        <p:nvSpPr>
          <p:cNvPr id="135177" name="Text Box 9"/>
          <p:cNvSpPr txBox="1">
            <a:spLocks noChangeArrowheads="1"/>
          </p:cNvSpPr>
          <p:nvPr/>
        </p:nvSpPr>
        <p:spPr bwMode="auto">
          <a:xfrm>
            <a:off x="5562600" y="1919288"/>
            <a:ext cx="3416300" cy="1971675"/>
          </a:xfrm>
          <a:prstGeom prst="rect">
            <a:avLst/>
          </a:prstGeom>
          <a:noFill/>
          <a:ln w="9525">
            <a:noFill/>
            <a:miter lim="800000"/>
            <a:headEnd/>
            <a:tailEnd/>
          </a:ln>
          <a:effectLst/>
        </p:spPr>
        <p:txBody>
          <a:bodyPr>
            <a:spAutoFit/>
          </a:bodyPr>
          <a:lstStyle/>
          <a:p>
            <a:pPr algn="l">
              <a:lnSpc>
                <a:spcPct val="80000"/>
              </a:lnSpc>
              <a:spcBef>
                <a:spcPct val="50000"/>
              </a:spcBef>
              <a:buFontTx/>
              <a:buNone/>
              <a:tabLst>
                <a:tab pos="457200" algn="l"/>
                <a:tab pos="685800" algn="l"/>
              </a:tabLst>
            </a:pPr>
            <a:r>
              <a:rPr lang="en-US" sz="1800" b="1">
                <a:solidFill>
                  <a:srgbClr val="FFCC66"/>
                </a:solidFill>
                <a:latin typeface="Arial" charset="0"/>
              </a:rPr>
              <a:t>STEP 2. Plan the Response </a:t>
            </a:r>
          </a:p>
          <a:p>
            <a:pPr algn="l">
              <a:lnSpc>
                <a:spcPct val="80000"/>
              </a:lnSpc>
              <a:spcBef>
                <a:spcPct val="50000"/>
              </a:spcBef>
              <a:buFontTx/>
              <a:buNone/>
              <a:tabLst>
                <a:tab pos="457200" algn="l"/>
                <a:tab pos="685800" algn="l"/>
              </a:tabLst>
            </a:pPr>
            <a:r>
              <a:rPr lang="en-US" sz="1600" b="1">
                <a:solidFill>
                  <a:srgbClr val="FFCC66"/>
                </a:solidFill>
                <a:latin typeface="Arial" charset="0"/>
                <a:cs typeface="Times" charset="0"/>
              </a:rPr>
              <a:t>	 FRAs:</a:t>
            </a:r>
          </a:p>
          <a:p>
            <a:pPr algn="l">
              <a:lnSpc>
                <a:spcPct val="80000"/>
              </a:lnSpc>
              <a:spcBef>
                <a:spcPct val="50000"/>
              </a:spcBef>
              <a:buFontTx/>
              <a:buNone/>
              <a:tabLst>
                <a:tab pos="457200" algn="l"/>
                <a:tab pos="685800" algn="l"/>
              </a:tabLst>
            </a:pPr>
            <a:r>
              <a:rPr lang="en-US" sz="1600" b="1">
                <a:solidFill>
                  <a:srgbClr val="FFCC66"/>
                </a:solidFill>
                <a:latin typeface="Arial" charset="0"/>
                <a:cs typeface="Times" charset="0"/>
              </a:rPr>
              <a:t>	• 	Collect and interpret 			information</a:t>
            </a:r>
          </a:p>
          <a:p>
            <a:pPr algn="l">
              <a:lnSpc>
                <a:spcPct val="80000"/>
              </a:lnSpc>
              <a:spcBef>
                <a:spcPct val="50000"/>
              </a:spcBef>
              <a:buFontTx/>
              <a:buNone/>
              <a:tabLst>
                <a:tab pos="457200" algn="l"/>
                <a:tab pos="685800" algn="l"/>
              </a:tabLst>
            </a:pPr>
            <a:r>
              <a:rPr lang="en-US" sz="1600" b="1">
                <a:solidFill>
                  <a:srgbClr val="FFCC66"/>
                </a:solidFill>
                <a:latin typeface="Arial" charset="0"/>
                <a:cs typeface="Times" charset="0"/>
              </a:rPr>
              <a:t>	•	Assess vulnerable 			population</a:t>
            </a:r>
          </a:p>
          <a:p>
            <a:pPr algn="l">
              <a:lnSpc>
                <a:spcPct val="80000"/>
              </a:lnSpc>
              <a:spcBef>
                <a:spcPct val="50000"/>
              </a:spcBef>
              <a:buFontTx/>
              <a:buNone/>
              <a:tabLst>
                <a:tab pos="457200" algn="l"/>
                <a:tab pos="685800" algn="l"/>
              </a:tabLst>
            </a:pPr>
            <a:r>
              <a:rPr lang="en-US" sz="1600" b="1">
                <a:solidFill>
                  <a:srgbClr val="FFCC66"/>
                </a:solidFill>
                <a:latin typeface="Arial" charset="0"/>
                <a:cs typeface="Times" charset="0"/>
              </a:rPr>
              <a:t>	• 	Identify container damage</a:t>
            </a:r>
            <a:r>
              <a:rPr lang="en-US" sz="1400">
                <a:latin typeface="Arial" charset="0"/>
                <a:cs typeface="Times" charset="0"/>
              </a:rPr>
              <a:t> </a:t>
            </a:r>
          </a:p>
        </p:txBody>
      </p:sp>
      <p:sp>
        <p:nvSpPr>
          <p:cNvPr id="135178" name="Text Box 10"/>
          <p:cNvSpPr txBox="1">
            <a:spLocks noChangeArrowheads="1"/>
          </p:cNvSpPr>
          <p:nvPr/>
        </p:nvSpPr>
        <p:spPr bwMode="auto">
          <a:xfrm>
            <a:off x="5564188" y="4446588"/>
            <a:ext cx="3211512" cy="1563687"/>
          </a:xfrm>
          <a:prstGeom prst="rect">
            <a:avLst/>
          </a:prstGeom>
          <a:noFill/>
          <a:ln w="9525">
            <a:noFill/>
            <a:miter lim="800000"/>
            <a:headEnd/>
            <a:tailEnd/>
          </a:ln>
          <a:effectLst/>
        </p:spPr>
        <p:txBody>
          <a:bodyPr>
            <a:spAutoFit/>
          </a:bodyPr>
          <a:lstStyle/>
          <a:p>
            <a:pPr algn="l">
              <a:spcBef>
                <a:spcPct val="50000"/>
              </a:spcBef>
              <a:buFontTx/>
              <a:buNone/>
              <a:tabLst>
                <a:tab pos="457200" algn="l"/>
                <a:tab pos="685800" algn="l"/>
              </a:tabLst>
            </a:pPr>
            <a:r>
              <a:rPr lang="en-US" sz="1800" b="1">
                <a:solidFill>
                  <a:schemeClr val="bg1"/>
                </a:solidFill>
                <a:latin typeface="Arial" charset="0"/>
              </a:rPr>
              <a:t>STEP 3. Implement the Plan</a:t>
            </a:r>
            <a:endParaRPr lang="en-US" sz="2000" b="1">
              <a:solidFill>
                <a:schemeClr val="bg1"/>
              </a:solidFill>
              <a:latin typeface="Arial" charset="0"/>
            </a:endParaRPr>
          </a:p>
          <a:p>
            <a:pPr algn="l">
              <a:spcBef>
                <a:spcPct val="50000"/>
              </a:spcBef>
              <a:buFontTx/>
              <a:buNone/>
              <a:tabLst>
                <a:tab pos="457200" algn="l"/>
                <a:tab pos="685800" algn="l"/>
              </a:tabLst>
            </a:pPr>
            <a:r>
              <a:rPr lang="en-US" sz="1600" b="1">
                <a:solidFill>
                  <a:schemeClr val="bg1"/>
                </a:solidFill>
                <a:latin typeface="Arial" charset="0"/>
              </a:rPr>
              <a:t>	</a:t>
            </a:r>
            <a:r>
              <a:rPr lang="en-US" sz="1600" b="1">
                <a:solidFill>
                  <a:schemeClr val="bg1"/>
                </a:solidFill>
                <a:latin typeface="Arial" charset="0"/>
                <a:cs typeface="Times" charset="0"/>
              </a:rPr>
              <a:t>FRAs:</a:t>
            </a:r>
            <a:endParaRPr lang="en-US" sz="1400">
              <a:solidFill>
                <a:schemeClr val="bg1"/>
              </a:solidFill>
              <a:latin typeface="Arial" charset="0"/>
              <a:cs typeface="Times" charset="0"/>
            </a:endParaRPr>
          </a:p>
          <a:p>
            <a:pPr algn="l">
              <a:lnSpc>
                <a:spcPct val="80000"/>
              </a:lnSpc>
              <a:spcBef>
                <a:spcPct val="50000"/>
              </a:spcBef>
              <a:buFontTx/>
              <a:buNone/>
              <a:tabLst>
                <a:tab pos="457200" algn="l"/>
                <a:tab pos="685800" algn="l"/>
              </a:tabLst>
            </a:pPr>
            <a:r>
              <a:rPr lang="en-US" sz="1600" b="1">
                <a:solidFill>
                  <a:schemeClr val="bg1"/>
                </a:solidFill>
                <a:latin typeface="Arial" charset="0"/>
                <a:cs typeface="Times" charset="0"/>
              </a:rPr>
              <a:t>	• 	Create and implement    		a 	specific plan</a:t>
            </a:r>
          </a:p>
          <a:p>
            <a:pPr algn="l">
              <a:lnSpc>
                <a:spcPct val="80000"/>
              </a:lnSpc>
              <a:spcBef>
                <a:spcPct val="50000"/>
              </a:spcBef>
              <a:buFontTx/>
              <a:buNone/>
              <a:tabLst>
                <a:tab pos="457200" algn="l"/>
                <a:tab pos="685800" algn="l"/>
              </a:tabLst>
            </a:pPr>
            <a:r>
              <a:rPr lang="en-US" sz="1600" b="1">
                <a:solidFill>
                  <a:schemeClr val="bg1"/>
                </a:solidFill>
                <a:latin typeface="Arial" charset="0"/>
                <a:cs typeface="Times" charset="0"/>
              </a:rPr>
              <a:t>	 • 	 Isolate the hazard</a:t>
            </a:r>
            <a:endParaRPr lang="en-US" sz="1600" b="1">
              <a:solidFill>
                <a:schemeClr val="accent2"/>
              </a:solidFill>
              <a:latin typeface="Arial" charset="0"/>
              <a:cs typeface="Times" charset="0"/>
            </a:endParaRPr>
          </a:p>
        </p:txBody>
      </p:sp>
      <p:sp>
        <p:nvSpPr>
          <p:cNvPr id="135179" name="Text Box 11"/>
          <p:cNvSpPr txBox="1">
            <a:spLocks noChangeArrowheads="1"/>
          </p:cNvSpPr>
          <p:nvPr/>
        </p:nvSpPr>
        <p:spPr bwMode="auto">
          <a:xfrm>
            <a:off x="379413" y="4443413"/>
            <a:ext cx="3582987" cy="1233487"/>
          </a:xfrm>
          <a:prstGeom prst="rect">
            <a:avLst/>
          </a:prstGeom>
          <a:noFill/>
          <a:ln w="9525">
            <a:noFill/>
            <a:miter lim="800000"/>
            <a:headEnd/>
            <a:tailEnd/>
          </a:ln>
          <a:effectLst/>
        </p:spPr>
        <p:txBody>
          <a:bodyPr>
            <a:spAutoFit/>
          </a:bodyPr>
          <a:lstStyle/>
          <a:p>
            <a:pPr algn="l">
              <a:spcBef>
                <a:spcPct val="0"/>
              </a:spcBef>
              <a:buFontTx/>
              <a:buNone/>
              <a:tabLst>
                <a:tab pos="457200" algn="l"/>
                <a:tab pos="685800" algn="l"/>
              </a:tabLst>
            </a:pPr>
            <a:r>
              <a:rPr lang="en-US" sz="1800" b="1">
                <a:solidFill>
                  <a:srgbClr val="FFFF00"/>
                </a:solidFill>
                <a:latin typeface="Arial" charset="0"/>
              </a:rPr>
              <a:t>STEP 4. Evaluate the Progress</a:t>
            </a:r>
            <a:endParaRPr lang="en-US" sz="2000" b="1">
              <a:solidFill>
                <a:srgbClr val="FFFF00"/>
              </a:solidFill>
              <a:latin typeface="Arial" charset="0"/>
            </a:endParaRPr>
          </a:p>
          <a:p>
            <a:pPr algn="l">
              <a:spcBef>
                <a:spcPct val="0"/>
              </a:spcBef>
              <a:buFontTx/>
              <a:buNone/>
              <a:tabLst>
                <a:tab pos="457200" algn="l"/>
                <a:tab pos="685800" algn="l"/>
              </a:tabLst>
            </a:pPr>
            <a:r>
              <a:rPr lang="en-US" sz="1600" b="1" i="1">
                <a:solidFill>
                  <a:srgbClr val="FFFF00"/>
                </a:solidFill>
                <a:latin typeface="Arial" charset="0"/>
              </a:rPr>
              <a:t>	 </a:t>
            </a:r>
            <a:r>
              <a:rPr lang="en-US" sz="1600" b="1">
                <a:solidFill>
                  <a:srgbClr val="FFFF00"/>
                </a:solidFill>
                <a:latin typeface="Arial" charset="0"/>
                <a:cs typeface="Times" charset="0"/>
              </a:rPr>
              <a:t>FRAs:</a:t>
            </a:r>
          </a:p>
          <a:p>
            <a:pPr algn="l">
              <a:lnSpc>
                <a:spcPct val="80000"/>
              </a:lnSpc>
              <a:spcBef>
                <a:spcPct val="50000"/>
              </a:spcBef>
              <a:buFontTx/>
              <a:buNone/>
              <a:tabLst>
                <a:tab pos="457200" algn="l"/>
                <a:tab pos="685800" algn="l"/>
              </a:tabLst>
            </a:pPr>
            <a:r>
              <a:rPr lang="en-US" sz="1600" b="1">
                <a:solidFill>
                  <a:srgbClr val="FFFF00"/>
                </a:solidFill>
                <a:latin typeface="Arial" charset="0"/>
                <a:cs typeface="Times" charset="0"/>
              </a:rPr>
              <a:t>	• 	Continue to evaluate</a:t>
            </a:r>
            <a:r>
              <a:rPr lang="en-US" sz="1400">
                <a:solidFill>
                  <a:srgbClr val="000099"/>
                </a:solidFill>
                <a:latin typeface="Arial" charset="0"/>
                <a:cs typeface="Times" charset="0"/>
              </a:rPr>
              <a:t> </a:t>
            </a:r>
            <a:endParaRPr lang="en-US" b="1">
              <a:solidFill>
                <a:srgbClr val="000099"/>
              </a:solidFill>
              <a:latin typeface="Arial" charset="0"/>
            </a:endParaRPr>
          </a:p>
          <a:p>
            <a:pPr algn="l">
              <a:spcBef>
                <a:spcPct val="0"/>
              </a:spcBef>
              <a:buFontTx/>
              <a:buNone/>
              <a:tabLst>
                <a:tab pos="457200" algn="l"/>
                <a:tab pos="685800" algn="l"/>
              </a:tabLst>
            </a:pPr>
            <a:endParaRPr lang="en-US" sz="2000" b="1">
              <a:solidFill>
                <a:srgbClr val="000099"/>
              </a:solidFill>
              <a:latin typeface="Arial" charset="0"/>
            </a:endParaRPr>
          </a:p>
        </p:txBody>
      </p:sp>
      <p:sp>
        <p:nvSpPr>
          <p:cNvPr id="135180" name="Text Box 12"/>
          <p:cNvSpPr txBox="1">
            <a:spLocks noChangeArrowheads="1"/>
          </p:cNvSpPr>
          <p:nvPr/>
        </p:nvSpPr>
        <p:spPr bwMode="auto">
          <a:xfrm>
            <a:off x="50800" y="269875"/>
            <a:ext cx="8745538" cy="519113"/>
          </a:xfrm>
          <a:prstGeom prst="rect">
            <a:avLst/>
          </a:prstGeom>
          <a:gradFill rotWithShape="0">
            <a:gsLst>
              <a:gs pos="0">
                <a:schemeClr val="bg2"/>
              </a:gs>
              <a:gs pos="50000">
                <a:srgbClr val="3366FF"/>
              </a:gs>
              <a:gs pos="100000">
                <a:schemeClr val="bg2"/>
              </a:gs>
            </a:gsLst>
            <a:lin ang="0" scaled="1"/>
          </a:gradFill>
          <a:ln w="9525">
            <a:noFill/>
            <a:miter lim="800000"/>
            <a:headEnd/>
            <a:tailEnd/>
          </a:ln>
          <a:effectLst/>
        </p:spPr>
        <p:txBody>
          <a:bodyPr>
            <a:spAutoFit/>
          </a:bodyPr>
          <a:lstStyle/>
          <a:p>
            <a:pPr marL="228600" lvl="2" algn="l">
              <a:spcBef>
                <a:spcPct val="0"/>
              </a:spcBef>
              <a:buFontTx/>
              <a:buNone/>
              <a:tabLst>
                <a:tab pos="285750" algn="l"/>
              </a:tabLst>
            </a:pPr>
            <a:r>
              <a:rPr lang="en-US" sz="2800" b="1">
                <a:effectLst>
                  <a:outerShdw blurRad="38100" dist="38100" dir="2700000" algn="tl">
                    <a:srgbClr val="FFFFFF"/>
                  </a:outerShdw>
                </a:effectLst>
                <a:latin typeface="Arial" charset="0"/>
              </a:rPr>
              <a:t>The APIE Process is a four-step process.</a:t>
            </a:r>
          </a:p>
        </p:txBody>
      </p:sp>
      <p:sp>
        <p:nvSpPr>
          <p:cNvPr id="135181"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4</a:t>
            </a:r>
            <a:endParaRPr lang="en-US" b="1">
              <a:solidFill>
                <a:srgbClr val="FFCC00"/>
              </a:solidFill>
              <a:latin typeface="Arial" charset="0"/>
            </a:endParaRPr>
          </a:p>
        </p:txBody>
      </p:sp>
      <p:sp>
        <p:nvSpPr>
          <p:cNvPr id="135182" name="Rectangle 14"/>
          <p:cNvSpPr>
            <a:spLocks noChangeArrowheads="1"/>
          </p:cNvSpPr>
          <p:nvPr/>
        </p:nvSpPr>
        <p:spPr bwMode="auto">
          <a:xfrm>
            <a:off x="6419850" y="6299200"/>
            <a:ext cx="1768475" cy="392113"/>
          </a:xfrm>
          <a:prstGeom prst="rect">
            <a:avLst/>
          </a:prstGeom>
          <a:noFill/>
          <a:ln w="9525">
            <a:noFill/>
            <a:miter lim="800000"/>
            <a:headEnd/>
            <a:tailEnd/>
          </a:ln>
          <a:effectLst/>
        </p:spPr>
        <p:txBody>
          <a:bodyPr anchor="ctr"/>
          <a:lstStyle/>
          <a:p>
            <a:pPr algn="r">
              <a:spcBef>
                <a:spcPct val="0"/>
              </a:spcBef>
              <a:buFontTx/>
              <a:buNone/>
            </a:pPr>
            <a:endParaRPr lang="en-US" sz="3200" b="1">
              <a:solidFill>
                <a:schemeClr val="tx2"/>
              </a:solidFill>
              <a:effectLst>
                <a:outerShdw blurRad="38100" dist="38100" dir="2700000" algn="tl">
                  <a:srgbClr val="FFFFFF"/>
                </a:outerShdw>
              </a:effectLst>
              <a:cs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135176"/>
                                        </p:tgtEl>
                                        <p:attrNameLst>
                                          <p:attrName>style.visibility</p:attrName>
                                        </p:attrNameLst>
                                      </p:cBhvr>
                                      <p:to>
                                        <p:strVal val="visible"/>
                                      </p:to>
                                    </p:set>
                                    <p:anim calcmode="lin" valueType="num">
                                      <p:cBhvr>
                                        <p:cTn id="7" dur="500" fill="hold"/>
                                        <p:tgtEl>
                                          <p:spTgt spid="135176"/>
                                        </p:tgtEl>
                                        <p:attrNameLst>
                                          <p:attrName>ppt_w</p:attrName>
                                        </p:attrNameLst>
                                      </p:cBhvr>
                                      <p:tavLst>
                                        <p:tav tm="0">
                                          <p:val>
                                            <p:fltVal val="0"/>
                                          </p:val>
                                        </p:tav>
                                        <p:tav tm="100000">
                                          <p:val>
                                            <p:strVal val="#ppt_w"/>
                                          </p:val>
                                        </p:tav>
                                      </p:tavLst>
                                    </p:anim>
                                    <p:anim calcmode="lin" valueType="num">
                                      <p:cBhvr>
                                        <p:cTn id="8" dur="500" fill="hold"/>
                                        <p:tgtEl>
                                          <p:spTgt spid="135176"/>
                                        </p:tgtEl>
                                        <p:attrNameLst>
                                          <p:attrName>ppt_h</p:attrName>
                                        </p:attrNameLst>
                                      </p:cBhvr>
                                      <p:tavLst>
                                        <p:tav tm="0">
                                          <p:val>
                                            <p:fltVal val="0"/>
                                          </p:val>
                                        </p:tav>
                                        <p:tav tm="100000">
                                          <p:val>
                                            <p:strVal val="#ppt_h"/>
                                          </p:val>
                                        </p:tav>
                                      </p:tavLst>
                                    </p:anim>
                                    <p:anim calcmode="lin" valueType="num">
                                      <p:cBhvr>
                                        <p:cTn id="9" dur="500" fill="hold"/>
                                        <p:tgtEl>
                                          <p:spTgt spid="135176"/>
                                        </p:tgtEl>
                                        <p:attrNameLst>
                                          <p:attrName>ppt_x</p:attrName>
                                        </p:attrNameLst>
                                      </p:cBhvr>
                                      <p:tavLst>
                                        <p:tav tm="0">
                                          <p:val>
                                            <p:fltVal val="0.5"/>
                                          </p:val>
                                        </p:tav>
                                        <p:tav tm="100000">
                                          <p:val>
                                            <p:strVal val="#ppt_x"/>
                                          </p:val>
                                        </p:tav>
                                      </p:tavLst>
                                    </p:anim>
                                    <p:anim calcmode="lin" valueType="num">
                                      <p:cBhvr>
                                        <p:cTn id="10" dur="500" fill="hold"/>
                                        <p:tgtEl>
                                          <p:spTgt spid="13517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5177"/>
                                        </p:tgtEl>
                                        <p:attrNameLst>
                                          <p:attrName>style.visibility</p:attrName>
                                        </p:attrNameLst>
                                      </p:cBhvr>
                                      <p:to>
                                        <p:strVal val="visible"/>
                                      </p:to>
                                    </p:set>
                                    <p:anim calcmode="lin" valueType="num">
                                      <p:cBhvr>
                                        <p:cTn id="15" dur="500" fill="hold"/>
                                        <p:tgtEl>
                                          <p:spTgt spid="135177"/>
                                        </p:tgtEl>
                                        <p:attrNameLst>
                                          <p:attrName>ppt_w</p:attrName>
                                        </p:attrNameLst>
                                      </p:cBhvr>
                                      <p:tavLst>
                                        <p:tav tm="0">
                                          <p:val>
                                            <p:fltVal val="0"/>
                                          </p:val>
                                        </p:tav>
                                        <p:tav tm="100000">
                                          <p:val>
                                            <p:strVal val="#ppt_w"/>
                                          </p:val>
                                        </p:tav>
                                      </p:tavLst>
                                    </p:anim>
                                    <p:anim calcmode="lin" valueType="num">
                                      <p:cBhvr>
                                        <p:cTn id="16" dur="500" fill="hold"/>
                                        <p:tgtEl>
                                          <p:spTgt spid="135177"/>
                                        </p:tgtEl>
                                        <p:attrNameLst>
                                          <p:attrName>ppt_h</p:attrName>
                                        </p:attrNameLst>
                                      </p:cBhvr>
                                      <p:tavLst>
                                        <p:tav tm="0">
                                          <p:val>
                                            <p:fltVal val="0"/>
                                          </p:val>
                                        </p:tav>
                                        <p:tav tm="100000">
                                          <p:val>
                                            <p:strVal val="#ppt_h"/>
                                          </p:val>
                                        </p:tav>
                                      </p:tavLst>
                                    </p:anim>
                                    <p:anim calcmode="lin" valueType="num">
                                      <p:cBhvr>
                                        <p:cTn id="17" dur="500" fill="hold"/>
                                        <p:tgtEl>
                                          <p:spTgt spid="135177"/>
                                        </p:tgtEl>
                                        <p:attrNameLst>
                                          <p:attrName>ppt_x</p:attrName>
                                        </p:attrNameLst>
                                      </p:cBhvr>
                                      <p:tavLst>
                                        <p:tav tm="0">
                                          <p:val>
                                            <p:fltVal val="0.5"/>
                                          </p:val>
                                        </p:tav>
                                        <p:tav tm="100000">
                                          <p:val>
                                            <p:strVal val="#ppt_x"/>
                                          </p:val>
                                        </p:tav>
                                      </p:tavLst>
                                    </p:anim>
                                    <p:anim calcmode="lin" valueType="num">
                                      <p:cBhvr>
                                        <p:cTn id="18" dur="500" fill="hold"/>
                                        <p:tgtEl>
                                          <p:spTgt spid="135177"/>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135178"/>
                                        </p:tgtEl>
                                        <p:attrNameLst>
                                          <p:attrName>style.visibility</p:attrName>
                                        </p:attrNameLst>
                                      </p:cBhvr>
                                      <p:to>
                                        <p:strVal val="visible"/>
                                      </p:to>
                                    </p:set>
                                    <p:anim calcmode="lin" valueType="num">
                                      <p:cBhvr>
                                        <p:cTn id="23" dur="500" fill="hold"/>
                                        <p:tgtEl>
                                          <p:spTgt spid="135178"/>
                                        </p:tgtEl>
                                        <p:attrNameLst>
                                          <p:attrName>ppt_w</p:attrName>
                                        </p:attrNameLst>
                                      </p:cBhvr>
                                      <p:tavLst>
                                        <p:tav tm="0">
                                          <p:val>
                                            <p:fltVal val="0"/>
                                          </p:val>
                                        </p:tav>
                                        <p:tav tm="100000">
                                          <p:val>
                                            <p:strVal val="#ppt_w"/>
                                          </p:val>
                                        </p:tav>
                                      </p:tavLst>
                                    </p:anim>
                                    <p:anim calcmode="lin" valueType="num">
                                      <p:cBhvr>
                                        <p:cTn id="24" dur="500" fill="hold"/>
                                        <p:tgtEl>
                                          <p:spTgt spid="135178"/>
                                        </p:tgtEl>
                                        <p:attrNameLst>
                                          <p:attrName>ppt_h</p:attrName>
                                        </p:attrNameLst>
                                      </p:cBhvr>
                                      <p:tavLst>
                                        <p:tav tm="0">
                                          <p:val>
                                            <p:fltVal val="0"/>
                                          </p:val>
                                        </p:tav>
                                        <p:tav tm="100000">
                                          <p:val>
                                            <p:strVal val="#ppt_h"/>
                                          </p:val>
                                        </p:tav>
                                      </p:tavLst>
                                    </p:anim>
                                    <p:anim calcmode="lin" valueType="num">
                                      <p:cBhvr>
                                        <p:cTn id="25" dur="500" fill="hold"/>
                                        <p:tgtEl>
                                          <p:spTgt spid="135178"/>
                                        </p:tgtEl>
                                        <p:attrNameLst>
                                          <p:attrName>ppt_x</p:attrName>
                                        </p:attrNameLst>
                                      </p:cBhvr>
                                      <p:tavLst>
                                        <p:tav tm="0">
                                          <p:val>
                                            <p:fltVal val="0.5"/>
                                          </p:val>
                                        </p:tav>
                                        <p:tav tm="100000">
                                          <p:val>
                                            <p:strVal val="#ppt_x"/>
                                          </p:val>
                                        </p:tav>
                                      </p:tavLst>
                                    </p:anim>
                                    <p:anim calcmode="lin" valueType="num">
                                      <p:cBhvr>
                                        <p:cTn id="26" dur="500" fill="hold"/>
                                        <p:tgtEl>
                                          <p:spTgt spid="135178"/>
                                        </p:tgtEl>
                                        <p:attrNameLst>
                                          <p:attrName>ppt_y</p:attrName>
                                        </p:attrNameLst>
                                      </p:cBhvr>
                                      <p:tavLst>
                                        <p:tav tm="0">
                                          <p:val>
                                            <p:fltVal val="0.5"/>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135179"/>
                                        </p:tgtEl>
                                        <p:attrNameLst>
                                          <p:attrName>style.visibility</p:attrName>
                                        </p:attrNameLst>
                                      </p:cBhvr>
                                      <p:to>
                                        <p:strVal val="visible"/>
                                      </p:to>
                                    </p:set>
                                    <p:anim calcmode="lin" valueType="num">
                                      <p:cBhvr>
                                        <p:cTn id="31" dur="500" fill="hold"/>
                                        <p:tgtEl>
                                          <p:spTgt spid="135179"/>
                                        </p:tgtEl>
                                        <p:attrNameLst>
                                          <p:attrName>ppt_w</p:attrName>
                                        </p:attrNameLst>
                                      </p:cBhvr>
                                      <p:tavLst>
                                        <p:tav tm="0">
                                          <p:val>
                                            <p:fltVal val="0"/>
                                          </p:val>
                                        </p:tav>
                                        <p:tav tm="100000">
                                          <p:val>
                                            <p:strVal val="#ppt_w"/>
                                          </p:val>
                                        </p:tav>
                                      </p:tavLst>
                                    </p:anim>
                                    <p:anim calcmode="lin" valueType="num">
                                      <p:cBhvr>
                                        <p:cTn id="32" dur="500" fill="hold"/>
                                        <p:tgtEl>
                                          <p:spTgt spid="135179"/>
                                        </p:tgtEl>
                                        <p:attrNameLst>
                                          <p:attrName>ppt_h</p:attrName>
                                        </p:attrNameLst>
                                      </p:cBhvr>
                                      <p:tavLst>
                                        <p:tav tm="0">
                                          <p:val>
                                            <p:fltVal val="0"/>
                                          </p:val>
                                        </p:tav>
                                        <p:tav tm="100000">
                                          <p:val>
                                            <p:strVal val="#ppt_h"/>
                                          </p:val>
                                        </p:tav>
                                      </p:tavLst>
                                    </p:anim>
                                    <p:anim calcmode="lin" valueType="num">
                                      <p:cBhvr>
                                        <p:cTn id="33" dur="500" fill="hold"/>
                                        <p:tgtEl>
                                          <p:spTgt spid="135179"/>
                                        </p:tgtEl>
                                        <p:attrNameLst>
                                          <p:attrName>ppt_x</p:attrName>
                                        </p:attrNameLst>
                                      </p:cBhvr>
                                      <p:tavLst>
                                        <p:tav tm="0">
                                          <p:val>
                                            <p:fltVal val="0.5"/>
                                          </p:val>
                                        </p:tav>
                                        <p:tav tm="100000">
                                          <p:val>
                                            <p:strVal val="#ppt_x"/>
                                          </p:val>
                                        </p:tav>
                                      </p:tavLst>
                                    </p:anim>
                                    <p:anim calcmode="lin" valueType="num">
                                      <p:cBhvr>
                                        <p:cTn id="34" dur="500" fill="hold"/>
                                        <p:tgtEl>
                                          <p:spTgt spid="13517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6" grpId="0" autoUpdateAnimBg="0"/>
      <p:bldP spid="135177" grpId="0" autoUpdateAnimBg="0"/>
      <p:bldP spid="135178" grpId="0" autoUpdateAnimBg="0"/>
      <p:bldP spid="13517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sm-a1.yimg.com/image/?url=http%3A%2F%2Fimg.youtube.com%2Fvi%2FVO3rwU74xN0%2Fdefault.jpg&amp;t=1360267358&amp;ttl=43200&amp;maxWidth=98&amp;maxHeight=74&amp;sig=X6D6B9e6Bz3C01CvYNT9iQ--~B">
            <a:hlinkClick r:id="rId2"/>
          </p:cNvPr>
          <p:cNvPicPr>
            <a:picLocks noChangeAspect="1" noChangeArrowheads="1"/>
          </p:cNvPicPr>
          <p:nvPr/>
        </p:nvPicPr>
        <p:blipFill>
          <a:blip r:embed="rId3" cstate="print"/>
          <a:srcRect/>
          <a:stretch>
            <a:fillRect/>
          </a:stretch>
        </p:blipFill>
        <p:spPr bwMode="auto">
          <a:xfrm>
            <a:off x="2590800" y="0"/>
            <a:ext cx="3784948" cy="2819400"/>
          </a:xfrm>
          <a:prstGeom prst="rect">
            <a:avLst/>
          </a:prstGeom>
          <a:noFill/>
        </p:spPr>
      </p:pic>
      <p:sp>
        <p:nvSpPr>
          <p:cNvPr id="5" name="Rectangle 4"/>
          <p:cNvSpPr/>
          <p:nvPr/>
        </p:nvSpPr>
        <p:spPr>
          <a:xfrm>
            <a:off x="2286000" y="3013502"/>
            <a:ext cx="4572000" cy="830997"/>
          </a:xfrm>
          <a:prstGeom prst="rect">
            <a:avLst/>
          </a:prstGeom>
        </p:spPr>
        <p:txBody>
          <a:bodyPr>
            <a:spAutoFit/>
          </a:bodyPr>
          <a:lstStyle/>
          <a:p>
            <a:r>
              <a:rPr lang="en-US" dirty="0" smtClean="0"/>
              <a:t>http://www.youtube.com/watch?v=VO3rwU74xN0</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86000" y="3013502"/>
            <a:ext cx="4572000" cy="830997"/>
          </a:xfrm>
          <a:prstGeom prst="rect">
            <a:avLst/>
          </a:prstGeom>
        </p:spPr>
        <p:txBody>
          <a:bodyPr>
            <a:spAutoFit/>
          </a:bodyPr>
          <a:lstStyle/>
          <a:p>
            <a:r>
              <a:rPr lang="en-US" dirty="0" smtClean="0"/>
              <a:t>http://www.youtube.com/watch?v=pw_bnS-qcds</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371600" y="3962400"/>
            <a:ext cx="6400800" cy="1752600"/>
          </a:xfrm>
          <a:prstGeom prst="rect">
            <a:avLst/>
          </a:prstGeom>
          <a:noFill/>
          <a:ln w="9525">
            <a:noFill/>
            <a:miter lim="800000"/>
            <a:headEnd/>
            <a:tailEnd/>
          </a:ln>
          <a:effectLst/>
        </p:spPr>
        <p:txBody>
          <a:bodyPr/>
          <a:lstStyle/>
          <a:p>
            <a:pPr marL="342900" indent="-342900">
              <a:buFontTx/>
              <a:buNone/>
            </a:pPr>
            <a:endParaRPr lang="en-US" sz="3200"/>
          </a:p>
        </p:txBody>
      </p:sp>
      <p:sp>
        <p:nvSpPr>
          <p:cNvPr id="103427" name="AutoShape 3"/>
          <p:cNvSpPr>
            <a:spLocks/>
          </p:cNvSpPr>
          <p:nvPr/>
        </p:nvSpPr>
        <p:spPr bwMode="auto">
          <a:xfrm>
            <a:off x="3683000" y="12636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latin typeface="Arial" charset="0"/>
                <a:cs typeface="Times" charset="0"/>
              </a:rPr>
              <a:t> </a:t>
            </a:r>
            <a:r>
              <a:rPr lang="en-US" sz="2000" b="1">
                <a:solidFill>
                  <a:schemeClr val="bg1"/>
                </a:solidFill>
                <a:latin typeface="Arial" charset="0"/>
                <a:cs typeface="Times" charset="0"/>
              </a:rPr>
              <a:t>1.	Identify four basic clues for the 		presence of hazardous materials.</a:t>
            </a:r>
            <a:endParaRPr lang="en-US" sz="1600" b="1">
              <a:solidFill>
                <a:schemeClr val="bg1"/>
              </a:solidFill>
              <a:latin typeface="Times New Roman" pitchFamily="18" charset="0"/>
              <a:cs typeface="Times" charset="0"/>
            </a:endParaRPr>
          </a:p>
        </p:txBody>
      </p:sp>
      <p:sp>
        <p:nvSpPr>
          <p:cNvPr id="103428" name="AutoShape 4"/>
          <p:cNvSpPr>
            <a:spLocks/>
          </p:cNvSpPr>
          <p:nvPr/>
        </p:nvSpPr>
        <p:spPr bwMode="auto">
          <a:xfrm>
            <a:off x="3695700" y="2025650"/>
            <a:ext cx="5308600" cy="711200"/>
          </a:xfrm>
          <a:prstGeom prst="callout1">
            <a:avLst>
              <a:gd name="adj1" fmla="val 106097"/>
              <a:gd name="adj2" fmla="val 97847"/>
              <a:gd name="adj3" fmla="val 106097"/>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latin typeface="Arial" charset="0"/>
                <a:cs typeface="Times" charset="0"/>
              </a:rPr>
              <a:t> </a:t>
            </a:r>
            <a:r>
              <a:rPr lang="en-US" sz="2000" b="1">
                <a:solidFill>
                  <a:schemeClr val="bg1"/>
                </a:solidFill>
                <a:latin typeface="Arial" charset="0"/>
                <a:cs typeface="Times" charset="0"/>
              </a:rPr>
              <a:t>2.	Use occupancy and location clues to 	identify hazardous materials.</a:t>
            </a:r>
            <a:endParaRPr lang="en-US" sz="1600" b="1">
              <a:solidFill>
                <a:schemeClr val="bg1"/>
              </a:solidFill>
              <a:latin typeface="Times New Roman" pitchFamily="18" charset="0"/>
              <a:cs typeface="Times" charset="0"/>
            </a:endParaRPr>
          </a:p>
        </p:txBody>
      </p:sp>
      <p:sp>
        <p:nvSpPr>
          <p:cNvPr id="103429" name="AutoShape 5"/>
          <p:cNvSpPr>
            <a:spLocks/>
          </p:cNvSpPr>
          <p:nvPr/>
        </p:nvSpPr>
        <p:spPr bwMode="auto">
          <a:xfrm>
            <a:off x="3695700" y="3624263"/>
            <a:ext cx="5308600" cy="406400"/>
          </a:xfrm>
          <a:prstGeom prst="callout1">
            <a:avLst>
              <a:gd name="adj1" fmla="val 118750"/>
              <a:gd name="adj2" fmla="val 97847"/>
              <a:gd name="adj3" fmla="val 118750"/>
              <a:gd name="adj4" fmla="val -6222"/>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a:solidFill>
                  <a:schemeClr val="bg1"/>
                </a:solidFill>
                <a:latin typeface="Arial" charset="0"/>
                <a:cs typeface="Times" charset="0"/>
              </a:rPr>
              <a:t>4. Identify HAZMAT marking systems.</a:t>
            </a:r>
          </a:p>
        </p:txBody>
      </p:sp>
      <p:sp>
        <p:nvSpPr>
          <p:cNvPr id="103430" name="AutoShape 6"/>
          <p:cNvSpPr>
            <a:spLocks/>
          </p:cNvSpPr>
          <p:nvPr/>
        </p:nvSpPr>
        <p:spPr bwMode="auto">
          <a:xfrm>
            <a:off x="3695700" y="4248150"/>
            <a:ext cx="5448300" cy="711200"/>
          </a:xfrm>
          <a:prstGeom prst="callout1">
            <a:avLst>
              <a:gd name="adj1" fmla="val 104625"/>
              <a:gd name="adj2" fmla="val 97903"/>
              <a:gd name="adj3" fmla="val 104625"/>
              <a:gd name="adj4" fmla="val -6060"/>
            </a:avLst>
          </a:prstGeom>
          <a:noFill/>
          <a:ln w="9525">
            <a:solidFill>
              <a:schemeClr val="tx1"/>
            </a:solidFill>
            <a:miter lim="800000"/>
            <a:headEnd/>
            <a:tailEnd/>
          </a:ln>
          <a:effectLst/>
        </p:spPr>
        <p:txBody>
          <a:bodyPr>
            <a:spAutoFit/>
          </a:bodyPr>
          <a:lstStyle/>
          <a:p>
            <a:pPr algn="l">
              <a:spcBef>
                <a:spcPct val="0"/>
              </a:spcBef>
              <a:buFontTx/>
              <a:buNone/>
              <a:tabLst>
                <a:tab pos="342900" algn="l"/>
              </a:tabLst>
            </a:pPr>
            <a:r>
              <a:rPr lang="en-US" sz="2000" b="1" dirty="0">
                <a:solidFill>
                  <a:srgbClr val="E48D08"/>
                </a:solidFill>
                <a:latin typeface="Arial" charset="0"/>
                <a:cs typeface="Times" charset="0"/>
              </a:rPr>
              <a:t> </a:t>
            </a:r>
            <a:r>
              <a:rPr lang="en-US" sz="2000" b="1" dirty="0">
                <a:solidFill>
                  <a:schemeClr val="bg1"/>
                </a:solidFill>
                <a:latin typeface="Arial" charset="0"/>
                <a:cs typeface="Times" charset="0"/>
              </a:rPr>
              <a:t>5.	Use </a:t>
            </a:r>
            <a:r>
              <a:rPr lang="en-US" sz="2000" b="1" dirty="0" smtClean="0">
                <a:solidFill>
                  <a:schemeClr val="bg1"/>
                </a:solidFill>
                <a:latin typeface="Arial" charset="0"/>
                <a:cs typeface="Times" charset="0"/>
              </a:rPr>
              <a:t>2012 </a:t>
            </a:r>
            <a:r>
              <a:rPr lang="en-US" sz="2000" b="1" dirty="0">
                <a:solidFill>
                  <a:schemeClr val="bg1"/>
                </a:solidFill>
                <a:latin typeface="Arial" charset="0"/>
                <a:cs typeface="Times" charset="0"/>
              </a:rPr>
              <a:t>ERG and shipping papers 	to identify hazardous materials.</a:t>
            </a:r>
            <a:endParaRPr lang="en-US" sz="1600" b="1" dirty="0">
              <a:solidFill>
                <a:schemeClr val="bg1"/>
              </a:solidFill>
              <a:latin typeface="Times New Roman" pitchFamily="18" charset="0"/>
              <a:cs typeface="Times" charset="0"/>
            </a:endParaRPr>
          </a:p>
        </p:txBody>
      </p:sp>
      <p:sp>
        <p:nvSpPr>
          <p:cNvPr id="103431" name="AutoShape 7"/>
          <p:cNvSpPr>
            <a:spLocks/>
          </p:cNvSpPr>
          <p:nvPr/>
        </p:nvSpPr>
        <p:spPr bwMode="auto">
          <a:xfrm>
            <a:off x="3695700" y="5467350"/>
            <a:ext cx="5308600" cy="701675"/>
          </a:xfrm>
          <a:prstGeom prst="callout1">
            <a:avLst>
              <a:gd name="adj1" fmla="val 106097"/>
              <a:gd name="adj2" fmla="val 97847"/>
              <a:gd name="adj3" fmla="val 106097"/>
              <a:gd name="adj4" fmla="val -6222"/>
            </a:avLst>
          </a:prstGeom>
          <a:noFill/>
          <a:ln w="9525">
            <a:noFill/>
            <a:miter lim="800000"/>
            <a:headEnd/>
            <a:tailEnd/>
          </a:ln>
          <a:effectLst/>
        </p:spPr>
        <p:txBody>
          <a:bodyPr>
            <a:spAutoFit/>
          </a:bodyPr>
          <a:lstStyle/>
          <a:p>
            <a:pPr algn="l">
              <a:spcBef>
                <a:spcPct val="0"/>
              </a:spcBef>
              <a:buFontTx/>
              <a:buNone/>
              <a:tabLst>
                <a:tab pos="342900" algn="l"/>
              </a:tabLst>
            </a:pPr>
            <a:r>
              <a:rPr lang="en-US" sz="2000" b="1">
                <a:solidFill>
                  <a:srgbClr val="00FF00"/>
                </a:solidFill>
                <a:latin typeface="Arial" charset="0"/>
                <a:cs typeface="Times" charset="0"/>
              </a:rPr>
              <a:t> </a:t>
            </a:r>
            <a:r>
              <a:rPr lang="en-US" sz="2000" b="1">
                <a:solidFill>
                  <a:schemeClr val="bg1"/>
                </a:solidFill>
                <a:latin typeface="Arial" charset="0"/>
                <a:cs typeface="Times" charset="0"/>
              </a:rPr>
              <a:t>6.	Identify basic physical properties of 	hazardous materials.</a:t>
            </a:r>
            <a:endParaRPr lang="en-US" sz="1600" b="1">
              <a:solidFill>
                <a:schemeClr val="bg1"/>
              </a:solidFill>
              <a:latin typeface="Times New Roman" pitchFamily="18" charset="0"/>
              <a:cs typeface="Times" charset="0"/>
            </a:endParaRPr>
          </a:p>
        </p:txBody>
      </p:sp>
      <p:sp>
        <p:nvSpPr>
          <p:cNvPr id="103432" name="Rectangle 8"/>
          <p:cNvSpPr>
            <a:spLocks noChangeArrowheads="1"/>
          </p:cNvSpPr>
          <p:nvPr/>
        </p:nvSpPr>
        <p:spPr bwMode="auto">
          <a:xfrm>
            <a:off x="3784600" y="709613"/>
            <a:ext cx="3744913" cy="519112"/>
          </a:xfrm>
          <a:prstGeom prst="rect">
            <a:avLst/>
          </a:prstGeom>
          <a:noFill/>
          <a:ln w="9525">
            <a:noFill/>
            <a:miter lim="800000"/>
            <a:headEnd/>
            <a:tailEnd/>
          </a:ln>
          <a:effectLst/>
        </p:spPr>
        <p:txBody>
          <a:bodyPr wrap="none">
            <a:spAutoFit/>
          </a:bodyPr>
          <a:lstStyle/>
          <a:p>
            <a:pPr algn="l">
              <a:spcBef>
                <a:spcPct val="0"/>
              </a:spcBef>
              <a:buFontTx/>
              <a:buNone/>
            </a:pPr>
            <a:r>
              <a:rPr lang="en-US" sz="2800" b="1">
                <a:latin typeface="Arial" charset="0"/>
              </a:rPr>
              <a:t>Key Learning Goals :</a:t>
            </a:r>
          </a:p>
        </p:txBody>
      </p:sp>
      <p:sp>
        <p:nvSpPr>
          <p:cNvPr id="103434" name="Rectangle 10"/>
          <p:cNvSpPr>
            <a:spLocks noChangeArrowheads="1"/>
          </p:cNvSpPr>
          <p:nvPr/>
        </p:nvSpPr>
        <p:spPr bwMode="auto">
          <a:xfrm>
            <a:off x="0" y="0"/>
            <a:ext cx="3446463" cy="6858000"/>
          </a:xfrm>
          <a:prstGeom prst="rect">
            <a:avLst/>
          </a:prstGeom>
          <a:gradFill rotWithShape="0">
            <a:gsLst>
              <a:gs pos="0">
                <a:schemeClr val="bg2"/>
              </a:gs>
              <a:gs pos="100000">
                <a:schemeClr val="accent1"/>
              </a:gs>
            </a:gsLst>
            <a:lin ang="0" scaled="1"/>
          </a:gradFill>
          <a:ln w="9525">
            <a:noFill/>
            <a:miter lim="800000"/>
            <a:headEnd/>
            <a:tailEnd/>
          </a:ln>
          <a:effectLst/>
        </p:spPr>
        <p:txBody>
          <a:bodyPr wrap="none" anchor="ctr"/>
          <a:lstStyle/>
          <a:p>
            <a:endParaRPr lang="en-US"/>
          </a:p>
        </p:txBody>
      </p:sp>
      <p:sp>
        <p:nvSpPr>
          <p:cNvPr id="103435" name="Rectangle 11"/>
          <p:cNvSpPr>
            <a:spLocks noChangeArrowheads="1"/>
          </p:cNvSpPr>
          <p:nvPr/>
        </p:nvSpPr>
        <p:spPr bwMode="auto">
          <a:xfrm>
            <a:off x="293688" y="685800"/>
            <a:ext cx="3127375" cy="1993900"/>
          </a:xfrm>
          <a:prstGeom prst="rect">
            <a:avLst/>
          </a:prstGeom>
          <a:noFill/>
          <a:ln w="9525">
            <a:noFill/>
            <a:miter lim="800000"/>
            <a:headEnd/>
            <a:tailEnd/>
          </a:ln>
          <a:effectLst/>
        </p:spPr>
        <p:txBody>
          <a:bodyPr anchor="ctr"/>
          <a:lstStyle/>
          <a:p>
            <a:pPr algn="r">
              <a:spcBef>
                <a:spcPct val="0"/>
              </a:spcBef>
              <a:buFontTx/>
              <a:buNone/>
            </a:pPr>
            <a:r>
              <a:rPr lang="en-US" sz="4000">
                <a:solidFill>
                  <a:schemeClr val="bg1"/>
                </a:solidFill>
                <a:effectLst>
                  <a:outerShdw blurRad="38100" dist="38100" dir="2700000" algn="tl">
                    <a:srgbClr val="000000"/>
                  </a:outerShdw>
                </a:effectLst>
              </a:rPr>
              <a:t>Recognition &amp; Identification</a:t>
            </a:r>
            <a:r>
              <a:rPr lang="en-US" sz="3200">
                <a:effectLst>
                  <a:outerShdw blurRad="38100" dist="38100" dir="2700000" algn="tl">
                    <a:srgbClr val="FFFFFF"/>
                  </a:outerShdw>
                </a:effectLst>
              </a:rPr>
              <a:t/>
            </a:r>
            <a:br>
              <a:rPr lang="en-US" sz="3200">
                <a:effectLst>
                  <a:outerShdw blurRad="38100" dist="38100" dir="2700000" algn="tl">
                    <a:srgbClr val="FFFFFF"/>
                  </a:outerShdw>
                </a:effectLst>
              </a:rPr>
            </a:br>
            <a:r>
              <a:rPr lang="en-US" sz="3200">
                <a:effectLst>
                  <a:outerShdw blurRad="38100" dist="38100" dir="2700000" algn="tl">
                    <a:srgbClr val="FFFFFF"/>
                  </a:outerShdw>
                </a:effectLst>
              </a:rPr>
              <a:t> </a:t>
            </a:r>
            <a:endParaRPr lang="en-US" sz="4400">
              <a:solidFill>
                <a:schemeClr val="tx2"/>
              </a:solidFill>
              <a:effectLst>
                <a:outerShdw blurRad="38100" dist="38100" dir="2700000" algn="tl">
                  <a:srgbClr val="FFFFFF"/>
                </a:outerShdw>
              </a:effectLst>
            </a:endParaRPr>
          </a:p>
        </p:txBody>
      </p:sp>
      <p:sp>
        <p:nvSpPr>
          <p:cNvPr id="103436" name="Rectangle 12"/>
          <p:cNvSpPr>
            <a:spLocks noChangeArrowheads="1"/>
          </p:cNvSpPr>
          <p:nvPr/>
        </p:nvSpPr>
        <p:spPr bwMode="auto">
          <a:xfrm>
            <a:off x="3697288" y="2849563"/>
            <a:ext cx="4610100" cy="701675"/>
          </a:xfrm>
          <a:prstGeom prst="rect">
            <a:avLst/>
          </a:prstGeom>
          <a:noFill/>
          <a:ln w="9525">
            <a:noFill/>
            <a:miter lim="800000"/>
            <a:headEnd/>
            <a:tailEnd/>
          </a:ln>
          <a:effectLst/>
        </p:spPr>
        <p:txBody>
          <a:bodyPr wrap="none">
            <a:spAutoFit/>
          </a:bodyPr>
          <a:lstStyle/>
          <a:p>
            <a:pPr marL="457200" indent="-457200" algn="l">
              <a:spcBef>
                <a:spcPct val="0"/>
              </a:spcBef>
              <a:buFontTx/>
              <a:buNone/>
            </a:pPr>
            <a:r>
              <a:rPr lang="en-US" sz="2000" b="1">
                <a:solidFill>
                  <a:schemeClr val="bg1"/>
                </a:solidFill>
                <a:latin typeface="Arial" charset="0"/>
                <a:cs typeface="Times" charset="0"/>
              </a:rPr>
              <a:t>3.  Identify highway cargo tanks and </a:t>
            </a:r>
          </a:p>
          <a:p>
            <a:pPr marL="457200" indent="-457200" algn="l">
              <a:spcBef>
                <a:spcPct val="0"/>
              </a:spcBef>
              <a:buFontTx/>
              <a:buNone/>
            </a:pPr>
            <a:r>
              <a:rPr lang="en-US" sz="2000" b="1">
                <a:solidFill>
                  <a:schemeClr val="bg1"/>
                </a:solidFill>
                <a:latin typeface="Arial" charset="0"/>
                <a:cs typeface="Times" charset="0"/>
              </a:rPr>
              <a:t>     rail tank cars.</a:t>
            </a:r>
          </a:p>
        </p:txBody>
      </p:sp>
      <p:sp>
        <p:nvSpPr>
          <p:cNvPr id="103437" name="Line 13"/>
          <p:cNvSpPr>
            <a:spLocks noChangeShapeType="1"/>
          </p:cNvSpPr>
          <p:nvPr/>
        </p:nvSpPr>
        <p:spPr bwMode="auto">
          <a:xfrm flipV="1">
            <a:off x="3467100" y="3543300"/>
            <a:ext cx="5397500" cy="0"/>
          </a:xfrm>
          <a:prstGeom prst="line">
            <a:avLst/>
          </a:prstGeom>
          <a:noFill/>
          <a:ln w="9525">
            <a:solidFill>
              <a:schemeClr val="tx1"/>
            </a:solidFill>
            <a:round/>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techrescnofearmfd"/>
          <p:cNvPicPr>
            <a:picLocks noChangeAspect="1" noChangeArrowheads="1"/>
          </p:cNvPicPr>
          <p:nvPr/>
        </p:nvPicPr>
        <p:blipFill>
          <a:blip r:embed="rId2" cstate="print"/>
          <a:srcRect/>
          <a:stretch>
            <a:fillRect/>
          </a:stretch>
        </p:blipFill>
        <p:spPr bwMode="auto">
          <a:xfrm>
            <a:off x="506413" y="379413"/>
            <a:ext cx="8129587" cy="6097587"/>
          </a:xfrm>
          <a:prstGeom prst="rect">
            <a:avLst/>
          </a:prstGeom>
          <a:noFill/>
        </p:spPr>
      </p:pic>
      <p:sp>
        <p:nvSpPr>
          <p:cNvPr id="4098" name="Rectangle 2"/>
          <p:cNvSpPr>
            <a:spLocks noGrp="1" noChangeArrowheads="1"/>
          </p:cNvSpPr>
          <p:nvPr>
            <p:ph type="title"/>
          </p:nvPr>
        </p:nvSpPr>
        <p:spPr/>
        <p:txBody>
          <a:bodyPr/>
          <a:lstStyle/>
          <a:p>
            <a:r>
              <a:rPr lang="en-US" u="sng">
                <a:solidFill>
                  <a:srgbClr val="FF9900"/>
                </a:solidFill>
                <a:effectLst>
                  <a:outerShdw blurRad="38100" dist="38100" dir="2700000" algn="tl">
                    <a:srgbClr val="000000"/>
                  </a:outerShdw>
                </a:effectLst>
              </a:rPr>
              <a:t>General precautions</a:t>
            </a:r>
            <a:endParaRPr lang="en-US">
              <a:solidFill>
                <a:srgbClr val="FF9900"/>
              </a:solidFill>
              <a:effectLst>
                <a:outerShdw blurRad="38100" dist="38100" dir="2700000" algn="tl">
                  <a:srgbClr val="000000"/>
                </a:outerShdw>
              </a:effectLst>
            </a:endParaRPr>
          </a:p>
        </p:txBody>
      </p:sp>
      <p:sp>
        <p:nvSpPr>
          <p:cNvPr id="4099" name="Rectangle 3"/>
          <p:cNvSpPr>
            <a:spLocks noGrp="1" noChangeArrowheads="1"/>
          </p:cNvSpPr>
          <p:nvPr>
            <p:ph type="body" idx="1"/>
          </p:nvPr>
        </p:nvSpPr>
        <p:spPr/>
        <p:txBody>
          <a:bodyPr/>
          <a:lstStyle/>
          <a:p>
            <a:r>
              <a:rPr lang="en-US" sz="4000">
                <a:solidFill>
                  <a:srgbClr val="FF9900"/>
                </a:solidFill>
                <a:effectLst>
                  <a:outerShdw blurRad="38100" dist="38100" dir="2700000" algn="tl">
                    <a:srgbClr val="000000"/>
                  </a:outerShdw>
                </a:effectLst>
              </a:rPr>
              <a:t>Don’t “rush in”        Think First</a:t>
            </a:r>
          </a:p>
          <a:p>
            <a:r>
              <a:rPr lang="en-US" sz="4000" u="sng">
                <a:solidFill>
                  <a:srgbClr val="FF9900"/>
                </a:solidFill>
                <a:effectLst>
                  <a:outerShdw blurRad="38100" dist="38100" dir="2700000" algn="tl">
                    <a:srgbClr val="000000"/>
                  </a:outerShdw>
                </a:effectLst>
              </a:rPr>
              <a:t>Be Selfish</a:t>
            </a:r>
            <a:endParaRPr lang="en-US" sz="4000">
              <a:solidFill>
                <a:srgbClr val="FF9900"/>
              </a:solidFill>
              <a:effectLst>
                <a:outerShdw blurRad="38100" dist="38100" dir="2700000" algn="tl">
                  <a:srgbClr val="000000"/>
                </a:outerShdw>
              </a:effectLst>
            </a:endParaRPr>
          </a:p>
          <a:p>
            <a:r>
              <a:rPr lang="en-US" sz="4000">
                <a:solidFill>
                  <a:srgbClr val="FF9900"/>
                </a:solidFill>
                <a:effectLst>
                  <a:outerShdw blurRad="38100" dist="38100" dir="2700000" algn="tl">
                    <a:srgbClr val="000000"/>
                  </a:outerShdw>
                </a:effectLst>
              </a:rPr>
              <a:t>Approach from up-wind, up-hill. Up stream</a:t>
            </a:r>
          </a:p>
          <a:p>
            <a:r>
              <a:rPr lang="en-US" sz="4000">
                <a:solidFill>
                  <a:srgbClr val="FF9900"/>
                </a:solidFill>
                <a:effectLst>
                  <a:outerShdw blurRad="38100" dist="38100" dir="2700000" algn="tl">
                    <a:srgbClr val="000000"/>
                  </a:outerShdw>
                </a:effectLst>
              </a:rPr>
              <a:t>Stay clear of all spills, vapors, fumes &amp; smoke.</a:t>
            </a:r>
            <a:endParaRPr lang="en-US">
              <a:solidFill>
                <a:srgbClr val="FF9900"/>
              </a:solidFill>
              <a:effectLst>
                <a:outerShdw blurRad="38100" dist="38100" dir="2700000" algn="tl">
                  <a:srgbClr val="000000"/>
                </a:outerShdw>
              </a:effectLs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More Safety Precautions</a:t>
            </a:r>
            <a:endParaRPr lang="en-US"/>
          </a:p>
        </p:txBody>
      </p:sp>
      <p:sp>
        <p:nvSpPr>
          <p:cNvPr id="11267" name="Rectangle 3"/>
          <p:cNvSpPr>
            <a:spLocks noGrp="1" noChangeArrowheads="1"/>
          </p:cNvSpPr>
          <p:nvPr>
            <p:ph type="body" idx="1"/>
          </p:nvPr>
        </p:nvSpPr>
        <p:spPr/>
        <p:txBody>
          <a:bodyPr/>
          <a:lstStyle/>
          <a:p>
            <a:r>
              <a:rPr lang="en-US">
                <a:solidFill>
                  <a:srgbClr val="FFFF00"/>
                </a:solidFill>
              </a:rPr>
              <a:t>Approach cautiously from up-wind.</a:t>
            </a:r>
          </a:p>
          <a:p>
            <a:r>
              <a:rPr lang="en-US">
                <a:solidFill>
                  <a:srgbClr val="FFFF00"/>
                </a:solidFill>
              </a:rPr>
              <a:t>Secure the scene, deny entry.</a:t>
            </a:r>
          </a:p>
          <a:p>
            <a:r>
              <a:rPr lang="en-US">
                <a:solidFill>
                  <a:srgbClr val="FFFF00"/>
                </a:solidFill>
              </a:rPr>
              <a:t>Identify hazards.</a:t>
            </a:r>
          </a:p>
          <a:p>
            <a:r>
              <a:rPr lang="en-US">
                <a:solidFill>
                  <a:srgbClr val="FFFF00"/>
                </a:solidFill>
              </a:rPr>
              <a:t>Perform a “Risk Assessment”.</a:t>
            </a:r>
          </a:p>
          <a:p>
            <a:r>
              <a:rPr lang="en-US">
                <a:solidFill>
                  <a:srgbClr val="FFFF00"/>
                </a:solidFill>
              </a:rPr>
              <a:t>Obtain assistance.</a:t>
            </a:r>
          </a:p>
          <a:p>
            <a:r>
              <a:rPr lang="en-US">
                <a:solidFill>
                  <a:srgbClr val="FFFF00"/>
                </a:solidFill>
              </a:rPr>
              <a:t>Decide upon site entry.</a:t>
            </a:r>
          </a:p>
          <a:p>
            <a:r>
              <a:rPr lang="en-US">
                <a:solidFill>
                  <a:srgbClr val="FFFF00"/>
                </a:solidFill>
              </a:rPr>
              <a:t>Respond. </a:t>
            </a:r>
            <a:r>
              <a:rPr lang="en-US" i="1" u="sng">
                <a:solidFill>
                  <a:srgbClr val="FFFF00"/>
                </a:solidFill>
              </a:rPr>
              <a:t>IN AN APPROPRIATE MANNER</a:t>
            </a:r>
            <a:r>
              <a:rPr lang="en-US"/>
              <a: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More Safety Precautions</a:t>
            </a:r>
            <a:endParaRPr lang="en-US"/>
          </a:p>
        </p:txBody>
      </p:sp>
      <p:sp>
        <p:nvSpPr>
          <p:cNvPr id="8195" name="Rectangle 3"/>
          <p:cNvSpPr>
            <a:spLocks noGrp="1" noChangeArrowheads="1"/>
          </p:cNvSpPr>
          <p:nvPr>
            <p:ph type="body" idx="1"/>
          </p:nvPr>
        </p:nvSpPr>
        <p:spPr/>
        <p:txBody>
          <a:bodyPr/>
          <a:lstStyle/>
          <a:p>
            <a:r>
              <a:rPr lang="en-US" i="1" u="sng">
                <a:solidFill>
                  <a:srgbClr val="FFFF00"/>
                </a:solidFill>
              </a:rPr>
              <a:t>DO NOT !</a:t>
            </a:r>
          </a:p>
          <a:p>
            <a:pPr lvl="1"/>
            <a:r>
              <a:rPr lang="en-US">
                <a:solidFill>
                  <a:srgbClr val="FFFF00"/>
                </a:solidFill>
              </a:rPr>
              <a:t>WALK INTO or TOUCH SPILLED MATERIALS.</a:t>
            </a:r>
          </a:p>
          <a:p>
            <a:pPr lvl="1"/>
            <a:r>
              <a:rPr lang="en-US">
                <a:solidFill>
                  <a:srgbClr val="FFFF00"/>
                </a:solidFill>
              </a:rPr>
              <a:t>AVOID INHALATION OF FUMES, SMOKE AND VAPORS.</a:t>
            </a:r>
          </a:p>
          <a:p>
            <a:pPr lvl="1"/>
            <a:r>
              <a:rPr lang="en-US">
                <a:solidFill>
                  <a:srgbClr val="FFFF00"/>
                </a:solidFill>
              </a:rPr>
              <a:t>ODORLESS GASES OR VAPORS MAY BE HARMFUL.</a:t>
            </a:r>
          </a:p>
          <a:p>
            <a:pPr lvl="1"/>
            <a:endParaRPr lang="en-US">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Who you gonna call…</a:t>
            </a:r>
            <a:r>
              <a:rPr lang="en-US" i="1">
                <a:solidFill>
                  <a:srgbClr val="FF9900"/>
                </a:solidFill>
                <a:effectLst>
                  <a:outerShdw blurRad="38100" dist="38100" dir="2700000" algn="tl">
                    <a:srgbClr val="000000"/>
                  </a:outerShdw>
                </a:effectLst>
              </a:rPr>
              <a:t>hazbusters</a:t>
            </a:r>
            <a:endParaRPr lang="en-US"/>
          </a:p>
        </p:txBody>
      </p:sp>
      <p:sp>
        <p:nvSpPr>
          <p:cNvPr id="13315" name="Rectangle 3"/>
          <p:cNvSpPr>
            <a:spLocks noGrp="1" noChangeArrowheads="1"/>
          </p:cNvSpPr>
          <p:nvPr>
            <p:ph type="body" idx="1"/>
          </p:nvPr>
        </p:nvSpPr>
        <p:spPr/>
        <p:txBody>
          <a:bodyPr/>
          <a:lstStyle/>
          <a:p>
            <a:r>
              <a:rPr lang="en-US">
                <a:solidFill>
                  <a:srgbClr val="FFFF00"/>
                </a:solidFill>
              </a:rPr>
              <a:t>Your local response organization.</a:t>
            </a:r>
          </a:p>
          <a:p>
            <a:r>
              <a:rPr lang="en-US">
                <a:solidFill>
                  <a:srgbClr val="FFFF00"/>
                </a:solidFill>
              </a:rPr>
              <a:t>State, County emergency groups.</a:t>
            </a:r>
          </a:p>
          <a:p>
            <a:r>
              <a:rPr lang="en-US">
                <a:solidFill>
                  <a:srgbClr val="FFFF00"/>
                </a:solidFill>
              </a:rPr>
              <a:t>Shipper, transporter, or receiving party.</a:t>
            </a:r>
          </a:p>
          <a:p>
            <a:r>
              <a:rPr lang="en-US">
                <a:solidFill>
                  <a:srgbClr val="FFFF00"/>
                </a:solidFill>
              </a:rPr>
              <a:t>National assistance: CHEMTREC, CANUTEC.</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What Information do you need to have?</a:t>
            </a:r>
          </a:p>
        </p:txBody>
      </p:sp>
      <p:sp>
        <p:nvSpPr>
          <p:cNvPr id="14339" name="Rectangle 3"/>
          <p:cNvSpPr>
            <a:spLocks noGrp="1" noChangeArrowheads="1"/>
          </p:cNvSpPr>
          <p:nvPr>
            <p:ph type="body" sz="half" idx="1"/>
          </p:nvPr>
        </p:nvSpPr>
        <p:spPr/>
        <p:txBody>
          <a:bodyPr/>
          <a:lstStyle/>
          <a:p>
            <a:r>
              <a:rPr lang="en-US" sz="2400">
                <a:solidFill>
                  <a:srgbClr val="FFFF00"/>
                </a:solidFill>
              </a:rPr>
              <a:t>Your name, call back telephone or FAX number.</a:t>
            </a:r>
          </a:p>
          <a:p>
            <a:r>
              <a:rPr lang="en-US" sz="2400">
                <a:solidFill>
                  <a:srgbClr val="FFFF00"/>
                </a:solidFill>
              </a:rPr>
              <a:t>Location &amp; nature of the problem.</a:t>
            </a:r>
          </a:p>
          <a:p>
            <a:r>
              <a:rPr lang="en-US" sz="2400">
                <a:solidFill>
                  <a:srgbClr val="FFFF00"/>
                </a:solidFill>
              </a:rPr>
              <a:t>Name &amp; UN identification number.</a:t>
            </a:r>
          </a:p>
          <a:p>
            <a:r>
              <a:rPr lang="en-US" sz="2400">
                <a:solidFill>
                  <a:srgbClr val="FFFF00"/>
                </a:solidFill>
              </a:rPr>
              <a:t>Shipper, consignee/point of origin</a:t>
            </a:r>
            <a:r>
              <a:rPr lang="en-US" sz="2400"/>
              <a:t>.</a:t>
            </a:r>
            <a:endParaRPr lang="en-US"/>
          </a:p>
        </p:txBody>
      </p:sp>
      <p:sp>
        <p:nvSpPr>
          <p:cNvPr id="14340" name="Rectangle 4"/>
          <p:cNvSpPr>
            <a:spLocks noGrp="1" noChangeArrowheads="1"/>
          </p:cNvSpPr>
          <p:nvPr>
            <p:ph type="body" sz="half" idx="2"/>
          </p:nvPr>
        </p:nvSpPr>
        <p:spPr/>
        <p:txBody>
          <a:bodyPr/>
          <a:lstStyle/>
          <a:p>
            <a:r>
              <a:rPr lang="en-US" sz="2400">
                <a:solidFill>
                  <a:srgbClr val="FFFF00"/>
                </a:solidFill>
              </a:rPr>
              <a:t>Carrier name, rail car or truck number.</a:t>
            </a:r>
          </a:p>
          <a:p>
            <a:r>
              <a:rPr lang="en-US" sz="2400">
                <a:solidFill>
                  <a:srgbClr val="FFFF00"/>
                </a:solidFill>
              </a:rPr>
              <a:t>Container type &amp; size.</a:t>
            </a:r>
          </a:p>
          <a:p>
            <a:r>
              <a:rPr lang="en-US" sz="2400">
                <a:solidFill>
                  <a:srgbClr val="FFFF00"/>
                </a:solidFill>
              </a:rPr>
              <a:t>Quantity of material transported or released.</a:t>
            </a:r>
          </a:p>
          <a:p>
            <a:r>
              <a:rPr lang="en-US" sz="2400">
                <a:solidFill>
                  <a:srgbClr val="FFFF00"/>
                </a:solidFill>
              </a:rPr>
              <a:t>Local conditions.</a:t>
            </a:r>
          </a:p>
          <a:p>
            <a:r>
              <a:rPr lang="en-US" sz="2400">
                <a:solidFill>
                  <a:srgbClr val="FFFF00"/>
                </a:solidFill>
              </a:rPr>
              <a:t>Injuries &amp; exposures.</a:t>
            </a:r>
          </a:p>
          <a:p>
            <a:r>
              <a:rPr lang="en-US" sz="2400">
                <a:solidFill>
                  <a:srgbClr val="FFFF00"/>
                </a:solidFill>
              </a:rPr>
              <a:t>Local ERP that have been notified.</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39">
                                            <p:txEl>
                                              <p:pRg st="0" end="0"/>
                                            </p:txEl>
                                          </p:spTgt>
                                        </p:tgtEl>
                                        <p:attrNameLst>
                                          <p:attrName>ppt_c</p:attrName>
                                        </p:attrNameLst>
                                      </p:cBhvr>
                                      <p:to>
                                        <a:srgbClr val="FFCC66"/>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39">
                                            <p:txEl>
                                              <p:pRg st="1" end="1"/>
                                            </p:txEl>
                                          </p:spTgt>
                                        </p:tgtEl>
                                        <p:attrNameLst>
                                          <p:attrName>ppt_c</p:attrName>
                                        </p:attrNameLst>
                                      </p:cBhvr>
                                      <p:to>
                                        <a:srgbClr val="FFCC66"/>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39">
                                            <p:txEl>
                                              <p:pRg st="2" end="2"/>
                                            </p:txEl>
                                          </p:spTgt>
                                        </p:tgtEl>
                                        <p:attrNameLst>
                                          <p:attrName>ppt_c</p:attrName>
                                        </p:attrNameLst>
                                      </p:cBhvr>
                                      <p:to>
                                        <a:srgbClr val="FFCC66"/>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39">
                                            <p:txEl>
                                              <p:pRg st="3" end="3"/>
                                            </p:txEl>
                                          </p:spTgt>
                                        </p:tgtEl>
                                        <p:attrNameLst>
                                          <p:attrName>ppt_c</p:attrName>
                                        </p:attrNameLst>
                                      </p:cBhvr>
                                      <p:to>
                                        <a:srgbClr val="FFCC66"/>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4340">
                                            <p:txEl>
                                              <p:pRg st="0" end="0"/>
                                            </p:txEl>
                                          </p:spTgt>
                                        </p:tgtEl>
                                        <p:attrNameLst>
                                          <p:attrName>style.visibility</p:attrName>
                                        </p:attrNameLst>
                                      </p:cBhvr>
                                      <p:to>
                                        <p:strVal val="visible"/>
                                      </p:to>
                                    </p:set>
                                    <p:anim calcmode="lin" valueType="num">
                                      <p:cBhvr additive="base">
                                        <p:cTn id="31"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340">
                                            <p:txEl>
                                              <p:pRg st="0" end="0"/>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0" end="0"/>
                                            </p:txEl>
                                          </p:spTgt>
                                        </p:tgtEl>
                                        <p:attrNameLst>
                                          <p:attrName>ppt_c</p:attrName>
                                        </p:attrNameLst>
                                      </p:cBhvr>
                                      <p:to>
                                        <a:srgbClr val="FFCC66"/>
                                      </p:to>
                                    </p:animClr>
                                  </p:sub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4340">
                                            <p:txEl>
                                              <p:pRg st="1" end="1"/>
                                            </p:txEl>
                                          </p:spTgt>
                                        </p:tgtEl>
                                        <p:attrNameLst>
                                          <p:attrName>style.visibility</p:attrName>
                                        </p:attrNameLst>
                                      </p:cBhvr>
                                      <p:to>
                                        <p:strVal val="visible"/>
                                      </p:to>
                                    </p:set>
                                    <p:anim calcmode="lin" valueType="num">
                                      <p:cBhvr additive="base">
                                        <p:cTn id="37"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340">
                                            <p:txEl>
                                              <p:pRg st="1" end="1"/>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1" end="1"/>
                                            </p:txEl>
                                          </p:spTgt>
                                        </p:tgtEl>
                                        <p:attrNameLst>
                                          <p:attrName>ppt_c</p:attrName>
                                        </p:attrNameLst>
                                      </p:cBhvr>
                                      <p:to>
                                        <a:srgbClr val="FFCC66"/>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4340">
                                            <p:txEl>
                                              <p:pRg st="2" end="2"/>
                                            </p:txEl>
                                          </p:spTgt>
                                        </p:tgtEl>
                                        <p:attrNameLst>
                                          <p:attrName>style.visibility</p:attrName>
                                        </p:attrNameLst>
                                      </p:cBhvr>
                                      <p:to>
                                        <p:strVal val="visible"/>
                                      </p:to>
                                    </p:set>
                                    <p:anim calcmode="lin" valueType="num">
                                      <p:cBhvr additive="base">
                                        <p:cTn id="43"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4340">
                                            <p:txEl>
                                              <p:pRg st="2" end="2"/>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2" end="2"/>
                                            </p:txEl>
                                          </p:spTgt>
                                        </p:tgtEl>
                                        <p:attrNameLst>
                                          <p:attrName>ppt_c</p:attrName>
                                        </p:attrNameLst>
                                      </p:cBhvr>
                                      <p:to>
                                        <a:srgbClr val="FFCC66"/>
                                      </p:to>
                                    </p:animClr>
                                  </p:sub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4340">
                                            <p:txEl>
                                              <p:pRg st="3" end="3"/>
                                            </p:txEl>
                                          </p:spTgt>
                                        </p:tgtEl>
                                        <p:attrNameLst>
                                          <p:attrName>style.visibility</p:attrName>
                                        </p:attrNameLst>
                                      </p:cBhvr>
                                      <p:to>
                                        <p:strVal val="visible"/>
                                      </p:to>
                                    </p:set>
                                    <p:anim calcmode="lin" valueType="num">
                                      <p:cBhvr additive="base">
                                        <p:cTn id="49"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40">
                                            <p:txEl>
                                              <p:pRg st="3" end="3"/>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3" end="3"/>
                                            </p:txEl>
                                          </p:spTgt>
                                        </p:tgtEl>
                                        <p:attrNameLst>
                                          <p:attrName>ppt_c</p:attrName>
                                        </p:attrNameLst>
                                      </p:cBhvr>
                                      <p:to>
                                        <a:srgbClr val="FFCC66"/>
                                      </p:to>
                                    </p:animClr>
                                  </p:sub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340">
                                            <p:txEl>
                                              <p:pRg st="4" end="4"/>
                                            </p:txEl>
                                          </p:spTgt>
                                        </p:tgtEl>
                                        <p:attrNameLst>
                                          <p:attrName>style.visibility</p:attrName>
                                        </p:attrNameLst>
                                      </p:cBhvr>
                                      <p:to>
                                        <p:strVal val="visible"/>
                                      </p:to>
                                    </p:set>
                                    <p:anim calcmode="lin" valueType="num">
                                      <p:cBhvr additive="base">
                                        <p:cTn id="55" dur="500" fill="hold"/>
                                        <p:tgtEl>
                                          <p:spTgt spid="14340">
                                            <p:txEl>
                                              <p:pRg st="4" end="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340">
                                            <p:txEl>
                                              <p:pRg st="4" end="4"/>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4" end="4"/>
                                            </p:txEl>
                                          </p:spTgt>
                                        </p:tgtEl>
                                        <p:attrNameLst>
                                          <p:attrName>ppt_c</p:attrName>
                                        </p:attrNameLst>
                                      </p:cBhvr>
                                      <p:to>
                                        <a:srgbClr val="FFCC66"/>
                                      </p:to>
                                    </p:animClr>
                                  </p:sub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14340">
                                            <p:txEl>
                                              <p:pRg st="5" end="5"/>
                                            </p:txEl>
                                          </p:spTgt>
                                        </p:tgtEl>
                                        <p:attrNameLst>
                                          <p:attrName>style.visibility</p:attrName>
                                        </p:attrNameLst>
                                      </p:cBhvr>
                                      <p:to>
                                        <p:strVal val="visible"/>
                                      </p:to>
                                    </p:set>
                                    <p:anim calcmode="lin" valueType="num">
                                      <p:cBhvr additive="base">
                                        <p:cTn id="61" dur="500" fill="hold"/>
                                        <p:tgtEl>
                                          <p:spTgt spid="14340">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4340">
                                            <p:txEl>
                                              <p:pRg st="5" end="5"/>
                                            </p:txEl>
                                          </p:spTgt>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14340">
                                            <p:txEl>
                                              <p:pRg st="5" end="5"/>
                                            </p:txEl>
                                          </p:spTgt>
                                        </p:tgtEl>
                                        <p:attrNameLst>
                                          <p:attrName>ppt_c</p:attrName>
                                        </p:attrNameLst>
                                      </p:cBhvr>
                                      <p:to>
                                        <a:srgbClr val="FFCC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P spid="1434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685800" y="0"/>
            <a:ext cx="7772400" cy="1752600"/>
          </a:xfrm>
        </p:spPr>
        <p:txBody>
          <a:bodyPr/>
          <a:lstStyle/>
          <a:p>
            <a:r>
              <a:rPr lang="en-US"/>
              <a:t>Information Sources</a:t>
            </a:r>
          </a:p>
        </p:txBody>
      </p:sp>
      <p:pic>
        <p:nvPicPr>
          <p:cNvPr id="188420" name="Picture 4"/>
          <p:cNvPicPr>
            <a:picLocks noGrp="1" noChangeAspect="1" noChangeArrowheads="1"/>
          </p:cNvPicPr>
          <p:nvPr>
            <p:ph type="body" idx="1"/>
          </p:nvPr>
        </p:nvPicPr>
        <p:blipFill>
          <a:blip r:embed="rId2" cstate="print"/>
          <a:srcRect/>
          <a:stretch>
            <a:fillRect/>
          </a:stretch>
        </p:blipFill>
        <p:spPr>
          <a:xfrm>
            <a:off x="304800" y="1295400"/>
            <a:ext cx="8534400" cy="5105400"/>
          </a:xfrm>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You get hundreds of chances to do it </a:t>
            </a:r>
            <a:r>
              <a:rPr lang="en-US">
                <a:solidFill>
                  <a:srgbClr val="33CC33"/>
                </a:solidFill>
                <a:effectLst>
                  <a:outerShdw blurRad="38100" dist="38100" dir="2700000" algn="tl">
                    <a:srgbClr val="000000"/>
                  </a:outerShdw>
                </a:effectLst>
              </a:rPr>
              <a:t>right</a:t>
            </a:r>
            <a:r>
              <a:rPr lang="en-US"/>
              <a:t>, </a:t>
            </a:r>
            <a:br>
              <a:rPr lang="en-US"/>
            </a:br>
            <a:r>
              <a:rPr lang="en-US"/>
              <a:t>only one to do it </a:t>
            </a:r>
            <a:r>
              <a:rPr lang="en-US">
                <a:solidFill>
                  <a:srgbClr val="FF3300"/>
                </a:solidFill>
                <a:effectLst>
                  <a:outerShdw blurRad="38100" dist="38100" dir="2700000" algn="tl">
                    <a:srgbClr val="000000"/>
                  </a:outerShdw>
                </a:effectLst>
              </a:rPr>
              <a:t>wrong</a:t>
            </a:r>
            <a:r>
              <a:rPr lang="en-US"/>
              <a:t> !</a:t>
            </a:r>
          </a:p>
        </p:txBody>
      </p:sp>
      <p:pic>
        <p:nvPicPr>
          <p:cNvPr id="49156" name="Picture 4"/>
          <p:cNvPicPr>
            <a:picLocks noGrp="1" noChangeAspect="1" noChangeArrowheads="1"/>
          </p:cNvPicPr>
          <p:nvPr>
            <p:ph type="dgm" idx="1"/>
          </p:nvPr>
        </p:nvPicPr>
        <p:blipFill>
          <a:blip r:embed="rId2" cstate="print"/>
          <a:srcRect/>
          <a:stretch>
            <a:fillRect/>
          </a:stretch>
        </p:blipFill>
        <p:spPr>
          <a:xfrm>
            <a:off x="1524000" y="2362200"/>
            <a:ext cx="6172200" cy="3657600"/>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canutec1s"/>
          <p:cNvPicPr>
            <a:picLocks noChangeAspect="1" noChangeArrowheads="1"/>
          </p:cNvPicPr>
          <p:nvPr/>
        </p:nvPicPr>
        <p:blipFill>
          <a:blip r:embed="rId2" cstate="print"/>
          <a:srcRect/>
          <a:stretch>
            <a:fillRect/>
          </a:stretch>
        </p:blipFill>
        <p:spPr bwMode="auto">
          <a:xfrm>
            <a:off x="7772400" y="1295400"/>
            <a:ext cx="1143000" cy="1323975"/>
          </a:xfrm>
          <a:prstGeom prst="rect">
            <a:avLst/>
          </a:prstGeom>
          <a:noFill/>
        </p:spPr>
      </p:pic>
      <p:sp>
        <p:nvSpPr>
          <p:cNvPr id="16386"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Important Phone Numbers</a:t>
            </a:r>
          </a:p>
        </p:txBody>
      </p:sp>
      <p:sp>
        <p:nvSpPr>
          <p:cNvPr id="16387" name="Rectangle 3"/>
          <p:cNvSpPr>
            <a:spLocks noGrp="1" noChangeArrowheads="1"/>
          </p:cNvSpPr>
          <p:nvPr>
            <p:ph type="body" sz="half" idx="1"/>
          </p:nvPr>
        </p:nvSpPr>
        <p:spPr>
          <a:xfrm>
            <a:off x="381000" y="1981200"/>
            <a:ext cx="4876800" cy="4114800"/>
          </a:xfrm>
        </p:spPr>
        <p:txBody>
          <a:bodyPr/>
          <a:lstStyle/>
          <a:p>
            <a:r>
              <a:rPr lang="en-US">
                <a:solidFill>
                  <a:srgbClr val="FFFF00"/>
                </a:solidFill>
              </a:rPr>
              <a:t>911</a:t>
            </a:r>
          </a:p>
          <a:p>
            <a:r>
              <a:rPr lang="en-US">
                <a:solidFill>
                  <a:srgbClr val="FFFF00"/>
                </a:solidFill>
              </a:rPr>
              <a:t>CHEMTREC : 1-800-424-9300</a:t>
            </a:r>
          </a:p>
          <a:p>
            <a:r>
              <a:rPr lang="en-US">
                <a:solidFill>
                  <a:srgbClr val="FFFF00"/>
                </a:solidFill>
              </a:rPr>
              <a:t>CANUTEC : 613-996-6666</a:t>
            </a:r>
          </a:p>
          <a:p>
            <a:r>
              <a:rPr lang="en-US">
                <a:solidFill>
                  <a:srgbClr val="FFFF00"/>
                </a:solidFill>
              </a:rPr>
              <a:t>DEFENSE DEPT. : 703-697--0218</a:t>
            </a:r>
          </a:p>
          <a:p>
            <a:r>
              <a:rPr lang="en-US">
                <a:solidFill>
                  <a:srgbClr val="FFFF00"/>
                </a:solidFill>
              </a:rPr>
              <a:t>INFOTRAC : 1-800-535-5053</a:t>
            </a:r>
          </a:p>
          <a:p>
            <a:r>
              <a:rPr lang="en-US">
                <a:solidFill>
                  <a:srgbClr val="FFFF00"/>
                </a:solidFill>
              </a:rPr>
              <a:t>CHEM-TEL : 1-800-255-3924</a:t>
            </a:r>
          </a:p>
          <a:p>
            <a:r>
              <a:rPr lang="en-US">
                <a:solidFill>
                  <a:srgbClr val="FFFF00"/>
                </a:solidFill>
              </a:rPr>
              <a:t>3E COMPANY : 1-800-451-8346</a:t>
            </a:r>
            <a:endParaRPr lang="en-US"/>
          </a:p>
        </p:txBody>
      </p:sp>
      <p:pic>
        <p:nvPicPr>
          <p:cNvPr id="16397" name="Picture 13" descr="2012 ERG on CD-Rom">
            <a:hlinkClick r:id="rId3"/>
          </p:cNvPr>
          <p:cNvPicPr>
            <a:picLocks noChangeAspect="1" noChangeArrowheads="1"/>
          </p:cNvPicPr>
          <p:nvPr/>
        </p:nvPicPr>
        <p:blipFill>
          <a:blip r:embed="rId4" cstate="print"/>
          <a:srcRect/>
          <a:stretch>
            <a:fillRect/>
          </a:stretch>
        </p:blipFill>
        <p:spPr bwMode="auto">
          <a:xfrm>
            <a:off x="5105400" y="2743200"/>
            <a:ext cx="3733800" cy="37338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28600"/>
            <a:ext cx="7772400" cy="1143000"/>
          </a:xfrm>
        </p:spPr>
        <p:txBody>
          <a:bodyPr/>
          <a:lstStyle/>
          <a:p>
            <a:r>
              <a:rPr lang="en-US" sz="4800">
                <a:solidFill>
                  <a:srgbClr val="FFFF00"/>
                </a:solidFill>
                <a:effectLst>
                  <a:outerShdw blurRad="38100" dist="38100" dir="2700000" algn="tl">
                    <a:srgbClr val="000000"/>
                  </a:outerShdw>
                </a:effectLst>
              </a:rPr>
              <a:t>Emergency Response Guide</a:t>
            </a:r>
            <a:endParaRPr lang="en-US">
              <a:solidFill>
                <a:srgbClr val="FF9900"/>
              </a:solidFill>
              <a:effectLst>
                <a:outerShdw blurRad="38100" dist="38100" dir="2700000" algn="tl">
                  <a:srgbClr val="000000"/>
                </a:outerShdw>
              </a:effectLst>
            </a:endParaRPr>
          </a:p>
        </p:txBody>
      </p:sp>
      <p:sp>
        <p:nvSpPr>
          <p:cNvPr id="2051" name="Rectangle 3"/>
          <p:cNvSpPr>
            <a:spLocks noGrp="1" noChangeArrowheads="1"/>
          </p:cNvSpPr>
          <p:nvPr>
            <p:ph type="subTitle" idx="1"/>
          </p:nvPr>
        </p:nvSpPr>
        <p:spPr>
          <a:xfrm>
            <a:off x="1371600" y="4953000"/>
            <a:ext cx="6400800" cy="990600"/>
          </a:xfrm>
        </p:spPr>
        <p:txBody>
          <a:bodyPr/>
          <a:lstStyle/>
          <a:p>
            <a:pPr>
              <a:lnSpc>
                <a:spcPct val="80000"/>
              </a:lnSpc>
            </a:pPr>
            <a:r>
              <a:rPr lang="en-US" sz="2800" dirty="0">
                <a:solidFill>
                  <a:srgbClr val="FFFF00"/>
                </a:solidFill>
              </a:rPr>
              <a:t>Department of Transportation</a:t>
            </a:r>
          </a:p>
          <a:p>
            <a:pPr>
              <a:lnSpc>
                <a:spcPct val="80000"/>
              </a:lnSpc>
            </a:pPr>
            <a:r>
              <a:rPr lang="en-US" sz="2800" dirty="0"/>
              <a:t>Updated every Four (4) Years</a:t>
            </a:r>
          </a:p>
        </p:txBody>
      </p:sp>
      <p:pic>
        <p:nvPicPr>
          <p:cNvPr id="2057" name="Picture 9" descr="2012 ERG on CD-Rom">
            <a:hlinkClick r:id="rId2"/>
          </p:cNvPr>
          <p:cNvPicPr>
            <a:picLocks noChangeAspect="1" noChangeArrowheads="1"/>
          </p:cNvPicPr>
          <p:nvPr/>
        </p:nvPicPr>
        <p:blipFill>
          <a:blip r:embed="rId3" cstate="print"/>
          <a:srcRect/>
          <a:stretch>
            <a:fillRect/>
          </a:stretch>
        </p:blipFill>
        <p:spPr bwMode="auto">
          <a:xfrm>
            <a:off x="2743200" y="1143000"/>
            <a:ext cx="3657600" cy="36576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effectLst/>
              </a:rPr>
              <a:t>The ERG is updated every four years to accommodate new products and technology. The 2012 ERG will have new, revised and expanded sections, including:</a:t>
            </a:r>
            <a:r>
              <a:rPr lang="en-US" dirty="0" smtClean="0"/>
              <a:t/>
            </a:r>
            <a:br>
              <a:rPr lang="en-US" dirty="0" smtClean="0"/>
            </a:br>
            <a:endParaRPr lang="en-US" dirty="0"/>
          </a:p>
        </p:txBody>
      </p:sp>
      <p:sp>
        <p:nvSpPr>
          <p:cNvPr id="3" name="Content Placeholder 2"/>
          <p:cNvSpPr>
            <a:spLocks noGrp="1"/>
          </p:cNvSpPr>
          <p:nvPr>
            <p:ph idx="1"/>
          </p:nvPr>
        </p:nvSpPr>
        <p:spPr/>
        <p:txBody>
          <a:bodyPr/>
          <a:lstStyle/>
          <a:p>
            <a:r>
              <a:rPr lang="en-US" sz="2400" dirty="0" smtClean="0"/>
              <a:t>An updated dangerous goods list that includes all hazardous materials added to the UN Recommendations on the Transport of Dangerous Goods since the last edition of the book</a:t>
            </a:r>
          </a:p>
          <a:p>
            <a:r>
              <a:rPr lang="en-US" sz="2400" dirty="0" smtClean="0"/>
              <a:t>An index of dangerous goods in order of ID number</a:t>
            </a:r>
          </a:p>
          <a:p>
            <a:r>
              <a:rPr lang="en-US" sz="2400" dirty="0" smtClean="0"/>
              <a:t>An index of dangerous goods in alphabetical order</a:t>
            </a:r>
          </a:p>
          <a:p>
            <a:r>
              <a:rPr lang="en-US" sz="2400" dirty="0" smtClean="0"/>
              <a:t>A rail car identification chart</a:t>
            </a:r>
          </a:p>
          <a:p>
            <a:r>
              <a:rPr lang="en-US" sz="2400" dirty="0" smtClean="0"/>
              <a:t>A road trailer identification chart</a:t>
            </a:r>
          </a:p>
          <a:p>
            <a:r>
              <a:rPr lang="en-US" sz="2400" dirty="0" smtClean="0"/>
              <a:t>Information on pipeline safety</a:t>
            </a:r>
          </a:p>
          <a:p>
            <a:pPr>
              <a:buNone/>
            </a:pP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752600"/>
          </a:xfrm>
        </p:spPr>
        <p:txBody>
          <a:bodyPr/>
          <a:lstStyle/>
          <a:p>
            <a:r>
              <a:rPr lang="en-US">
                <a:solidFill>
                  <a:srgbClr val="FF9900"/>
                </a:solidFill>
                <a:effectLst>
                  <a:outerShdw blurRad="38100" dist="38100" dir="2700000" algn="tl">
                    <a:srgbClr val="000000"/>
                  </a:outerShdw>
                </a:effectLst>
              </a:rPr>
              <a:t>How to Use the Guidebook</a:t>
            </a:r>
          </a:p>
        </p:txBody>
      </p:sp>
      <p:pic>
        <p:nvPicPr>
          <p:cNvPr id="3076" name="Picture 4"/>
          <p:cNvPicPr>
            <a:picLocks noGrp="1" noChangeAspect="1" noChangeArrowheads="1"/>
          </p:cNvPicPr>
          <p:nvPr>
            <p:ph type="body" idx="1"/>
          </p:nvPr>
        </p:nvPicPr>
        <p:blipFill>
          <a:blip r:embed="rId2" cstate="print"/>
          <a:srcRect/>
          <a:stretch>
            <a:fillRect/>
          </a:stretch>
        </p:blipFill>
        <p:spPr>
          <a:xfrm>
            <a:off x="304800" y="1524000"/>
            <a:ext cx="8534400" cy="5105400"/>
          </a:xfrm>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u="sng">
                <a:solidFill>
                  <a:srgbClr val="FF9900"/>
                </a:solidFill>
                <a:effectLst>
                  <a:outerShdw blurRad="38100" dist="38100" dir="2700000" algn="tl">
                    <a:srgbClr val="000000"/>
                  </a:outerShdw>
                </a:effectLst>
              </a:rPr>
              <a:t>Guidebook Contents</a:t>
            </a:r>
          </a:p>
        </p:txBody>
      </p:sp>
      <p:sp>
        <p:nvSpPr>
          <p:cNvPr id="5123" name="Rectangle 3"/>
          <p:cNvSpPr>
            <a:spLocks noGrp="1" noChangeArrowheads="1"/>
          </p:cNvSpPr>
          <p:nvPr>
            <p:ph type="body" idx="1"/>
          </p:nvPr>
        </p:nvSpPr>
        <p:spPr>
          <a:xfrm>
            <a:off x="685800" y="1905000"/>
            <a:ext cx="7772400" cy="4114800"/>
          </a:xfrm>
          <a:solidFill>
            <a:srgbClr val="C0C0C0"/>
          </a:solidFill>
          <a:ln/>
          <a:effectLst>
            <a:prstShdw prst="shdw17" dist="17961" dir="2700000">
              <a:srgbClr val="C0C0C0">
                <a:gamma/>
                <a:shade val="60000"/>
                <a:invGamma/>
              </a:srgbClr>
            </a:prstShdw>
          </a:effectLst>
        </p:spPr>
        <p:txBody>
          <a:bodyPr/>
          <a:lstStyle/>
          <a:p>
            <a:r>
              <a:rPr lang="en-US" sz="2800">
                <a:solidFill>
                  <a:srgbClr val="FFFF00"/>
                </a:solidFill>
                <a:effectLst>
                  <a:outerShdw blurRad="38100" dist="38100" dir="2700000" algn="tl">
                    <a:srgbClr val="000000"/>
                  </a:outerShdw>
                </a:effectLst>
              </a:rPr>
              <a:t>Yellow-bordered pages : index list of dangerous goods in numerical order of ID number.</a:t>
            </a:r>
          </a:p>
          <a:p>
            <a:r>
              <a:rPr lang="en-US" sz="2800">
                <a:solidFill>
                  <a:srgbClr val="0066FF"/>
                </a:solidFill>
              </a:rPr>
              <a:t>Blue-bordered pages : index of dangerous goods in alphabetical order of material name.</a:t>
            </a:r>
            <a:endParaRPr lang="en-US" sz="2800">
              <a:solidFill>
                <a:srgbClr val="66CCFF"/>
              </a:solidFill>
            </a:endParaRPr>
          </a:p>
          <a:p>
            <a:r>
              <a:rPr lang="en-US" sz="2800">
                <a:solidFill>
                  <a:srgbClr val="FF9900"/>
                </a:solidFill>
                <a:effectLst>
                  <a:outerShdw blurRad="38100" dist="38100" dir="2700000" algn="tl">
                    <a:srgbClr val="000000"/>
                  </a:outerShdw>
                </a:effectLst>
              </a:rPr>
              <a:t>Orange-bordered pages : emergency response guides.</a:t>
            </a:r>
          </a:p>
          <a:p>
            <a:r>
              <a:rPr lang="en-US" sz="2800">
                <a:solidFill>
                  <a:srgbClr val="33CC33"/>
                </a:solidFill>
                <a:effectLst>
                  <a:outerShdw blurRad="38100" dist="38100" dir="2700000" algn="tl">
                    <a:srgbClr val="000000"/>
                  </a:outerShdw>
                </a:effectLst>
              </a:rPr>
              <a:t>Green bordered pages : isolation &amp; evacuation tables.</a:t>
            </a:r>
            <a:endParaRPr lang="en-US" sz="2800">
              <a:solidFill>
                <a:srgbClr val="33CC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box(out)">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box(out)">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box(out)">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box(out)">
                                      <p:cBhvr>
                                        <p:cTn id="22" dur="500"/>
                                        <p:tgtEl>
                                          <p:spTgt spid="51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r>
              <a:rPr lang="en-US"/>
              <a:t>Pipeline Safety Information</a:t>
            </a:r>
          </a:p>
        </p:txBody>
      </p:sp>
      <p:pic>
        <p:nvPicPr>
          <p:cNvPr id="195588" name="Picture 4"/>
          <p:cNvPicPr>
            <a:picLocks noChangeAspect="1" noChangeArrowheads="1"/>
          </p:cNvPicPr>
          <p:nvPr/>
        </p:nvPicPr>
        <p:blipFill>
          <a:blip r:embed="rId2" cstate="print"/>
          <a:srcRect/>
          <a:stretch>
            <a:fillRect/>
          </a:stretch>
        </p:blipFill>
        <p:spPr bwMode="auto">
          <a:xfrm>
            <a:off x="0" y="1524000"/>
            <a:ext cx="4376738" cy="5334000"/>
          </a:xfrm>
          <a:prstGeom prst="rect">
            <a:avLst/>
          </a:prstGeom>
          <a:noFill/>
          <a:ln w="9525">
            <a:noFill/>
            <a:miter lim="800000"/>
            <a:headEnd/>
            <a:tailEnd/>
          </a:ln>
          <a:effectLst/>
        </p:spPr>
      </p:pic>
      <p:pic>
        <p:nvPicPr>
          <p:cNvPr id="195589" name="Picture 5"/>
          <p:cNvPicPr>
            <a:picLocks noChangeAspect="1" noChangeArrowheads="1"/>
          </p:cNvPicPr>
          <p:nvPr/>
        </p:nvPicPr>
        <p:blipFill>
          <a:blip r:embed="rId3" cstate="print"/>
          <a:srcRect/>
          <a:stretch>
            <a:fillRect/>
          </a:stretch>
        </p:blipFill>
        <p:spPr bwMode="auto">
          <a:xfrm>
            <a:off x="4495800" y="1524000"/>
            <a:ext cx="46482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solidFill>
                  <a:srgbClr val="FFFF00"/>
                </a:solidFill>
                <a:effectLst>
                  <a:outerShdw blurRad="38100" dist="38100" dir="2700000" algn="tl">
                    <a:srgbClr val="000000"/>
                  </a:outerShdw>
                </a:effectLst>
              </a:rPr>
              <a:t>The “Yellow Pages”</a:t>
            </a:r>
          </a:p>
        </p:txBody>
      </p:sp>
      <p:sp>
        <p:nvSpPr>
          <p:cNvPr id="26627" name="Rectangle 3"/>
          <p:cNvSpPr>
            <a:spLocks noGrp="1" noChangeArrowheads="1"/>
          </p:cNvSpPr>
          <p:nvPr>
            <p:ph type="body" idx="1"/>
          </p:nvPr>
        </p:nvSpPr>
        <p:spPr/>
        <p:txBody>
          <a:bodyPr/>
          <a:lstStyle/>
          <a:p>
            <a:r>
              <a:rPr lang="en-US">
                <a:solidFill>
                  <a:srgbClr val="FFFF00"/>
                </a:solidFill>
              </a:rPr>
              <a:t>List of chemicals by UN Identification number.</a:t>
            </a:r>
            <a:endParaRPr lang="en-US">
              <a:solidFill>
                <a:schemeClr val="bg1"/>
              </a:solidFill>
            </a:endParaRPr>
          </a:p>
          <a:p>
            <a:r>
              <a:rPr lang="en-US">
                <a:solidFill>
                  <a:schemeClr val="bg1"/>
                </a:solidFill>
              </a:rPr>
              <a:t>Highlighted entries indicate materials that are found in the</a:t>
            </a:r>
            <a:r>
              <a:rPr lang="en-US">
                <a:solidFill>
                  <a:srgbClr val="009900"/>
                </a:solidFill>
              </a:rPr>
              <a:t> </a:t>
            </a:r>
            <a:r>
              <a:rPr lang="en-US">
                <a:solidFill>
                  <a:srgbClr val="33CC33"/>
                </a:solidFill>
              </a:rPr>
              <a:t>green</a:t>
            </a:r>
            <a:r>
              <a:rPr lang="en-US">
                <a:solidFill>
                  <a:schemeClr val="bg1"/>
                </a:solidFill>
              </a:rPr>
              <a:t> pages.  </a:t>
            </a:r>
          </a:p>
          <a:p>
            <a:r>
              <a:rPr lang="en-US">
                <a:solidFill>
                  <a:schemeClr val="bg1"/>
                </a:solidFill>
              </a:rPr>
              <a:t>If these materials are on fire, or a fire is involved, go to the </a:t>
            </a:r>
            <a:r>
              <a:rPr lang="en-US">
                <a:solidFill>
                  <a:srgbClr val="FF9900"/>
                </a:solidFill>
              </a:rPr>
              <a:t>orange</a:t>
            </a:r>
            <a:r>
              <a:rPr lang="en-US">
                <a:solidFill>
                  <a:schemeClr val="bg1"/>
                </a:solidFill>
              </a:rPr>
              <a:t> guide book pages.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85800" y="0"/>
            <a:ext cx="7772400" cy="1752600"/>
          </a:xfrm>
        </p:spPr>
        <p:txBody>
          <a:bodyPr/>
          <a:lstStyle/>
          <a:p>
            <a:r>
              <a:rPr lang="en-US">
                <a:solidFill>
                  <a:srgbClr val="FFFF00"/>
                </a:solidFill>
                <a:effectLst>
                  <a:outerShdw blurRad="38100" dist="38100" dir="2700000" algn="tl">
                    <a:srgbClr val="000000"/>
                  </a:outerShdw>
                </a:effectLst>
              </a:rPr>
              <a:t>The “Yellow Pages”</a:t>
            </a:r>
          </a:p>
        </p:txBody>
      </p:sp>
      <p:pic>
        <p:nvPicPr>
          <p:cNvPr id="29700" name="Picture 4"/>
          <p:cNvPicPr>
            <a:picLocks noChangeAspect="1" noChangeArrowheads="1"/>
          </p:cNvPicPr>
          <p:nvPr/>
        </p:nvPicPr>
        <p:blipFill>
          <a:blip r:embed="rId2" cstate="print"/>
          <a:srcRect/>
          <a:stretch>
            <a:fillRect/>
          </a:stretch>
        </p:blipFill>
        <p:spPr bwMode="auto">
          <a:xfrm>
            <a:off x="2057400" y="1219200"/>
            <a:ext cx="51816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solidFill>
                  <a:srgbClr val="66CCFF"/>
                </a:solidFill>
                <a:effectLst>
                  <a:outerShdw blurRad="38100" dist="38100" dir="2700000" algn="tl">
                    <a:srgbClr val="000000"/>
                  </a:outerShdw>
                </a:effectLst>
              </a:rPr>
              <a:t>The “Blue Pages”</a:t>
            </a:r>
            <a:endParaRPr lang="en-US">
              <a:solidFill>
                <a:srgbClr val="0066FF"/>
              </a:solidFill>
              <a:effectLst>
                <a:outerShdw blurRad="38100" dist="38100" dir="2700000" algn="tl">
                  <a:srgbClr val="000000"/>
                </a:outerShdw>
              </a:effectLst>
            </a:endParaRPr>
          </a:p>
        </p:txBody>
      </p:sp>
      <p:sp>
        <p:nvSpPr>
          <p:cNvPr id="27651" name="Rectangle 3"/>
          <p:cNvSpPr>
            <a:spLocks noGrp="1" noChangeArrowheads="1"/>
          </p:cNvSpPr>
          <p:nvPr>
            <p:ph type="body" idx="1"/>
          </p:nvPr>
        </p:nvSpPr>
        <p:spPr/>
        <p:txBody>
          <a:bodyPr/>
          <a:lstStyle/>
          <a:p>
            <a:r>
              <a:rPr lang="en-US">
                <a:solidFill>
                  <a:srgbClr val="66CCFF"/>
                </a:solidFill>
                <a:effectLst>
                  <a:outerShdw blurRad="38100" dist="38100" dir="2700000" algn="tl">
                    <a:srgbClr val="000000"/>
                  </a:outerShdw>
                </a:effectLst>
              </a:rPr>
              <a:t>List of chemicals by alphabetical order.</a:t>
            </a:r>
          </a:p>
          <a:p>
            <a:r>
              <a:rPr lang="en-US">
                <a:solidFill>
                  <a:schemeClr val="bg1"/>
                </a:solidFill>
              </a:rPr>
              <a:t>Highlighted entries indicate materials that are found in the green pages.  </a:t>
            </a:r>
          </a:p>
          <a:p>
            <a:r>
              <a:rPr lang="en-US">
                <a:solidFill>
                  <a:schemeClr val="bg1"/>
                </a:solidFill>
              </a:rPr>
              <a:t>If these materials are on fire, or a fire is involved, go to the orange guide book pages.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0"/>
            <a:ext cx="7772400" cy="1752600"/>
          </a:xfrm>
        </p:spPr>
        <p:txBody>
          <a:bodyPr/>
          <a:lstStyle/>
          <a:p>
            <a:r>
              <a:rPr lang="en-US">
                <a:solidFill>
                  <a:srgbClr val="66CCFF"/>
                </a:solidFill>
                <a:effectLst>
                  <a:outerShdw blurRad="38100" dist="38100" dir="2700000" algn="tl">
                    <a:srgbClr val="000000"/>
                  </a:outerShdw>
                </a:effectLst>
              </a:rPr>
              <a:t>The “Blue Pages”</a:t>
            </a:r>
          </a:p>
        </p:txBody>
      </p:sp>
      <p:pic>
        <p:nvPicPr>
          <p:cNvPr id="30724" name="Picture 4"/>
          <p:cNvPicPr>
            <a:picLocks noChangeAspect="1" noChangeArrowheads="1"/>
          </p:cNvPicPr>
          <p:nvPr/>
        </p:nvPicPr>
        <p:blipFill>
          <a:blip r:embed="rId2" cstate="print"/>
          <a:srcRect/>
          <a:stretch>
            <a:fillRect/>
          </a:stretch>
        </p:blipFill>
        <p:spPr bwMode="auto">
          <a:xfrm>
            <a:off x="2057400" y="1295400"/>
            <a:ext cx="50292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t>In the the old days. . . . . </a:t>
            </a:r>
          </a:p>
        </p:txBody>
      </p:sp>
      <p:pic>
        <p:nvPicPr>
          <p:cNvPr id="47107" name="Picture 3"/>
          <p:cNvPicPr>
            <a:picLocks noGrp="1" noChangeAspect="1" noChangeArrowheads="1"/>
          </p:cNvPicPr>
          <p:nvPr>
            <p:ph type="body" idx="1"/>
          </p:nvPr>
        </p:nvPicPr>
        <p:blipFill>
          <a:blip r:embed="rId2" cstate="print"/>
          <a:srcRect/>
          <a:stretch>
            <a:fillRect/>
          </a:stretch>
        </p:blip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z="6000">
                <a:solidFill>
                  <a:srgbClr val="FF3300"/>
                </a:solidFill>
                <a:effectLst>
                  <a:outerShdw blurRad="38100" dist="38100" dir="2700000" algn="tl">
                    <a:srgbClr val="000000"/>
                  </a:outerShdw>
                </a:effectLst>
              </a:rPr>
              <a:t>Exercise</a:t>
            </a:r>
            <a:endParaRPr lang="en-US"/>
          </a:p>
        </p:txBody>
      </p:sp>
      <p:sp>
        <p:nvSpPr>
          <p:cNvPr id="40963" name="Rectangle 3"/>
          <p:cNvSpPr>
            <a:spLocks noGrp="1" noChangeArrowheads="1"/>
          </p:cNvSpPr>
          <p:nvPr>
            <p:ph type="body" idx="1"/>
          </p:nvPr>
        </p:nvSpPr>
        <p:spPr/>
        <p:txBody>
          <a:bodyPr/>
          <a:lstStyle/>
          <a:p>
            <a:r>
              <a:rPr lang="en-US">
                <a:solidFill>
                  <a:schemeClr val="bg1"/>
                </a:solidFill>
              </a:rPr>
              <a:t>What guide is used for a spill of caustic soda ?</a:t>
            </a:r>
          </a:p>
          <a:p>
            <a:endParaRPr lang="en-US">
              <a:solidFill>
                <a:schemeClr val="bg1"/>
              </a:solidFill>
            </a:endParaRPr>
          </a:p>
          <a:p>
            <a:r>
              <a:rPr lang="en-US">
                <a:solidFill>
                  <a:schemeClr val="bg1"/>
                </a:solidFill>
              </a:rPr>
              <a:t> What is the UN # ?</a:t>
            </a:r>
          </a:p>
          <a:p>
            <a:endParaRPr lang="en-US">
              <a:solidFill>
                <a:schemeClr val="bg1"/>
              </a:solidFill>
            </a:endParaRPr>
          </a:p>
          <a:p>
            <a:r>
              <a:rPr lang="en-US">
                <a:solidFill>
                  <a:schemeClr val="bg1"/>
                </a:solidFill>
              </a:rPr>
              <a:t>What type of extinguishing agent can be used on a large metal-hydride fire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63">
                                            <p:txEl>
                                              <p:pRg st="0" end="0"/>
                                            </p:txEl>
                                          </p:spTgt>
                                        </p:tgtEl>
                                        <p:attrNameLst>
                                          <p:attrName>style.visibility</p:attrName>
                                        </p:attrNameLst>
                                      </p:cBhvr>
                                      <p:to>
                                        <p:strVal val="visible"/>
                                      </p:to>
                                    </p:set>
                                  </p:childTnLst>
                                  <p:subTnLst>
                                    <p:set>
                                      <p:cBhvr override="childStyle">
                                        <p:cTn dur="1" fill="hold" display="0" masterRel="nextClick" afterEffect="1"/>
                                        <p:tgtEl>
                                          <p:spTgt spid="40963">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63">
                                            <p:txEl>
                                              <p:pRg st="2" end="2"/>
                                            </p:txEl>
                                          </p:spTgt>
                                        </p:tgtEl>
                                        <p:attrNameLst>
                                          <p:attrName>style.visibility</p:attrName>
                                        </p:attrNameLst>
                                      </p:cBhvr>
                                      <p:to>
                                        <p:strVal val="visible"/>
                                      </p:to>
                                    </p:set>
                                  </p:childTnLst>
                                  <p:subTnLst>
                                    <p:set>
                                      <p:cBhvr override="childStyle">
                                        <p:cTn dur="1" fill="hold" display="0" masterRel="nextClick" afterEffect="1"/>
                                        <p:tgtEl>
                                          <p:spTgt spid="40963">
                                            <p:txEl>
                                              <p:pRg st="2" end="2"/>
                                            </p:txEl>
                                          </p:spTgt>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0963">
                                            <p:txEl>
                                              <p:pRg st="4" end="4"/>
                                            </p:txEl>
                                          </p:spTgt>
                                        </p:tgtEl>
                                        <p:attrNameLst>
                                          <p:attrName>style.visibility</p:attrName>
                                        </p:attrNameLst>
                                      </p:cBhvr>
                                      <p:to>
                                        <p:strVal val="visible"/>
                                      </p:to>
                                    </p:set>
                                  </p:childTnLst>
                                  <p:subTnLst>
                                    <p:set>
                                      <p:cBhvr override="childStyle">
                                        <p:cTn dur="1" fill="hold" display="0" masterRel="nextClick" afterEffect="1"/>
                                        <p:tgtEl>
                                          <p:spTgt spid="40963">
                                            <p:txEl>
                                              <p:pRg st="4" end="4"/>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The “Orange Pages”</a:t>
            </a:r>
          </a:p>
        </p:txBody>
      </p:sp>
      <p:sp>
        <p:nvSpPr>
          <p:cNvPr id="28675" name="Rectangle 3"/>
          <p:cNvSpPr>
            <a:spLocks noGrp="1" noChangeArrowheads="1"/>
          </p:cNvSpPr>
          <p:nvPr>
            <p:ph type="body" idx="1"/>
          </p:nvPr>
        </p:nvSpPr>
        <p:spPr/>
        <p:txBody>
          <a:bodyPr/>
          <a:lstStyle/>
          <a:p>
            <a:r>
              <a:rPr lang="en-US">
                <a:solidFill>
                  <a:srgbClr val="FF9900"/>
                </a:solidFill>
                <a:effectLst>
                  <a:outerShdw blurRad="38100" dist="38100" dir="2700000" algn="tl">
                    <a:srgbClr val="000000"/>
                  </a:outerShdw>
                </a:effectLst>
              </a:rPr>
              <a:t>The emergency action guide pages</a:t>
            </a:r>
            <a:r>
              <a:rPr lang="en-US">
                <a:solidFill>
                  <a:schemeClr val="bg1"/>
                </a:solidFill>
              </a:rPr>
              <a:t>, the meat and potatoes of this resource guide.</a:t>
            </a:r>
          </a:p>
        </p:txBody>
      </p:sp>
      <p:pic>
        <p:nvPicPr>
          <p:cNvPr id="28676" name="Picture 4" descr="nitrogenoxideleak"/>
          <p:cNvPicPr>
            <a:picLocks noChangeAspect="1" noChangeArrowheads="1"/>
          </p:cNvPicPr>
          <p:nvPr/>
        </p:nvPicPr>
        <p:blipFill>
          <a:blip r:embed="rId2" cstate="print"/>
          <a:srcRect/>
          <a:stretch>
            <a:fillRect/>
          </a:stretch>
        </p:blipFill>
        <p:spPr bwMode="auto">
          <a:xfrm>
            <a:off x="1905000" y="3200400"/>
            <a:ext cx="5381625" cy="30765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0"/>
            <a:ext cx="7772400" cy="1752600"/>
          </a:xfrm>
        </p:spPr>
        <p:txBody>
          <a:bodyPr/>
          <a:lstStyle/>
          <a:p>
            <a:r>
              <a:rPr lang="en-US">
                <a:solidFill>
                  <a:srgbClr val="FF9900"/>
                </a:solidFill>
                <a:effectLst>
                  <a:outerShdw blurRad="38100" dist="38100" dir="2700000" algn="tl">
                    <a:srgbClr val="000000"/>
                  </a:outerShdw>
                </a:effectLst>
              </a:rPr>
              <a:t>The “Orange Pages”</a:t>
            </a:r>
          </a:p>
        </p:txBody>
      </p:sp>
      <p:pic>
        <p:nvPicPr>
          <p:cNvPr id="31748" name="Picture 4"/>
          <p:cNvPicPr>
            <a:picLocks noChangeAspect="1" noChangeArrowheads="1"/>
          </p:cNvPicPr>
          <p:nvPr/>
        </p:nvPicPr>
        <p:blipFill>
          <a:blip r:embed="rId2" cstate="print"/>
          <a:srcRect/>
          <a:stretch>
            <a:fillRect/>
          </a:stretch>
        </p:blipFill>
        <p:spPr bwMode="auto">
          <a:xfrm>
            <a:off x="2133600" y="1524000"/>
            <a:ext cx="4876800" cy="45259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Green-bordered Pages</a:t>
            </a:r>
          </a:p>
        </p:txBody>
      </p:sp>
      <p:sp>
        <p:nvSpPr>
          <p:cNvPr id="6147" name="Rectangle 3"/>
          <p:cNvSpPr>
            <a:spLocks noGrp="1" noChangeArrowheads="1"/>
          </p:cNvSpPr>
          <p:nvPr>
            <p:ph type="body" idx="1"/>
          </p:nvPr>
        </p:nvSpPr>
        <p:spPr/>
        <p:txBody>
          <a:bodyPr/>
          <a:lstStyle/>
          <a:p>
            <a:r>
              <a:rPr lang="en-US">
                <a:solidFill>
                  <a:srgbClr val="33CC33"/>
                </a:solidFill>
                <a:effectLst>
                  <a:outerShdw blurRad="38100" dist="38100" dir="2700000" algn="tl">
                    <a:srgbClr val="000000"/>
                  </a:outerShdw>
                </a:effectLst>
              </a:rPr>
              <a:t>Lists by ID # “toxic inhalation hazard” ( TIH ) materials.</a:t>
            </a:r>
          </a:p>
          <a:p>
            <a:r>
              <a:rPr lang="en-US">
                <a:solidFill>
                  <a:srgbClr val="33CC33"/>
                </a:solidFill>
                <a:effectLst>
                  <a:outerShdw blurRad="38100" dist="38100" dir="2700000" algn="tl">
                    <a:srgbClr val="000000"/>
                  </a:outerShdw>
                </a:effectLst>
              </a:rPr>
              <a:t>Initial and protective action distances.</a:t>
            </a:r>
          </a:p>
          <a:p>
            <a:r>
              <a:rPr lang="en-US">
                <a:solidFill>
                  <a:srgbClr val="33CC33"/>
                </a:solidFill>
                <a:effectLst>
                  <a:outerShdw blurRad="38100" dist="38100" dir="2700000" algn="tl">
                    <a:srgbClr val="000000"/>
                  </a:outerShdw>
                </a:effectLst>
              </a:rPr>
              <a:t>Distances listed for small &amp; large spills.</a:t>
            </a:r>
          </a:p>
          <a:p>
            <a:r>
              <a:rPr lang="en-US">
                <a:solidFill>
                  <a:srgbClr val="33CC33"/>
                </a:solidFill>
                <a:effectLst>
                  <a:outerShdw blurRad="38100" dist="38100" dir="2700000" algn="tl">
                    <a:srgbClr val="000000"/>
                  </a:outerShdw>
                </a:effectLst>
              </a:rPr>
              <a:t>Sub-divided into daytime &amp; night time events.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Green-bordered Pages</a:t>
            </a:r>
          </a:p>
        </p:txBody>
      </p:sp>
      <p:pic>
        <p:nvPicPr>
          <p:cNvPr id="20483" name="Picture 3" descr="DOTGREEN"/>
          <p:cNvPicPr>
            <a:picLocks noChangeAspect="1" noChangeArrowheads="1"/>
          </p:cNvPicPr>
          <p:nvPr/>
        </p:nvPicPr>
        <p:blipFill>
          <a:blip r:embed="rId2" cstate="print"/>
          <a:srcRect/>
          <a:stretch>
            <a:fillRect/>
          </a:stretch>
        </p:blipFill>
        <p:spPr bwMode="auto">
          <a:xfrm>
            <a:off x="1295400" y="1524000"/>
            <a:ext cx="6553200" cy="49149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Initial Isolation Distance</a:t>
            </a:r>
          </a:p>
        </p:txBody>
      </p:sp>
      <p:sp>
        <p:nvSpPr>
          <p:cNvPr id="7172" name="Text Box 4"/>
          <p:cNvSpPr txBox="1">
            <a:spLocks noChangeArrowheads="1"/>
          </p:cNvSpPr>
          <p:nvPr/>
        </p:nvSpPr>
        <p:spPr bwMode="auto">
          <a:xfrm>
            <a:off x="533400" y="5707063"/>
            <a:ext cx="8470900" cy="822325"/>
          </a:xfrm>
          <a:prstGeom prst="rect">
            <a:avLst/>
          </a:prstGeom>
          <a:noFill/>
          <a:ln w="9525">
            <a:noFill/>
            <a:miter lim="800000"/>
            <a:headEnd/>
            <a:tailEnd/>
          </a:ln>
          <a:effectLst/>
        </p:spPr>
        <p:txBody>
          <a:bodyPr wrap="none">
            <a:spAutoFit/>
          </a:bodyPr>
          <a:lstStyle/>
          <a:p>
            <a:pPr algn="l">
              <a:spcBef>
                <a:spcPct val="0"/>
              </a:spcBef>
              <a:buFontTx/>
              <a:buNone/>
            </a:pPr>
            <a:r>
              <a:rPr lang="en-US">
                <a:solidFill>
                  <a:srgbClr val="FFFF00"/>
                </a:solidFill>
              </a:rPr>
              <a:t>That distance within which </a:t>
            </a:r>
            <a:r>
              <a:rPr lang="en-US" u="sng">
                <a:solidFill>
                  <a:srgbClr val="FFFF00"/>
                </a:solidFill>
              </a:rPr>
              <a:t>all persons</a:t>
            </a:r>
            <a:r>
              <a:rPr lang="en-US">
                <a:solidFill>
                  <a:srgbClr val="FFFF00"/>
                </a:solidFill>
              </a:rPr>
              <a:t> should be </a:t>
            </a:r>
            <a:r>
              <a:rPr lang="en-US" u="sng">
                <a:solidFill>
                  <a:srgbClr val="FFFF00"/>
                </a:solidFill>
              </a:rPr>
              <a:t>considered </a:t>
            </a:r>
            <a:endParaRPr lang="en-US">
              <a:solidFill>
                <a:srgbClr val="FFFF00"/>
              </a:solidFill>
            </a:endParaRPr>
          </a:p>
          <a:p>
            <a:pPr algn="l">
              <a:spcBef>
                <a:spcPct val="0"/>
              </a:spcBef>
              <a:buFontTx/>
              <a:buNone/>
            </a:pPr>
            <a:r>
              <a:rPr lang="en-US">
                <a:solidFill>
                  <a:srgbClr val="FFFF00"/>
                </a:solidFill>
              </a:rPr>
              <a:t>for evacuation in all directions from the actual spill or leak source.</a:t>
            </a:r>
            <a:endParaRPr lang="en-US">
              <a:latin typeface="Times New Roman" pitchFamily="18" charset="0"/>
            </a:endParaRPr>
          </a:p>
        </p:txBody>
      </p:sp>
      <p:sp>
        <p:nvSpPr>
          <p:cNvPr id="7171" name="Oval 3"/>
          <p:cNvSpPr>
            <a:spLocks noChangeArrowheads="1"/>
          </p:cNvSpPr>
          <p:nvPr/>
        </p:nvSpPr>
        <p:spPr bwMode="auto">
          <a:xfrm>
            <a:off x="4495800" y="1752600"/>
            <a:ext cx="3733800" cy="3505200"/>
          </a:xfrm>
          <a:prstGeom prst="ellipse">
            <a:avLst/>
          </a:prstGeom>
          <a:solidFill>
            <a:schemeClr val="bg1"/>
          </a:solidFill>
          <a:ln w="50800">
            <a:solidFill>
              <a:schemeClr val="tx1"/>
            </a:solidFill>
            <a:round/>
            <a:headEnd/>
            <a:tailEnd/>
          </a:ln>
          <a:effectLst/>
        </p:spPr>
        <p:txBody>
          <a:bodyPr wrap="none" anchor="ctr"/>
          <a:lstStyle/>
          <a:p>
            <a:pPr>
              <a:spcBef>
                <a:spcPct val="0"/>
              </a:spcBef>
              <a:buFontTx/>
              <a:buNone/>
            </a:pPr>
            <a:r>
              <a:rPr lang="en-US" u="sng">
                <a:solidFill>
                  <a:srgbClr val="FF3300"/>
                </a:solidFill>
              </a:rPr>
              <a:t>860 meters</a:t>
            </a:r>
            <a:endParaRPr lang="en-US">
              <a:latin typeface="Times New Roman" pitchFamily="18" charset="0"/>
            </a:endParaRPr>
          </a:p>
        </p:txBody>
      </p:sp>
      <p:sp>
        <p:nvSpPr>
          <p:cNvPr id="7173" name="Text Box 5"/>
          <p:cNvSpPr txBox="1">
            <a:spLocks noChangeArrowheads="1"/>
          </p:cNvSpPr>
          <p:nvPr/>
        </p:nvSpPr>
        <p:spPr bwMode="auto">
          <a:xfrm>
            <a:off x="517525" y="2014538"/>
            <a:ext cx="3581400" cy="2282825"/>
          </a:xfrm>
          <a:prstGeom prst="rect">
            <a:avLst/>
          </a:prstGeom>
          <a:noFill/>
          <a:ln w="9525">
            <a:noFill/>
            <a:miter lim="800000"/>
            <a:headEnd/>
            <a:tailEnd/>
          </a:ln>
          <a:effectLst/>
        </p:spPr>
        <p:txBody>
          <a:bodyPr wrap="none">
            <a:spAutoFit/>
          </a:bodyPr>
          <a:lstStyle/>
          <a:p>
            <a:pPr algn="l">
              <a:spcBef>
                <a:spcPct val="0"/>
              </a:spcBef>
              <a:buFontTx/>
              <a:buNone/>
            </a:pPr>
            <a:r>
              <a:rPr lang="en-US">
                <a:solidFill>
                  <a:srgbClr val="FFFF00"/>
                </a:solidFill>
              </a:rPr>
              <a:t>Compressed gas,</a:t>
            </a:r>
          </a:p>
          <a:p>
            <a:pPr algn="l">
              <a:spcBef>
                <a:spcPct val="0"/>
              </a:spcBef>
              <a:buFontTx/>
              <a:buNone/>
            </a:pPr>
            <a:r>
              <a:rPr lang="en-US">
                <a:solidFill>
                  <a:srgbClr val="FFFF00"/>
                </a:solidFill>
              </a:rPr>
              <a:t>toxic, n.o.s., ID 1955,</a:t>
            </a:r>
          </a:p>
          <a:p>
            <a:pPr algn="l">
              <a:spcBef>
                <a:spcPct val="0"/>
              </a:spcBef>
              <a:buFontTx/>
              <a:buNone/>
            </a:pPr>
            <a:r>
              <a:rPr lang="en-US">
                <a:solidFill>
                  <a:srgbClr val="FFFF00"/>
                </a:solidFill>
              </a:rPr>
              <a:t>Inhalation zone A.</a:t>
            </a:r>
          </a:p>
          <a:p>
            <a:pPr algn="l">
              <a:spcBef>
                <a:spcPct val="0"/>
              </a:spcBef>
              <a:buFontTx/>
              <a:buNone/>
            </a:pPr>
            <a:r>
              <a:rPr lang="en-US">
                <a:solidFill>
                  <a:srgbClr val="FFFF00"/>
                </a:solidFill>
              </a:rPr>
              <a:t>Small spill = 430 meters,</a:t>
            </a:r>
          </a:p>
          <a:p>
            <a:pPr algn="l">
              <a:spcBef>
                <a:spcPct val="0"/>
              </a:spcBef>
              <a:buFontTx/>
              <a:buNone/>
            </a:pPr>
            <a:r>
              <a:rPr lang="en-US">
                <a:solidFill>
                  <a:srgbClr val="FFFF00"/>
                </a:solidFill>
              </a:rPr>
              <a:t>therefore representing an</a:t>
            </a:r>
          </a:p>
          <a:p>
            <a:pPr algn="l">
              <a:spcBef>
                <a:spcPct val="0"/>
              </a:spcBef>
              <a:buFontTx/>
              <a:buNone/>
            </a:pPr>
            <a:r>
              <a:rPr lang="en-US">
                <a:solidFill>
                  <a:srgbClr val="FFFF00"/>
                </a:solidFill>
              </a:rPr>
              <a:t>evacuation circle of 860 m</a:t>
            </a:r>
            <a:r>
              <a:rPr lang="en-US">
                <a:latin typeface="Times New Roman" pitchFamily="18" charset="0"/>
              </a:rPr>
              <a:t>.</a:t>
            </a:r>
          </a:p>
        </p:txBody>
      </p:sp>
      <p:sp>
        <p:nvSpPr>
          <p:cNvPr id="7174" name="Line 6"/>
          <p:cNvSpPr>
            <a:spLocks noChangeShapeType="1"/>
          </p:cNvSpPr>
          <p:nvPr/>
        </p:nvSpPr>
        <p:spPr bwMode="auto">
          <a:xfrm>
            <a:off x="6324600" y="3505200"/>
            <a:ext cx="1143000" cy="1143000"/>
          </a:xfrm>
          <a:prstGeom prst="line">
            <a:avLst/>
          </a:prstGeom>
          <a:noFill/>
          <a:ln w="57150">
            <a:solidFill>
              <a:srgbClr val="FF9900"/>
            </a:solidFill>
            <a:round/>
            <a:headEnd/>
            <a:tailEnd type="triangle" w="med" len="med"/>
          </a:ln>
          <a:effectLst/>
        </p:spPr>
        <p:txBody>
          <a:bodyPr wrap="none" anchor="ctr"/>
          <a:lstStyle/>
          <a:p>
            <a:endParaRPr lang="en-US"/>
          </a:p>
        </p:txBody>
      </p:sp>
      <p:sp>
        <p:nvSpPr>
          <p:cNvPr id="7175" name="Line 7"/>
          <p:cNvSpPr>
            <a:spLocks noChangeShapeType="1"/>
          </p:cNvSpPr>
          <p:nvPr/>
        </p:nvSpPr>
        <p:spPr bwMode="auto">
          <a:xfrm flipH="1" flipV="1">
            <a:off x="5181600" y="2362200"/>
            <a:ext cx="1219200" cy="1219200"/>
          </a:xfrm>
          <a:prstGeom prst="line">
            <a:avLst/>
          </a:prstGeom>
          <a:noFill/>
          <a:ln w="57150">
            <a:solidFill>
              <a:schemeClr val="tx1"/>
            </a:solidFill>
            <a:round/>
            <a:headEnd/>
            <a:tailEnd type="triangle" w="med" len="me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Protective Action Distance</a:t>
            </a:r>
          </a:p>
        </p:txBody>
      </p:sp>
      <p:sp>
        <p:nvSpPr>
          <p:cNvPr id="9219" name="Text Box 3"/>
          <p:cNvSpPr txBox="1">
            <a:spLocks noChangeArrowheads="1"/>
          </p:cNvSpPr>
          <p:nvPr/>
        </p:nvSpPr>
        <p:spPr bwMode="auto">
          <a:xfrm>
            <a:off x="533400" y="5707063"/>
            <a:ext cx="7815263" cy="822325"/>
          </a:xfrm>
          <a:prstGeom prst="rect">
            <a:avLst/>
          </a:prstGeom>
          <a:noFill/>
          <a:ln w="9525">
            <a:noFill/>
            <a:miter lim="800000"/>
            <a:headEnd/>
            <a:tailEnd/>
          </a:ln>
          <a:effectLst/>
        </p:spPr>
        <p:txBody>
          <a:bodyPr wrap="none">
            <a:spAutoFit/>
          </a:bodyPr>
          <a:lstStyle/>
          <a:p>
            <a:pPr algn="l">
              <a:spcBef>
                <a:spcPct val="0"/>
              </a:spcBef>
              <a:buFontTx/>
              <a:buNone/>
            </a:pPr>
            <a:r>
              <a:rPr lang="en-US">
                <a:solidFill>
                  <a:srgbClr val="FFFF00"/>
                </a:solidFill>
              </a:rPr>
              <a:t>That distance within which all persons should be considered </a:t>
            </a:r>
          </a:p>
          <a:p>
            <a:pPr algn="l">
              <a:spcBef>
                <a:spcPct val="0"/>
              </a:spcBef>
              <a:buFontTx/>
              <a:buNone/>
            </a:pPr>
            <a:r>
              <a:rPr lang="en-US">
                <a:solidFill>
                  <a:srgbClr val="FFFF00"/>
                </a:solidFill>
              </a:rPr>
              <a:t>for evacuation </a:t>
            </a:r>
            <a:r>
              <a:rPr lang="en-US" u="sng">
                <a:solidFill>
                  <a:srgbClr val="FFFF00"/>
                </a:solidFill>
              </a:rPr>
              <a:t>downwind</a:t>
            </a:r>
            <a:r>
              <a:rPr lang="en-US">
                <a:solidFill>
                  <a:srgbClr val="FFFF00"/>
                </a:solidFill>
              </a:rPr>
              <a:t> from the actual spill or leak source.</a:t>
            </a:r>
            <a:endParaRPr lang="en-US">
              <a:latin typeface="Times New Roman" pitchFamily="18" charset="0"/>
            </a:endParaRPr>
          </a:p>
        </p:txBody>
      </p:sp>
      <p:sp>
        <p:nvSpPr>
          <p:cNvPr id="9220" name="Oval 4"/>
          <p:cNvSpPr>
            <a:spLocks noChangeArrowheads="1"/>
          </p:cNvSpPr>
          <p:nvPr/>
        </p:nvSpPr>
        <p:spPr bwMode="auto">
          <a:xfrm>
            <a:off x="4495800" y="2590800"/>
            <a:ext cx="4191000" cy="2667000"/>
          </a:xfrm>
          <a:prstGeom prst="ellipse">
            <a:avLst/>
          </a:prstGeom>
          <a:solidFill>
            <a:schemeClr val="bg1"/>
          </a:solidFill>
          <a:ln w="50800">
            <a:solidFill>
              <a:schemeClr val="tx1"/>
            </a:solidFill>
            <a:round/>
            <a:headEnd/>
            <a:tailEnd/>
          </a:ln>
          <a:effectLst/>
        </p:spPr>
        <p:txBody>
          <a:bodyPr wrap="none" anchor="ctr"/>
          <a:lstStyle/>
          <a:p>
            <a:pPr>
              <a:spcBef>
                <a:spcPct val="0"/>
              </a:spcBef>
              <a:buFontTx/>
              <a:buNone/>
            </a:pPr>
            <a:endParaRPr lang="en-US">
              <a:latin typeface="Times New Roman" pitchFamily="18" charset="0"/>
            </a:endParaRPr>
          </a:p>
        </p:txBody>
      </p:sp>
      <p:sp>
        <p:nvSpPr>
          <p:cNvPr id="9221" name="Text Box 5"/>
          <p:cNvSpPr txBox="1">
            <a:spLocks noChangeArrowheads="1"/>
          </p:cNvSpPr>
          <p:nvPr/>
        </p:nvSpPr>
        <p:spPr bwMode="auto">
          <a:xfrm>
            <a:off x="517525" y="2014538"/>
            <a:ext cx="3906838" cy="2282825"/>
          </a:xfrm>
          <a:prstGeom prst="rect">
            <a:avLst/>
          </a:prstGeom>
          <a:noFill/>
          <a:ln w="9525">
            <a:noFill/>
            <a:miter lim="800000"/>
            <a:headEnd/>
            <a:tailEnd/>
          </a:ln>
          <a:effectLst/>
        </p:spPr>
        <p:txBody>
          <a:bodyPr wrap="none">
            <a:spAutoFit/>
          </a:bodyPr>
          <a:lstStyle/>
          <a:p>
            <a:pPr algn="l">
              <a:spcBef>
                <a:spcPct val="0"/>
              </a:spcBef>
              <a:buFontTx/>
              <a:buNone/>
            </a:pPr>
            <a:r>
              <a:rPr lang="en-US">
                <a:solidFill>
                  <a:srgbClr val="FFFF00"/>
                </a:solidFill>
              </a:rPr>
              <a:t>Compressed gas,</a:t>
            </a:r>
          </a:p>
          <a:p>
            <a:pPr algn="l">
              <a:spcBef>
                <a:spcPct val="0"/>
              </a:spcBef>
              <a:buFontTx/>
              <a:buNone/>
            </a:pPr>
            <a:r>
              <a:rPr lang="en-US">
                <a:solidFill>
                  <a:srgbClr val="FFFF00"/>
                </a:solidFill>
              </a:rPr>
              <a:t>toxic, n.o.s., ID 1955,</a:t>
            </a:r>
          </a:p>
          <a:p>
            <a:pPr algn="l">
              <a:spcBef>
                <a:spcPct val="0"/>
              </a:spcBef>
              <a:buFontTx/>
              <a:buNone/>
            </a:pPr>
            <a:r>
              <a:rPr lang="en-US">
                <a:solidFill>
                  <a:srgbClr val="FFFF00"/>
                </a:solidFill>
              </a:rPr>
              <a:t>Inhalation zone A.</a:t>
            </a:r>
          </a:p>
          <a:p>
            <a:pPr algn="l">
              <a:spcBef>
                <a:spcPct val="0"/>
              </a:spcBef>
              <a:buFontTx/>
              <a:buNone/>
            </a:pPr>
            <a:r>
              <a:rPr lang="en-US">
                <a:solidFill>
                  <a:srgbClr val="FFFF00"/>
                </a:solidFill>
              </a:rPr>
              <a:t>daytime spill = 4.2 kilometers,</a:t>
            </a:r>
          </a:p>
          <a:p>
            <a:pPr algn="l">
              <a:spcBef>
                <a:spcPct val="0"/>
              </a:spcBef>
              <a:buFontTx/>
              <a:buNone/>
            </a:pPr>
            <a:r>
              <a:rPr lang="en-US">
                <a:solidFill>
                  <a:srgbClr val="FFFF00"/>
                </a:solidFill>
              </a:rPr>
              <a:t>nighttime spill representing </a:t>
            </a:r>
          </a:p>
          <a:p>
            <a:pPr algn="l">
              <a:spcBef>
                <a:spcPct val="0"/>
              </a:spcBef>
              <a:buFontTx/>
              <a:buNone/>
            </a:pPr>
            <a:r>
              <a:rPr lang="en-US">
                <a:solidFill>
                  <a:srgbClr val="FFFF00"/>
                </a:solidFill>
              </a:rPr>
              <a:t>an evacuation zone of 8.4 km.</a:t>
            </a:r>
            <a:r>
              <a:rPr lang="en-US">
                <a:latin typeface="Times New Roman" pitchFamily="18" charset="0"/>
              </a:rPr>
              <a:t>.</a:t>
            </a:r>
          </a:p>
        </p:txBody>
      </p:sp>
      <p:sp>
        <p:nvSpPr>
          <p:cNvPr id="9224" name="Oval 8"/>
          <p:cNvSpPr>
            <a:spLocks noChangeArrowheads="1"/>
          </p:cNvSpPr>
          <p:nvPr/>
        </p:nvSpPr>
        <p:spPr bwMode="auto">
          <a:xfrm>
            <a:off x="4648200" y="3505200"/>
            <a:ext cx="1600200" cy="914400"/>
          </a:xfrm>
          <a:prstGeom prst="ellipse">
            <a:avLst/>
          </a:prstGeom>
          <a:solidFill>
            <a:srgbClr val="FF9900"/>
          </a:solidFill>
          <a:ln w="50800">
            <a:solidFill>
              <a:srgbClr val="FF6600"/>
            </a:solidFill>
            <a:round/>
            <a:headEnd/>
            <a:tailEnd/>
          </a:ln>
          <a:effectLst/>
        </p:spPr>
        <p:txBody>
          <a:bodyPr wrap="none" anchor="ctr"/>
          <a:lstStyle/>
          <a:p>
            <a:endParaRPr lang="en-US"/>
          </a:p>
        </p:txBody>
      </p:sp>
      <p:sp>
        <p:nvSpPr>
          <p:cNvPr id="9225" name="Line 9"/>
          <p:cNvSpPr>
            <a:spLocks noChangeShapeType="1"/>
          </p:cNvSpPr>
          <p:nvPr/>
        </p:nvSpPr>
        <p:spPr bwMode="auto">
          <a:xfrm>
            <a:off x="4876800" y="3962400"/>
            <a:ext cx="3581400" cy="0"/>
          </a:xfrm>
          <a:prstGeom prst="line">
            <a:avLst/>
          </a:prstGeom>
          <a:noFill/>
          <a:ln w="57150">
            <a:solidFill>
              <a:schemeClr val="tx1"/>
            </a:solidFill>
            <a:round/>
            <a:headEnd/>
            <a:tailEnd type="triangle" w="med" len="med"/>
          </a:ln>
          <a:effectLst/>
        </p:spPr>
        <p:txBody>
          <a:bodyPr wrap="none" anchor="ctr"/>
          <a:lstStyle/>
          <a:p>
            <a:endParaRPr lang="en-US"/>
          </a:p>
        </p:txBody>
      </p:sp>
      <p:sp>
        <p:nvSpPr>
          <p:cNvPr id="9226" name="Text Box 10"/>
          <p:cNvSpPr txBox="1">
            <a:spLocks noChangeArrowheads="1"/>
          </p:cNvSpPr>
          <p:nvPr/>
        </p:nvSpPr>
        <p:spPr bwMode="auto">
          <a:xfrm>
            <a:off x="6461125" y="3462338"/>
            <a:ext cx="996950" cy="457200"/>
          </a:xfrm>
          <a:prstGeom prst="rect">
            <a:avLst/>
          </a:prstGeom>
          <a:noFill/>
          <a:ln w="9525">
            <a:noFill/>
            <a:miter lim="800000"/>
            <a:headEnd/>
            <a:tailEnd/>
          </a:ln>
          <a:effectLst/>
        </p:spPr>
        <p:txBody>
          <a:bodyPr wrap="none">
            <a:spAutoFit/>
          </a:bodyPr>
          <a:lstStyle/>
          <a:p>
            <a:pPr algn="l">
              <a:spcBef>
                <a:spcPct val="0"/>
              </a:spcBef>
              <a:buFontTx/>
              <a:buNone/>
            </a:pPr>
            <a:r>
              <a:rPr lang="en-US"/>
              <a:t>4.2 Km</a:t>
            </a:r>
            <a:endParaRPr lang="en-US">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The Rule of </a:t>
            </a:r>
            <a:r>
              <a:rPr lang="en-US">
                <a:solidFill>
                  <a:schemeClr val="tx1"/>
                </a:solidFill>
              </a:rPr>
              <a:t>“Double Double”</a:t>
            </a:r>
          </a:p>
        </p:txBody>
      </p:sp>
      <p:sp>
        <p:nvSpPr>
          <p:cNvPr id="10243" name="Rectangle 3"/>
          <p:cNvSpPr>
            <a:spLocks noGrp="1" noChangeArrowheads="1"/>
          </p:cNvSpPr>
          <p:nvPr>
            <p:ph type="body" idx="1"/>
          </p:nvPr>
        </p:nvSpPr>
        <p:spPr/>
        <p:txBody>
          <a:bodyPr/>
          <a:lstStyle/>
          <a:p>
            <a:r>
              <a:rPr lang="en-US">
                <a:solidFill>
                  <a:srgbClr val="FF9900"/>
                </a:solidFill>
                <a:effectLst>
                  <a:outerShdw blurRad="38100" dist="38100" dir="2700000" algn="tl">
                    <a:srgbClr val="000000"/>
                  </a:outerShdw>
                </a:effectLst>
              </a:rPr>
              <a:t>Whenever the Incident Commander, in the interest of public safety deems it necessary to expand the listed isolation distances, he or she should do so.</a:t>
            </a:r>
          </a:p>
          <a:p>
            <a:r>
              <a:rPr lang="en-US">
                <a:solidFill>
                  <a:srgbClr val="FF9900"/>
                </a:solidFill>
                <a:effectLst>
                  <a:outerShdw blurRad="38100" dist="38100" dir="2700000" algn="tl">
                    <a:srgbClr val="000000"/>
                  </a:outerShdw>
                </a:effectLst>
              </a:rPr>
              <a:t>The rule of </a:t>
            </a:r>
            <a:r>
              <a:rPr lang="en-US">
                <a:effectLst>
                  <a:outerShdw blurRad="38100" dist="38100" dir="2700000" algn="tl">
                    <a:srgbClr val="FFFFFF"/>
                  </a:outerShdw>
                </a:effectLst>
              </a:rPr>
              <a:t>Double Double</a:t>
            </a:r>
            <a:r>
              <a:rPr lang="en-US">
                <a:solidFill>
                  <a:srgbClr val="FF9900"/>
                </a:solidFill>
                <a:effectLst>
                  <a:outerShdw blurRad="38100" dist="38100" dir="2700000" algn="tl">
                    <a:srgbClr val="000000"/>
                  </a:outerShdw>
                </a:effectLst>
              </a:rPr>
              <a:t> may apply.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solidFill>
                  <a:srgbClr val="33CC33"/>
                </a:solidFill>
                <a:effectLst>
                  <a:outerShdw blurRad="38100" dist="38100" dir="2700000" algn="tl">
                    <a:srgbClr val="000000"/>
                  </a:outerShdw>
                </a:effectLst>
              </a:rPr>
              <a:t>The “Green Pages”</a:t>
            </a:r>
          </a:p>
        </p:txBody>
      </p:sp>
      <p:sp>
        <p:nvSpPr>
          <p:cNvPr id="33795" name="Rectangle 3"/>
          <p:cNvSpPr>
            <a:spLocks noGrp="1" noChangeArrowheads="1"/>
          </p:cNvSpPr>
          <p:nvPr>
            <p:ph type="body" idx="1"/>
          </p:nvPr>
        </p:nvSpPr>
        <p:spPr/>
        <p:txBody>
          <a:bodyPr/>
          <a:lstStyle/>
          <a:p>
            <a:r>
              <a:rPr lang="en-US">
                <a:solidFill>
                  <a:srgbClr val="33CC33"/>
                </a:solidFill>
                <a:effectLst>
                  <a:outerShdw blurRad="38100" dist="38100" dir="2700000" algn="tl">
                    <a:srgbClr val="000000"/>
                  </a:outerShdw>
                </a:effectLst>
              </a:rPr>
              <a:t>Isolation and protective action guide</a:t>
            </a:r>
            <a:r>
              <a:rPr lang="en-US"/>
              <a:t>.</a:t>
            </a:r>
          </a:p>
          <a:p>
            <a:r>
              <a:rPr lang="en-US">
                <a:solidFill>
                  <a:schemeClr val="bg1"/>
                </a:solidFill>
              </a:rPr>
              <a:t>Likely effected area 30 minutes after spill occurs.</a:t>
            </a:r>
          </a:p>
          <a:p>
            <a:r>
              <a:rPr lang="en-US">
                <a:solidFill>
                  <a:schemeClr val="bg1"/>
                </a:solidFill>
              </a:rPr>
              <a:t>Initial isolation zone - surrounding area.</a:t>
            </a:r>
          </a:p>
          <a:p>
            <a:r>
              <a:rPr lang="en-US">
                <a:solidFill>
                  <a:schemeClr val="bg1"/>
                </a:solidFill>
              </a:rPr>
              <a:t>Protective action zone - downwind area.</a:t>
            </a:r>
          </a:p>
          <a:p>
            <a:r>
              <a:rPr lang="en-US">
                <a:solidFill>
                  <a:schemeClr val="bg1"/>
                </a:solidFill>
              </a:rPr>
              <a:t>When in doubt - </a:t>
            </a:r>
            <a:r>
              <a:rPr lang="en-US" b="1"/>
              <a:t>“Double Double”.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09600" y="228600"/>
            <a:ext cx="7772400" cy="533400"/>
          </a:xfrm>
        </p:spPr>
        <p:txBody>
          <a:bodyPr/>
          <a:lstStyle/>
          <a:p>
            <a:r>
              <a:rPr lang="en-US" sz="3600">
                <a:solidFill>
                  <a:srgbClr val="33CC33"/>
                </a:solidFill>
                <a:effectLst>
                  <a:outerShdw blurRad="38100" dist="38100" dir="2700000" algn="tl">
                    <a:srgbClr val="000000"/>
                  </a:outerShdw>
                </a:effectLst>
              </a:rPr>
              <a:t>The “Green Pages”</a:t>
            </a:r>
            <a:endParaRPr lang="en-US">
              <a:solidFill>
                <a:srgbClr val="33CC33"/>
              </a:solidFill>
              <a:effectLst>
                <a:outerShdw blurRad="38100" dist="38100" dir="2700000" algn="tl">
                  <a:srgbClr val="000000"/>
                </a:outerShdw>
              </a:effectLst>
            </a:endParaRPr>
          </a:p>
        </p:txBody>
      </p:sp>
      <p:sp>
        <p:nvSpPr>
          <p:cNvPr id="35843" name="Rectangle 3"/>
          <p:cNvSpPr>
            <a:spLocks noGrp="1" noChangeArrowheads="1"/>
          </p:cNvSpPr>
          <p:nvPr>
            <p:ph type="body" idx="1"/>
          </p:nvPr>
        </p:nvSpPr>
        <p:spPr>
          <a:xfrm>
            <a:off x="609600" y="838200"/>
            <a:ext cx="7772400" cy="4114800"/>
          </a:xfrm>
        </p:spPr>
        <p:txBody>
          <a:bodyPr/>
          <a:lstStyle/>
          <a:p>
            <a:r>
              <a:rPr lang="en-US" sz="2800">
                <a:solidFill>
                  <a:schemeClr val="bg1"/>
                </a:solidFill>
              </a:rPr>
              <a:t>The dangerous goods.</a:t>
            </a:r>
          </a:p>
          <a:p>
            <a:pPr lvl="1"/>
            <a:r>
              <a:rPr lang="en-US" sz="2400" b="1">
                <a:solidFill>
                  <a:schemeClr val="bg1"/>
                </a:solidFill>
                <a:latin typeface="Tahoma" pitchFamily="34" charset="0"/>
              </a:rPr>
              <a:t>Degree of health hazard, amount involved, containment/control of release, rate of vapor movement.</a:t>
            </a:r>
            <a:endParaRPr lang="en-US" b="1">
              <a:solidFill>
                <a:schemeClr val="bg1"/>
              </a:solidFill>
            </a:endParaRPr>
          </a:p>
          <a:p>
            <a:r>
              <a:rPr lang="en-US" sz="2800">
                <a:solidFill>
                  <a:schemeClr val="bg1"/>
                </a:solidFill>
              </a:rPr>
              <a:t>The population threatened.</a:t>
            </a:r>
          </a:p>
          <a:p>
            <a:pPr lvl="1"/>
            <a:r>
              <a:rPr lang="en-US" sz="2400" b="1">
                <a:solidFill>
                  <a:schemeClr val="bg1"/>
                </a:solidFill>
                <a:latin typeface="Tahoma" pitchFamily="34" charset="0"/>
              </a:rPr>
              <a:t>Location, time available to evacuate or shelter in-place, ability to control evacuation or shelter in-place, building types/availability, special populations.</a:t>
            </a:r>
          </a:p>
          <a:p>
            <a:r>
              <a:rPr lang="en-US" sz="2800">
                <a:solidFill>
                  <a:schemeClr val="bg1"/>
                </a:solidFill>
              </a:rPr>
              <a:t>Weather conditions.</a:t>
            </a:r>
            <a:r>
              <a:rPr lang="en-US">
                <a:solidFill>
                  <a:schemeClr val="bg1"/>
                </a:solidFill>
              </a:rPr>
              <a:t>	</a:t>
            </a:r>
          </a:p>
          <a:p>
            <a:pPr lvl="1"/>
            <a:r>
              <a:rPr lang="en-US" sz="2400" b="1">
                <a:solidFill>
                  <a:schemeClr val="bg1"/>
                </a:solidFill>
                <a:latin typeface="Tahoma" pitchFamily="34" charset="0"/>
              </a:rPr>
              <a:t>Effect on vapor/cloud movement, potential for change, effect on evacuation or shelter in place.</a:t>
            </a:r>
            <a:endParaRPr lang="en-US"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Effect transition="in" filter="dissolve">
                                      <p:cBhvr>
                                        <p:cTn id="7" dur="500"/>
                                        <p:tgtEl>
                                          <p:spTgt spid="35843">
                                            <p:txEl>
                                              <p:pRg st="0" end="0"/>
                                            </p:txEl>
                                          </p:spTgt>
                                        </p:tgtEl>
                                      </p:cBhvr>
                                    </p:animEffect>
                                  </p:childTnLst>
                                  <p:subTnLst>
                                    <p:animClr clrSpc="rgb" dir="cw">
                                      <p:cBhvr override="childStyle">
                                        <p:cTn dur="1" fill="hold" display="0" masterRel="nextClick" afterEffect="1"/>
                                        <p:tgtEl>
                                          <p:spTgt spid="35843">
                                            <p:txEl>
                                              <p:pRg st="0" end="0"/>
                                            </p:txEl>
                                          </p:spTgt>
                                        </p:tgtEl>
                                        <p:attrNameLst>
                                          <p:attrName>ppt_c</p:attrName>
                                        </p:attrNameLst>
                                      </p:cBhvr>
                                      <p:to>
                                        <a:srgbClr val="FFCC66"/>
                                      </p:to>
                                    </p:animClr>
                                  </p:subTnLst>
                                </p:cTn>
                              </p:par>
                              <p:par>
                                <p:cTn id="8" presetID="9" presetClass="entr" presetSubtype="0" fill="hold" grpId="0" nodeType="withEffect">
                                  <p:stCondLst>
                                    <p:cond delay="0"/>
                                  </p:stCondLst>
                                  <p:childTnLst>
                                    <p:set>
                                      <p:cBhvr>
                                        <p:cTn id="9" dur="1" fill="hold">
                                          <p:stCondLst>
                                            <p:cond delay="0"/>
                                          </p:stCondLst>
                                        </p:cTn>
                                        <p:tgtEl>
                                          <p:spTgt spid="35843">
                                            <p:txEl>
                                              <p:pRg st="1" end="1"/>
                                            </p:txEl>
                                          </p:spTgt>
                                        </p:tgtEl>
                                        <p:attrNameLst>
                                          <p:attrName>style.visibility</p:attrName>
                                        </p:attrNameLst>
                                      </p:cBhvr>
                                      <p:to>
                                        <p:strVal val="visible"/>
                                      </p:to>
                                    </p:set>
                                    <p:animEffect transition="in" filter="dissolve">
                                      <p:cBhvr>
                                        <p:cTn id="10" dur="500"/>
                                        <p:tgtEl>
                                          <p:spTgt spid="35843">
                                            <p:txEl>
                                              <p:pRg st="1" end="1"/>
                                            </p:txEl>
                                          </p:spTgt>
                                        </p:tgtEl>
                                      </p:cBhvr>
                                    </p:animEffect>
                                  </p:childTnLst>
                                  <p:subTnLst>
                                    <p:animClr clrSpc="rgb" dir="cw">
                                      <p:cBhvr override="childStyle">
                                        <p:cTn dur="1" fill="hold" display="0" masterRel="nextClick" afterEffect="1"/>
                                        <p:tgtEl>
                                          <p:spTgt spid="35843">
                                            <p:txEl>
                                              <p:pRg st="1" end="1"/>
                                            </p:txEl>
                                          </p:spTgt>
                                        </p:tgtEl>
                                        <p:attrNameLst>
                                          <p:attrName>ppt_c</p:attrName>
                                        </p:attrNameLst>
                                      </p:cBhvr>
                                      <p:to>
                                        <a:srgbClr val="FFCC66"/>
                                      </p:to>
                                    </p:animClr>
                                  </p:sub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animEffect transition="in" filter="dissolve">
                                      <p:cBhvr>
                                        <p:cTn id="15" dur="500"/>
                                        <p:tgtEl>
                                          <p:spTgt spid="35843">
                                            <p:txEl>
                                              <p:pRg st="2" end="2"/>
                                            </p:txEl>
                                          </p:spTgt>
                                        </p:tgtEl>
                                      </p:cBhvr>
                                    </p:animEffect>
                                  </p:childTnLst>
                                  <p:subTnLst>
                                    <p:animClr clrSpc="rgb" dir="cw">
                                      <p:cBhvr override="childStyle">
                                        <p:cTn dur="1" fill="hold" display="0" masterRel="nextClick" afterEffect="1"/>
                                        <p:tgtEl>
                                          <p:spTgt spid="35843">
                                            <p:txEl>
                                              <p:pRg st="2" end="2"/>
                                            </p:txEl>
                                          </p:spTgt>
                                        </p:tgtEl>
                                        <p:attrNameLst>
                                          <p:attrName>ppt_c</p:attrName>
                                        </p:attrNameLst>
                                      </p:cBhvr>
                                      <p:to>
                                        <a:srgbClr val="FFCC66"/>
                                      </p:to>
                                    </p:animClr>
                                  </p:subTnLst>
                                </p:cTn>
                              </p:par>
                              <p:par>
                                <p:cTn id="16" presetID="9" presetClass="entr" presetSubtype="0" fill="hold" grpId="0" nodeType="withEffect">
                                  <p:stCondLst>
                                    <p:cond delay="0"/>
                                  </p:stCondLst>
                                  <p:childTnLst>
                                    <p:set>
                                      <p:cBhvr>
                                        <p:cTn id="17" dur="1" fill="hold">
                                          <p:stCondLst>
                                            <p:cond delay="0"/>
                                          </p:stCondLst>
                                        </p:cTn>
                                        <p:tgtEl>
                                          <p:spTgt spid="35843">
                                            <p:txEl>
                                              <p:pRg st="3" end="3"/>
                                            </p:txEl>
                                          </p:spTgt>
                                        </p:tgtEl>
                                        <p:attrNameLst>
                                          <p:attrName>style.visibility</p:attrName>
                                        </p:attrNameLst>
                                      </p:cBhvr>
                                      <p:to>
                                        <p:strVal val="visible"/>
                                      </p:to>
                                    </p:set>
                                    <p:animEffect transition="in" filter="dissolve">
                                      <p:cBhvr>
                                        <p:cTn id="18" dur="500"/>
                                        <p:tgtEl>
                                          <p:spTgt spid="35843">
                                            <p:txEl>
                                              <p:pRg st="3" end="3"/>
                                            </p:txEl>
                                          </p:spTgt>
                                        </p:tgtEl>
                                      </p:cBhvr>
                                    </p:animEffect>
                                  </p:childTnLst>
                                  <p:subTnLst>
                                    <p:animClr clrSpc="rgb" dir="cw">
                                      <p:cBhvr override="childStyle">
                                        <p:cTn dur="1" fill="hold" display="0" masterRel="nextClick" afterEffect="1"/>
                                        <p:tgtEl>
                                          <p:spTgt spid="35843">
                                            <p:txEl>
                                              <p:pRg st="3" end="3"/>
                                            </p:txEl>
                                          </p:spTgt>
                                        </p:tgtEl>
                                        <p:attrNameLst>
                                          <p:attrName>ppt_c</p:attrName>
                                        </p:attrNameLst>
                                      </p:cBhvr>
                                      <p:to>
                                        <a:srgbClr val="FFCC66"/>
                                      </p:to>
                                    </p:animClr>
                                  </p:sub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animEffect transition="in" filter="dissolve">
                                      <p:cBhvr>
                                        <p:cTn id="23" dur="500"/>
                                        <p:tgtEl>
                                          <p:spTgt spid="35843">
                                            <p:txEl>
                                              <p:pRg st="4" end="4"/>
                                            </p:txEl>
                                          </p:spTgt>
                                        </p:tgtEl>
                                      </p:cBhvr>
                                    </p:animEffect>
                                  </p:childTnLst>
                                  <p:subTnLst>
                                    <p:animClr clrSpc="rgb" dir="cw">
                                      <p:cBhvr override="childStyle">
                                        <p:cTn dur="1" fill="hold" display="0" masterRel="nextClick" afterEffect="1"/>
                                        <p:tgtEl>
                                          <p:spTgt spid="35843">
                                            <p:txEl>
                                              <p:pRg st="4" end="4"/>
                                            </p:txEl>
                                          </p:spTgt>
                                        </p:tgtEl>
                                        <p:attrNameLst>
                                          <p:attrName>ppt_c</p:attrName>
                                        </p:attrNameLst>
                                      </p:cBhvr>
                                      <p:to>
                                        <a:srgbClr val="FFCC66"/>
                                      </p:to>
                                    </p:animClr>
                                  </p:subTnLst>
                                </p:cTn>
                              </p:par>
                              <p:par>
                                <p:cTn id="24" presetID="9" presetClass="entr" presetSubtype="0" fill="hold" grpId="0" nodeType="withEffect">
                                  <p:stCondLst>
                                    <p:cond delay="0"/>
                                  </p:stCondLst>
                                  <p:childTnLst>
                                    <p:set>
                                      <p:cBhvr>
                                        <p:cTn id="25" dur="1" fill="hold">
                                          <p:stCondLst>
                                            <p:cond delay="0"/>
                                          </p:stCondLst>
                                        </p:cTn>
                                        <p:tgtEl>
                                          <p:spTgt spid="35843">
                                            <p:txEl>
                                              <p:pRg st="5" end="5"/>
                                            </p:txEl>
                                          </p:spTgt>
                                        </p:tgtEl>
                                        <p:attrNameLst>
                                          <p:attrName>style.visibility</p:attrName>
                                        </p:attrNameLst>
                                      </p:cBhvr>
                                      <p:to>
                                        <p:strVal val="visible"/>
                                      </p:to>
                                    </p:set>
                                    <p:animEffect transition="in" filter="dissolve">
                                      <p:cBhvr>
                                        <p:cTn id="26" dur="500"/>
                                        <p:tgtEl>
                                          <p:spTgt spid="35843">
                                            <p:txEl>
                                              <p:pRg st="5" end="5"/>
                                            </p:txEl>
                                          </p:spTgt>
                                        </p:tgtEl>
                                      </p:cBhvr>
                                    </p:animEffect>
                                  </p:childTnLst>
                                  <p:subTnLst>
                                    <p:animClr clrSpc="rgb" dir="cw">
                                      <p:cBhvr override="childStyle">
                                        <p:cTn dur="1" fill="hold" display="0" masterRel="nextClick" afterEffect="1"/>
                                        <p:tgtEl>
                                          <p:spTgt spid="35843">
                                            <p:txEl>
                                              <p:pRg st="5" end="5"/>
                                            </p:txEl>
                                          </p:spTgt>
                                        </p:tgtEl>
                                        <p:attrNameLst>
                                          <p:attrName>ppt_c</p:attrName>
                                        </p:attrNameLst>
                                      </p:cBhvr>
                                      <p:to>
                                        <a:srgbClr val="FFCC66"/>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b="1"/>
              <a:t>What Do I Do Now ?</a:t>
            </a:r>
          </a:p>
        </p:txBody>
      </p:sp>
      <p:pic>
        <p:nvPicPr>
          <p:cNvPr id="58372" name="Picture 4"/>
          <p:cNvPicPr>
            <a:picLocks noGrp="1" noChangeAspect="1" noChangeArrowheads="1"/>
          </p:cNvPicPr>
          <p:nvPr>
            <p:ph type="body" idx="1"/>
          </p:nvPr>
        </p:nvPicPr>
        <p:blipFill>
          <a:blip r:embed="rId2" cstate="print"/>
          <a:srcRect/>
          <a:stretch>
            <a:fillRect/>
          </a:stretch>
        </p:blipFill>
        <p:spPr>
          <a:ln>
            <a:solidFill>
              <a:schemeClr val="tx2"/>
            </a:solid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sz="6000">
                <a:solidFill>
                  <a:srgbClr val="FF3300"/>
                </a:solidFill>
                <a:effectLst>
                  <a:outerShdw blurRad="38100" dist="38100" dir="2700000" algn="tl">
                    <a:srgbClr val="000000"/>
                  </a:outerShdw>
                </a:effectLst>
              </a:rPr>
              <a:t>Exercise</a:t>
            </a:r>
            <a:r>
              <a:rPr lang="en-US">
                <a:solidFill>
                  <a:srgbClr val="FF9900"/>
                </a:solidFill>
                <a:effectLst>
                  <a:outerShdw blurRad="38100" dist="38100" dir="2700000" algn="tl">
                    <a:srgbClr val="000000"/>
                  </a:outerShdw>
                </a:effectLst>
              </a:rPr>
              <a:t> </a:t>
            </a:r>
          </a:p>
        </p:txBody>
      </p:sp>
      <p:sp>
        <p:nvSpPr>
          <p:cNvPr id="39939" name="Rectangle 3"/>
          <p:cNvSpPr>
            <a:spLocks noGrp="1" noChangeArrowheads="1"/>
          </p:cNvSpPr>
          <p:nvPr>
            <p:ph type="body" idx="1"/>
          </p:nvPr>
        </p:nvSpPr>
        <p:spPr/>
        <p:txBody>
          <a:bodyPr/>
          <a:lstStyle/>
          <a:p>
            <a:r>
              <a:rPr lang="en-US">
                <a:solidFill>
                  <a:schemeClr val="bg1"/>
                </a:solidFill>
              </a:rPr>
              <a:t>You arrive on location and observe an orange placard on the rear of a smoking cargo container.  What is the material classification ?</a:t>
            </a:r>
          </a:p>
          <a:p>
            <a:endParaRPr lang="en-US">
              <a:solidFill>
                <a:schemeClr val="bg1"/>
              </a:solidFill>
            </a:endParaRPr>
          </a:p>
          <a:p>
            <a:r>
              <a:rPr lang="en-US">
                <a:solidFill>
                  <a:schemeClr val="bg1"/>
                </a:solidFill>
              </a:rPr>
              <a:t>What guide pages do you reference ? </a:t>
            </a:r>
          </a:p>
          <a:p>
            <a:pPr>
              <a:buFontTx/>
              <a:buNone/>
            </a:pPr>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939">
                                            <p:txEl>
                                              <p:pRg st="0" end="0"/>
                                            </p:txEl>
                                          </p:spTgt>
                                        </p:tgtEl>
                                        <p:attrNameLst>
                                          <p:attrName>style.visibility</p:attrName>
                                        </p:attrNameLst>
                                      </p:cBhvr>
                                      <p:to>
                                        <p:strVal val="visible"/>
                                      </p:to>
                                    </p:set>
                                  </p:childTnLst>
                                  <p:subTnLst>
                                    <p:set>
                                      <p:cBhvr override="childStyle">
                                        <p:cTn dur="1" fill="hold" display="0" masterRel="nextClick" afterEffect="1"/>
                                        <p:tgtEl>
                                          <p:spTgt spid="39939">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939">
                                            <p:txEl>
                                              <p:pRg st="2" end="2"/>
                                            </p:txEl>
                                          </p:spTgt>
                                        </p:tgtEl>
                                        <p:attrNameLst>
                                          <p:attrName>style.visibility</p:attrName>
                                        </p:attrNameLst>
                                      </p:cBhvr>
                                      <p:to>
                                        <p:strVal val="visible"/>
                                      </p:to>
                                    </p:set>
                                  </p:childTnLst>
                                  <p:subTnLst>
                                    <p:set>
                                      <p:cBhvr override="childStyle">
                                        <p:cTn dur="1" fill="hold" display="0" masterRel="nextClick" afterEffect="1"/>
                                        <p:tgtEl>
                                          <p:spTgt spid="39939">
                                            <p:txEl>
                                              <p:pRg st="2" end="2"/>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lstStyle/>
          <a:p>
            <a:r>
              <a:rPr lang="en-US"/>
              <a:t>Self Preservation</a:t>
            </a:r>
          </a:p>
        </p:txBody>
      </p:sp>
      <p:pic>
        <p:nvPicPr>
          <p:cNvPr id="197636" name="Picture 4"/>
          <p:cNvPicPr>
            <a:picLocks noGrp="1" noChangeAspect="1" noChangeArrowheads="1"/>
          </p:cNvPicPr>
          <p:nvPr>
            <p:ph type="body" idx="1"/>
          </p:nvPr>
        </p:nvPicPr>
        <p:blipFill>
          <a:blip r:embed="rId2" cstate="print"/>
          <a:srcRect/>
          <a:stretch>
            <a:fillRect/>
          </a:stretch>
        </p:blipFill>
        <p:spPr>
          <a:xfrm>
            <a:off x="685800" y="1600200"/>
            <a:ext cx="7772400" cy="5029200"/>
          </a:xfrm>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solidFill>
                  <a:schemeClr val="bg1"/>
                </a:solidFill>
                <a:effectLst>
                  <a:outerShdw blurRad="38100" dist="38100" dir="2700000" algn="tl">
                    <a:srgbClr val="000000"/>
                  </a:outerShdw>
                </a:effectLst>
              </a:rPr>
              <a:t>The “Back of the Book”</a:t>
            </a:r>
          </a:p>
        </p:txBody>
      </p:sp>
      <p:sp>
        <p:nvSpPr>
          <p:cNvPr id="36867" name="Rectangle 3"/>
          <p:cNvSpPr>
            <a:spLocks noGrp="1" noChangeArrowheads="1"/>
          </p:cNvSpPr>
          <p:nvPr>
            <p:ph type="body" idx="1"/>
          </p:nvPr>
        </p:nvSpPr>
        <p:spPr/>
        <p:txBody>
          <a:bodyPr/>
          <a:lstStyle/>
          <a:p>
            <a:r>
              <a:rPr lang="en-US">
                <a:solidFill>
                  <a:schemeClr val="bg1"/>
                </a:solidFill>
              </a:rPr>
              <a:t>Definitions of Personal Protective Clothing.</a:t>
            </a:r>
          </a:p>
          <a:p>
            <a:r>
              <a:rPr lang="en-US">
                <a:solidFill>
                  <a:schemeClr val="bg1"/>
                </a:solidFill>
              </a:rPr>
              <a:t>Fire and Spill Control.</a:t>
            </a:r>
          </a:p>
          <a:p>
            <a:r>
              <a:rPr lang="en-US">
                <a:solidFill>
                  <a:schemeClr val="bg1"/>
                </a:solidFill>
              </a:rPr>
              <a:t>Chemical and Biological agent events.</a:t>
            </a:r>
          </a:p>
          <a:p>
            <a:pPr lvl="1"/>
            <a:r>
              <a:rPr lang="en-US">
                <a:solidFill>
                  <a:schemeClr val="bg1"/>
                </a:solidFill>
              </a:rPr>
              <a:t>Differences between them.</a:t>
            </a:r>
          </a:p>
          <a:p>
            <a:pPr lvl="1"/>
            <a:r>
              <a:rPr lang="en-US">
                <a:solidFill>
                  <a:schemeClr val="bg1"/>
                </a:solidFill>
              </a:rPr>
              <a:t>Indicators of their presence in an event.</a:t>
            </a:r>
          </a:p>
          <a:p>
            <a:r>
              <a:rPr lang="en-US">
                <a:solidFill>
                  <a:schemeClr val="bg1"/>
                </a:solidFill>
              </a:rPr>
              <a:t>Personal Safety Considerations.</a:t>
            </a:r>
          </a:p>
          <a:p>
            <a:r>
              <a:rPr lang="en-US">
                <a:solidFill>
                  <a:schemeClr val="bg1"/>
                </a:solidFill>
              </a:rPr>
              <a:t>Glossary</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1026"/>
          <p:cNvSpPr>
            <a:spLocks noGrp="1" noChangeArrowheads="1"/>
          </p:cNvSpPr>
          <p:nvPr>
            <p:ph type="title"/>
          </p:nvPr>
        </p:nvSpPr>
        <p:spPr/>
        <p:txBody>
          <a:bodyPr/>
          <a:lstStyle/>
          <a:p>
            <a:r>
              <a:rPr lang="en-US" sz="3200" b="1"/>
              <a:t>EMERGENCY RESPONSE TELEPHONE NUMBERS</a:t>
            </a:r>
            <a:r>
              <a:rPr lang="en-US" sz="3200"/>
              <a:t/>
            </a:r>
            <a:br>
              <a:rPr lang="en-US" sz="3200"/>
            </a:br>
            <a:r>
              <a:rPr lang="en-US" sz="3200"/>
              <a:t/>
            </a:r>
            <a:br>
              <a:rPr lang="en-US" sz="3200"/>
            </a:br>
            <a:endParaRPr lang="en-US" sz="3200"/>
          </a:p>
        </p:txBody>
      </p:sp>
      <p:sp>
        <p:nvSpPr>
          <p:cNvPr id="172035" name="Rectangle 1027"/>
          <p:cNvSpPr>
            <a:spLocks noGrp="1" noChangeArrowheads="1"/>
          </p:cNvSpPr>
          <p:nvPr>
            <p:ph type="body" idx="1"/>
          </p:nvPr>
        </p:nvSpPr>
        <p:spPr>
          <a:xfrm>
            <a:off x="457200" y="990600"/>
            <a:ext cx="8686800" cy="5638800"/>
          </a:xfrm>
        </p:spPr>
        <p:txBody>
          <a:bodyPr/>
          <a:lstStyle/>
          <a:p>
            <a:pPr>
              <a:spcBef>
                <a:spcPts val="500"/>
              </a:spcBef>
              <a:spcAft>
                <a:spcPts val="500"/>
              </a:spcAft>
            </a:pPr>
            <a:r>
              <a:rPr lang="en-US" sz="1600" b="1">
                <a:solidFill>
                  <a:srgbClr val="FF0000"/>
                </a:solidFill>
              </a:rPr>
              <a:t>UNITED STATES</a:t>
            </a:r>
            <a:r>
              <a:rPr lang="en-US" sz="1600"/>
              <a:t> </a:t>
            </a:r>
          </a:p>
          <a:p>
            <a:pPr>
              <a:spcBef>
                <a:spcPts val="500"/>
              </a:spcBef>
              <a:spcAft>
                <a:spcPts val="500"/>
              </a:spcAft>
            </a:pPr>
            <a:r>
              <a:rPr lang="en-US" sz="1600">
                <a:solidFill>
                  <a:srgbClr val="FFFF00"/>
                </a:solidFill>
              </a:rPr>
              <a:t>1. CHEMTREC®</a:t>
            </a:r>
            <a:r>
              <a:rPr lang="en-US" sz="1600">
                <a:effectLst>
                  <a:outerShdw blurRad="38100" dist="38100" dir="2700000" algn="tl">
                    <a:srgbClr val="FFFFFF"/>
                  </a:outerShdw>
                </a:effectLst>
              </a:rPr>
              <a:t> 			</a:t>
            </a:r>
            <a:r>
              <a:rPr lang="en-US" sz="1600">
                <a:solidFill>
                  <a:srgbClr val="FFFF00"/>
                </a:solidFill>
                <a:effectLst>
                  <a:outerShdw blurRad="38100" dist="38100" dir="2700000" algn="tl">
                    <a:srgbClr val="000000"/>
                  </a:outerShdw>
                </a:effectLst>
              </a:rPr>
              <a:t>1-800-424-9300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(Toll-free in the U.S, Canada, and the U.S. Virgin Islands)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703-527-3887 For calls originating elsewhere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(Collect calls are accepted)</a:t>
            </a:r>
          </a:p>
          <a:p>
            <a:pPr>
              <a:spcBef>
                <a:spcPts val="500"/>
              </a:spcBef>
              <a:spcAft>
                <a:spcPts val="500"/>
              </a:spcAft>
            </a:pPr>
            <a:r>
              <a:rPr lang="en-US" sz="1600">
                <a:solidFill>
                  <a:srgbClr val="FFFF00"/>
                </a:solidFill>
              </a:rPr>
              <a:t>2. CHEM-TEL, INC. 	</a:t>
            </a:r>
            <a:r>
              <a:rPr lang="en-US" sz="1600">
                <a:solidFill>
                  <a:srgbClr val="FFFF00"/>
                </a:solidFill>
                <a:effectLst>
                  <a:outerShdw blurRad="38100" dist="38100" dir="2700000" algn="tl">
                    <a:srgbClr val="000000"/>
                  </a:outerShdw>
                </a:effectLst>
              </a:rPr>
              <a:t>		1-800-255-3924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(Toll-free in the U.S, Canada, and the U.S. Virgin  Islands)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813-248-0585 For calls originating elsewhere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(Collect calls are accepted)</a:t>
            </a:r>
          </a:p>
          <a:p>
            <a:pPr>
              <a:spcBef>
                <a:spcPts val="500"/>
              </a:spcBef>
              <a:spcAft>
                <a:spcPts val="500"/>
              </a:spcAft>
            </a:pPr>
            <a:r>
              <a:rPr lang="en-US" sz="1600">
                <a:solidFill>
                  <a:srgbClr val="FFFF00"/>
                </a:solidFill>
              </a:rPr>
              <a:t>3. INFOTRAC</a:t>
            </a:r>
            <a:r>
              <a:rPr lang="en-US" sz="1600">
                <a:solidFill>
                  <a:srgbClr val="FFFF00"/>
                </a:solidFill>
                <a:effectLst>
                  <a:outerShdw blurRad="38100" dist="38100" dir="2700000" algn="tl">
                    <a:srgbClr val="000000"/>
                  </a:outerShdw>
                </a:effectLst>
              </a:rPr>
              <a:t> 			1-800-535-5053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(Toll-free in the U.S, Canada, and the U.S. Virgin Islands)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352-323-3500 For calls originating elsewhere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Collect calls are accepted)</a:t>
            </a:r>
          </a:p>
          <a:p>
            <a:pPr>
              <a:spcBef>
                <a:spcPts val="500"/>
              </a:spcBef>
              <a:spcAft>
                <a:spcPts val="500"/>
              </a:spcAft>
            </a:pPr>
            <a:r>
              <a:rPr lang="en-US" sz="1600">
                <a:solidFill>
                  <a:srgbClr val="FFFF00"/>
                </a:solidFill>
              </a:rPr>
              <a:t>4. 3E COMPANY	</a:t>
            </a:r>
            <a:r>
              <a:rPr lang="en-US" sz="1600">
                <a:solidFill>
                  <a:srgbClr val="FFFF00"/>
                </a:solidFill>
                <a:effectLst>
                  <a:outerShdw blurRad="38100" dist="38100" dir="2700000" algn="tl">
                    <a:srgbClr val="000000"/>
                  </a:outerShdw>
                </a:effectLst>
              </a:rPr>
              <a:t>		 1-800-451-8346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(Toll-free in the U.S, Canada, and the U.S. Virgin Islands)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760-602-8703 For calls originating elsewhere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(Collect calls are accepted)</a:t>
            </a:r>
          </a:p>
          <a:p>
            <a:pPr>
              <a:spcBef>
                <a:spcPts val="500"/>
              </a:spcBef>
              <a:spcAft>
                <a:spcPts val="500"/>
              </a:spcAft>
            </a:pPr>
            <a:r>
              <a:rPr lang="en-US" sz="1600">
                <a:solidFill>
                  <a:srgbClr val="FFFF00"/>
                </a:solidFill>
              </a:rPr>
              <a:t>5. MILITARY SHIPMENTS 	</a:t>
            </a:r>
            <a:r>
              <a:rPr lang="en-US" sz="1600">
                <a:solidFill>
                  <a:srgbClr val="FFFF00"/>
                </a:solidFill>
                <a:effectLst>
                  <a:outerShdw blurRad="38100" dist="38100" dir="2700000" algn="tl">
                    <a:srgbClr val="000000"/>
                  </a:outerShdw>
                </a:effectLst>
              </a:rPr>
              <a:t>	703-697-0218 - Explosives/ammunition incidents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(Collect calls are accepted) </a:t>
            </a:r>
            <a:br>
              <a:rPr lang="en-US" sz="1600">
                <a:solidFill>
                  <a:srgbClr val="FFFF00"/>
                </a:solidFill>
                <a:effectLst>
                  <a:outerShdw blurRad="38100" dist="38100" dir="2700000" algn="tl">
                    <a:srgbClr val="000000"/>
                  </a:outerShdw>
                </a:effectLst>
              </a:rPr>
            </a:br>
            <a:r>
              <a:rPr lang="en-US" sz="1600">
                <a:solidFill>
                  <a:srgbClr val="FFFF00"/>
                </a:solidFill>
                <a:effectLst>
                  <a:outerShdw blurRad="38100" dist="38100" dir="2700000" algn="tl">
                    <a:srgbClr val="000000"/>
                  </a:outerShdw>
                </a:effectLst>
              </a:rPr>
              <a:t>				1-800-851-8061 - All other dangerous goods incidents</a:t>
            </a:r>
            <a:endParaRPr lang="en-US">
              <a:effectLst>
                <a:outerShdw blurRad="38100" dist="38100" dir="2700000" algn="tl">
                  <a:srgbClr val="FFFFFF"/>
                </a:outerShdw>
              </a:effectLst>
            </a:endParaRPr>
          </a:p>
          <a:p>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0"/>
            <a:ext cx="4584700" cy="6858000"/>
          </a:xfrm>
          <a:prstGeom prst="rect">
            <a:avLst/>
          </a:prstGeom>
          <a:gradFill rotWithShape="0">
            <a:gsLst>
              <a:gs pos="0">
                <a:srgbClr val="000000"/>
              </a:gs>
              <a:gs pos="50000">
                <a:srgbClr val="003366"/>
              </a:gs>
              <a:gs pos="100000">
                <a:srgbClr val="000000"/>
              </a:gs>
            </a:gsLst>
            <a:lin ang="5400000" scaled="1"/>
          </a:gradFill>
          <a:ln w="9525">
            <a:noFill/>
            <a:miter lim="800000"/>
            <a:headEnd/>
            <a:tailEnd/>
          </a:ln>
          <a:effectLst/>
        </p:spPr>
        <p:txBody>
          <a:bodyPr wrap="none" anchor="ctr"/>
          <a:lstStyle/>
          <a:p>
            <a:endParaRPr lang="en-US"/>
          </a:p>
        </p:txBody>
      </p:sp>
      <p:sp>
        <p:nvSpPr>
          <p:cNvPr id="68611" name="Rectangle 3"/>
          <p:cNvSpPr>
            <a:spLocks noGrp="1" noChangeArrowheads="1"/>
          </p:cNvSpPr>
          <p:nvPr>
            <p:ph type="title"/>
          </p:nvPr>
        </p:nvSpPr>
        <p:spPr>
          <a:xfrm>
            <a:off x="266700" y="0"/>
            <a:ext cx="3619500" cy="1917700"/>
          </a:xfrm>
        </p:spPr>
        <p:txBody>
          <a:bodyPr/>
          <a:lstStyle/>
          <a:p>
            <a:pPr algn="l"/>
            <a:r>
              <a:rPr lang="en-US" sz="3600" b="1">
                <a:solidFill>
                  <a:srgbClr val="FFFF00"/>
                </a:solidFill>
                <a:effectLst>
                  <a:outerShdw blurRad="38100" dist="38100" dir="2700000" algn="tl">
                    <a:srgbClr val="000000"/>
                  </a:outerShdw>
                </a:effectLst>
                <a:latin typeface="Arial" charset="0"/>
              </a:rPr>
              <a:t>CONTAINER SHAPES &amp; SIZES</a:t>
            </a:r>
            <a:endParaRPr lang="en-US" sz="3200">
              <a:solidFill>
                <a:schemeClr val="tx1"/>
              </a:solidFill>
              <a:latin typeface="Arial" charset="0"/>
            </a:endParaRPr>
          </a:p>
        </p:txBody>
      </p:sp>
      <p:sp>
        <p:nvSpPr>
          <p:cNvPr id="68612" name="Text Box 4"/>
          <p:cNvSpPr txBox="1">
            <a:spLocks noChangeArrowheads="1"/>
          </p:cNvSpPr>
          <p:nvPr/>
        </p:nvSpPr>
        <p:spPr bwMode="auto">
          <a:xfrm>
            <a:off x="5257800" y="3517900"/>
            <a:ext cx="1676400" cy="366713"/>
          </a:xfrm>
          <a:prstGeom prst="rect">
            <a:avLst/>
          </a:prstGeom>
          <a:noFill/>
          <a:ln w="9525">
            <a:noFill/>
            <a:miter lim="800000"/>
            <a:headEnd/>
            <a:tailEnd/>
          </a:ln>
          <a:effectLst/>
        </p:spPr>
        <p:txBody>
          <a:bodyPr>
            <a:spAutoFit/>
          </a:bodyPr>
          <a:lstStyle/>
          <a:p>
            <a:pPr algn="l">
              <a:spcBef>
                <a:spcPct val="50000"/>
              </a:spcBef>
              <a:buFontTx/>
              <a:buNone/>
            </a:pPr>
            <a:endParaRPr lang="en-US" sz="1800" b="1">
              <a:solidFill>
                <a:srgbClr val="D87F01"/>
              </a:solidFill>
              <a:latin typeface="Helvetica" charset="0"/>
            </a:endParaRPr>
          </a:p>
        </p:txBody>
      </p:sp>
      <p:sp>
        <p:nvSpPr>
          <p:cNvPr id="68613" name="AutoShape 5"/>
          <p:cNvSpPr>
            <a:spLocks/>
          </p:cNvSpPr>
          <p:nvPr/>
        </p:nvSpPr>
        <p:spPr bwMode="auto">
          <a:xfrm>
            <a:off x="2070100" y="3414713"/>
            <a:ext cx="2527300" cy="2573337"/>
          </a:xfrm>
          <a:prstGeom prst="callout1">
            <a:avLst>
              <a:gd name="adj1" fmla="val 95560"/>
              <a:gd name="adj2" fmla="val -3014"/>
              <a:gd name="adj3" fmla="val -10056"/>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Intermediate Bulk Containers (IBCs)</a:t>
            </a:r>
          </a:p>
        </p:txBody>
      </p:sp>
      <p:sp>
        <p:nvSpPr>
          <p:cNvPr id="68614" name="AutoShape 6"/>
          <p:cNvSpPr>
            <a:spLocks/>
          </p:cNvSpPr>
          <p:nvPr/>
        </p:nvSpPr>
        <p:spPr bwMode="auto">
          <a:xfrm>
            <a:off x="276225" y="1874838"/>
            <a:ext cx="2535238" cy="1200150"/>
          </a:xfrm>
          <a:prstGeom prst="callout1">
            <a:avLst>
              <a:gd name="adj1" fmla="val 105106"/>
              <a:gd name="adj2" fmla="val 4509"/>
              <a:gd name="adj3" fmla="val 105106"/>
              <a:gd name="adj4" fmla="val 89292"/>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three types of containers:</a:t>
            </a:r>
            <a:endParaRPr lang="en-US" sz="1800" b="1">
              <a:solidFill>
                <a:srgbClr val="D87F01"/>
              </a:solidFill>
              <a:latin typeface="Helvetica" charset="0"/>
            </a:endParaRPr>
          </a:p>
        </p:txBody>
      </p:sp>
      <p:sp>
        <p:nvSpPr>
          <p:cNvPr id="68615" name="Text Box 7"/>
          <p:cNvSpPr txBox="1">
            <a:spLocks noChangeArrowheads="1"/>
          </p:cNvSpPr>
          <p:nvPr/>
        </p:nvSpPr>
        <p:spPr bwMode="auto">
          <a:xfrm>
            <a:off x="4699000" y="279400"/>
            <a:ext cx="4343400" cy="4513263"/>
          </a:xfrm>
          <a:prstGeom prst="rect">
            <a:avLst/>
          </a:prstGeom>
          <a:noFill/>
          <a:ln w="9525">
            <a:noFill/>
            <a:miter lim="800000"/>
            <a:headEnd/>
            <a:tailEnd/>
          </a:ln>
          <a:effectLst/>
        </p:spPr>
        <p:txBody>
          <a:bodyPr>
            <a:spAutoFit/>
          </a:bodyPr>
          <a:lstStyle/>
          <a:p>
            <a:pPr marL="114300" lvl="1" algn="l">
              <a:lnSpc>
                <a:spcPct val="110000"/>
              </a:lnSpc>
              <a:spcBef>
                <a:spcPct val="0"/>
              </a:spcBef>
              <a:buFontTx/>
              <a:buNone/>
              <a:tabLst>
                <a:tab pos="292100" algn="l"/>
              </a:tabLst>
            </a:pPr>
            <a:r>
              <a:rPr lang="en-US" b="1">
                <a:solidFill>
                  <a:srgbClr val="FFFF00"/>
                </a:solidFill>
                <a:latin typeface="Arial" charset="0"/>
              </a:rPr>
              <a:t>Type 1: Bulk Containers</a:t>
            </a:r>
            <a:r>
              <a:rPr lang="en-US" sz="2000" b="1">
                <a:solidFill>
                  <a:schemeClr val="tx2"/>
                </a:solidFill>
                <a:latin typeface="Arial" charset="0"/>
              </a:rPr>
              <a:t> </a:t>
            </a:r>
          </a:p>
          <a:p>
            <a:pPr marL="114300" lvl="1" algn="l">
              <a:lnSpc>
                <a:spcPct val="110000"/>
              </a:lnSpc>
              <a:spcBef>
                <a:spcPct val="0"/>
              </a:spcBef>
              <a:buFontTx/>
              <a:buNone/>
              <a:tabLst>
                <a:tab pos="292100" algn="l"/>
              </a:tabLst>
            </a:pPr>
            <a:endParaRPr lang="en-US" sz="2000" b="1">
              <a:solidFill>
                <a:schemeClr val="tx2"/>
              </a:solidFill>
              <a:latin typeface="Arial" charset="0"/>
            </a:endParaRPr>
          </a:p>
          <a:p>
            <a:pPr marL="114300" lvl="1" algn="l">
              <a:lnSpc>
                <a:spcPct val="110000"/>
              </a:lnSpc>
              <a:spcBef>
                <a:spcPct val="0"/>
              </a:spcBef>
              <a:buFontTx/>
              <a:buNone/>
              <a:tabLst>
                <a:tab pos="292100" algn="l"/>
              </a:tabLst>
            </a:pPr>
            <a:r>
              <a:rPr lang="en-US" sz="2000" b="1">
                <a:solidFill>
                  <a:schemeClr val="tx2"/>
                </a:solidFill>
                <a:latin typeface="Arial" charset="0"/>
              </a:rPr>
              <a:t>Bulk container capacities, except for watercraft are: </a:t>
            </a:r>
          </a:p>
          <a:p>
            <a:pPr marL="114300" lvl="1" algn="l">
              <a:lnSpc>
                <a:spcPct val="110000"/>
              </a:lnSpc>
              <a:spcBef>
                <a:spcPct val="0"/>
              </a:spcBef>
              <a:buFontTx/>
              <a:buNone/>
              <a:tabLst>
                <a:tab pos="292100" algn="l"/>
              </a:tabLst>
            </a:pPr>
            <a:endParaRPr lang="en-US" sz="2000" b="1">
              <a:solidFill>
                <a:schemeClr val="tx2"/>
              </a:solidFill>
              <a:latin typeface="Arial" charset="0"/>
            </a:endParaRPr>
          </a:p>
          <a:p>
            <a:pPr marL="114300" lvl="1" algn="l">
              <a:lnSpc>
                <a:spcPct val="110000"/>
              </a:lnSpc>
              <a:spcBef>
                <a:spcPct val="0"/>
              </a:spcBef>
              <a:tabLst>
                <a:tab pos="292100" algn="l"/>
              </a:tabLst>
            </a:pPr>
            <a:r>
              <a:rPr lang="en-US" sz="2000" b="1">
                <a:solidFill>
                  <a:schemeClr val="tx2"/>
                </a:solidFill>
                <a:latin typeface="Arial" charset="0"/>
              </a:rPr>
              <a:t> 	A maximum capacity of more 	than 119 gallons of liquids</a:t>
            </a:r>
            <a:br>
              <a:rPr lang="en-US" sz="2000" b="1">
                <a:solidFill>
                  <a:schemeClr val="tx2"/>
                </a:solidFill>
                <a:latin typeface="Arial" charset="0"/>
              </a:rPr>
            </a:br>
            <a:endParaRPr lang="en-US" sz="2000" b="1">
              <a:solidFill>
                <a:schemeClr val="tx2"/>
              </a:solidFill>
              <a:latin typeface="Arial" charset="0"/>
            </a:endParaRPr>
          </a:p>
          <a:p>
            <a:pPr marL="114300" lvl="1" algn="l">
              <a:lnSpc>
                <a:spcPct val="110000"/>
              </a:lnSpc>
              <a:spcBef>
                <a:spcPct val="0"/>
              </a:spcBef>
              <a:tabLst>
                <a:tab pos="292100" algn="l"/>
              </a:tabLst>
            </a:pPr>
            <a:r>
              <a:rPr lang="en-US" sz="2000" b="1">
                <a:solidFill>
                  <a:schemeClr val="tx2"/>
                </a:solidFill>
                <a:latin typeface="Arial" charset="0"/>
              </a:rPr>
              <a:t>	A maximum net capacity of 		more than 882 pound of solids</a:t>
            </a:r>
            <a:br>
              <a:rPr lang="en-US" sz="2000" b="1">
                <a:solidFill>
                  <a:schemeClr val="tx2"/>
                </a:solidFill>
                <a:latin typeface="Arial" charset="0"/>
              </a:rPr>
            </a:br>
            <a:endParaRPr lang="en-US" sz="2000" b="1">
              <a:solidFill>
                <a:schemeClr val="tx2"/>
              </a:solidFill>
              <a:latin typeface="Arial" charset="0"/>
            </a:endParaRPr>
          </a:p>
          <a:p>
            <a:pPr marL="114300" lvl="1" algn="l">
              <a:lnSpc>
                <a:spcPct val="110000"/>
              </a:lnSpc>
              <a:spcBef>
                <a:spcPct val="0"/>
              </a:spcBef>
              <a:tabLst>
                <a:tab pos="292100" algn="l"/>
              </a:tabLst>
            </a:pPr>
            <a:r>
              <a:rPr lang="en-US" sz="2000" b="1">
                <a:solidFill>
                  <a:schemeClr val="tx2"/>
                </a:solidFill>
                <a:latin typeface="Arial" charset="0"/>
              </a:rPr>
              <a:t> A water capacity greater than 	1,001 pounds for gases</a:t>
            </a:r>
            <a:endParaRPr lang="en-US" sz="2000">
              <a:solidFill>
                <a:srgbClr val="00FF00"/>
              </a:solidFill>
              <a:latin typeface="Times New Roman" pitchFamily="18" charset="0"/>
            </a:endParaRPr>
          </a:p>
        </p:txBody>
      </p:sp>
      <p:sp>
        <p:nvSpPr>
          <p:cNvPr id="68616" name="Oval 8"/>
          <p:cNvSpPr>
            <a:spLocks noChangeArrowheads="1"/>
          </p:cNvSpPr>
          <p:nvPr/>
        </p:nvSpPr>
        <p:spPr bwMode="auto">
          <a:xfrm>
            <a:off x="1841500" y="3302000"/>
            <a:ext cx="2247900" cy="914400"/>
          </a:xfrm>
          <a:prstGeom prst="ellipse">
            <a:avLst/>
          </a:prstGeom>
          <a:noFill/>
          <a:ln w="38100">
            <a:solidFill>
              <a:srgbClr val="00FF00"/>
            </a:solidFill>
            <a:round/>
            <a:headEnd/>
            <a:tailEnd/>
          </a:ln>
          <a:effectLst/>
        </p:spPr>
        <p:txBody>
          <a:bodyPr wrap="none" anchor="ctr"/>
          <a:lstStyle/>
          <a:p>
            <a:endParaRPr lang="en-US"/>
          </a:p>
        </p:txBody>
      </p:sp>
      <p:sp>
        <p:nvSpPr>
          <p:cNvPr id="68617" name="Line 9"/>
          <p:cNvSpPr>
            <a:spLocks noChangeShapeType="1"/>
          </p:cNvSpPr>
          <p:nvPr/>
        </p:nvSpPr>
        <p:spPr bwMode="auto">
          <a:xfrm flipH="1">
            <a:off x="4298950" y="533400"/>
            <a:ext cx="50800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68618" name="Line 10"/>
          <p:cNvSpPr>
            <a:spLocks noChangeShapeType="1"/>
          </p:cNvSpPr>
          <p:nvPr/>
        </p:nvSpPr>
        <p:spPr bwMode="auto">
          <a:xfrm>
            <a:off x="4089400" y="3759200"/>
            <a:ext cx="215900" cy="0"/>
          </a:xfrm>
          <a:prstGeom prst="line">
            <a:avLst/>
          </a:prstGeom>
          <a:noFill/>
          <a:ln w="38100">
            <a:solidFill>
              <a:srgbClr val="00FF00"/>
            </a:solidFill>
            <a:prstDash val="dash"/>
            <a:round/>
            <a:headEnd/>
            <a:tailEnd/>
          </a:ln>
          <a:effectLst/>
        </p:spPr>
        <p:txBody>
          <a:bodyPr wrap="none" anchor="ctr"/>
          <a:lstStyle/>
          <a:p>
            <a:endParaRPr lang="en-US"/>
          </a:p>
        </p:txBody>
      </p:sp>
      <p:sp>
        <p:nvSpPr>
          <p:cNvPr id="68619" name="Line 11"/>
          <p:cNvSpPr>
            <a:spLocks noChangeShapeType="1"/>
          </p:cNvSpPr>
          <p:nvPr/>
        </p:nvSpPr>
        <p:spPr bwMode="auto">
          <a:xfrm flipV="1">
            <a:off x="4318000" y="519113"/>
            <a:ext cx="0" cy="3230562"/>
          </a:xfrm>
          <a:prstGeom prst="line">
            <a:avLst/>
          </a:prstGeom>
          <a:noFill/>
          <a:ln w="38100">
            <a:solidFill>
              <a:srgbClr val="00FF00"/>
            </a:solidFill>
            <a:prstDash val="dash"/>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8616"/>
                                        </p:tgtEl>
                                        <p:attrNameLst>
                                          <p:attrName>style.visibility</p:attrName>
                                        </p:attrNameLst>
                                      </p:cBhvr>
                                      <p:to>
                                        <p:strVal val="visible"/>
                                      </p:to>
                                    </p:set>
                                    <p:animEffect transition="in" filter="wipe(left)">
                                      <p:cBhvr>
                                        <p:cTn id="7" dur="500"/>
                                        <p:tgtEl>
                                          <p:spTgt spid="68616"/>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68618"/>
                                        </p:tgtEl>
                                        <p:attrNameLst>
                                          <p:attrName>style.visibility</p:attrName>
                                        </p:attrNameLst>
                                      </p:cBhvr>
                                      <p:to>
                                        <p:strVal val="visible"/>
                                      </p:to>
                                    </p:set>
                                    <p:animEffect transition="in" filter="wipe(left)">
                                      <p:cBhvr>
                                        <p:cTn id="11" dur="500"/>
                                        <p:tgtEl>
                                          <p:spTgt spid="68618"/>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68619"/>
                                        </p:tgtEl>
                                        <p:attrNameLst>
                                          <p:attrName>style.visibility</p:attrName>
                                        </p:attrNameLst>
                                      </p:cBhvr>
                                      <p:to>
                                        <p:strVal val="visible"/>
                                      </p:to>
                                    </p:set>
                                    <p:animEffect transition="in" filter="wipe(down)">
                                      <p:cBhvr>
                                        <p:cTn id="15" dur="500"/>
                                        <p:tgtEl>
                                          <p:spTgt spid="68619"/>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68617"/>
                                        </p:tgtEl>
                                        <p:attrNameLst>
                                          <p:attrName>style.visibility</p:attrName>
                                        </p:attrNameLst>
                                      </p:cBhvr>
                                      <p:to>
                                        <p:strVal val="visible"/>
                                      </p:to>
                                    </p:set>
                                    <p:animEffect transition="in" filter="wipe(left)">
                                      <p:cBhvr>
                                        <p:cTn id="19" dur="500"/>
                                        <p:tgtEl>
                                          <p:spTgt spid="6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animBg="1"/>
      <p:bldP spid="68617" grpId="0" animBg="1"/>
      <p:bldP spid="68618" grpId="0" animBg="1"/>
      <p:bldP spid="6861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sz="half" idx="4294967295"/>
          </p:nvPr>
        </p:nvPicPr>
        <p:blipFill>
          <a:blip r:embed="rId2" cstate="print"/>
          <a:srcRect/>
          <a:stretch>
            <a:fillRect/>
          </a:stretch>
        </p:blipFill>
        <p:spPr>
          <a:xfrm>
            <a:off x="4343400" y="1828800"/>
            <a:ext cx="4419600" cy="4419600"/>
          </a:xfrm>
          <a:ln>
            <a:solidFill>
              <a:schemeClr val="tx2"/>
            </a:solidFill>
          </a:ln>
        </p:spPr>
      </p:pic>
      <p:sp>
        <p:nvSpPr>
          <p:cNvPr id="53251" name="Rectangle 3"/>
          <p:cNvSpPr>
            <a:spLocks noChangeArrowheads="1"/>
          </p:cNvSpPr>
          <p:nvPr/>
        </p:nvSpPr>
        <p:spPr bwMode="auto">
          <a:xfrm>
            <a:off x="266700" y="901700"/>
            <a:ext cx="8369300" cy="3297238"/>
          </a:xfrm>
          <a:prstGeom prst="rect">
            <a:avLst/>
          </a:prstGeom>
          <a:noFill/>
          <a:ln w="9525">
            <a:noFill/>
            <a:miter lim="800000"/>
            <a:headEnd/>
            <a:tailEnd/>
          </a:ln>
        </p:spPr>
        <p:txBody>
          <a:bodyPr/>
          <a:lstStyle/>
          <a:p>
            <a:pPr algn="l">
              <a:buFontTx/>
              <a:buNone/>
            </a:pPr>
            <a:r>
              <a:rPr lang="en-US" sz="2800"/>
              <a:t>Tube trailers carry from 2 to 20 long cylinders that are permanently mounted on a semi-trailer.</a:t>
            </a:r>
          </a:p>
          <a:p>
            <a:pPr algn="l">
              <a:buFontTx/>
              <a:buNone/>
            </a:pPr>
            <a:r>
              <a:rPr lang="en-US" sz="2000">
                <a:solidFill>
                  <a:srgbClr val="00FF00"/>
                </a:solidFill>
              </a:rPr>
              <a:t>Transport compressed gases such as:</a:t>
            </a:r>
            <a:r>
              <a:rPr lang="en-US" sz="2800">
                <a:solidFill>
                  <a:srgbClr val="00FF00"/>
                </a:solidFill>
              </a:rPr>
              <a:t> </a:t>
            </a:r>
          </a:p>
          <a:p>
            <a:pPr marL="742950" lvl="1" indent="-285750" algn="l">
              <a:buFontTx/>
              <a:buChar char="–"/>
            </a:pPr>
            <a:r>
              <a:rPr lang="en-US" sz="1800" b="1">
                <a:latin typeface="Times New Roman" pitchFamily="18" charset="0"/>
              </a:rPr>
              <a:t>Argon</a:t>
            </a:r>
          </a:p>
          <a:p>
            <a:pPr marL="742950" lvl="1" indent="-285750" algn="l">
              <a:buFontTx/>
              <a:buChar char="–"/>
            </a:pPr>
            <a:r>
              <a:rPr lang="en-US" sz="1800" b="1">
                <a:latin typeface="Times New Roman" pitchFamily="18" charset="0"/>
              </a:rPr>
              <a:t>Helium</a:t>
            </a:r>
          </a:p>
          <a:p>
            <a:pPr marL="742950" lvl="1" indent="-285750" algn="l">
              <a:buFontTx/>
              <a:buChar char="–"/>
            </a:pPr>
            <a:r>
              <a:rPr lang="en-US" sz="1800" b="1">
                <a:latin typeface="Times New Roman" pitchFamily="18" charset="0"/>
              </a:rPr>
              <a:t>Carbon dioxide</a:t>
            </a:r>
          </a:p>
          <a:p>
            <a:pPr marL="742950" lvl="1" indent="-285750" algn="l">
              <a:buFontTx/>
              <a:buChar char="–"/>
            </a:pPr>
            <a:r>
              <a:rPr lang="en-US" sz="1800" b="1">
                <a:latin typeface="Times New Roman" pitchFamily="18" charset="0"/>
              </a:rPr>
              <a:t>Hydrogen</a:t>
            </a:r>
          </a:p>
          <a:p>
            <a:pPr marL="742950" lvl="1" indent="-285750" algn="l">
              <a:buFontTx/>
              <a:buChar char="–"/>
            </a:pPr>
            <a:r>
              <a:rPr lang="en-US" sz="1800" b="1">
                <a:latin typeface="Times New Roman" pitchFamily="18" charset="0"/>
              </a:rPr>
              <a:t>Oxygen</a:t>
            </a:r>
            <a:endParaRPr lang="en-US">
              <a:solidFill>
                <a:srgbClr val="9999FF"/>
              </a:solidFill>
              <a:latin typeface="Times New Roman" pitchFamily="18" charset="0"/>
            </a:endParaRPr>
          </a:p>
        </p:txBody>
      </p:sp>
      <p:sp>
        <p:nvSpPr>
          <p:cNvPr id="53252" name="Rectangle 4"/>
          <p:cNvSpPr>
            <a:spLocks noChangeArrowheads="1"/>
          </p:cNvSpPr>
          <p:nvPr/>
        </p:nvSpPr>
        <p:spPr bwMode="auto">
          <a:xfrm>
            <a:off x="266700" y="190500"/>
            <a:ext cx="8597900" cy="660400"/>
          </a:xfrm>
          <a:prstGeom prst="rect">
            <a:avLst/>
          </a:prstGeom>
          <a:gradFill rotWithShape="0">
            <a:gsLst>
              <a:gs pos="0">
                <a:schemeClr val="bg1"/>
              </a:gs>
              <a:gs pos="50000">
                <a:srgbClr val="FF9900"/>
              </a:gs>
              <a:gs pos="100000">
                <a:schemeClr val="bg1"/>
              </a:gs>
            </a:gsLst>
            <a:lin ang="0" scaled="1"/>
          </a:gradFill>
          <a:ln w="9525">
            <a:noFill/>
            <a:miter lim="800000"/>
            <a:headEnd/>
            <a:tailEnd/>
          </a:ln>
        </p:spPr>
        <p:txBody>
          <a:bodyPr/>
          <a:lstStyle/>
          <a:p>
            <a:pPr algn="l">
              <a:spcBef>
                <a:spcPct val="0"/>
              </a:spcBef>
              <a:buFontTx/>
              <a:buNone/>
            </a:pPr>
            <a:r>
              <a:rPr lang="en-US" sz="3200">
                <a:effectLst>
                  <a:outerShdw blurRad="38100" dist="38100" dir="2700000" algn="tl">
                    <a:srgbClr val="FFFFFF"/>
                  </a:outerShdw>
                </a:effectLst>
              </a:rPr>
              <a:t>Tube Trailers</a:t>
            </a:r>
          </a:p>
        </p:txBody>
      </p:sp>
      <p:sp>
        <p:nvSpPr>
          <p:cNvPr id="53253" name="AutoShape 5"/>
          <p:cNvSpPr>
            <a:spLocks/>
          </p:cNvSpPr>
          <p:nvPr/>
        </p:nvSpPr>
        <p:spPr bwMode="auto">
          <a:xfrm>
            <a:off x="1803400" y="4173538"/>
            <a:ext cx="2271713" cy="619125"/>
          </a:xfrm>
          <a:prstGeom prst="borderCallout2">
            <a:avLst>
              <a:gd name="adj1" fmla="val 18463"/>
              <a:gd name="adj2" fmla="val 103356"/>
              <a:gd name="adj3" fmla="val 18463"/>
              <a:gd name="adj4" fmla="val 103356"/>
              <a:gd name="adj5" fmla="val -44361"/>
              <a:gd name="adj6" fmla="val 182250"/>
            </a:avLst>
          </a:prstGeom>
          <a:solidFill>
            <a:schemeClr val="bg1"/>
          </a:solidFill>
          <a:ln w="38100">
            <a:solidFill>
              <a:schemeClr val="hlink"/>
            </a:solidFill>
            <a:miter lim="800000"/>
            <a:headEnd/>
            <a:tailEnd type="triangle" w="med" len="med"/>
          </a:ln>
          <a:effectLst/>
        </p:spPr>
        <p:txBody>
          <a:bodyPr>
            <a:spAutoFit/>
          </a:bodyPr>
          <a:lstStyle/>
          <a:p>
            <a:pPr>
              <a:spcBef>
                <a:spcPct val="0"/>
              </a:spcBef>
              <a:buFontTx/>
              <a:buNone/>
            </a:pPr>
            <a:r>
              <a:rPr lang="en-US" sz="1600" b="1">
                <a:latin typeface="Arial" charset="0"/>
              </a:rPr>
              <a:t>Permanently Mounted Cylinders</a:t>
            </a:r>
            <a:endParaRPr lang="en-US">
              <a:solidFill>
                <a:schemeClr val="accent2"/>
              </a:solidFill>
              <a:latin typeface="Times New Roman" pitchFamily="18" charset="0"/>
            </a:endParaRPr>
          </a:p>
        </p:txBody>
      </p:sp>
      <p:pic>
        <p:nvPicPr>
          <p:cNvPr id="53254" name="Picture 6"/>
          <p:cNvPicPr>
            <a:picLocks noChangeAspect="1" noChangeArrowheads="1"/>
          </p:cNvPicPr>
          <p:nvPr/>
        </p:nvPicPr>
        <p:blipFill>
          <a:blip r:embed="rId3" cstate="print"/>
          <a:srcRect/>
          <a:stretch>
            <a:fillRect/>
          </a:stretch>
        </p:blipFill>
        <p:spPr bwMode="auto">
          <a:xfrm>
            <a:off x="152400" y="4999038"/>
            <a:ext cx="3860800" cy="1190625"/>
          </a:xfrm>
          <a:prstGeom prst="rect">
            <a:avLst/>
          </a:prstGeom>
          <a:noFill/>
        </p:spPr>
      </p:pic>
      <p:sp>
        <p:nvSpPr>
          <p:cNvPr id="53255"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3253"/>
                                        </p:tgtEl>
                                        <p:attrNameLst>
                                          <p:attrName>style.visibility</p:attrName>
                                        </p:attrNameLst>
                                      </p:cBhvr>
                                      <p:to>
                                        <p:strVal val="visible"/>
                                      </p:to>
                                    </p:set>
                                    <p:animEffect transition="in" filter="wipe(left)">
                                      <p:cBhvr>
                                        <p:cTn id="7" dur="500"/>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990600" y="304800"/>
            <a:ext cx="7189788" cy="584200"/>
          </a:xfrm>
          <a:gradFill rotWithShape="0">
            <a:gsLst>
              <a:gs pos="0">
                <a:schemeClr val="bg1"/>
              </a:gs>
              <a:gs pos="50000">
                <a:srgbClr val="0000FF"/>
              </a:gs>
              <a:gs pos="100000">
                <a:schemeClr val="bg1"/>
              </a:gs>
            </a:gsLst>
            <a:lin ang="0" scaled="1"/>
          </a:gradFill>
        </p:spPr>
        <p:txBody>
          <a:bodyPr/>
          <a:lstStyle/>
          <a:p>
            <a:pPr algn="l"/>
            <a:r>
              <a:rPr lang="en-US" sz="3200">
                <a:solidFill>
                  <a:schemeClr val="tx1"/>
                </a:solidFill>
              </a:rPr>
              <a:t>Pressure Cargo Tanks</a:t>
            </a:r>
            <a:endParaRPr lang="en-US"/>
          </a:p>
        </p:txBody>
      </p:sp>
      <p:pic>
        <p:nvPicPr>
          <p:cNvPr id="54275" name="Picture 3"/>
          <p:cNvPicPr>
            <a:picLocks noGrp="1" noChangeAspect="1" noChangeArrowheads="1"/>
          </p:cNvPicPr>
          <p:nvPr>
            <p:ph sz="half" idx="1"/>
          </p:nvPr>
        </p:nvPicPr>
        <p:blipFill>
          <a:blip r:embed="rId2" cstate="print"/>
          <a:srcRect/>
          <a:stretch>
            <a:fillRect/>
          </a:stretch>
        </p:blipFill>
        <p:spPr>
          <a:xfrm>
            <a:off x="4140200" y="2535238"/>
            <a:ext cx="4613275" cy="3484562"/>
          </a:xfrm>
          <a:ln>
            <a:solidFill>
              <a:schemeClr val="hlink"/>
            </a:solidFill>
          </a:ln>
        </p:spPr>
      </p:pic>
      <p:sp>
        <p:nvSpPr>
          <p:cNvPr id="54276" name="Rectangle 4"/>
          <p:cNvSpPr>
            <a:spLocks noChangeArrowheads="1"/>
          </p:cNvSpPr>
          <p:nvPr/>
        </p:nvSpPr>
        <p:spPr bwMode="auto">
          <a:xfrm>
            <a:off x="431800" y="990600"/>
            <a:ext cx="8712200" cy="2070100"/>
          </a:xfrm>
          <a:prstGeom prst="rect">
            <a:avLst/>
          </a:prstGeom>
          <a:noFill/>
          <a:ln w="9525">
            <a:noFill/>
            <a:miter lim="800000"/>
            <a:headEnd/>
            <a:tailEnd/>
          </a:ln>
          <a:effectLst/>
        </p:spPr>
        <p:txBody>
          <a:bodyPr/>
          <a:lstStyle/>
          <a:p>
            <a:pPr algn="l">
              <a:lnSpc>
                <a:spcPct val="120000"/>
              </a:lnSpc>
              <a:buFontTx/>
              <a:buNone/>
            </a:pPr>
            <a:r>
              <a:rPr lang="en-US" sz="2800">
                <a:solidFill>
                  <a:srgbClr val="00FF00"/>
                </a:solidFill>
              </a:rPr>
              <a:t>Circular cross-section and round</a:t>
            </a:r>
            <a:r>
              <a:rPr lang="en-US" sz="2800"/>
              <a:t> </a:t>
            </a:r>
            <a:r>
              <a:rPr lang="en-US" sz="2800">
                <a:solidFill>
                  <a:srgbClr val="00FF00"/>
                </a:solidFill>
              </a:rPr>
              <a:t>ends</a:t>
            </a:r>
            <a:endParaRPr lang="en-US" sz="2800"/>
          </a:p>
          <a:p>
            <a:pPr algn="l">
              <a:lnSpc>
                <a:spcPct val="120000"/>
              </a:lnSpc>
              <a:buFontTx/>
              <a:buNone/>
            </a:pPr>
            <a:r>
              <a:rPr lang="en-US" b="1">
                <a:solidFill>
                  <a:schemeClr val="accent2"/>
                </a:solidFill>
                <a:effectLst>
                  <a:outerShdw blurRad="38100" dist="38100" dir="2700000" algn="tl">
                    <a:srgbClr val="000000"/>
                  </a:outerShdw>
                </a:effectLst>
              </a:rPr>
              <a:t>Top 2/3 of the tank is highly reflective or painted white</a:t>
            </a:r>
            <a:endParaRPr lang="en-US" sz="2800"/>
          </a:p>
          <a:p>
            <a:pPr algn="l">
              <a:lnSpc>
                <a:spcPct val="120000"/>
              </a:lnSpc>
              <a:buFontTx/>
              <a:buNone/>
            </a:pPr>
            <a:r>
              <a:rPr lang="en-US" sz="2000" b="1"/>
              <a:t>Tanks transport liquefied gases, such as:</a:t>
            </a:r>
            <a:endParaRPr lang="en-US" sz="2800" b="1"/>
          </a:p>
          <a:p>
            <a:pPr marL="222250" lvl="1" indent="6350" algn="l">
              <a:lnSpc>
                <a:spcPct val="120000"/>
              </a:lnSpc>
              <a:buFontTx/>
              <a:buChar char="–"/>
            </a:pPr>
            <a:r>
              <a:rPr lang="en-US" sz="1800" b="1">
                <a:solidFill>
                  <a:srgbClr val="CC99FF"/>
                </a:solidFill>
                <a:latin typeface="Times New Roman" pitchFamily="18" charset="0"/>
              </a:rPr>
              <a:t> Anhydrous ammonia</a:t>
            </a:r>
          </a:p>
          <a:p>
            <a:pPr marL="222250" lvl="1" indent="6350" algn="l">
              <a:lnSpc>
                <a:spcPct val="120000"/>
              </a:lnSpc>
              <a:buFontTx/>
              <a:buChar char="–"/>
            </a:pPr>
            <a:r>
              <a:rPr lang="en-US" sz="1800" b="1">
                <a:solidFill>
                  <a:srgbClr val="CC99FF"/>
                </a:solidFill>
                <a:latin typeface="Times New Roman" pitchFamily="18" charset="0"/>
              </a:rPr>
              <a:t> Butane</a:t>
            </a:r>
          </a:p>
          <a:p>
            <a:pPr marL="222250" lvl="1" indent="6350" algn="l">
              <a:lnSpc>
                <a:spcPct val="120000"/>
              </a:lnSpc>
              <a:buFontTx/>
              <a:buChar char="–"/>
            </a:pPr>
            <a:r>
              <a:rPr lang="en-US" sz="1800" b="1">
                <a:solidFill>
                  <a:srgbClr val="CC99FF"/>
                </a:solidFill>
                <a:latin typeface="Times New Roman" pitchFamily="18" charset="0"/>
              </a:rPr>
              <a:t> Propane</a:t>
            </a:r>
          </a:p>
          <a:p>
            <a:pPr marL="222250" lvl="1" indent="6350" algn="l">
              <a:lnSpc>
                <a:spcPct val="120000"/>
              </a:lnSpc>
              <a:buFontTx/>
              <a:buChar char="–"/>
            </a:pPr>
            <a:r>
              <a:rPr lang="en-US" sz="1800" b="1">
                <a:solidFill>
                  <a:srgbClr val="CC99FF"/>
                </a:solidFill>
                <a:latin typeface="Times New Roman" pitchFamily="18" charset="0"/>
              </a:rPr>
              <a:t> Chlorine</a:t>
            </a:r>
          </a:p>
        </p:txBody>
      </p:sp>
      <p:sp>
        <p:nvSpPr>
          <p:cNvPr id="54277" name="Oval 5"/>
          <p:cNvSpPr>
            <a:spLocks noChangeArrowheads="1"/>
          </p:cNvSpPr>
          <p:nvPr/>
        </p:nvSpPr>
        <p:spPr bwMode="auto">
          <a:xfrm>
            <a:off x="3594100" y="2743200"/>
            <a:ext cx="1524000" cy="1524000"/>
          </a:xfrm>
          <a:prstGeom prst="ellipse">
            <a:avLst/>
          </a:prstGeom>
          <a:noFill/>
          <a:ln w="57150">
            <a:solidFill>
              <a:srgbClr val="00FF00"/>
            </a:solidFill>
            <a:round/>
            <a:headEnd/>
            <a:tailEnd/>
          </a:ln>
          <a:effectLst/>
        </p:spPr>
        <p:txBody>
          <a:bodyPr wrap="none" anchor="ctr"/>
          <a:lstStyle/>
          <a:p>
            <a:pPr>
              <a:spcBef>
                <a:spcPct val="0"/>
              </a:spcBef>
              <a:buFontTx/>
              <a:buNone/>
            </a:pPr>
            <a:endParaRPr lang="en-US" sz="1800" b="1">
              <a:solidFill>
                <a:schemeClr val="accent2"/>
              </a:solidFill>
              <a:latin typeface="Helvetica" charset="0"/>
            </a:endParaRPr>
          </a:p>
        </p:txBody>
      </p:sp>
      <p:sp>
        <p:nvSpPr>
          <p:cNvPr id="54278" name="AutoShape 6"/>
          <p:cNvSpPr>
            <a:spLocks/>
          </p:cNvSpPr>
          <p:nvPr/>
        </p:nvSpPr>
        <p:spPr bwMode="auto">
          <a:xfrm>
            <a:off x="990600" y="4276725"/>
            <a:ext cx="2438400" cy="374650"/>
          </a:xfrm>
          <a:prstGeom prst="borderCallout2">
            <a:avLst>
              <a:gd name="adj1" fmla="val 30509"/>
              <a:gd name="adj2" fmla="val 103125"/>
              <a:gd name="adj3" fmla="val 30509"/>
              <a:gd name="adj4" fmla="val 108528"/>
              <a:gd name="adj5" fmla="val -36866"/>
              <a:gd name="adj6" fmla="val 118750"/>
            </a:avLst>
          </a:prstGeom>
          <a:solidFill>
            <a:schemeClr val="bg2"/>
          </a:solidFill>
          <a:ln w="38100">
            <a:solidFill>
              <a:srgbClr val="00FF00"/>
            </a:solidFill>
            <a:miter lim="800000"/>
            <a:headEnd/>
            <a:tailEnd/>
          </a:ln>
          <a:effectLst/>
        </p:spPr>
        <p:txBody>
          <a:bodyPr>
            <a:spAutoFit/>
          </a:bodyPr>
          <a:lstStyle/>
          <a:p>
            <a:pPr algn="r">
              <a:spcBef>
                <a:spcPct val="0"/>
              </a:spcBef>
              <a:buFontTx/>
              <a:buNone/>
            </a:pPr>
            <a:r>
              <a:rPr lang="en-US" sz="1600" b="1">
                <a:latin typeface="Arial" charset="0"/>
              </a:rPr>
              <a:t>Circular, Rounded End</a:t>
            </a:r>
            <a:endParaRPr lang="en-US">
              <a:solidFill>
                <a:schemeClr val="accent1"/>
              </a:solidFill>
              <a:latin typeface="Times New Roman" pitchFamily="18" charset="0"/>
            </a:endParaRPr>
          </a:p>
        </p:txBody>
      </p:sp>
      <p:sp>
        <p:nvSpPr>
          <p:cNvPr id="54279" name="AutoShape 7"/>
          <p:cNvSpPr>
            <a:spLocks/>
          </p:cNvSpPr>
          <p:nvPr/>
        </p:nvSpPr>
        <p:spPr bwMode="auto">
          <a:xfrm>
            <a:off x="7010400" y="2514600"/>
            <a:ext cx="1657350" cy="619125"/>
          </a:xfrm>
          <a:prstGeom prst="borderCallout2">
            <a:avLst>
              <a:gd name="adj1" fmla="val 18463"/>
              <a:gd name="adj2" fmla="val -4597"/>
              <a:gd name="adj3" fmla="val 18463"/>
              <a:gd name="adj4" fmla="val -4597"/>
              <a:gd name="adj5" fmla="val 118463"/>
              <a:gd name="adj6" fmla="val -52778"/>
            </a:avLst>
          </a:prstGeom>
          <a:solidFill>
            <a:schemeClr val="bg1"/>
          </a:solidFill>
          <a:ln w="38100">
            <a:solidFill>
              <a:schemeClr val="accent2"/>
            </a:solidFill>
            <a:miter lim="800000"/>
            <a:headEnd/>
            <a:tailEnd type="triangle" w="med" len="med"/>
          </a:ln>
          <a:effectLst/>
        </p:spPr>
        <p:txBody>
          <a:bodyPr>
            <a:spAutoFit/>
          </a:bodyPr>
          <a:lstStyle/>
          <a:p>
            <a:pPr algn="l">
              <a:spcBef>
                <a:spcPct val="0"/>
              </a:spcBef>
              <a:buFontTx/>
              <a:buNone/>
            </a:pPr>
            <a:r>
              <a:rPr lang="en-US" sz="1600" b="1">
                <a:latin typeface="Arial" charset="0"/>
              </a:rPr>
              <a:t>Reflective or Painted White</a:t>
            </a:r>
            <a:endParaRPr lang="en-US">
              <a:solidFill>
                <a:schemeClr val="accent2"/>
              </a:solidFill>
              <a:latin typeface="Times New Roman" pitchFamily="18" charset="0"/>
            </a:endParaRPr>
          </a:p>
        </p:txBody>
      </p:sp>
      <p:pic>
        <p:nvPicPr>
          <p:cNvPr id="54280" name="Picture 8"/>
          <p:cNvPicPr>
            <a:picLocks noChangeAspect="1" noChangeArrowheads="1"/>
          </p:cNvPicPr>
          <p:nvPr/>
        </p:nvPicPr>
        <p:blipFill>
          <a:blip r:embed="rId3" cstate="print"/>
          <a:srcRect/>
          <a:stretch>
            <a:fillRect/>
          </a:stretch>
        </p:blipFill>
        <p:spPr bwMode="auto">
          <a:xfrm>
            <a:off x="381000" y="5199063"/>
            <a:ext cx="3657600" cy="927100"/>
          </a:xfrm>
          <a:prstGeom prst="rect">
            <a:avLst/>
          </a:prstGeom>
          <a:noFill/>
        </p:spPr>
      </p:pic>
      <p:sp>
        <p:nvSpPr>
          <p:cNvPr id="54281"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4278"/>
                                        </p:tgtEl>
                                        <p:attrNameLst>
                                          <p:attrName>style.visibility</p:attrName>
                                        </p:attrNameLst>
                                      </p:cBhvr>
                                      <p:to>
                                        <p:strVal val="visible"/>
                                      </p:to>
                                    </p:set>
                                    <p:animEffect transition="in" filter="wipe(left)">
                                      <p:cBhvr>
                                        <p:cTn id="7" dur="500"/>
                                        <p:tgtEl>
                                          <p:spTgt spid="54278"/>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4277"/>
                                        </p:tgtEl>
                                        <p:attrNameLst>
                                          <p:attrName>style.visibility</p:attrName>
                                        </p:attrNameLst>
                                      </p:cBhvr>
                                      <p:to>
                                        <p:strVal val="visible"/>
                                      </p:to>
                                    </p:set>
                                    <p:animEffect transition="in" filter="wipe(left)">
                                      <p:cBhvr>
                                        <p:cTn id="11" dur="500"/>
                                        <p:tgtEl>
                                          <p:spTgt spid="54277"/>
                                        </p:tgtEl>
                                      </p:cBhvr>
                                    </p:animEffect>
                                  </p:childTnLst>
                                </p:cTn>
                              </p:par>
                            </p:childTnLst>
                          </p:cTn>
                        </p:par>
                        <p:par>
                          <p:cTn id="12" fill="hold">
                            <p:stCondLst>
                              <p:cond delay="2000"/>
                            </p:stCondLst>
                            <p:childTnLst>
                              <p:par>
                                <p:cTn id="13" presetID="22" presetClass="entr" presetSubtype="2" fill="hold" grpId="0" nodeType="afterEffect">
                                  <p:stCondLst>
                                    <p:cond delay="1000"/>
                                  </p:stCondLst>
                                  <p:childTnLst>
                                    <p:set>
                                      <p:cBhvr>
                                        <p:cTn id="14" dur="1" fill="hold">
                                          <p:stCondLst>
                                            <p:cond delay="0"/>
                                          </p:stCondLst>
                                        </p:cTn>
                                        <p:tgtEl>
                                          <p:spTgt spid="54279"/>
                                        </p:tgtEl>
                                        <p:attrNameLst>
                                          <p:attrName>style.visibility</p:attrName>
                                        </p:attrNameLst>
                                      </p:cBhvr>
                                      <p:to>
                                        <p:strVal val="visible"/>
                                      </p:to>
                                    </p:set>
                                    <p:animEffect transition="in" filter="wipe(right)">
                                      <p:cBhvr>
                                        <p:cTn id="15" dur="500"/>
                                        <p:tgtEl>
                                          <p:spTgt spid="54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autoUpdateAnimBg="0"/>
      <p:bldP spid="54278" grpId="0" animBg="1" autoUpdateAnimBg="0"/>
      <p:bldP spid="54279"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914400" y="228600"/>
            <a:ext cx="7189788" cy="723900"/>
          </a:xfrm>
          <a:gradFill rotWithShape="0">
            <a:gsLst>
              <a:gs pos="0">
                <a:schemeClr val="bg1"/>
              </a:gs>
              <a:gs pos="50000">
                <a:srgbClr val="00FF00"/>
              </a:gs>
              <a:gs pos="100000">
                <a:schemeClr val="bg1"/>
              </a:gs>
            </a:gsLst>
            <a:lin ang="0" scaled="1"/>
          </a:gradFill>
        </p:spPr>
        <p:txBody>
          <a:bodyPr/>
          <a:lstStyle/>
          <a:p>
            <a:pPr algn="l"/>
            <a:r>
              <a:rPr lang="en-US" sz="3200">
                <a:solidFill>
                  <a:schemeClr val="tx1"/>
                </a:solidFill>
              </a:rPr>
              <a:t>Corrosive Liquid Cargo Tanks</a:t>
            </a:r>
          </a:p>
        </p:txBody>
      </p:sp>
      <p:sp>
        <p:nvSpPr>
          <p:cNvPr id="57347" name="Rectangle 1027"/>
          <p:cNvSpPr>
            <a:spLocks noGrp="1" noChangeArrowheads="1"/>
          </p:cNvSpPr>
          <p:nvPr>
            <p:ph type="body" sz="half" idx="2"/>
          </p:nvPr>
        </p:nvSpPr>
        <p:spPr>
          <a:xfrm>
            <a:off x="276225" y="1295400"/>
            <a:ext cx="8867775" cy="2349500"/>
          </a:xfrm>
        </p:spPr>
        <p:txBody>
          <a:bodyPr/>
          <a:lstStyle/>
          <a:p>
            <a:pPr marL="0" indent="0">
              <a:buFontTx/>
              <a:buNone/>
            </a:pPr>
            <a:r>
              <a:rPr lang="en-US" sz="2800"/>
              <a:t>Circular cross-sections and flat ends</a:t>
            </a:r>
          </a:p>
          <a:p>
            <a:pPr marL="0" indent="0">
              <a:buFontTx/>
              <a:buNone/>
            </a:pPr>
            <a:r>
              <a:rPr lang="en-US" sz="2400">
                <a:solidFill>
                  <a:srgbClr val="CC99FF"/>
                </a:solidFill>
              </a:rPr>
              <a:t>Relatively small diameter</a:t>
            </a:r>
          </a:p>
          <a:p>
            <a:pPr marL="0" indent="0">
              <a:buFontTx/>
              <a:buNone/>
            </a:pPr>
            <a:r>
              <a:rPr lang="en-US" sz="2400">
                <a:solidFill>
                  <a:srgbClr val="CC99FF"/>
                </a:solidFill>
              </a:rPr>
              <a:t>Tanks usually have visible ring stiffeners, although an outer metal “skin” may be present</a:t>
            </a:r>
          </a:p>
          <a:p>
            <a:pPr marL="0" indent="0">
              <a:buFontTx/>
              <a:buNone/>
            </a:pPr>
            <a:r>
              <a:rPr lang="en-US" sz="2000">
                <a:solidFill>
                  <a:srgbClr val="FFFF00"/>
                </a:solidFill>
              </a:rPr>
              <a:t>Tanks transport high-density liquids, such as</a:t>
            </a:r>
            <a:r>
              <a:rPr lang="en-US" sz="2000" b="1">
                <a:solidFill>
                  <a:srgbClr val="FFFF00"/>
                </a:solidFill>
              </a:rPr>
              <a:t>:</a:t>
            </a:r>
            <a:endParaRPr lang="en-US" sz="2800" b="1">
              <a:solidFill>
                <a:srgbClr val="FFFF00"/>
              </a:solidFill>
              <a:effectLst>
                <a:outerShdw blurRad="38100" dist="38100" dir="2700000" algn="tl">
                  <a:srgbClr val="000000"/>
                </a:outerShdw>
              </a:effectLst>
            </a:endParaRPr>
          </a:p>
          <a:p>
            <a:pPr lvl="1"/>
            <a:r>
              <a:rPr lang="en-US" sz="1800" b="1">
                <a:solidFill>
                  <a:srgbClr val="00FF00"/>
                </a:solidFill>
              </a:rPr>
              <a:t>Sodium hydroxide</a:t>
            </a:r>
          </a:p>
          <a:p>
            <a:pPr lvl="1"/>
            <a:r>
              <a:rPr lang="en-US" sz="1800" b="1">
                <a:solidFill>
                  <a:srgbClr val="00FF00"/>
                </a:solidFill>
              </a:rPr>
              <a:t>Sulfuric acid</a:t>
            </a:r>
          </a:p>
          <a:p>
            <a:pPr lvl="1"/>
            <a:r>
              <a:rPr lang="en-US" sz="1800" b="1">
                <a:solidFill>
                  <a:srgbClr val="00FF00"/>
                </a:solidFill>
              </a:rPr>
              <a:t>Hydrochloric acid</a:t>
            </a:r>
            <a:endParaRPr lang="en-US" sz="2400" b="1"/>
          </a:p>
        </p:txBody>
      </p:sp>
      <p:pic>
        <p:nvPicPr>
          <p:cNvPr id="57348" name="Picture 1028"/>
          <p:cNvPicPr>
            <a:picLocks noGrp="1" noChangeAspect="1" noChangeArrowheads="1"/>
          </p:cNvPicPr>
          <p:nvPr>
            <p:ph sz="half" idx="1"/>
          </p:nvPr>
        </p:nvPicPr>
        <p:blipFill>
          <a:blip r:embed="rId2" cstate="print"/>
          <a:srcRect/>
          <a:stretch>
            <a:fillRect/>
          </a:stretch>
        </p:blipFill>
        <p:spPr>
          <a:xfrm>
            <a:off x="4149725" y="3429000"/>
            <a:ext cx="4259263" cy="2667000"/>
          </a:xfrm>
          <a:ln>
            <a:solidFill>
              <a:srgbClr val="00FF00"/>
            </a:solidFill>
          </a:ln>
        </p:spPr>
      </p:pic>
      <p:sp>
        <p:nvSpPr>
          <p:cNvPr id="57349" name="Oval 1029"/>
          <p:cNvSpPr>
            <a:spLocks noChangeArrowheads="1"/>
          </p:cNvSpPr>
          <p:nvPr/>
        </p:nvSpPr>
        <p:spPr bwMode="auto">
          <a:xfrm>
            <a:off x="7162800" y="3886200"/>
            <a:ext cx="1096963" cy="1212850"/>
          </a:xfrm>
          <a:prstGeom prst="ellipse">
            <a:avLst/>
          </a:prstGeom>
          <a:noFill/>
          <a:ln w="57150">
            <a:solidFill>
              <a:schemeClr val="accent1"/>
            </a:solidFill>
            <a:round/>
            <a:headEnd/>
            <a:tailEnd/>
          </a:ln>
          <a:effectLst/>
        </p:spPr>
        <p:txBody>
          <a:bodyPr wrap="none" anchor="ctr"/>
          <a:lstStyle/>
          <a:p>
            <a:pPr>
              <a:spcBef>
                <a:spcPct val="0"/>
              </a:spcBef>
              <a:buFontTx/>
              <a:buNone/>
            </a:pPr>
            <a:endParaRPr lang="en-US" sz="1800" b="1">
              <a:solidFill>
                <a:schemeClr val="accent2"/>
              </a:solidFill>
              <a:latin typeface="Helvetica" charset="0"/>
            </a:endParaRPr>
          </a:p>
        </p:txBody>
      </p:sp>
      <p:sp>
        <p:nvSpPr>
          <p:cNvPr id="57350" name="AutoShape 1030"/>
          <p:cNvSpPr>
            <a:spLocks/>
          </p:cNvSpPr>
          <p:nvPr/>
        </p:nvSpPr>
        <p:spPr bwMode="auto">
          <a:xfrm>
            <a:off x="4143375" y="3352800"/>
            <a:ext cx="2206625" cy="374650"/>
          </a:xfrm>
          <a:prstGeom prst="borderCallout2">
            <a:avLst>
              <a:gd name="adj1" fmla="val 30509"/>
              <a:gd name="adj2" fmla="val 103454"/>
              <a:gd name="adj3" fmla="val 30509"/>
              <a:gd name="adj4" fmla="val 135106"/>
              <a:gd name="adj5" fmla="val 148306"/>
              <a:gd name="adj6" fmla="val 166833"/>
            </a:avLst>
          </a:prstGeom>
          <a:solidFill>
            <a:schemeClr val="bg2"/>
          </a:solidFill>
          <a:ln w="38100">
            <a:solidFill>
              <a:schemeClr val="accent1"/>
            </a:solidFill>
            <a:miter lim="800000"/>
            <a:headEnd/>
            <a:tailEnd/>
          </a:ln>
          <a:effectLst/>
        </p:spPr>
        <p:txBody>
          <a:bodyPr>
            <a:spAutoFit/>
          </a:bodyPr>
          <a:lstStyle/>
          <a:p>
            <a:pPr>
              <a:spcBef>
                <a:spcPct val="0"/>
              </a:spcBef>
              <a:buFontTx/>
              <a:buNone/>
            </a:pPr>
            <a:r>
              <a:rPr lang="en-US" sz="1600" b="1">
                <a:latin typeface="Arial" charset="0"/>
              </a:rPr>
              <a:t>Circular, Flat End</a:t>
            </a:r>
            <a:endParaRPr lang="en-US">
              <a:solidFill>
                <a:schemeClr val="accent1"/>
              </a:solidFill>
              <a:latin typeface="Times New Roman" pitchFamily="18" charset="0"/>
            </a:endParaRPr>
          </a:p>
        </p:txBody>
      </p:sp>
      <p:sp>
        <p:nvSpPr>
          <p:cNvPr id="57351" name="AutoShape 1031"/>
          <p:cNvSpPr>
            <a:spLocks/>
          </p:cNvSpPr>
          <p:nvPr/>
        </p:nvSpPr>
        <p:spPr bwMode="auto">
          <a:xfrm>
            <a:off x="2133600" y="4495800"/>
            <a:ext cx="2271713" cy="374650"/>
          </a:xfrm>
          <a:prstGeom prst="borderCallout2">
            <a:avLst>
              <a:gd name="adj1" fmla="val 30509"/>
              <a:gd name="adj2" fmla="val 103356"/>
              <a:gd name="adj3" fmla="val 30509"/>
              <a:gd name="adj4" fmla="val 135500"/>
              <a:gd name="adj5" fmla="val 59745"/>
              <a:gd name="adj6" fmla="val 165620"/>
            </a:avLst>
          </a:prstGeom>
          <a:solidFill>
            <a:schemeClr val="bg1"/>
          </a:solidFill>
          <a:ln w="38100">
            <a:solidFill>
              <a:schemeClr val="hlink"/>
            </a:solidFill>
            <a:miter lim="800000"/>
            <a:headEnd/>
            <a:tailEnd type="triangle" w="med" len="med"/>
          </a:ln>
          <a:effectLst/>
        </p:spPr>
        <p:txBody>
          <a:bodyPr>
            <a:spAutoFit/>
          </a:bodyPr>
          <a:lstStyle/>
          <a:p>
            <a:pPr>
              <a:spcBef>
                <a:spcPct val="0"/>
              </a:spcBef>
              <a:buFontTx/>
              <a:buNone/>
            </a:pPr>
            <a:r>
              <a:rPr lang="en-US" sz="1600" b="1">
                <a:latin typeface="Arial" charset="0"/>
              </a:rPr>
              <a:t>Stiffening Rings</a:t>
            </a:r>
            <a:endParaRPr lang="en-US">
              <a:solidFill>
                <a:schemeClr val="accent2"/>
              </a:solidFill>
              <a:latin typeface="Times New Roman" pitchFamily="18" charset="0"/>
            </a:endParaRPr>
          </a:p>
        </p:txBody>
      </p:sp>
      <p:pic>
        <p:nvPicPr>
          <p:cNvPr id="57352" name="Picture 1032"/>
          <p:cNvPicPr>
            <a:picLocks noChangeAspect="1" noChangeArrowheads="1"/>
          </p:cNvPicPr>
          <p:nvPr/>
        </p:nvPicPr>
        <p:blipFill>
          <a:blip r:embed="rId3" cstate="print"/>
          <a:srcRect/>
          <a:stretch>
            <a:fillRect/>
          </a:stretch>
        </p:blipFill>
        <p:spPr bwMode="auto">
          <a:xfrm>
            <a:off x="292100" y="5237163"/>
            <a:ext cx="3657600" cy="901700"/>
          </a:xfrm>
          <a:prstGeom prst="rect">
            <a:avLst/>
          </a:prstGeom>
          <a:noFill/>
        </p:spPr>
      </p:pic>
      <p:sp>
        <p:nvSpPr>
          <p:cNvPr id="57353" name="Text Box 103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7350"/>
                                        </p:tgtEl>
                                        <p:attrNameLst>
                                          <p:attrName>style.visibility</p:attrName>
                                        </p:attrNameLst>
                                      </p:cBhvr>
                                      <p:to>
                                        <p:strVal val="visible"/>
                                      </p:to>
                                    </p:set>
                                    <p:animEffect transition="in" filter="wipe(left)">
                                      <p:cBhvr>
                                        <p:cTn id="7" dur="500"/>
                                        <p:tgtEl>
                                          <p:spTgt spid="57350"/>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57349"/>
                                        </p:tgtEl>
                                        <p:attrNameLst>
                                          <p:attrName>style.visibility</p:attrName>
                                        </p:attrNameLst>
                                      </p:cBhvr>
                                      <p:to>
                                        <p:strVal val="visible"/>
                                      </p:to>
                                    </p:set>
                                    <p:animEffect transition="in" filter="wipe(left)">
                                      <p:cBhvr>
                                        <p:cTn id="11" dur="500"/>
                                        <p:tgtEl>
                                          <p:spTgt spid="57349"/>
                                        </p:tgtEl>
                                      </p:cBhvr>
                                    </p:animEffect>
                                  </p:childTnLst>
                                </p:cTn>
                              </p:par>
                            </p:childTnLst>
                          </p:cTn>
                        </p:par>
                        <p:par>
                          <p:cTn id="12" fill="hold">
                            <p:stCondLst>
                              <p:cond delay="2000"/>
                            </p:stCondLst>
                            <p:childTnLst>
                              <p:par>
                                <p:cTn id="13" presetID="22" presetClass="entr" presetSubtype="8" fill="hold" grpId="0" nodeType="afterEffect">
                                  <p:stCondLst>
                                    <p:cond delay="1000"/>
                                  </p:stCondLst>
                                  <p:childTnLst>
                                    <p:set>
                                      <p:cBhvr>
                                        <p:cTn id="14" dur="1" fill="hold">
                                          <p:stCondLst>
                                            <p:cond delay="0"/>
                                          </p:stCondLst>
                                        </p:cTn>
                                        <p:tgtEl>
                                          <p:spTgt spid="57351"/>
                                        </p:tgtEl>
                                        <p:attrNameLst>
                                          <p:attrName>style.visibility</p:attrName>
                                        </p:attrNameLst>
                                      </p:cBhvr>
                                      <p:to>
                                        <p:strVal val="visible"/>
                                      </p:to>
                                    </p:set>
                                    <p:animEffect transition="in" filter="wipe(left)">
                                      <p:cBhvr>
                                        <p:cTn id="15" dur="500"/>
                                        <p:tgtEl>
                                          <p:spTgt spid="57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9" grpId="0" animBg="1" autoUpdateAnimBg="0"/>
      <p:bldP spid="57350" grpId="0" animBg="1" autoUpdateAnimBg="0"/>
      <p:bldP spid="57351"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90588" y="711200"/>
            <a:ext cx="7437437" cy="622300"/>
          </a:xfrm>
          <a:gradFill rotWithShape="0">
            <a:gsLst>
              <a:gs pos="0">
                <a:schemeClr val="bg1"/>
              </a:gs>
              <a:gs pos="50000">
                <a:schemeClr val="hlink"/>
              </a:gs>
              <a:gs pos="100000">
                <a:schemeClr val="bg1"/>
              </a:gs>
            </a:gsLst>
            <a:lin ang="0" scaled="1"/>
          </a:gradFill>
        </p:spPr>
        <p:txBody>
          <a:bodyPr/>
          <a:lstStyle/>
          <a:p>
            <a:pPr algn="l"/>
            <a:r>
              <a:rPr lang="en-US" sz="3200">
                <a:solidFill>
                  <a:schemeClr val="tx1"/>
                </a:solidFill>
              </a:rPr>
              <a:t>Low Pressure Cargo Tanks</a:t>
            </a:r>
          </a:p>
        </p:txBody>
      </p:sp>
      <p:sp>
        <p:nvSpPr>
          <p:cNvPr id="56323" name="Rectangle 3"/>
          <p:cNvSpPr>
            <a:spLocks noGrp="1" noChangeArrowheads="1"/>
          </p:cNvSpPr>
          <p:nvPr>
            <p:ph type="body" sz="half" idx="2"/>
          </p:nvPr>
        </p:nvSpPr>
        <p:spPr>
          <a:xfrm>
            <a:off x="250825" y="1219200"/>
            <a:ext cx="8509000" cy="2997200"/>
          </a:xfrm>
        </p:spPr>
        <p:txBody>
          <a:bodyPr/>
          <a:lstStyle/>
          <a:p>
            <a:pPr marL="0" indent="0">
              <a:lnSpc>
                <a:spcPct val="110000"/>
              </a:lnSpc>
              <a:buFontTx/>
              <a:buNone/>
            </a:pPr>
            <a:r>
              <a:rPr lang="en-US" sz="2800" b="1">
                <a:solidFill>
                  <a:schemeClr val="accent2"/>
                </a:solidFill>
                <a:effectLst>
                  <a:outerShdw blurRad="38100" dist="38100" dir="2700000" algn="tl">
                    <a:srgbClr val="000000"/>
                  </a:outerShdw>
                </a:effectLst>
              </a:rPr>
              <a:t>Horseshoe shaped cross-sections with circular, flat ends</a:t>
            </a:r>
            <a:r>
              <a:rPr lang="en-US" sz="2800">
                <a:solidFill>
                  <a:schemeClr val="accent2"/>
                </a:solidFill>
              </a:rPr>
              <a:t> </a:t>
            </a:r>
            <a:r>
              <a:rPr lang="en-US" sz="2800"/>
              <a:t/>
            </a:r>
            <a:br>
              <a:rPr lang="en-US" sz="2800"/>
            </a:br>
            <a:r>
              <a:rPr lang="en-US" sz="2400">
                <a:solidFill>
                  <a:schemeClr val="tx2"/>
                </a:solidFill>
              </a:rPr>
              <a:t>May have rollover protection</a:t>
            </a:r>
            <a:endParaRPr lang="en-US" sz="2800"/>
          </a:p>
          <a:p>
            <a:pPr marL="0" indent="0">
              <a:lnSpc>
                <a:spcPct val="110000"/>
              </a:lnSpc>
              <a:buFontTx/>
              <a:buNone/>
            </a:pPr>
            <a:r>
              <a:rPr lang="en-US" sz="2000">
                <a:solidFill>
                  <a:srgbClr val="00FF00"/>
                </a:solidFill>
              </a:rPr>
              <a:t>Tanks transport:</a:t>
            </a:r>
            <a:endParaRPr lang="en-US" sz="2800"/>
          </a:p>
          <a:p>
            <a:pPr lvl="1">
              <a:lnSpc>
                <a:spcPct val="110000"/>
              </a:lnSpc>
            </a:pPr>
            <a:r>
              <a:rPr lang="en-US" sz="1800" b="1">
                <a:solidFill>
                  <a:srgbClr val="CC99FF"/>
                </a:solidFill>
              </a:rPr>
              <a:t>Flammable or </a:t>
            </a:r>
          </a:p>
          <a:p>
            <a:pPr lvl="1">
              <a:lnSpc>
                <a:spcPct val="110000"/>
              </a:lnSpc>
              <a:buFontTx/>
              <a:buNone/>
            </a:pPr>
            <a:r>
              <a:rPr lang="en-US" sz="1800" b="1">
                <a:solidFill>
                  <a:srgbClr val="CC99FF"/>
                </a:solidFill>
              </a:rPr>
              <a:t>	combustible liquids</a:t>
            </a:r>
          </a:p>
          <a:p>
            <a:pPr lvl="1">
              <a:lnSpc>
                <a:spcPct val="110000"/>
              </a:lnSpc>
            </a:pPr>
            <a:r>
              <a:rPr lang="en-US" sz="1800" b="1">
                <a:solidFill>
                  <a:srgbClr val="CC99FF"/>
                </a:solidFill>
              </a:rPr>
              <a:t>Mild corrosives</a:t>
            </a:r>
          </a:p>
          <a:p>
            <a:pPr lvl="1">
              <a:lnSpc>
                <a:spcPct val="110000"/>
              </a:lnSpc>
            </a:pPr>
            <a:r>
              <a:rPr lang="en-US" sz="1800" b="1">
                <a:solidFill>
                  <a:srgbClr val="CC99FF"/>
                </a:solidFill>
              </a:rPr>
              <a:t>Poisons</a:t>
            </a:r>
          </a:p>
          <a:p>
            <a:pPr lvl="1">
              <a:lnSpc>
                <a:spcPct val="110000"/>
              </a:lnSpc>
            </a:pPr>
            <a:r>
              <a:rPr lang="en-US" sz="1800" b="1">
                <a:solidFill>
                  <a:srgbClr val="CC99FF"/>
                </a:solidFill>
              </a:rPr>
              <a:t>Many other liquids</a:t>
            </a:r>
          </a:p>
        </p:txBody>
      </p:sp>
      <p:pic>
        <p:nvPicPr>
          <p:cNvPr id="56324" name="Picture 4"/>
          <p:cNvPicPr>
            <a:picLocks noChangeAspect="1" noChangeArrowheads="1"/>
          </p:cNvPicPr>
          <p:nvPr/>
        </p:nvPicPr>
        <p:blipFill>
          <a:blip r:embed="rId2" cstate="print"/>
          <a:srcRect/>
          <a:stretch>
            <a:fillRect/>
          </a:stretch>
        </p:blipFill>
        <p:spPr bwMode="auto">
          <a:xfrm>
            <a:off x="381000" y="5334000"/>
            <a:ext cx="4292600" cy="1266825"/>
          </a:xfrm>
          <a:prstGeom prst="rect">
            <a:avLst/>
          </a:prstGeom>
          <a:noFill/>
        </p:spPr>
      </p:pic>
      <p:pic>
        <p:nvPicPr>
          <p:cNvPr id="56325" name="Picture 5"/>
          <p:cNvPicPr>
            <a:picLocks noGrp="1" noChangeAspect="1" noChangeArrowheads="1"/>
          </p:cNvPicPr>
          <p:nvPr>
            <p:ph sz="half" idx="1"/>
          </p:nvPr>
        </p:nvPicPr>
        <p:blipFill>
          <a:blip r:embed="rId3" cstate="print"/>
          <a:srcRect/>
          <a:stretch>
            <a:fillRect/>
          </a:stretch>
        </p:blipFill>
        <p:spPr>
          <a:xfrm>
            <a:off x="4572000" y="2971800"/>
            <a:ext cx="4267200" cy="3176588"/>
          </a:xfrm>
          <a:ln>
            <a:solidFill>
              <a:schemeClr val="hlink"/>
            </a:solidFill>
          </a:ln>
        </p:spPr>
      </p:pic>
      <p:sp>
        <p:nvSpPr>
          <p:cNvPr id="56326" name="Oval 6"/>
          <p:cNvSpPr>
            <a:spLocks noChangeArrowheads="1"/>
          </p:cNvSpPr>
          <p:nvPr/>
        </p:nvSpPr>
        <p:spPr bwMode="auto">
          <a:xfrm>
            <a:off x="7721600" y="2832100"/>
            <a:ext cx="1371600" cy="1371600"/>
          </a:xfrm>
          <a:prstGeom prst="ellipse">
            <a:avLst/>
          </a:prstGeom>
          <a:noFill/>
          <a:ln w="57150">
            <a:solidFill>
              <a:schemeClr val="accent2"/>
            </a:solidFill>
            <a:round/>
            <a:headEnd/>
            <a:tailEnd/>
          </a:ln>
          <a:effectLst/>
        </p:spPr>
        <p:txBody>
          <a:bodyPr wrap="none" anchor="ctr"/>
          <a:lstStyle/>
          <a:p>
            <a:pPr>
              <a:spcBef>
                <a:spcPct val="0"/>
              </a:spcBef>
              <a:buFontTx/>
              <a:buNone/>
            </a:pPr>
            <a:endParaRPr lang="en-US" sz="1800" b="1">
              <a:solidFill>
                <a:schemeClr val="accent2"/>
              </a:solidFill>
              <a:latin typeface="Helvetica" charset="0"/>
            </a:endParaRPr>
          </a:p>
        </p:txBody>
      </p:sp>
      <p:sp>
        <p:nvSpPr>
          <p:cNvPr id="56327" name="AutoShape 7"/>
          <p:cNvSpPr>
            <a:spLocks/>
          </p:cNvSpPr>
          <p:nvPr/>
        </p:nvSpPr>
        <p:spPr bwMode="auto">
          <a:xfrm>
            <a:off x="5638800" y="3276600"/>
            <a:ext cx="1955800" cy="374650"/>
          </a:xfrm>
          <a:prstGeom prst="borderCallout2">
            <a:avLst>
              <a:gd name="adj1" fmla="val 30509"/>
              <a:gd name="adj2" fmla="val 103898"/>
              <a:gd name="adj3" fmla="val 30509"/>
              <a:gd name="adj4" fmla="val 125894"/>
              <a:gd name="adj5" fmla="val 191949"/>
              <a:gd name="adj6" fmla="val 148051"/>
            </a:avLst>
          </a:prstGeom>
          <a:solidFill>
            <a:schemeClr val="bg2"/>
          </a:solidFill>
          <a:ln w="38100">
            <a:solidFill>
              <a:schemeClr val="accent2"/>
            </a:solidFill>
            <a:miter lim="800000"/>
            <a:headEnd/>
            <a:tailEnd/>
          </a:ln>
          <a:effectLst/>
        </p:spPr>
        <p:txBody>
          <a:bodyPr>
            <a:spAutoFit/>
          </a:bodyPr>
          <a:lstStyle/>
          <a:p>
            <a:pPr algn="r">
              <a:spcBef>
                <a:spcPct val="0"/>
              </a:spcBef>
              <a:buFontTx/>
              <a:buNone/>
            </a:pPr>
            <a:r>
              <a:rPr lang="en-US" sz="1600" b="1">
                <a:latin typeface="Arial" charset="0"/>
              </a:rPr>
              <a:t>Circular, Flat End</a:t>
            </a:r>
            <a:endParaRPr lang="en-US">
              <a:solidFill>
                <a:schemeClr val="accent1"/>
              </a:solidFill>
              <a:latin typeface="Times New Roman" pitchFamily="18" charset="0"/>
            </a:endParaRPr>
          </a:p>
        </p:txBody>
      </p:sp>
      <p:sp>
        <p:nvSpPr>
          <p:cNvPr id="56328" name="AutoShape 8"/>
          <p:cNvSpPr>
            <a:spLocks/>
          </p:cNvSpPr>
          <p:nvPr/>
        </p:nvSpPr>
        <p:spPr bwMode="auto">
          <a:xfrm flipH="1">
            <a:off x="5486400" y="6096000"/>
            <a:ext cx="2179638" cy="374650"/>
          </a:xfrm>
          <a:prstGeom prst="borderCallout3">
            <a:avLst>
              <a:gd name="adj1" fmla="val 30505"/>
              <a:gd name="adj2" fmla="val 103495"/>
              <a:gd name="adj3" fmla="val 30505"/>
              <a:gd name="adj4" fmla="val 106333"/>
              <a:gd name="adj5" fmla="val -123301"/>
              <a:gd name="adj6" fmla="val 106333"/>
              <a:gd name="adj7" fmla="val -486014"/>
              <a:gd name="adj8" fmla="val 70134"/>
            </a:avLst>
          </a:prstGeom>
          <a:solidFill>
            <a:schemeClr val="bg2"/>
          </a:solidFill>
          <a:ln w="38100">
            <a:solidFill>
              <a:srgbClr val="00FF00"/>
            </a:solidFill>
            <a:miter lim="800000"/>
            <a:headEnd/>
            <a:tailEnd type="triangle" w="med" len="med"/>
          </a:ln>
          <a:effectLst/>
        </p:spPr>
        <p:txBody>
          <a:bodyPr>
            <a:spAutoFit/>
          </a:bodyPr>
          <a:lstStyle/>
          <a:p>
            <a:pPr>
              <a:spcBef>
                <a:spcPct val="0"/>
              </a:spcBef>
              <a:buFontTx/>
              <a:buNone/>
            </a:pPr>
            <a:r>
              <a:rPr lang="en-US" sz="1600" b="1">
                <a:latin typeface="Arial" charset="0"/>
              </a:rPr>
              <a:t>Stiffening Rings</a:t>
            </a:r>
          </a:p>
        </p:txBody>
      </p:sp>
      <p:sp>
        <p:nvSpPr>
          <p:cNvPr id="56329"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56330" name="AutoShape 10"/>
          <p:cNvSpPr>
            <a:spLocks/>
          </p:cNvSpPr>
          <p:nvPr/>
        </p:nvSpPr>
        <p:spPr bwMode="auto">
          <a:xfrm>
            <a:off x="5181600" y="2209800"/>
            <a:ext cx="2209800" cy="374650"/>
          </a:xfrm>
          <a:prstGeom prst="borderCallout2">
            <a:avLst>
              <a:gd name="adj1" fmla="val 18463"/>
              <a:gd name="adj2" fmla="val 103449"/>
              <a:gd name="adj3" fmla="val 18463"/>
              <a:gd name="adj4" fmla="val 123778"/>
              <a:gd name="adj5" fmla="val 395384"/>
              <a:gd name="adj6" fmla="val 144255"/>
            </a:avLst>
          </a:prstGeom>
          <a:solidFill>
            <a:schemeClr val="bg2"/>
          </a:solidFill>
          <a:ln w="38100">
            <a:solidFill>
              <a:schemeClr val="tx2"/>
            </a:solidFill>
            <a:miter lim="800000"/>
            <a:headEnd/>
            <a:tailEnd/>
          </a:ln>
          <a:effectLst/>
        </p:spPr>
        <p:txBody>
          <a:bodyPr>
            <a:spAutoFit/>
          </a:bodyPr>
          <a:lstStyle/>
          <a:p>
            <a:pPr>
              <a:spcBef>
                <a:spcPct val="0"/>
              </a:spcBef>
              <a:buFontTx/>
              <a:buNone/>
            </a:pPr>
            <a:r>
              <a:rPr lang="en-US" sz="1600" b="1">
                <a:latin typeface="Arial" charset="0"/>
              </a:rPr>
              <a:t>Rollover Protection</a:t>
            </a:r>
            <a:endParaRPr lang="en-US">
              <a:solidFill>
                <a:schemeClr val="accent1"/>
              </a:solidFill>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6327"/>
                                        </p:tgtEl>
                                        <p:attrNameLst>
                                          <p:attrName>style.visibility</p:attrName>
                                        </p:attrNameLst>
                                      </p:cBhvr>
                                      <p:to>
                                        <p:strVal val="visible"/>
                                      </p:to>
                                    </p:set>
                                    <p:animEffect transition="in" filter="wipe(left)">
                                      <p:cBhvr>
                                        <p:cTn id="7" dur="500"/>
                                        <p:tgtEl>
                                          <p:spTgt spid="56327"/>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56330"/>
                                        </p:tgtEl>
                                        <p:attrNameLst>
                                          <p:attrName>style.visibility</p:attrName>
                                        </p:attrNameLst>
                                      </p:cBhvr>
                                      <p:to>
                                        <p:strVal val="visible"/>
                                      </p:to>
                                    </p:set>
                                    <p:animEffect transition="in" filter="wipe(left)">
                                      <p:cBhvr>
                                        <p:cTn id="11" dur="500"/>
                                        <p:tgtEl>
                                          <p:spTgt spid="56330"/>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56326"/>
                                        </p:tgtEl>
                                        <p:attrNameLst>
                                          <p:attrName>style.visibility</p:attrName>
                                        </p:attrNameLst>
                                      </p:cBhvr>
                                      <p:to>
                                        <p:strVal val="visible"/>
                                      </p:to>
                                    </p:set>
                                    <p:animEffect transition="in" filter="wipe(left)">
                                      <p:cBhvr>
                                        <p:cTn id="15" dur="500"/>
                                        <p:tgtEl>
                                          <p:spTgt spid="56326"/>
                                        </p:tgtEl>
                                      </p:cBhvr>
                                    </p:animEffect>
                                  </p:childTnLst>
                                </p:cTn>
                              </p:par>
                            </p:childTnLst>
                          </p:cTn>
                        </p:par>
                        <p:par>
                          <p:cTn id="16" fill="hold">
                            <p:stCondLst>
                              <p:cond delay="3500"/>
                            </p:stCondLst>
                            <p:childTnLst>
                              <p:par>
                                <p:cTn id="17" presetID="22" presetClass="entr" presetSubtype="4" fill="hold" grpId="0" nodeType="afterEffect">
                                  <p:stCondLst>
                                    <p:cond delay="0"/>
                                  </p:stCondLst>
                                  <p:childTnLst>
                                    <p:set>
                                      <p:cBhvr>
                                        <p:cTn id="18" dur="1" fill="hold">
                                          <p:stCondLst>
                                            <p:cond delay="0"/>
                                          </p:stCondLst>
                                        </p:cTn>
                                        <p:tgtEl>
                                          <p:spTgt spid="56328"/>
                                        </p:tgtEl>
                                        <p:attrNameLst>
                                          <p:attrName>style.visibility</p:attrName>
                                        </p:attrNameLst>
                                      </p:cBhvr>
                                      <p:to>
                                        <p:strVal val="visible"/>
                                      </p:to>
                                    </p:set>
                                    <p:animEffect transition="in" filter="wipe(down)">
                                      <p:cBhvr>
                                        <p:cTn id="19"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autoUpdateAnimBg="0"/>
      <p:bldP spid="56327" grpId="0" animBg="1" autoUpdateAnimBg="0"/>
      <p:bldP spid="56328" grpId="0" animBg="1" autoUpdateAnimBg="0"/>
      <p:bldP spid="56330"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14400" y="0"/>
            <a:ext cx="7481888" cy="1066800"/>
          </a:xfrm>
          <a:gradFill rotWithShape="0">
            <a:gsLst>
              <a:gs pos="0">
                <a:schemeClr val="bg1"/>
              </a:gs>
              <a:gs pos="50000">
                <a:schemeClr val="accent1"/>
              </a:gs>
              <a:gs pos="100000">
                <a:schemeClr val="bg1"/>
              </a:gs>
            </a:gsLst>
            <a:lin ang="0" scaled="1"/>
          </a:gradFill>
        </p:spPr>
        <p:txBody>
          <a:bodyPr/>
          <a:lstStyle/>
          <a:p>
            <a:pPr algn="l"/>
            <a:r>
              <a:rPr lang="en-US" sz="3200">
                <a:solidFill>
                  <a:schemeClr val="tx1"/>
                </a:solidFill>
              </a:rPr>
              <a:t>Non-Pressure Cargo Tanks</a:t>
            </a:r>
          </a:p>
        </p:txBody>
      </p:sp>
      <p:pic>
        <p:nvPicPr>
          <p:cNvPr id="55299" name="Picture 3"/>
          <p:cNvPicPr>
            <a:picLocks noGrp="1" noChangeAspect="1" noChangeArrowheads="1"/>
          </p:cNvPicPr>
          <p:nvPr>
            <p:ph sz="half" idx="1"/>
          </p:nvPr>
        </p:nvPicPr>
        <p:blipFill>
          <a:blip r:embed="rId2" cstate="print"/>
          <a:srcRect/>
          <a:stretch>
            <a:fillRect/>
          </a:stretch>
        </p:blipFill>
        <p:spPr>
          <a:xfrm>
            <a:off x="3733800" y="2590800"/>
            <a:ext cx="4705350" cy="2513013"/>
          </a:xfrm>
          <a:ln>
            <a:solidFill>
              <a:srgbClr val="CCFFCC"/>
            </a:solidFill>
          </a:ln>
        </p:spPr>
      </p:pic>
      <p:sp>
        <p:nvSpPr>
          <p:cNvPr id="55300" name="Rectangle 4"/>
          <p:cNvSpPr>
            <a:spLocks noChangeArrowheads="1"/>
          </p:cNvSpPr>
          <p:nvPr/>
        </p:nvSpPr>
        <p:spPr bwMode="auto">
          <a:xfrm>
            <a:off x="352425" y="990600"/>
            <a:ext cx="8791575" cy="3314700"/>
          </a:xfrm>
          <a:prstGeom prst="rect">
            <a:avLst/>
          </a:prstGeom>
          <a:noFill/>
          <a:ln w="9525">
            <a:noFill/>
            <a:miter lim="800000"/>
            <a:headEnd/>
            <a:tailEnd/>
          </a:ln>
          <a:effectLst/>
        </p:spPr>
        <p:txBody>
          <a:bodyPr/>
          <a:lstStyle/>
          <a:p>
            <a:pPr marL="342900" indent="-342900" algn="l">
              <a:lnSpc>
                <a:spcPct val="130000"/>
              </a:lnSpc>
              <a:buFontTx/>
              <a:buNone/>
            </a:pPr>
            <a:r>
              <a:rPr lang="en-US" sz="2800">
                <a:solidFill>
                  <a:schemeClr val="accent1"/>
                </a:solidFill>
              </a:rPr>
              <a:t>Elliptical cross-section with flat ends</a:t>
            </a:r>
            <a:endParaRPr lang="en-US" sz="2800"/>
          </a:p>
          <a:p>
            <a:pPr marL="342900" indent="-342900" algn="l">
              <a:lnSpc>
                <a:spcPct val="130000"/>
              </a:lnSpc>
              <a:buFontTx/>
              <a:buNone/>
            </a:pPr>
            <a:r>
              <a:rPr lang="en-US">
                <a:solidFill>
                  <a:srgbClr val="00FF00"/>
                </a:solidFill>
              </a:rPr>
              <a:t>Usually has more than one compartment</a:t>
            </a:r>
            <a:endParaRPr lang="en-US" sz="2800"/>
          </a:p>
          <a:p>
            <a:pPr marL="342900" indent="-342900" algn="l">
              <a:lnSpc>
                <a:spcPct val="130000"/>
              </a:lnSpc>
              <a:buFontTx/>
              <a:buNone/>
            </a:pPr>
            <a:r>
              <a:rPr lang="en-US" sz="2000" b="1">
                <a:solidFill>
                  <a:schemeClr val="accent2"/>
                </a:solidFill>
              </a:rPr>
              <a:t>Tanks transport petroleum products such as:</a:t>
            </a:r>
            <a:endParaRPr lang="en-US" sz="2800" b="1">
              <a:solidFill>
                <a:schemeClr val="accent2"/>
              </a:solidFill>
            </a:endParaRPr>
          </a:p>
          <a:p>
            <a:pPr marL="742950" lvl="1" indent="-285750" algn="l">
              <a:lnSpc>
                <a:spcPct val="130000"/>
              </a:lnSpc>
              <a:buFontTx/>
              <a:buChar char="–"/>
            </a:pPr>
            <a:r>
              <a:rPr lang="en-US" sz="1800" b="1">
                <a:solidFill>
                  <a:schemeClr val="tx2"/>
                </a:solidFill>
                <a:latin typeface="Times New Roman" pitchFamily="18" charset="0"/>
              </a:rPr>
              <a:t>Gasoline</a:t>
            </a:r>
          </a:p>
          <a:p>
            <a:pPr marL="742950" lvl="1" indent="-285750" algn="l">
              <a:lnSpc>
                <a:spcPct val="130000"/>
              </a:lnSpc>
              <a:buFontTx/>
              <a:buChar char="–"/>
            </a:pPr>
            <a:r>
              <a:rPr lang="en-US" sz="1800" b="1">
                <a:solidFill>
                  <a:schemeClr val="tx2"/>
                </a:solidFill>
                <a:latin typeface="Times New Roman" pitchFamily="18" charset="0"/>
              </a:rPr>
              <a:t>Fuel oil</a:t>
            </a:r>
          </a:p>
          <a:p>
            <a:pPr marL="742950" lvl="1" indent="-285750" algn="l">
              <a:lnSpc>
                <a:spcPct val="130000"/>
              </a:lnSpc>
              <a:buFontTx/>
              <a:buChar char="–"/>
            </a:pPr>
            <a:r>
              <a:rPr lang="en-US" sz="1800" b="1">
                <a:solidFill>
                  <a:schemeClr val="tx2"/>
                </a:solidFill>
                <a:latin typeface="Times New Roman" pitchFamily="18" charset="0"/>
              </a:rPr>
              <a:t>Jet fuels</a:t>
            </a:r>
          </a:p>
        </p:txBody>
      </p:sp>
      <p:sp>
        <p:nvSpPr>
          <p:cNvPr id="55301" name="Oval 5"/>
          <p:cNvSpPr>
            <a:spLocks noChangeArrowheads="1"/>
          </p:cNvSpPr>
          <p:nvPr/>
        </p:nvSpPr>
        <p:spPr bwMode="auto">
          <a:xfrm>
            <a:off x="3581400" y="2794000"/>
            <a:ext cx="1701800" cy="1295400"/>
          </a:xfrm>
          <a:prstGeom prst="ellipse">
            <a:avLst/>
          </a:prstGeom>
          <a:noFill/>
          <a:ln w="57150">
            <a:solidFill>
              <a:schemeClr val="accent1"/>
            </a:solidFill>
            <a:round/>
            <a:headEnd/>
            <a:tailEnd/>
          </a:ln>
          <a:effectLst/>
        </p:spPr>
        <p:txBody>
          <a:bodyPr wrap="none" anchor="ctr"/>
          <a:lstStyle/>
          <a:p>
            <a:endParaRPr lang="en-US"/>
          </a:p>
        </p:txBody>
      </p:sp>
      <p:sp>
        <p:nvSpPr>
          <p:cNvPr id="55302" name="AutoShape 6"/>
          <p:cNvSpPr>
            <a:spLocks/>
          </p:cNvSpPr>
          <p:nvPr/>
        </p:nvSpPr>
        <p:spPr bwMode="auto">
          <a:xfrm>
            <a:off x="6575425" y="2168525"/>
            <a:ext cx="1981200" cy="619125"/>
          </a:xfrm>
          <a:prstGeom prst="borderCallout2">
            <a:avLst>
              <a:gd name="adj1" fmla="val 18463"/>
              <a:gd name="adj2" fmla="val -3847"/>
              <a:gd name="adj3" fmla="val 18463"/>
              <a:gd name="adj4" fmla="val -22995"/>
              <a:gd name="adj5" fmla="val 137694"/>
              <a:gd name="adj6" fmla="val -71634"/>
            </a:avLst>
          </a:prstGeom>
          <a:solidFill>
            <a:schemeClr val="bg2"/>
          </a:solidFill>
          <a:ln w="38100">
            <a:solidFill>
              <a:schemeClr val="accent1"/>
            </a:solidFill>
            <a:miter lim="800000"/>
            <a:headEnd/>
            <a:tailEnd/>
          </a:ln>
          <a:effectLst/>
        </p:spPr>
        <p:txBody>
          <a:bodyPr>
            <a:spAutoFit/>
          </a:bodyPr>
          <a:lstStyle/>
          <a:p>
            <a:pPr algn="l">
              <a:spcBef>
                <a:spcPct val="0"/>
              </a:spcBef>
              <a:buFontTx/>
              <a:buNone/>
            </a:pPr>
            <a:r>
              <a:rPr lang="en-US" sz="1600" b="1">
                <a:latin typeface="Arial" charset="0"/>
              </a:rPr>
              <a:t>Elliptical Cross-Section, Flat End</a:t>
            </a:r>
            <a:endParaRPr lang="en-US">
              <a:solidFill>
                <a:schemeClr val="accent1"/>
              </a:solidFill>
              <a:latin typeface="Times New Roman" pitchFamily="18" charset="0"/>
            </a:endParaRPr>
          </a:p>
        </p:txBody>
      </p:sp>
      <p:sp>
        <p:nvSpPr>
          <p:cNvPr id="55303" name="AutoShape 7"/>
          <p:cNvSpPr>
            <a:spLocks/>
          </p:cNvSpPr>
          <p:nvPr/>
        </p:nvSpPr>
        <p:spPr bwMode="auto">
          <a:xfrm>
            <a:off x="6165850" y="5786438"/>
            <a:ext cx="1803400" cy="374650"/>
          </a:xfrm>
          <a:prstGeom prst="borderCallout3">
            <a:avLst>
              <a:gd name="adj1" fmla="val 30509"/>
              <a:gd name="adj2" fmla="val 104227"/>
              <a:gd name="adj3" fmla="val 30509"/>
              <a:gd name="adj4" fmla="val 111972"/>
              <a:gd name="adj5" fmla="val -113981"/>
              <a:gd name="adj6" fmla="val 111972"/>
              <a:gd name="adj7" fmla="val -568222"/>
              <a:gd name="adj8" fmla="val 89347"/>
            </a:avLst>
          </a:prstGeom>
          <a:solidFill>
            <a:schemeClr val="bg2"/>
          </a:solidFill>
          <a:ln w="38100">
            <a:solidFill>
              <a:srgbClr val="00FF00"/>
            </a:solidFill>
            <a:miter lim="800000"/>
            <a:headEnd/>
            <a:tailEnd type="triangle" w="med" len="med"/>
          </a:ln>
          <a:effectLst/>
        </p:spPr>
        <p:txBody>
          <a:bodyPr>
            <a:spAutoFit/>
          </a:bodyPr>
          <a:lstStyle/>
          <a:p>
            <a:pPr algn="l">
              <a:spcBef>
                <a:spcPct val="0"/>
              </a:spcBef>
              <a:buFontTx/>
              <a:buNone/>
            </a:pPr>
            <a:r>
              <a:rPr lang="en-US" sz="1600" b="1">
                <a:latin typeface="Arial" charset="0"/>
              </a:rPr>
              <a:t>Compartment 3</a:t>
            </a:r>
          </a:p>
        </p:txBody>
      </p:sp>
      <p:pic>
        <p:nvPicPr>
          <p:cNvPr id="55304" name="Picture 8"/>
          <p:cNvPicPr>
            <a:picLocks noChangeAspect="1" noChangeArrowheads="1"/>
          </p:cNvPicPr>
          <p:nvPr/>
        </p:nvPicPr>
        <p:blipFill>
          <a:blip r:embed="rId3" cstate="print"/>
          <a:srcRect/>
          <a:stretch>
            <a:fillRect/>
          </a:stretch>
        </p:blipFill>
        <p:spPr bwMode="auto">
          <a:xfrm>
            <a:off x="330200" y="5237163"/>
            <a:ext cx="3657600" cy="939800"/>
          </a:xfrm>
          <a:prstGeom prst="rect">
            <a:avLst/>
          </a:prstGeom>
          <a:noFill/>
        </p:spPr>
      </p:pic>
      <p:sp>
        <p:nvSpPr>
          <p:cNvPr id="55305" name="AutoShape 9"/>
          <p:cNvSpPr>
            <a:spLocks/>
          </p:cNvSpPr>
          <p:nvPr/>
        </p:nvSpPr>
        <p:spPr bwMode="auto">
          <a:xfrm>
            <a:off x="4230688" y="4872038"/>
            <a:ext cx="1803400" cy="374650"/>
          </a:xfrm>
          <a:prstGeom prst="borderCallout3">
            <a:avLst>
              <a:gd name="adj1" fmla="val 30509"/>
              <a:gd name="adj2" fmla="val 104227"/>
              <a:gd name="adj3" fmla="val 30509"/>
              <a:gd name="adj4" fmla="val 111972"/>
              <a:gd name="adj5" fmla="val -79662"/>
              <a:gd name="adj6" fmla="val 111972"/>
              <a:gd name="adj7" fmla="val -317375"/>
              <a:gd name="adj8" fmla="val 78787"/>
            </a:avLst>
          </a:prstGeom>
          <a:solidFill>
            <a:schemeClr val="bg2"/>
          </a:solidFill>
          <a:ln w="38100">
            <a:solidFill>
              <a:srgbClr val="00FF00"/>
            </a:solidFill>
            <a:miter lim="800000"/>
            <a:headEnd/>
            <a:tailEnd type="triangle" w="med" len="med"/>
          </a:ln>
          <a:effectLst/>
        </p:spPr>
        <p:txBody>
          <a:bodyPr>
            <a:spAutoFit/>
          </a:bodyPr>
          <a:lstStyle/>
          <a:p>
            <a:pPr algn="l">
              <a:spcBef>
                <a:spcPct val="0"/>
              </a:spcBef>
              <a:buFontTx/>
              <a:buNone/>
            </a:pPr>
            <a:r>
              <a:rPr lang="en-US" sz="1600" b="1">
                <a:latin typeface="Arial" charset="0"/>
              </a:rPr>
              <a:t>Compartment 1</a:t>
            </a:r>
          </a:p>
        </p:txBody>
      </p:sp>
      <p:sp>
        <p:nvSpPr>
          <p:cNvPr id="55306" name="AutoShape 10"/>
          <p:cNvSpPr>
            <a:spLocks/>
          </p:cNvSpPr>
          <p:nvPr/>
        </p:nvSpPr>
        <p:spPr bwMode="auto">
          <a:xfrm>
            <a:off x="5168900" y="5326063"/>
            <a:ext cx="1803400" cy="374650"/>
          </a:xfrm>
          <a:prstGeom prst="borderCallout3">
            <a:avLst>
              <a:gd name="adj1" fmla="val 30509"/>
              <a:gd name="adj2" fmla="val 104227"/>
              <a:gd name="adj3" fmla="val 30509"/>
              <a:gd name="adj4" fmla="val 111972"/>
              <a:gd name="adj5" fmla="val -119491"/>
              <a:gd name="adj6" fmla="val 111972"/>
              <a:gd name="adj7" fmla="val -443644"/>
              <a:gd name="adj8" fmla="val 92606"/>
            </a:avLst>
          </a:prstGeom>
          <a:solidFill>
            <a:schemeClr val="bg2"/>
          </a:solidFill>
          <a:ln w="38100">
            <a:solidFill>
              <a:srgbClr val="00FF00"/>
            </a:solidFill>
            <a:miter lim="800000"/>
            <a:headEnd/>
            <a:tailEnd type="triangle" w="med" len="med"/>
          </a:ln>
          <a:effectLst/>
        </p:spPr>
        <p:txBody>
          <a:bodyPr>
            <a:spAutoFit/>
          </a:bodyPr>
          <a:lstStyle/>
          <a:p>
            <a:pPr algn="l">
              <a:spcBef>
                <a:spcPct val="0"/>
              </a:spcBef>
              <a:buFontTx/>
              <a:buNone/>
            </a:pPr>
            <a:r>
              <a:rPr lang="en-US" sz="1600" b="1">
                <a:latin typeface="Arial" charset="0"/>
              </a:rPr>
              <a:t>Compartment 2</a:t>
            </a:r>
          </a:p>
        </p:txBody>
      </p:sp>
      <p:sp>
        <p:nvSpPr>
          <p:cNvPr id="55307" name="Text Box 11"/>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1000"/>
                                  </p:stCondLst>
                                  <p:childTnLst>
                                    <p:set>
                                      <p:cBhvr>
                                        <p:cTn id="6" dur="1" fill="hold">
                                          <p:stCondLst>
                                            <p:cond delay="0"/>
                                          </p:stCondLst>
                                        </p:cTn>
                                        <p:tgtEl>
                                          <p:spTgt spid="55302"/>
                                        </p:tgtEl>
                                        <p:attrNameLst>
                                          <p:attrName>style.visibility</p:attrName>
                                        </p:attrNameLst>
                                      </p:cBhvr>
                                      <p:to>
                                        <p:strVal val="visible"/>
                                      </p:to>
                                    </p:set>
                                    <p:animEffect transition="in" filter="wipe(right)">
                                      <p:cBhvr>
                                        <p:cTn id="7" dur="500"/>
                                        <p:tgtEl>
                                          <p:spTgt spid="55302"/>
                                        </p:tgtEl>
                                      </p:cBhvr>
                                    </p:animEffect>
                                  </p:childTnLst>
                                </p:cTn>
                              </p:par>
                            </p:childTnLst>
                          </p:cTn>
                        </p:par>
                        <p:par>
                          <p:cTn id="8" fill="hold">
                            <p:stCondLst>
                              <p:cond delay="1500"/>
                            </p:stCondLst>
                            <p:childTnLst>
                              <p:par>
                                <p:cTn id="9" presetID="22" presetClass="entr" presetSubtype="2" fill="hold" grpId="0" nodeType="afterEffect">
                                  <p:stCondLst>
                                    <p:cond delay="0"/>
                                  </p:stCondLst>
                                  <p:childTnLst>
                                    <p:set>
                                      <p:cBhvr>
                                        <p:cTn id="10" dur="1" fill="hold">
                                          <p:stCondLst>
                                            <p:cond delay="0"/>
                                          </p:stCondLst>
                                        </p:cTn>
                                        <p:tgtEl>
                                          <p:spTgt spid="55301"/>
                                        </p:tgtEl>
                                        <p:attrNameLst>
                                          <p:attrName>style.visibility</p:attrName>
                                        </p:attrNameLst>
                                      </p:cBhvr>
                                      <p:to>
                                        <p:strVal val="visible"/>
                                      </p:to>
                                    </p:set>
                                    <p:animEffect transition="in" filter="wipe(right)">
                                      <p:cBhvr>
                                        <p:cTn id="11" dur="500"/>
                                        <p:tgtEl>
                                          <p:spTgt spid="55301"/>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55305"/>
                                        </p:tgtEl>
                                        <p:attrNameLst>
                                          <p:attrName>style.visibility</p:attrName>
                                        </p:attrNameLst>
                                      </p:cBhvr>
                                      <p:to>
                                        <p:strVal val="visible"/>
                                      </p:to>
                                    </p:set>
                                    <p:animEffect transition="in" filter="wipe(down)">
                                      <p:cBhvr>
                                        <p:cTn id="15" dur="500"/>
                                        <p:tgtEl>
                                          <p:spTgt spid="55305"/>
                                        </p:tgtEl>
                                      </p:cBhvr>
                                    </p:animEffect>
                                  </p:childTnLst>
                                </p:cTn>
                              </p:par>
                            </p:childTnLst>
                          </p:cTn>
                        </p:par>
                        <p:par>
                          <p:cTn id="16" fill="hold">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55306"/>
                                        </p:tgtEl>
                                        <p:attrNameLst>
                                          <p:attrName>style.visibility</p:attrName>
                                        </p:attrNameLst>
                                      </p:cBhvr>
                                      <p:to>
                                        <p:strVal val="visible"/>
                                      </p:to>
                                    </p:set>
                                    <p:animEffect transition="in" filter="wipe(down)">
                                      <p:cBhvr>
                                        <p:cTn id="19" dur="500"/>
                                        <p:tgtEl>
                                          <p:spTgt spid="55306"/>
                                        </p:tgtEl>
                                      </p:cBhvr>
                                    </p:animEffect>
                                  </p:childTnLst>
                                </p:cTn>
                              </p:par>
                            </p:childTnLst>
                          </p:cTn>
                        </p:par>
                        <p:par>
                          <p:cTn id="20" fill="hold">
                            <p:stCondLst>
                              <p:cond delay="3000"/>
                            </p:stCondLst>
                            <p:childTnLst>
                              <p:par>
                                <p:cTn id="21" presetID="22" presetClass="entr" presetSubtype="4" fill="hold" grpId="0" nodeType="afterEffect">
                                  <p:stCondLst>
                                    <p:cond delay="0"/>
                                  </p:stCondLst>
                                  <p:childTnLst>
                                    <p:set>
                                      <p:cBhvr>
                                        <p:cTn id="22" dur="1" fill="hold">
                                          <p:stCondLst>
                                            <p:cond delay="0"/>
                                          </p:stCondLst>
                                        </p:cTn>
                                        <p:tgtEl>
                                          <p:spTgt spid="55303"/>
                                        </p:tgtEl>
                                        <p:attrNameLst>
                                          <p:attrName>style.visibility</p:attrName>
                                        </p:attrNameLst>
                                      </p:cBhvr>
                                      <p:to>
                                        <p:strVal val="visible"/>
                                      </p:to>
                                    </p:set>
                                    <p:animEffect transition="in" filter="wipe(down)">
                                      <p:cBhvr>
                                        <p:cTn id="23" dur="500"/>
                                        <p:tgtEl>
                                          <p:spTgt spid="55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1" grpId="0" animBg="1"/>
      <p:bldP spid="55302" grpId="0" animBg="1" autoUpdateAnimBg="0"/>
      <p:bldP spid="55303" grpId="0" animBg="1" autoUpdateAnimBg="0"/>
      <p:bldP spid="55305" grpId="0" animBg="1" autoUpdateAnimBg="0"/>
      <p:bldP spid="55306"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1026"/>
          <p:cNvSpPr>
            <a:spLocks noGrp="1" noChangeArrowheads="1"/>
          </p:cNvSpPr>
          <p:nvPr>
            <p:ph type="title"/>
          </p:nvPr>
        </p:nvSpPr>
        <p:spPr/>
        <p:txBody>
          <a:bodyPr/>
          <a:lstStyle/>
          <a:p>
            <a:r>
              <a:rPr lang="en-US" b="1">
                <a:solidFill>
                  <a:srgbClr val="FFFF00"/>
                </a:solidFill>
                <a:effectLst>
                  <a:outerShdw blurRad="38100" dist="38100" dir="2700000" algn="tl">
                    <a:srgbClr val="000000"/>
                  </a:outerShdw>
                </a:effectLst>
                <a:latin typeface="Lithograph" pitchFamily="82" charset="0"/>
              </a:rPr>
              <a:t>Common Sense ?</a:t>
            </a:r>
            <a:endParaRPr lang="en-US"/>
          </a:p>
        </p:txBody>
      </p:sp>
      <p:sp>
        <p:nvSpPr>
          <p:cNvPr id="178179" name="Rectangle 1027"/>
          <p:cNvSpPr>
            <a:spLocks noGrp="1" noChangeArrowheads="1"/>
          </p:cNvSpPr>
          <p:nvPr>
            <p:ph type="body" idx="1"/>
          </p:nvPr>
        </p:nvSpPr>
        <p:spPr/>
        <p:txBody>
          <a:bodyPr/>
          <a:lstStyle/>
          <a:p>
            <a:pPr>
              <a:buFontTx/>
              <a:buNone/>
            </a:pPr>
            <a:r>
              <a:rPr lang="en-US" sz="4000" b="1" i="1">
                <a:solidFill>
                  <a:schemeClr val="bg1"/>
                </a:solidFill>
                <a:effectLst>
                  <a:outerShdw blurRad="38100" dist="38100" dir="2700000" algn="tl">
                    <a:srgbClr val="000000"/>
                  </a:outerShdw>
                </a:effectLst>
                <a:latin typeface="Victorian LET" pitchFamily="2" charset="0"/>
              </a:rPr>
              <a:t>Upwind</a:t>
            </a:r>
          </a:p>
          <a:p>
            <a:pPr>
              <a:buFontTx/>
              <a:buNone/>
            </a:pPr>
            <a:endParaRPr lang="en-US" sz="4000" b="1" i="1">
              <a:solidFill>
                <a:schemeClr val="bg1"/>
              </a:solidFill>
              <a:effectLst>
                <a:outerShdw blurRad="38100" dist="38100" dir="2700000" algn="tl">
                  <a:srgbClr val="000000"/>
                </a:outerShdw>
              </a:effectLst>
              <a:latin typeface="Victorian LET" pitchFamily="2" charset="0"/>
            </a:endParaRPr>
          </a:p>
          <a:p>
            <a:pPr>
              <a:buFontTx/>
              <a:buNone/>
            </a:pPr>
            <a:r>
              <a:rPr lang="en-US" sz="4000" b="1" i="1">
                <a:solidFill>
                  <a:schemeClr val="bg1"/>
                </a:solidFill>
                <a:effectLst>
                  <a:outerShdw blurRad="38100" dist="38100" dir="2700000" algn="tl">
                    <a:srgbClr val="000000"/>
                  </a:outerShdw>
                </a:effectLst>
                <a:latin typeface="Victorian LET" pitchFamily="2" charset="0"/>
              </a:rPr>
              <a:t>				Uphill</a:t>
            </a:r>
          </a:p>
          <a:p>
            <a:pPr>
              <a:buFontTx/>
              <a:buNone/>
            </a:pPr>
            <a:endParaRPr lang="en-US" sz="4000" b="1" i="1">
              <a:solidFill>
                <a:schemeClr val="bg1"/>
              </a:solidFill>
              <a:effectLst>
                <a:outerShdw blurRad="38100" dist="38100" dir="2700000" algn="tl">
                  <a:srgbClr val="000000"/>
                </a:outerShdw>
              </a:effectLst>
              <a:latin typeface="Victorian LET" pitchFamily="2" charset="0"/>
            </a:endParaRPr>
          </a:p>
          <a:p>
            <a:pPr>
              <a:buFontTx/>
              <a:buNone/>
            </a:pPr>
            <a:r>
              <a:rPr lang="en-US" sz="4000" b="1" i="1">
                <a:solidFill>
                  <a:schemeClr val="bg1"/>
                </a:solidFill>
                <a:effectLst>
                  <a:outerShdw blurRad="38100" dist="38100" dir="2700000" algn="tl">
                    <a:srgbClr val="000000"/>
                  </a:outerShdw>
                </a:effectLst>
                <a:latin typeface="Victorian LET" pitchFamily="2" charset="0"/>
              </a:rPr>
              <a:t>										                             Upstream</a:t>
            </a:r>
            <a:endParaRPr lang="en-US">
              <a:effectLst>
                <a:outerShdw blurRad="38100" dist="38100" dir="2700000" algn="tl">
                  <a:srgbClr val="FFFFFF"/>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66800" y="228600"/>
            <a:ext cx="7189788" cy="693738"/>
          </a:xfrm>
          <a:gradFill rotWithShape="0">
            <a:gsLst>
              <a:gs pos="0">
                <a:schemeClr val="bg1"/>
              </a:gs>
              <a:gs pos="50000">
                <a:srgbClr val="3399FF"/>
              </a:gs>
              <a:gs pos="100000">
                <a:schemeClr val="bg1"/>
              </a:gs>
            </a:gsLst>
            <a:lin ang="0" scaled="1"/>
          </a:gradFill>
        </p:spPr>
        <p:txBody>
          <a:bodyPr/>
          <a:lstStyle/>
          <a:p>
            <a:pPr algn="l"/>
            <a:r>
              <a:rPr lang="en-US" sz="3200">
                <a:solidFill>
                  <a:schemeClr val="tx1"/>
                </a:solidFill>
              </a:rPr>
              <a:t>Dry Bulk Commodity Carriers</a:t>
            </a:r>
          </a:p>
        </p:txBody>
      </p:sp>
      <p:sp>
        <p:nvSpPr>
          <p:cNvPr id="59395" name="Rectangle 3"/>
          <p:cNvSpPr>
            <a:spLocks noGrp="1" noChangeArrowheads="1"/>
          </p:cNvSpPr>
          <p:nvPr>
            <p:ph type="body" sz="half" idx="2"/>
          </p:nvPr>
        </p:nvSpPr>
        <p:spPr>
          <a:xfrm>
            <a:off x="304800" y="1143000"/>
            <a:ext cx="8474075" cy="2230438"/>
          </a:xfrm>
        </p:spPr>
        <p:txBody>
          <a:bodyPr/>
          <a:lstStyle/>
          <a:p>
            <a:pPr marL="0" indent="0">
              <a:lnSpc>
                <a:spcPct val="110000"/>
              </a:lnSpc>
              <a:buFontTx/>
              <a:buNone/>
            </a:pPr>
            <a:r>
              <a:rPr lang="en-US" sz="2800" b="1">
                <a:solidFill>
                  <a:schemeClr val="accent2"/>
                </a:solidFill>
                <a:effectLst>
                  <a:outerShdw blurRad="38100" dist="38100" dir="2700000" algn="tl">
                    <a:srgbClr val="000000"/>
                  </a:outerShdw>
                </a:effectLst>
              </a:rPr>
              <a:t>Carriers have large sloping, v-shaped unloading compartments</a:t>
            </a:r>
            <a:r>
              <a:rPr lang="en-US" sz="2800" b="1">
                <a:solidFill>
                  <a:schemeClr val="accent2"/>
                </a:solidFill>
              </a:rPr>
              <a:t>.</a:t>
            </a:r>
            <a:r>
              <a:rPr lang="en-US" sz="2800"/>
              <a:t/>
            </a:r>
            <a:br>
              <a:rPr lang="en-US" sz="2800"/>
            </a:br>
            <a:r>
              <a:rPr lang="en-US" sz="2000">
                <a:solidFill>
                  <a:srgbClr val="FF6699"/>
                </a:solidFill>
              </a:rPr>
              <a:t>Transport dry chemicals such as: </a:t>
            </a:r>
          </a:p>
          <a:p>
            <a:pPr marL="0" indent="0">
              <a:lnSpc>
                <a:spcPct val="110000"/>
              </a:lnSpc>
              <a:buFontTx/>
              <a:buChar char="–"/>
            </a:pPr>
            <a:r>
              <a:rPr lang="en-US" sz="2000">
                <a:solidFill>
                  <a:srgbClr val="FF6699"/>
                </a:solidFill>
              </a:rPr>
              <a:t> </a:t>
            </a:r>
            <a:r>
              <a:rPr lang="en-US" sz="2000">
                <a:solidFill>
                  <a:schemeClr val="tx2"/>
                </a:solidFill>
              </a:rPr>
              <a:t>Fertilizers</a:t>
            </a:r>
          </a:p>
          <a:p>
            <a:pPr marL="0" indent="0">
              <a:lnSpc>
                <a:spcPct val="110000"/>
              </a:lnSpc>
              <a:buFontTx/>
              <a:buChar char="–"/>
            </a:pPr>
            <a:r>
              <a:rPr lang="en-US" sz="2000">
                <a:solidFill>
                  <a:schemeClr val="tx2"/>
                </a:solidFill>
              </a:rPr>
              <a:t> Oxidizers</a:t>
            </a:r>
            <a:endParaRPr lang="en-US" sz="2800"/>
          </a:p>
        </p:txBody>
      </p:sp>
      <p:pic>
        <p:nvPicPr>
          <p:cNvPr id="59396" name="Picture 4"/>
          <p:cNvPicPr>
            <a:picLocks noGrp="1" noChangeAspect="1" noChangeArrowheads="1"/>
          </p:cNvPicPr>
          <p:nvPr>
            <p:ph sz="half" idx="1"/>
          </p:nvPr>
        </p:nvPicPr>
        <p:blipFill>
          <a:blip r:embed="rId2" cstate="print"/>
          <a:srcRect/>
          <a:stretch>
            <a:fillRect/>
          </a:stretch>
        </p:blipFill>
        <p:spPr>
          <a:xfrm>
            <a:off x="4040188" y="1752600"/>
            <a:ext cx="4875212" cy="4572000"/>
          </a:xfrm>
          <a:ln>
            <a:solidFill>
              <a:srgbClr val="6600FF"/>
            </a:solidFill>
          </a:ln>
        </p:spPr>
      </p:pic>
      <p:sp>
        <p:nvSpPr>
          <p:cNvPr id="59397" name="AutoShape 5"/>
          <p:cNvSpPr>
            <a:spLocks/>
          </p:cNvSpPr>
          <p:nvPr/>
        </p:nvSpPr>
        <p:spPr bwMode="auto">
          <a:xfrm>
            <a:off x="1430338" y="3224213"/>
            <a:ext cx="2271712" cy="619125"/>
          </a:xfrm>
          <a:prstGeom prst="borderCallout2">
            <a:avLst>
              <a:gd name="adj1" fmla="val 18463"/>
              <a:gd name="adj2" fmla="val 103356"/>
              <a:gd name="adj3" fmla="val 18463"/>
              <a:gd name="adj4" fmla="val 158699"/>
              <a:gd name="adj5" fmla="val 170514"/>
              <a:gd name="adj6" fmla="val 263384"/>
            </a:avLst>
          </a:prstGeom>
          <a:solidFill>
            <a:schemeClr val="bg1"/>
          </a:solidFill>
          <a:ln w="38100">
            <a:solidFill>
              <a:schemeClr val="hlink"/>
            </a:solidFill>
            <a:miter lim="800000"/>
            <a:headEnd/>
            <a:tailEnd type="triangle" w="med" len="med"/>
          </a:ln>
          <a:effectLst/>
        </p:spPr>
        <p:txBody>
          <a:bodyPr>
            <a:spAutoFit/>
          </a:bodyPr>
          <a:lstStyle/>
          <a:p>
            <a:pPr>
              <a:spcBef>
                <a:spcPct val="0"/>
              </a:spcBef>
              <a:buFontTx/>
              <a:buNone/>
            </a:pPr>
            <a:r>
              <a:rPr lang="en-US" sz="1600" b="1">
                <a:latin typeface="Arial" charset="0"/>
              </a:rPr>
              <a:t>V-Shaped Unloading Compartments</a:t>
            </a:r>
            <a:endParaRPr lang="en-US">
              <a:solidFill>
                <a:schemeClr val="accent2"/>
              </a:solidFill>
              <a:latin typeface="Times New Roman" pitchFamily="18" charset="0"/>
            </a:endParaRPr>
          </a:p>
        </p:txBody>
      </p:sp>
      <p:pic>
        <p:nvPicPr>
          <p:cNvPr id="59398" name="Picture 6"/>
          <p:cNvPicPr>
            <a:picLocks noChangeAspect="1" noChangeArrowheads="1"/>
          </p:cNvPicPr>
          <p:nvPr/>
        </p:nvPicPr>
        <p:blipFill>
          <a:blip r:embed="rId3" cstate="print"/>
          <a:srcRect/>
          <a:stretch>
            <a:fillRect/>
          </a:stretch>
        </p:blipFill>
        <p:spPr bwMode="auto">
          <a:xfrm>
            <a:off x="279400" y="4935538"/>
            <a:ext cx="3251200" cy="1279525"/>
          </a:xfrm>
          <a:prstGeom prst="rect">
            <a:avLst/>
          </a:prstGeom>
          <a:noFill/>
        </p:spPr>
      </p:pic>
      <p:sp>
        <p:nvSpPr>
          <p:cNvPr id="59399"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59397"/>
                                        </p:tgtEl>
                                        <p:attrNameLst>
                                          <p:attrName>style.visibility</p:attrName>
                                        </p:attrNameLst>
                                      </p:cBhvr>
                                      <p:to>
                                        <p:strVal val="visible"/>
                                      </p:to>
                                    </p:set>
                                    <p:animEffect transition="in" filter="wipe(left)">
                                      <p:cBhvr>
                                        <p:cTn id="7" dur="5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ROAD TRAILER IDENTIFICATION CHART</a:t>
            </a:r>
          </a:p>
        </p:txBody>
      </p:sp>
      <p:pic>
        <p:nvPicPr>
          <p:cNvPr id="22531" name="Picture 3" descr="307tankcorr"/>
          <p:cNvPicPr>
            <a:picLocks noChangeAspect="1" noChangeArrowheads="1"/>
          </p:cNvPicPr>
          <p:nvPr/>
        </p:nvPicPr>
        <p:blipFill>
          <a:blip r:embed="rId2" cstate="print"/>
          <a:srcRect/>
          <a:stretch>
            <a:fillRect/>
          </a:stretch>
        </p:blipFill>
        <p:spPr bwMode="auto">
          <a:xfrm>
            <a:off x="1066800" y="1828800"/>
            <a:ext cx="7086600" cy="4668838"/>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4584700" cy="6858000"/>
          </a:xfrm>
          <a:prstGeom prst="rect">
            <a:avLst/>
          </a:prstGeom>
          <a:gradFill rotWithShape="0">
            <a:gsLst>
              <a:gs pos="0">
                <a:srgbClr val="000000"/>
              </a:gs>
              <a:gs pos="50000">
                <a:srgbClr val="990099"/>
              </a:gs>
              <a:gs pos="100000">
                <a:srgbClr val="000000"/>
              </a:gs>
            </a:gsLst>
            <a:lin ang="5400000" scaled="1"/>
          </a:gradFill>
          <a:ln w="9525">
            <a:noFill/>
            <a:miter lim="800000"/>
            <a:headEnd/>
            <a:tailEnd/>
          </a:ln>
          <a:effectLst/>
        </p:spPr>
        <p:txBody>
          <a:bodyPr wrap="none" anchor="ctr"/>
          <a:lstStyle/>
          <a:p>
            <a:endParaRPr lang="en-US"/>
          </a:p>
        </p:txBody>
      </p:sp>
      <p:sp>
        <p:nvSpPr>
          <p:cNvPr id="65539" name="AutoShape 3"/>
          <p:cNvSpPr>
            <a:spLocks/>
          </p:cNvSpPr>
          <p:nvPr/>
        </p:nvSpPr>
        <p:spPr bwMode="auto">
          <a:xfrm>
            <a:off x="2070100" y="3465513"/>
            <a:ext cx="2527300" cy="3122612"/>
          </a:xfrm>
          <a:prstGeom prst="callout1">
            <a:avLst>
              <a:gd name="adj1" fmla="val 95560"/>
              <a:gd name="adj2" fmla="val -3014"/>
              <a:gd name="adj3" fmla="val -10056"/>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Bulk Portable Containers and Intermediate Bulk Containers</a:t>
            </a:r>
            <a:endParaRPr lang="en-US" i="1">
              <a:latin typeface="Arial" charset="0"/>
              <a:cs typeface="Times" charset="0"/>
            </a:endParaRPr>
          </a:p>
        </p:txBody>
      </p:sp>
      <p:sp>
        <p:nvSpPr>
          <p:cNvPr id="65540" name="Rectangle 4"/>
          <p:cNvSpPr>
            <a:spLocks noChangeArrowheads="1"/>
          </p:cNvSpPr>
          <p:nvPr/>
        </p:nvSpPr>
        <p:spPr bwMode="auto">
          <a:xfrm>
            <a:off x="225425" y="-69850"/>
            <a:ext cx="4292600" cy="2070100"/>
          </a:xfrm>
          <a:prstGeom prst="rect">
            <a:avLst/>
          </a:prstGeom>
          <a:noFill/>
          <a:ln w="9525">
            <a:noFill/>
            <a:miter lim="800000"/>
            <a:headEnd/>
            <a:tailEnd/>
          </a:ln>
          <a:effectLst/>
        </p:spPr>
        <p:txBody>
          <a:bodyPr anchor="ctr"/>
          <a:lstStyle/>
          <a:p>
            <a:pPr algn="l">
              <a:spcBef>
                <a:spcPct val="0"/>
              </a:spcBef>
              <a:buFontTx/>
              <a:buNone/>
            </a:pPr>
            <a:r>
              <a:rPr lang="en-US" sz="3600" b="1">
                <a:solidFill>
                  <a:srgbClr val="FFFF00"/>
                </a:solidFill>
                <a:effectLst>
                  <a:outerShdw blurRad="38100" dist="38100" dir="2700000" algn="tl">
                    <a:srgbClr val="000000"/>
                  </a:outerShdw>
                </a:effectLst>
                <a:latin typeface="Arial" charset="0"/>
              </a:rPr>
              <a:t>CONTAINER SHAPES &amp; SIZES</a:t>
            </a:r>
          </a:p>
        </p:txBody>
      </p:sp>
      <p:sp>
        <p:nvSpPr>
          <p:cNvPr id="65541" name="Rectangle 5"/>
          <p:cNvSpPr>
            <a:spLocks noChangeArrowheads="1"/>
          </p:cNvSpPr>
          <p:nvPr/>
        </p:nvSpPr>
        <p:spPr bwMode="auto">
          <a:xfrm>
            <a:off x="4702175" y="279400"/>
            <a:ext cx="4441825" cy="4495800"/>
          </a:xfrm>
          <a:prstGeom prst="rect">
            <a:avLst/>
          </a:prstGeom>
          <a:noFill/>
          <a:ln w="9525">
            <a:noFill/>
            <a:miter lim="800000"/>
            <a:headEnd/>
            <a:tailEnd/>
          </a:ln>
          <a:effectLst/>
        </p:spPr>
        <p:txBody>
          <a:bodyPr/>
          <a:lstStyle/>
          <a:p>
            <a:pPr algn="l">
              <a:lnSpc>
                <a:spcPct val="110000"/>
              </a:lnSpc>
              <a:buFontTx/>
              <a:buNone/>
            </a:pPr>
            <a:r>
              <a:rPr lang="en-US">
                <a:solidFill>
                  <a:schemeClr val="tx2"/>
                </a:solidFill>
              </a:rPr>
              <a:t>Type 1: Bulk Containers -</a:t>
            </a:r>
            <a:r>
              <a:rPr lang="en-US" sz="2800" b="1">
                <a:solidFill>
                  <a:schemeClr val="tx2"/>
                </a:solidFill>
              </a:rPr>
              <a:t> </a:t>
            </a:r>
          </a:p>
          <a:p>
            <a:pPr algn="l">
              <a:lnSpc>
                <a:spcPct val="110000"/>
              </a:lnSpc>
              <a:buFontTx/>
              <a:buNone/>
            </a:pPr>
            <a:r>
              <a:rPr lang="en-US">
                <a:solidFill>
                  <a:schemeClr val="tx2"/>
                </a:solidFill>
              </a:rPr>
              <a:t>Railroad Tank Cars</a:t>
            </a:r>
          </a:p>
          <a:p>
            <a:pPr algn="l">
              <a:lnSpc>
                <a:spcPct val="110000"/>
              </a:lnSpc>
              <a:buFontTx/>
              <a:buNone/>
            </a:pPr>
            <a:r>
              <a:rPr lang="en-US">
                <a:solidFill>
                  <a:schemeClr val="tx2"/>
                </a:solidFill>
              </a:rPr>
              <a:t> </a:t>
            </a:r>
          </a:p>
          <a:p>
            <a:pPr algn="l">
              <a:lnSpc>
                <a:spcPct val="110000"/>
              </a:lnSpc>
              <a:buFontTx/>
              <a:buNone/>
            </a:pPr>
            <a:r>
              <a:rPr lang="en-US" sz="2000">
                <a:solidFill>
                  <a:schemeClr val="tx2"/>
                </a:solidFill>
              </a:rPr>
              <a:t>Railroad tank cars transport hazardous and non-hazardous materials.</a:t>
            </a:r>
            <a:br>
              <a:rPr lang="en-US" sz="2000">
                <a:solidFill>
                  <a:schemeClr val="tx2"/>
                </a:solidFill>
              </a:rPr>
            </a:br>
            <a:endParaRPr lang="en-US" sz="2000">
              <a:solidFill>
                <a:schemeClr val="tx2"/>
              </a:solidFill>
            </a:endParaRPr>
          </a:p>
          <a:p>
            <a:pPr algn="l">
              <a:lnSpc>
                <a:spcPct val="110000"/>
              </a:lnSpc>
              <a:buFontTx/>
              <a:buNone/>
            </a:pPr>
            <a:r>
              <a:rPr lang="en-US" sz="2000">
                <a:solidFill>
                  <a:schemeClr val="tx2"/>
                </a:solidFill>
              </a:rPr>
              <a:t>Most carry </a:t>
            </a:r>
            <a:r>
              <a:rPr lang="en-US" sz="2000" u="sng">
                <a:solidFill>
                  <a:schemeClr val="tx2"/>
                </a:solidFill>
              </a:rPr>
              <a:t>only</a:t>
            </a:r>
            <a:r>
              <a:rPr lang="en-US" sz="2000">
                <a:solidFill>
                  <a:schemeClr val="tx2"/>
                </a:solidFill>
              </a:rPr>
              <a:t> a single commodity.</a:t>
            </a:r>
            <a:br>
              <a:rPr lang="en-US" sz="2000">
                <a:solidFill>
                  <a:schemeClr val="tx2"/>
                </a:solidFill>
              </a:rPr>
            </a:br>
            <a:endParaRPr lang="en-US" sz="2000">
              <a:solidFill>
                <a:schemeClr val="tx2"/>
              </a:solidFill>
            </a:endParaRPr>
          </a:p>
          <a:p>
            <a:pPr algn="l">
              <a:lnSpc>
                <a:spcPct val="110000"/>
              </a:lnSpc>
              <a:buFontTx/>
              <a:buNone/>
            </a:pPr>
            <a:r>
              <a:rPr lang="en-US" sz="2000">
                <a:solidFill>
                  <a:schemeClr val="tx2"/>
                </a:solidFill>
              </a:rPr>
              <a:t>Railroad personnel are the </a:t>
            </a:r>
            <a:r>
              <a:rPr lang="en-US" sz="2000" u="sng">
                <a:solidFill>
                  <a:schemeClr val="tx2"/>
                </a:solidFill>
              </a:rPr>
              <a:t>best</a:t>
            </a:r>
            <a:r>
              <a:rPr lang="en-US" sz="2000">
                <a:solidFill>
                  <a:schemeClr val="tx2"/>
                </a:solidFill>
              </a:rPr>
              <a:t> source of information during rail incidents.</a:t>
            </a:r>
          </a:p>
        </p:txBody>
      </p:sp>
      <p:sp>
        <p:nvSpPr>
          <p:cNvPr id="65542" name="Oval 6"/>
          <p:cNvSpPr>
            <a:spLocks noChangeArrowheads="1"/>
          </p:cNvSpPr>
          <p:nvPr/>
        </p:nvSpPr>
        <p:spPr bwMode="auto">
          <a:xfrm>
            <a:off x="1841500" y="3371850"/>
            <a:ext cx="2247900" cy="882650"/>
          </a:xfrm>
          <a:prstGeom prst="ellipse">
            <a:avLst/>
          </a:prstGeom>
          <a:noFill/>
          <a:ln w="38100">
            <a:solidFill>
              <a:srgbClr val="00FF00"/>
            </a:solidFill>
            <a:round/>
            <a:headEnd/>
            <a:tailEnd/>
          </a:ln>
          <a:effectLst/>
        </p:spPr>
        <p:txBody>
          <a:bodyPr wrap="none" anchor="ctr"/>
          <a:lstStyle/>
          <a:p>
            <a:endParaRPr lang="en-US"/>
          </a:p>
        </p:txBody>
      </p:sp>
      <p:sp>
        <p:nvSpPr>
          <p:cNvPr id="65543" name="Line 7"/>
          <p:cNvSpPr>
            <a:spLocks noChangeShapeType="1"/>
          </p:cNvSpPr>
          <p:nvPr/>
        </p:nvSpPr>
        <p:spPr bwMode="auto">
          <a:xfrm flipH="1">
            <a:off x="4318000" y="558800"/>
            <a:ext cx="50800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65544" name="Line 8"/>
          <p:cNvSpPr>
            <a:spLocks noChangeShapeType="1"/>
          </p:cNvSpPr>
          <p:nvPr/>
        </p:nvSpPr>
        <p:spPr bwMode="auto">
          <a:xfrm>
            <a:off x="4089400" y="3813175"/>
            <a:ext cx="215900" cy="0"/>
          </a:xfrm>
          <a:prstGeom prst="line">
            <a:avLst/>
          </a:prstGeom>
          <a:noFill/>
          <a:ln w="38100">
            <a:solidFill>
              <a:srgbClr val="00FF00"/>
            </a:solidFill>
            <a:prstDash val="dash"/>
            <a:round/>
            <a:headEnd/>
            <a:tailEnd/>
          </a:ln>
          <a:effectLst/>
        </p:spPr>
        <p:txBody>
          <a:bodyPr wrap="none" anchor="ctr"/>
          <a:lstStyle/>
          <a:p>
            <a:endParaRPr lang="en-US"/>
          </a:p>
        </p:txBody>
      </p:sp>
      <p:sp>
        <p:nvSpPr>
          <p:cNvPr id="65545" name="Line 9"/>
          <p:cNvSpPr>
            <a:spLocks noChangeShapeType="1"/>
          </p:cNvSpPr>
          <p:nvPr/>
        </p:nvSpPr>
        <p:spPr bwMode="auto">
          <a:xfrm flipV="1">
            <a:off x="4318000" y="652463"/>
            <a:ext cx="0" cy="3135312"/>
          </a:xfrm>
          <a:prstGeom prst="line">
            <a:avLst/>
          </a:prstGeom>
          <a:noFill/>
          <a:ln w="38100">
            <a:solidFill>
              <a:srgbClr val="00FF00"/>
            </a:solidFill>
            <a:prstDash val="dash"/>
            <a:round/>
            <a:headEnd/>
            <a:tailEnd/>
          </a:ln>
          <a:effectLst/>
        </p:spPr>
        <p:txBody>
          <a:bodyPr wrap="none" anchor="ctr"/>
          <a:lstStyle/>
          <a:p>
            <a:endParaRPr lang="en-US"/>
          </a:p>
        </p:txBody>
      </p:sp>
      <p:sp>
        <p:nvSpPr>
          <p:cNvPr id="65546" name="AutoShape 10"/>
          <p:cNvSpPr>
            <a:spLocks/>
          </p:cNvSpPr>
          <p:nvPr/>
        </p:nvSpPr>
        <p:spPr bwMode="auto">
          <a:xfrm>
            <a:off x="276225" y="1874838"/>
            <a:ext cx="2535238" cy="1200150"/>
          </a:xfrm>
          <a:prstGeom prst="callout1">
            <a:avLst>
              <a:gd name="adj1" fmla="val 105106"/>
              <a:gd name="adj2" fmla="val 4509"/>
              <a:gd name="adj3" fmla="val 105106"/>
              <a:gd name="adj4" fmla="val 89292"/>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three types of containers:</a:t>
            </a:r>
            <a:endParaRPr lang="en-US" sz="1800" b="1">
              <a:solidFill>
                <a:srgbClr val="D87F01"/>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5542"/>
                                        </p:tgtEl>
                                        <p:attrNameLst>
                                          <p:attrName>style.visibility</p:attrName>
                                        </p:attrNameLst>
                                      </p:cBhvr>
                                      <p:to>
                                        <p:strVal val="visible"/>
                                      </p:to>
                                    </p:set>
                                    <p:animEffect transition="in" filter="wipe(left)">
                                      <p:cBhvr>
                                        <p:cTn id="7" dur="500"/>
                                        <p:tgtEl>
                                          <p:spTgt spid="65542"/>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65544"/>
                                        </p:tgtEl>
                                        <p:attrNameLst>
                                          <p:attrName>style.visibility</p:attrName>
                                        </p:attrNameLst>
                                      </p:cBhvr>
                                      <p:to>
                                        <p:strVal val="visible"/>
                                      </p:to>
                                    </p:set>
                                    <p:animEffect transition="in" filter="wipe(left)">
                                      <p:cBhvr>
                                        <p:cTn id="11" dur="500"/>
                                        <p:tgtEl>
                                          <p:spTgt spid="65544"/>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65545"/>
                                        </p:tgtEl>
                                        <p:attrNameLst>
                                          <p:attrName>style.visibility</p:attrName>
                                        </p:attrNameLst>
                                      </p:cBhvr>
                                      <p:to>
                                        <p:strVal val="visible"/>
                                      </p:to>
                                    </p:set>
                                    <p:animEffect transition="in" filter="wipe(down)">
                                      <p:cBhvr>
                                        <p:cTn id="15" dur="500"/>
                                        <p:tgtEl>
                                          <p:spTgt spid="65545"/>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65543"/>
                                        </p:tgtEl>
                                        <p:attrNameLst>
                                          <p:attrName>style.visibility</p:attrName>
                                        </p:attrNameLst>
                                      </p:cBhvr>
                                      <p:to>
                                        <p:strVal val="visible"/>
                                      </p:to>
                                    </p:set>
                                    <p:animEffect transition="in" filter="wipe(left)">
                                      <p:cBhvr>
                                        <p:cTn id="19" dur="500"/>
                                        <p:tgtEl>
                                          <p:spTgt spid="65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0" animBg="1"/>
      <p:bldP spid="65543" grpId="0" animBg="1"/>
      <p:bldP spid="65544" grpId="0" animBg="1"/>
      <p:bldP spid="6554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254000" y="152400"/>
            <a:ext cx="8458200" cy="673100"/>
          </a:xfrm>
          <a:prstGeom prst="rect">
            <a:avLst/>
          </a:prstGeom>
          <a:gradFill rotWithShape="0">
            <a:gsLst>
              <a:gs pos="0">
                <a:schemeClr val="bg1"/>
              </a:gs>
              <a:gs pos="50000">
                <a:schemeClr val="accent1"/>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Corrosive Liquid Tank Car</a:t>
            </a:r>
            <a:endParaRPr lang="en-US" sz="4400">
              <a:solidFill>
                <a:schemeClr val="tx2"/>
              </a:solidFill>
              <a:effectLst>
                <a:outerShdw blurRad="38100" dist="38100" dir="2700000" algn="tl">
                  <a:srgbClr val="FFFFFF"/>
                </a:outerShdw>
              </a:effectLst>
            </a:endParaRPr>
          </a:p>
        </p:txBody>
      </p:sp>
      <p:sp>
        <p:nvSpPr>
          <p:cNvPr id="61443" name="Text Box 3"/>
          <p:cNvSpPr txBox="1">
            <a:spLocks noChangeArrowheads="1"/>
          </p:cNvSpPr>
          <p:nvPr/>
        </p:nvSpPr>
        <p:spPr bwMode="auto">
          <a:xfrm>
            <a:off x="263525" y="914400"/>
            <a:ext cx="7950200" cy="1524000"/>
          </a:xfrm>
          <a:prstGeom prst="rect">
            <a:avLst/>
          </a:prstGeom>
          <a:noFill/>
          <a:ln w="9525">
            <a:noFill/>
            <a:miter lim="800000"/>
            <a:headEnd/>
            <a:tailEnd/>
          </a:ln>
          <a:effectLst/>
        </p:spPr>
        <p:txBody>
          <a:bodyPr>
            <a:spAutoFit/>
          </a:bodyPr>
          <a:lstStyle/>
          <a:p>
            <a:pPr algn="l">
              <a:spcBef>
                <a:spcPct val="50000"/>
              </a:spcBef>
              <a:buFontTx/>
              <a:buNone/>
              <a:tabLst>
                <a:tab pos="177800" algn="l"/>
              </a:tabLst>
            </a:pPr>
            <a:r>
              <a:rPr lang="en-US" sz="2800" b="1">
                <a:solidFill>
                  <a:srgbClr val="6699FF"/>
                </a:solidFill>
                <a:effectLst>
                  <a:outerShdw blurRad="38100" dist="38100" dir="2700000" algn="tl">
                    <a:srgbClr val="000000"/>
                  </a:outerShdw>
                </a:effectLst>
                <a:latin typeface="Arial" charset="0"/>
              </a:rPr>
              <a:t>Similar to non-pressure tank cars</a:t>
            </a:r>
            <a:endParaRPr lang="en-US" b="1">
              <a:solidFill>
                <a:srgbClr val="FFCC00"/>
              </a:solidFill>
              <a:latin typeface="Helvetica" charset="0"/>
            </a:endParaRPr>
          </a:p>
          <a:p>
            <a:pPr algn="l">
              <a:spcBef>
                <a:spcPct val="50000"/>
              </a:spcBef>
              <a:buFontTx/>
              <a:buNone/>
              <a:tabLst>
                <a:tab pos="177800" algn="l"/>
              </a:tabLst>
            </a:pPr>
            <a:r>
              <a:rPr lang="en-US" b="1">
                <a:solidFill>
                  <a:srgbClr val="FFCC00"/>
                </a:solidFill>
                <a:latin typeface="Arial" charset="0"/>
              </a:rPr>
              <a:t>Can be distinguished by staining around manway</a:t>
            </a:r>
          </a:p>
          <a:p>
            <a:pPr algn="l">
              <a:spcBef>
                <a:spcPct val="50000"/>
              </a:spcBef>
              <a:buFontTx/>
              <a:buNone/>
              <a:tabLst>
                <a:tab pos="177800" algn="l"/>
              </a:tabLst>
            </a:pPr>
            <a:r>
              <a:rPr lang="en-US" sz="2000" b="1">
                <a:solidFill>
                  <a:srgbClr val="FF6699"/>
                </a:solidFill>
                <a:latin typeface="Arial" charset="0"/>
              </a:rPr>
              <a:t>Some painted with vertical stripe of corrosion-resistant paint</a:t>
            </a:r>
            <a:endParaRPr lang="en-US" b="1">
              <a:solidFill>
                <a:srgbClr val="D87F01"/>
              </a:solidFill>
              <a:latin typeface="Helvetica" charset="0"/>
            </a:endParaRPr>
          </a:p>
        </p:txBody>
      </p:sp>
      <p:pic>
        <p:nvPicPr>
          <p:cNvPr id="61444" name="Picture 4"/>
          <p:cNvPicPr>
            <a:picLocks noChangeAspect="1" noChangeArrowheads="1"/>
          </p:cNvPicPr>
          <p:nvPr/>
        </p:nvPicPr>
        <p:blipFill>
          <a:blip r:embed="rId2" cstate="print"/>
          <a:srcRect/>
          <a:stretch>
            <a:fillRect/>
          </a:stretch>
        </p:blipFill>
        <p:spPr bwMode="auto">
          <a:xfrm>
            <a:off x="4419600" y="2438400"/>
            <a:ext cx="4419600" cy="3735388"/>
          </a:xfrm>
          <a:prstGeom prst="rect">
            <a:avLst/>
          </a:prstGeom>
          <a:noFill/>
          <a:ln w="9525">
            <a:solidFill>
              <a:srgbClr val="CCFFCC"/>
            </a:solidFill>
            <a:miter lim="800000"/>
            <a:headEnd/>
            <a:tailEnd/>
          </a:ln>
          <a:effectLst/>
        </p:spPr>
      </p:pic>
      <p:sp>
        <p:nvSpPr>
          <p:cNvPr id="61445" name="AutoShape 5"/>
          <p:cNvSpPr>
            <a:spLocks/>
          </p:cNvSpPr>
          <p:nvPr/>
        </p:nvSpPr>
        <p:spPr bwMode="auto">
          <a:xfrm>
            <a:off x="1879600" y="3552825"/>
            <a:ext cx="2768600" cy="619125"/>
          </a:xfrm>
          <a:prstGeom prst="borderCallout2">
            <a:avLst>
              <a:gd name="adj1" fmla="val 18463"/>
              <a:gd name="adj2" fmla="val 102750"/>
              <a:gd name="adj3" fmla="val 18463"/>
              <a:gd name="adj4" fmla="val 121787"/>
              <a:gd name="adj5" fmla="val 96412"/>
              <a:gd name="adj6" fmla="val 145870"/>
            </a:avLst>
          </a:prstGeom>
          <a:solidFill>
            <a:schemeClr val="bg2"/>
          </a:solidFill>
          <a:ln w="38100">
            <a:solidFill>
              <a:schemeClr val="hlink"/>
            </a:solidFill>
            <a:miter lim="800000"/>
            <a:headEnd/>
            <a:tailEnd type="triangle" w="med" len="med"/>
          </a:ln>
          <a:effectLst/>
        </p:spPr>
        <p:txBody>
          <a:bodyPr>
            <a:spAutoFit/>
          </a:bodyPr>
          <a:lstStyle/>
          <a:p>
            <a:pPr>
              <a:spcBef>
                <a:spcPct val="0"/>
              </a:spcBef>
              <a:buFontTx/>
              <a:buNone/>
            </a:pPr>
            <a:r>
              <a:rPr lang="en-US" sz="1600" b="1">
                <a:latin typeface="Arial" charset="0"/>
              </a:rPr>
              <a:t>Vertical Stripe of Corrosion-Resistant Paint</a:t>
            </a:r>
            <a:endParaRPr lang="en-US" b="1">
              <a:solidFill>
                <a:srgbClr val="FFCC00"/>
              </a:solidFill>
              <a:latin typeface="Arial" charset="0"/>
            </a:endParaRPr>
          </a:p>
        </p:txBody>
      </p:sp>
      <p:pic>
        <p:nvPicPr>
          <p:cNvPr id="61446" name="Picture 6"/>
          <p:cNvPicPr>
            <a:picLocks noChangeAspect="1" noChangeArrowheads="1"/>
          </p:cNvPicPr>
          <p:nvPr/>
        </p:nvPicPr>
        <p:blipFill>
          <a:blip r:embed="rId3" cstate="print"/>
          <a:srcRect/>
          <a:stretch>
            <a:fillRect/>
          </a:stretch>
        </p:blipFill>
        <p:spPr bwMode="auto">
          <a:xfrm rot="10800000" flipV="1">
            <a:off x="495300" y="4884738"/>
            <a:ext cx="3822700" cy="1309687"/>
          </a:xfrm>
          <a:prstGeom prst="rect">
            <a:avLst/>
          </a:prstGeom>
          <a:noFill/>
        </p:spPr>
      </p:pic>
      <p:sp>
        <p:nvSpPr>
          <p:cNvPr id="61447" name="Line 7"/>
          <p:cNvSpPr>
            <a:spLocks noChangeShapeType="1"/>
          </p:cNvSpPr>
          <p:nvPr/>
        </p:nvSpPr>
        <p:spPr bwMode="auto">
          <a:xfrm>
            <a:off x="2032000" y="5181600"/>
            <a:ext cx="0" cy="673100"/>
          </a:xfrm>
          <a:prstGeom prst="line">
            <a:avLst/>
          </a:prstGeom>
          <a:noFill/>
          <a:ln w="9525">
            <a:solidFill>
              <a:schemeClr val="tx1"/>
            </a:solidFill>
            <a:round/>
            <a:headEnd/>
            <a:tailEnd/>
          </a:ln>
          <a:effectLst/>
        </p:spPr>
        <p:txBody>
          <a:bodyPr wrap="none" anchor="ctr"/>
          <a:lstStyle/>
          <a:p>
            <a:endParaRPr lang="en-US"/>
          </a:p>
        </p:txBody>
      </p:sp>
      <p:sp>
        <p:nvSpPr>
          <p:cNvPr id="61448" name="Line 8"/>
          <p:cNvSpPr>
            <a:spLocks noChangeShapeType="1"/>
          </p:cNvSpPr>
          <p:nvPr/>
        </p:nvSpPr>
        <p:spPr bwMode="auto">
          <a:xfrm>
            <a:off x="2933700" y="5181600"/>
            <a:ext cx="0" cy="673100"/>
          </a:xfrm>
          <a:prstGeom prst="line">
            <a:avLst/>
          </a:prstGeom>
          <a:noFill/>
          <a:ln w="9525">
            <a:solidFill>
              <a:schemeClr val="tx1"/>
            </a:solidFill>
            <a:round/>
            <a:headEnd/>
            <a:tailEnd/>
          </a:ln>
          <a:effectLst/>
        </p:spPr>
        <p:txBody>
          <a:bodyPr wrap="none" anchor="ctr"/>
          <a:lstStyle/>
          <a:p>
            <a:endParaRPr lang="en-US"/>
          </a:p>
        </p:txBody>
      </p:sp>
      <p:sp>
        <p:nvSpPr>
          <p:cNvPr id="61449"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left)">
                                      <p:cBhvr>
                                        <p:cTn id="7" dur="500"/>
                                        <p:tgtEl>
                                          <p:spTgt spid="61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5"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body" sz="half" idx="2"/>
          </p:nvPr>
        </p:nvSpPr>
        <p:spPr>
          <a:xfrm>
            <a:off x="250825" y="1066800"/>
            <a:ext cx="8893175" cy="1333500"/>
          </a:xfrm>
        </p:spPr>
        <p:txBody>
          <a:bodyPr/>
          <a:lstStyle/>
          <a:p>
            <a:pPr marL="0" indent="0">
              <a:buFontTx/>
              <a:buNone/>
            </a:pPr>
            <a:r>
              <a:rPr lang="en-US" sz="2800">
                <a:solidFill>
                  <a:srgbClr val="00FF00"/>
                </a:solidFill>
              </a:rPr>
              <a:t>Non-Pressure Tank Cars (or general service cars) have visible valves and fittings at top of tank</a:t>
            </a:r>
            <a:endParaRPr lang="en-US" sz="2800"/>
          </a:p>
          <a:p>
            <a:pPr marL="0" indent="0">
              <a:buFontTx/>
              <a:buNone/>
            </a:pPr>
            <a:r>
              <a:rPr lang="en-US" sz="2400">
                <a:solidFill>
                  <a:schemeClr val="accent2"/>
                </a:solidFill>
                <a:effectLst>
                  <a:outerShdw blurRad="38100" dist="38100" dir="2700000" algn="tl">
                    <a:srgbClr val="000000"/>
                  </a:outerShdw>
                </a:effectLst>
              </a:rPr>
              <a:t>Transport:</a:t>
            </a:r>
            <a:endParaRPr lang="en-US" sz="2800"/>
          </a:p>
          <a:p>
            <a:pPr marL="400050" lvl="1"/>
            <a:r>
              <a:rPr lang="en-US" sz="2000" b="1"/>
              <a:t>Flammable liquids</a:t>
            </a:r>
          </a:p>
          <a:p>
            <a:pPr marL="400050" lvl="1"/>
            <a:r>
              <a:rPr lang="en-US" sz="2000" b="1"/>
              <a:t>Flammable solids</a:t>
            </a:r>
          </a:p>
          <a:p>
            <a:pPr marL="400050" lvl="1"/>
            <a:r>
              <a:rPr lang="en-US" sz="2000" b="1"/>
              <a:t>Oxidizers</a:t>
            </a:r>
          </a:p>
          <a:p>
            <a:pPr marL="400050" lvl="1"/>
            <a:r>
              <a:rPr lang="en-US" sz="2000" b="1"/>
              <a:t>Organic peroxides</a:t>
            </a:r>
          </a:p>
          <a:p>
            <a:pPr marL="400050" lvl="1"/>
            <a:r>
              <a:rPr lang="en-US" sz="2000" b="1"/>
              <a:t>Poisons</a:t>
            </a:r>
          </a:p>
          <a:p>
            <a:pPr marL="400050" lvl="1"/>
            <a:r>
              <a:rPr lang="en-US" sz="2000" b="1"/>
              <a:t>Non-hazardous materials</a:t>
            </a:r>
          </a:p>
          <a:p>
            <a:pPr marL="400050" lvl="1"/>
            <a:r>
              <a:rPr lang="en-US" sz="2000" b="1"/>
              <a:t>Corrosive liquids</a:t>
            </a:r>
            <a:endParaRPr lang="en-US" sz="2400" b="1"/>
          </a:p>
        </p:txBody>
      </p:sp>
      <p:pic>
        <p:nvPicPr>
          <p:cNvPr id="60419" name="Picture 3"/>
          <p:cNvPicPr>
            <a:picLocks noGrp="1" noChangeAspect="1" noChangeArrowheads="1"/>
          </p:cNvPicPr>
          <p:nvPr>
            <p:ph sz="half" idx="1"/>
          </p:nvPr>
        </p:nvPicPr>
        <p:blipFill>
          <a:blip r:embed="rId2" cstate="print"/>
          <a:srcRect/>
          <a:stretch>
            <a:fillRect/>
          </a:stretch>
        </p:blipFill>
        <p:spPr>
          <a:xfrm>
            <a:off x="4419600" y="1905000"/>
            <a:ext cx="4495800" cy="4343400"/>
          </a:xfrm>
          <a:ln>
            <a:solidFill>
              <a:schemeClr val="accent2"/>
            </a:solidFill>
          </a:ln>
        </p:spPr>
      </p:pic>
      <p:sp>
        <p:nvSpPr>
          <p:cNvPr id="60420" name="Rectangle 4"/>
          <p:cNvSpPr>
            <a:spLocks noGrp="1" noChangeArrowheads="1"/>
          </p:cNvSpPr>
          <p:nvPr>
            <p:ph type="title"/>
          </p:nvPr>
        </p:nvSpPr>
        <p:spPr>
          <a:xfrm>
            <a:off x="890588" y="228600"/>
            <a:ext cx="7448550" cy="838200"/>
          </a:xfrm>
          <a:gradFill rotWithShape="0">
            <a:gsLst>
              <a:gs pos="0">
                <a:schemeClr val="bg1"/>
              </a:gs>
              <a:gs pos="50000">
                <a:srgbClr val="00FF00"/>
              </a:gs>
              <a:gs pos="100000">
                <a:schemeClr val="bg1"/>
              </a:gs>
            </a:gsLst>
            <a:lin ang="0" scaled="1"/>
          </a:gradFill>
        </p:spPr>
        <p:txBody>
          <a:bodyPr/>
          <a:lstStyle/>
          <a:p>
            <a:pPr algn="l"/>
            <a:r>
              <a:rPr lang="en-US" sz="3200">
                <a:solidFill>
                  <a:schemeClr val="tx1"/>
                </a:solidFill>
              </a:rPr>
              <a:t>Non-Pressure Railroad Tank Cars</a:t>
            </a:r>
            <a:endParaRPr lang="en-US"/>
          </a:p>
        </p:txBody>
      </p:sp>
      <p:pic>
        <p:nvPicPr>
          <p:cNvPr id="60421" name="Picture 5"/>
          <p:cNvPicPr>
            <a:picLocks noChangeAspect="1" noChangeArrowheads="1"/>
          </p:cNvPicPr>
          <p:nvPr/>
        </p:nvPicPr>
        <p:blipFill>
          <a:blip r:embed="rId3" cstate="print"/>
          <a:srcRect/>
          <a:stretch>
            <a:fillRect/>
          </a:stretch>
        </p:blipFill>
        <p:spPr bwMode="auto">
          <a:xfrm flipV="1">
            <a:off x="533400" y="5029200"/>
            <a:ext cx="3822700" cy="1309688"/>
          </a:xfrm>
          <a:prstGeom prst="rect">
            <a:avLst/>
          </a:prstGeom>
          <a:noFill/>
        </p:spPr>
      </p:pic>
      <p:sp>
        <p:nvSpPr>
          <p:cNvPr id="60422" name="AutoShape 6"/>
          <p:cNvSpPr>
            <a:spLocks/>
          </p:cNvSpPr>
          <p:nvPr/>
        </p:nvSpPr>
        <p:spPr bwMode="auto">
          <a:xfrm>
            <a:off x="3759200" y="2333625"/>
            <a:ext cx="1574800" cy="944563"/>
          </a:xfrm>
          <a:prstGeom prst="borderCallout1">
            <a:avLst>
              <a:gd name="adj1" fmla="val 12102"/>
              <a:gd name="adj2" fmla="val 104838"/>
              <a:gd name="adj3" fmla="val 106556"/>
              <a:gd name="adj4" fmla="val 147579"/>
            </a:avLst>
          </a:prstGeom>
          <a:solidFill>
            <a:schemeClr val="bg1"/>
          </a:solidFill>
          <a:ln w="28575">
            <a:solidFill>
              <a:srgbClr val="00FF00"/>
            </a:solidFill>
            <a:miter lim="800000"/>
            <a:headEnd/>
            <a:tailEnd type="triangle" w="med" len="med"/>
          </a:ln>
          <a:effectLst/>
        </p:spPr>
        <p:txBody>
          <a:bodyPr>
            <a:spAutoFit/>
          </a:bodyPr>
          <a:lstStyle/>
          <a:p>
            <a:pPr algn="l">
              <a:spcBef>
                <a:spcPct val="0"/>
              </a:spcBef>
              <a:buFontTx/>
              <a:buNone/>
            </a:pPr>
            <a:r>
              <a:rPr lang="en-US" sz="1800" b="1">
                <a:latin typeface="Arial" charset="0"/>
              </a:rPr>
              <a:t>Valves and fittings at top of tank</a:t>
            </a:r>
            <a:endParaRPr lang="en-US">
              <a:solidFill>
                <a:srgbClr val="00FF00"/>
              </a:solidFill>
              <a:latin typeface="Times New Roman" pitchFamily="18" charset="0"/>
            </a:endParaRPr>
          </a:p>
        </p:txBody>
      </p:sp>
      <p:sp>
        <p:nvSpPr>
          <p:cNvPr id="60423" name="AutoShape 7"/>
          <p:cNvSpPr>
            <a:spLocks/>
          </p:cNvSpPr>
          <p:nvPr/>
        </p:nvSpPr>
        <p:spPr bwMode="auto">
          <a:xfrm>
            <a:off x="7340600" y="5403850"/>
            <a:ext cx="1574800" cy="395288"/>
          </a:xfrm>
          <a:prstGeom prst="borderCallout1">
            <a:avLst>
              <a:gd name="adj1" fmla="val 28917"/>
              <a:gd name="adj2" fmla="val -4838"/>
              <a:gd name="adj3" fmla="val -275102"/>
              <a:gd name="adj4" fmla="val -44356"/>
            </a:avLst>
          </a:prstGeom>
          <a:solidFill>
            <a:schemeClr val="bg1"/>
          </a:solidFill>
          <a:ln w="28575">
            <a:solidFill>
              <a:srgbClr val="00FF00"/>
            </a:solidFill>
            <a:miter lim="800000"/>
            <a:headEnd/>
            <a:tailEnd type="triangle" w="med" len="med"/>
          </a:ln>
          <a:effectLst/>
        </p:spPr>
        <p:txBody>
          <a:bodyPr>
            <a:spAutoFit/>
          </a:bodyPr>
          <a:lstStyle/>
          <a:p>
            <a:pPr>
              <a:spcBef>
                <a:spcPct val="0"/>
              </a:spcBef>
              <a:buFontTx/>
              <a:buNone/>
            </a:pPr>
            <a:r>
              <a:rPr lang="en-US" sz="1800" b="1">
                <a:latin typeface="Arial" charset="0"/>
              </a:rPr>
              <a:t>Manway</a:t>
            </a:r>
            <a:endParaRPr lang="en-US">
              <a:solidFill>
                <a:srgbClr val="00FF00"/>
              </a:solidFill>
              <a:latin typeface="Times New Roman" pitchFamily="18" charset="0"/>
            </a:endParaRPr>
          </a:p>
        </p:txBody>
      </p:sp>
      <p:sp>
        <p:nvSpPr>
          <p:cNvPr id="60424" name="Text Box 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0422"/>
                                        </p:tgtEl>
                                        <p:attrNameLst>
                                          <p:attrName>style.visibility</p:attrName>
                                        </p:attrNameLst>
                                      </p:cBhvr>
                                      <p:to>
                                        <p:strVal val="visible"/>
                                      </p:to>
                                    </p:set>
                                    <p:animEffect transition="in" filter="wipe(left)">
                                      <p:cBhvr>
                                        <p:cTn id="7" dur="500"/>
                                        <p:tgtEl>
                                          <p:spTgt spid="6042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0423"/>
                                        </p:tgtEl>
                                        <p:attrNameLst>
                                          <p:attrName>style.visibility</p:attrName>
                                        </p:attrNameLst>
                                      </p:cBhvr>
                                      <p:to>
                                        <p:strVal val="visible"/>
                                      </p:to>
                                    </p:set>
                                    <p:animEffect transition="in" filter="wipe(right)">
                                      <p:cBhvr>
                                        <p:cTn id="11" dur="500"/>
                                        <p:tgtEl>
                                          <p:spTgt spid="60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animBg="1" autoUpdateAnimBg="0"/>
      <p:bldP spid="60423"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890588" y="673100"/>
            <a:ext cx="7189787" cy="698500"/>
          </a:xfrm>
          <a:gradFill rotWithShape="0">
            <a:gsLst>
              <a:gs pos="0">
                <a:schemeClr val="bg1"/>
              </a:gs>
              <a:gs pos="50000">
                <a:schemeClr val="hlink"/>
              </a:gs>
              <a:gs pos="100000">
                <a:schemeClr val="bg1"/>
              </a:gs>
            </a:gsLst>
            <a:lin ang="0" scaled="1"/>
          </a:gradFill>
        </p:spPr>
        <p:txBody>
          <a:bodyPr/>
          <a:lstStyle/>
          <a:p>
            <a:pPr algn="l"/>
            <a:r>
              <a:rPr lang="en-US" sz="3200">
                <a:solidFill>
                  <a:schemeClr val="tx1"/>
                </a:solidFill>
              </a:rPr>
              <a:t>Pressure Tank Cars</a:t>
            </a:r>
            <a:endParaRPr lang="en-US"/>
          </a:p>
        </p:txBody>
      </p:sp>
      <p:sp>
        <p:nvSpPr>
          <p:cNvPr id="51203" name="Rectangle 3"/>
          <p:cNvSpPr>
            <a:spLocks noGrp="1" noChangeArrowheads="1"/>
          </p:cNvSpPr>
          <p:nvPr>
            <p:ph type="body" sz="half" idx="2"/>
          </p:nvPr>
        </p:nvSpPr>
        <p:spPr>
          <a:xfrm>
            <a:off x="276225" y="1371600"/>
            <a:ext cx="8562975" cy="2933700"/>
          </a:xfrm>
        </p:spPr>
        <p:txBody>
          <a:bodyPr/>
          <a:lstStyle/>
          <a:p>
            <a:pPr marL="0" indent="0">
              <a:buFontTx/>
              <a:buNone/>
            </a:pPr>
            <a:r>
              <a:rPr lang="en-US" sz="2800"/>
              <a:t>Consists of protective housing at the top center </a:t>
            </a:r>
            <a:r>
              <a:rPr lang="en-US" sz="2400">
                <a:solidFill>
                  <a:srgbClr val="00FF00"/>
                </a:solidFill>
              </a:rPr>
              <a:t>Transports flammable, non-flammable, and poisonous  compressed gases such as:</a:t>
            </a:r>
            <a:r>
              <a:rPr lang="en-US" sz="2800"/>
              <a:t> </a:t>
            </a:r>
          </a:p>
          <a:p>
            <a:pPr marL="400050" lvl="1"/>
            <a:r>
              <a:rPr lang="en-US" sz="2000" b="1">
                <a:solidFill>
                  <a:srgbClr val="FF6699"/>
                </a:solidFill>
              </a:rPr>
              <a:t>Chlorine</a:t>
            </a:r>
          </a:p>
          <a:p>
            <a:pPr marL="400050" lvl="1"/>
            <a:r>
              <a:rPr lang="en-US" sz="2000" b="1">
                <a:solidFill>
                  <a:srgbClr val="FF6699"/>
                </a:solidFill>
              </a:rPr>
              <a:t>Propane</a:t>
            </a:r>
          </a:p>
          <a:p>
            <a:pPr marL="400050" lvl="1"/>
            <a:r>
              <a:rPr lang="en-US" sz="2000" b="1">
                <a:solidFill>
                  <a:srgbClr val="FF6699"/>
                </a:solidFill>
              </a:rPr>
              <a:t>Anhydrous ammonia</a:t>
            </a:r>
            <a:endParaRPr lang="en-US" sz="2400"/>
          </a:p>
          <a:p>
            <a:pPr marL="0" indent="0"/>
            <a:endParaRPr lang="en-US" sz="2800"/>
          </a:p>
        </p:txBody>
      </p:sp>
      <p:pic>
        <p:nvPicPr>
          <p:cNvPr id="51204" name="Picture 4"/>
          <p:cNvPicPr>
            <a:picLocks noChangeAspect="1" noChangeArrowheads="1"/>
          </p:cNvPicPr>
          <p:nvPr/>
        </p:nvPicPr>
        <p:blipFill>
          <a:blip r:embed="rId2" cstate="print"/>
          <a:srcRect/>
          <a:stretch>
            <a:fillRect/>
          </a:stretch>
        </p:blipFill>
        <p:spPr bwMode="auto">
          <a:xfrm>
            <a:off x="4038600" y="2286000"/>
            <a:ext cx="4559300" cy="3886200"/>
          </a:xfrm>
          <a:prstGeom prst="rect">
            <a:avLst/>
          </a:prstGeom>
          <a:noFill/>
          <a:ln w="9525">
            <a:solidFill>
              <a:srgbClr val="CCFFCC"/>
            </a:solidFill>
            <a:miter lim="800000"/>
            <a:headEnd/>
            <a:tailEnd/>
          </a:ln>
          <a:effectLst/>
        </p:spPr>
      </p:pic>
      <p:sp>
        <p:nvSpPr>
          <p:cNvPr id="51205" name="Rectangle 5"/>
          <p:cNvSpPr>
            <a:spLocks noChangeArrowheads="1"/>
          </p:cNvSpPr>
          <p:nvPr/>
        </p:nvSpPr>
        <p:spPr bwMode="auto">
          <a:xfrm>
            <a:off x="5638800" y="2611438"/>
            <a:ext cx="1130300" cy="787400"/>
          </a:xfrm>
          <a:prstGeom prst="rect">
            <a:avLst/>
          </a:prstGeom>
          <a:noFill/>
          <a:ln w="57150">
            <a:solidFill>
              <a:schemeClr val="hlink"/>
            </a:solidFill>
            <a:miter lim="800000"/>
            <a:headEnd/>
            <a:tailEnd/>
          </a:ln>
          <a:effectLst/>
        </p:spPr>
        <p:txBody>
          <a:bodyPr wrap="none" anchor="ctr"/>
          <a:lstStyle/>
          <a:p>
            <a:endParaRPr lang="en-US"/>
          </a:p>
        </p:txBody>
      </p:sp>
      <p:sp>
        <p:nvSpPr>
          <p:cNvPr id="51206" name="AutoShape 6"/>
          <p:cNvSpPr>
            <a:spLocks/>
          </p:cNvSpPr>
          <p:nvPr/>
        </p:nvSpPr>
        <p:spPr bwMode="auto">
          <a:xfrm>
            <a:off x="6134100" y="5110163"/>
            <a:ext cx="2146300" cy="619125"/>
          </a:xfrm>
          <a:prstGeom prst="borderCallout1">
            <a:avLst>
              <a:gd name="adj1" fmla="val 81537"/>
              <a:gd name="adj2" fmla="val -3551"/>
              <a:gd name="adj3" fmla="val -276667"/>
              <a:gd name="adj4" fmla="val -3551"/>
            </a:avLst>
          </a:prstGeom>
          <a:solidFill>
            <a:schemeClr val="bg1"/>
          </a:solidFill>
          <a:ln w="38100">
            <a:solidFill>
              <a:schemeClr val="hlink"/>
            </a:solidFill>
            <a:miter lim="800000"/>
            <a:headEnd/>
            <a:tailEnd/>
          </a:ln>
          <a:effectLst/>
        </p:spPr>
        <p:txBody>
          <a:bodyPr>
            <a:spAutoFit/>
          </a:bodyPr>
          <a:lstStyle/>
          <a:p>
            <a:pPr algn="l">
              <a:spcBef>
                <a:spcPct val="0"/>
              </a:spcBef>
              <a:buFontTx/>
              <a:buNone/>
            </a:pPr>
            <a:r>
              <a:rPr lang="en-US" sz="1600" b="1">
                <a:latin typeface="Arial" charset="0"/>
              </a:rPr>
              <a:t>Protective Housing at Top Center</a:t>
            </a:r>
            <a:endParaRPr lang="en-US">
              <a:latin typeface="Arial" charset="0"/>
            </a:endParaRPr>
          </a:p>
        </p:txBody>
      </p:sp>
      <p:pic>
        <p:nvPicPr>
          <p:cNvPr id="51207" name="Picture 7"/>
          <p:cNvPicPr>
            <a:picLocks noChangeAspect="1" noChangeArrowheads="1"/>
          </p:cNvPicPr>
          <p:nvPr/>
        </p:nvPicPr>
        <p:blipFill>
          <a:blip r:embed="rId3" cstate="print"/>
          <a:srcRect/>
          <a:stretch>
            <a:fillRect/>
          </a:stretch>
        </p:blipFill>
        <p:spPr bwMode="auto">
          <a:xfrm>
            <a:off x="228600" y="5029200"/>
            <a:ext cx="3748088" cy="1143000"/>
          </a:xfrm>
          <a:prstGeom prst="rect">
            <a:avLst/>
          </a:prstGeom>
          <a:noFill/>
        </p:spPr>
      </p:pic>
      <p:sp>
        <p:nvSpPr>
          <p:cNvPr id="51208" name="Text Box 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1000"/>
                                  </p:stCondLst>
                                  <p:childTnLst>
                                    <p:set>
                                      <p:cBhvr>
                                        <p:cTn id="6" dur="1" fill="hold">
                                          <p:stCondLst>
                                            <p:cond delay="0"/>
                                          </p:stCondLst>
                                        </p:cTn>
                                        <p:tgtEl>
                                          <p:spTgt spid="51206"/>
                                        </p:tgtEl>
                                        <p:attrNameLst>
                                          <p:attrName>style.visibility</p:attrName>
                                        </p:attrNameLst>
                                      </p:cBhvr>
                                      <p:to>
                                        <p:strVal val="visible"/>
                                      </p:to>
                                    </p:set>
                                    <p:animEffect transition="in" filter="wipe(down)">
                                      <p:cBhvr>
                                        <p:cTn id="7" dur="500"/>
                                        <p:tgtEl>
                                          <p:spTgt spid="51206"/>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51205"/>
                                        </p:tgtEl>
                                        <p:attrNameLst>
                                          <p:attrName>style.visibility</p:attrName>
                                        </p:attrNameLst>
                                      </p:cBhvr>
                                      <p:to>
                                        <p:strVal val="visible"/>
                                      </p:to>
                                    </p:set>
                                    <p:animEffect transition="in" filter="wipe(down)">
                                      <p:cBhvr>
                                        <p:cTn id="11" dur="500"/>
                                        <p:tgtEl>
                                          <p:spTgt spid="51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5" grpId="0" animBg="1"/>
      <p:bldP spid="5120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304800" y="4800600"/>
            <a:ext cx="4419600" cy="1795463"/>
          </a:xfrm>
          <a:prstGeom prst="rect">
            <a:avLst/>
          </a:prstGeom>
          <a:noFill/>
          <a:ln w="9525">
            <a:solidFill>
              <a:schemeClr val="accent2"/>
            </a:solidFill>
            <a:miter lim="800000"/>
            <a:headEnd/>
            <a:tailEnd/>
          </a:ln>
        </p:spPr>
      </p:pic>
      <p:sp>
        <p:nvSpPr>
          <p:cNvPr id="62467" name="Rectangle 3"/>
          <p:cNvSpPr>
            <a:spLocks noGrp="1" noChangeArrowheads="1"/>
          </p:cNvSpPr>
          <p:nvPr>
            <p:ph type="body" sz="half" idx="2"/>
          </p:nvPr>
        </p:nvSpPr>
        <p:spPr>
          <a:xfrm>
            <a:off x="200025" y="901700"/>
            <a:ext cx="8562975" cy="2552700"/>
          </a:xfrm>
        </p:spPr>
        <p:txBody>
          <a:bodyPr/>
          <a:lstStyle/>
          <a:p>
            <a:pPr marL="63500" indent="0">
              <a:lnSpc>
                <a:spcPct val="90000"/>
              </a:lnSpc>
              <a:buFontTx/>
              <a:buNone/>
            </a:pPr>
            <a:r>
              <a:rPr lang="en-US" sz="2800" b="1">
                <a:solidFill>
                  <a:schemeClr val="accent2"/>
                </a:solidFill>
                <a:effectLst>
                  <a:outerShdw blurRad="38100" dist="38100" dir="2700000" algn="tl">
                    <a:srgbClr val="000000"/>
                  </a:outerShdw>
                </a:effectLst>
              </a:rPr>
              <a:t>Other types of rail cars that transport hazardous materials include:</a:t>
            </a:r>
            <a:endParaRPr lang="en-US" sz="2800" b="1">
              <a:effectLst>
                <a:outerShdw blurRad="38100" dist="38100" dir="2700000" algn="tl">
                  <a:srgbClr val="FFFFFF"/>
                </a:outerShdw>
              </a:effectLst>
            </a:endParaRPr>
          </a:p>
          <a:p>
            <a:pPr lvl="1">
              <a:lnSpc>
                <a:spcPct val="90000"/>
              </a:lnSpc>
            </a:pPr>
            <a:r>
              <a:rPr lang="en-US" sz="2000" b="1"/>
              <a:t>Trailer on flat cars (TOFC)</a:t>
            </a:r>
          </a:p>
          <a:p>
            <a:pPr lvl="1">
              <a:lnSpc>
                <a:spcPct val="90000"/>
              </a:lnSpc>
            </a:pPr>
            <a:r>
              <a:rPr lang="en-US" sz="2000" b="1"/>
              <a:t>Container on flat cars (COFC)</a:t>
            </a:r>
          </a:p>
          <a:p>
            <a:pPr lvl="1">
              <a:lnSpc>
                <a:spcPct val="90000"/>
              </a:lnSpc>
            </a:pPr>
            <a:r>
              <a:rPr lang="en-US" sz="2000" b="1"/>
              <a:t>Box cars</a:t>
            </a:r>
          </a:p>
          <a:p>
            <a:pPr lvl="1">
              <a:lnSpc>
                <a:spcPct val="90000"/>
              </a:lnSpc>
            </a:pPr>
            <a:r>
              <a:rPr lang="en-US" sz="2000" b="1"/>
              <a:t>Gondola cars</a:t>
            </a:r>
          </a:p>
          <a:p>
            <a:pPr lvl="1">
              <a:lnSpc>
                <a:spcPct val="90000"/>
              </a:lnSpc>
            </a:pPr>
            <a:r>
              <a:rPr lang="en-US" sz="2000" b="1"/>
              <a:t>Hopper cars</a:t>
            </a:r>
          </a:p>
          <a:p>
            <a:pPr lvl="1">
              <a:lnSpc>
                <a:spcPct val="90000"/>
              </a:lnSpc>
            </a:pPr>
            <a:r>
              <a:rPr lang="en-US" sz="2000" b="1"/>
              <a:t>Tube trailer cars</a:t>
            </a:r>
            <a:endParaRPr lang="en-US" sz="2400" b="1">
              <a:solidFill>
                <a:srgbClr val="D87F01"/>
              </a:solidFill>
            </a:endParaRPr>
          </a:p>
        </p:txBody>
      </p:sp>
      <p:pic>
        <p:nvPicPr>
          <p:cNvPr id="62468" name="Picture 4"/>
          <p:cNvPicPr>
            <a:picLocks noGrp="1" noChangeAspect="1" noChangeArrowheads="1"/>
          </p:cNvPicPr>
          <p:nvPr>
            <p:ph sz="half" idx="1"/>
          </p:nvPr>
        </p:nvPicPr>
        <p:blipFill>
          <a:blip r:embed="rId3" cstate="print"/>
          <a:srcRect/>
          <a:stretch>
            <a:fillRect/>
          </a:stretch>
        </p:blipFill>
        <p:spPr>
          <a:xfrm>
            <a:off x="4370388" y="2984500"/>
            <a:ext cx="3810000" cy="2743200"/>
          </a:xfrm>
          <a:ln>
            <a:solidFill>
              <a:srgbClr val="00FF00"/>
            </a:solidFill>
          </a:ln>
        </p:spPr>
      </p:pic>
      <p:sp>
        <p:nvSpPr>
          <p:cNvPr id="62469" name="Rectangle 5"/>
          <p:cNvSpPr>
            <a:spLocks noGrp="1" noChangeArrowheads="1"/>
          </p:cNvSpPr>
          <p:nvPr>
            <p:ph type="title"/>
          </p:nvPr>
        </p:nvSpPr>
        <p:spPr>
          <a:xfrm>
            <a:off x="990600" y="228600"/>
            <a:ext cx="7265988" cy="673100"/>
          </a:xfrm>
          <a:gradFill rotWithShape="0">
            <a:gsLst>
              <a:gs pos="0">
                <a:schemeClr val="bg1"/>
              </a:gs>
              <a:gs pos="50000">
                <a:srgbClr val="008000"/>
              </a:gs>
              <a:gs pos="100000">
                <a:schemeClr val="bg1"/>
              </a:gs>
            </a:gsLst>
            <a:lin ang="0" scaled="1"/>
          </a:gradFill>
        </p:spPr>
        <p:txBody>
          <a:bodyPr/>
          <a:lstStyle/>
          <a:p>
            <a:pPr algn="l"/>
            <a:r>
              <a:rPr lang="en-US" sz="3200">
                <a:solidFill>
                  <a:schemeClr val="tx1"/>
                </a:solidFill>
              </a:rPr>
              <a:t>Other Railroad Cars</a:t>
            </a:r>
            <a:endParaRPr lang="en-US"/>
          </a:p>
        </p:txBody>
      </p:sp>
      <p:pic>
        <p:nvPicPr>
          <p:cNvPr id="62470" name="Picture 6"/>
          <p:cNvPicPr>
            <a:picLocks noChangeAspect="1" noChangeArrowheads="1"/>
          </p:cNvPicPr>
          <p:nvPr/>
        </p:nvPicPr>
        <p:blipFill>
          <a:blip r:embed="rId4" cstate="print"/>
          <a:srcRect/>
          <a:stretch>
            <a:fillRect/>
          </a:stretch>
        </p:blipFill>
        <p:spPr bwMode="auto">
          <a:xfrm>
            <a:off x="4756150" y="1447800"/>
            <a:ext cx="4159250" cy="1898650"/>
          </a:xfrm>
          <a:prstGeom prst="rect">
            <a:avLst/>
          </a:prstGeom>
          <a:noFill/>
          <a:ln w="9525">
            <a:solidFill>
              <a:schemeClr val="tx2"/>
            </a:solidFill>
            <a:miter lim="800000"/>
            <a:headEnd/>
            <a:tailEnd/>
          </a:ln>
        </p:spPr>
      </p:pic>
      <p:sp>
        <p:nvSpPr>
          <p:cNvPr id="62471"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2468"/>
                                        </p:tgtEl>
                                        <p:attrNameLst>
                                          <p:attrName>style.visibility</p:attrName>
                                        </p:attrNameLst>
                                      </p:cBhvr>
                                      <p:to>
                                        <p:strVal val="visible"/>
                                      </p:to>
                                    </p:set>
                                    <p:animEffect transition="in" filter="box(out)">
                                      <p:cBhvr>
                                        <p:cTn id="7" dur="500"/>
                                        <p:tgtEl>
                                          <p:spTgt spid="6246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62466"/>
                                        </p:tgtEl>
                                        <p:attrNameLst>
                                          <p:attrName>style.visibility</p:attrName>
                                        </p:attrNameLst>
                                      </p:cBhvr>
                                      <p:to>
                                        <p:strVal val="visible"/>
                                      </p:to>
                                    </p:set>
                                    <p:animEffect transition="in" filter="box(out)">
                                      <p:cBhvr>
                                        <p:cTn id="11" dur="500"/>
                                        <p:tgtEl>
                                          <p:spTgt spid="62466"/>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62470"/>
                                        </p:tgtEl>
                                        <p:attrNameLst>
                                          <p:attrName>style.visibility</p:attrName>
                                        </p:attrNameLst>
                                      </p:cBhvr>
                                      <p:to>
                                        <p:strVal val="visible"/>
                                      </p:to>
                                    </p:set>
                                    <p:animEffect transition="in" filter="box(out)">
                                      <p:cBhvr>
                                        <p:cTn id="15"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250825" y="165100"/>
            <a:ext cx="8547100" cy="647700"/>
          </a:xfrm>
          <a:prstGeom prst="rect">
            <a:avLst/>
          </a:prstGeom>
          <a:gradFill rotWithShape="0">
            <a:gsLst>
              <a:gs pos="0">
                <a:schemeClr val="bg1"/>
              </a:gs>
              <a:gs pos="50000">
                <a:srgbClr val="9933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Cryogenic Liquid Tank Car</a:t>
            </a:r>
            <a:endParaRPr lang="en-US" sz="4400">
              <a:solidFill>
                <a:schemeClr val="tx2"/>
              </a:solidFill>
              <a:effectLst>
                <a:outerShdw blurRad="38100" dist="38100" dir="2700000" algn="tl">
                  <a:srgbClr val="FFFFFF"/>
                </a:outerShdw>
              </a:effectLst>
            </a:endParaRPr>
          </a:p>
        </p:txBody>
      </p:sp>
      <p:sp>
        <p:nvSpPr>
          <p:cNvPr id="63491" name="Text Box 3"/>
          <p:cNvSpPr txBox="1">
            <a:spLocks noChangeArrowheads="1"/>
          </p:cNvSpPr>
          <p:nvPr/>
        </p:nvSpPr>
        <p:spPr bwMode="auto">
          <a:xfrm>
            <a:off x="263525" y="914400"/>
            <a:ext cx="8128000" cy="1951038"/>
          </a:xfrm>
          <a:prstGeom prst="rect">
            <a:avLst/>
          </a:prstGeom>
          <a:noFill/>
          <a:ln w="9525">
            <a:noFill/>
            <a:miter lim="800000"/>
            <a:headEnd/>
            <a:tailEnd/>
          </a:ln>
          <a:effectLst/>
        </p:spPr>
        <p:txBody>
          <a:bodyPr>
            <a:spAutoFit/>
          </a:bodyPr>
          <a:lstStyle/>
          <a:p>
            <a:pPr algn="l">
              <a:spcBef>
                <a:spcPct val="50000"/>
              </a:spcBef>
              <a:buFontTx/>
              <a:buNone/>
              <a:tabLst>
                <a:tab pos="177800" algn="l"/>
              </a:tabLst>
            </a:pPr>
            <a:r>
              <a:rPr lang="en-US" sz="2800" b="1">
                <a:solidFill>
                  <a:srgbClr val="FFCC00"/>
                </a:solidFill>
                <a:latin typeface="Arial" charset="0"/>
              </a:rPr>
              <a:t>Carries low-pressure refrigerated liquids (minus 130˚F and below)</a:t>
            </a:r>
            <a:endParaRPr lang="en-US" b="1">
              <a:solidFill>
                <a:srgbClr val="FFCC00"/>
              </a:solidFill>
              <a:latin typeface="Helvetica" charset="0"/>
            </a:endParaRPr>
          </a:p>
          <a:p>
            <a:pPr algn="l">
              <a:spcBef>
                <a:spcPct val="50000"/>
              </a:spcBef>
              <a:buFontTx/>
              <a:buNone/>
              <a:tabLst>
                <a:tab pos="177800" algn="l"/>
              </a:tabLst>
            </a:pPr>
            <a:r>
              <a:rPr lang="en-US" b="1">
                <a:solidFill>
                  <a:srgbClr val="00FF00"/>
                </a:solidFill>
                <a:latin typeface="Arial" charset="0"/>
              </a:rPr>
              <a:t>Designed as a tank-within-a-tank for insulation</a:t>
            </a:r>
            <a:endParaRPr lang="en-US" b="1">
              <a:solidFill>
                <a:srgbClr val="FFCC00"/>
              </a:solidFill>
              <a:latin typeface="Helvetica" charset="0"/>
            </a:endParaRPr>
          </a:p>
          <a:p>
            <a:pPr algn="l">
              <a:spcBef>
                <a:spcPct val="50000"/>
              </a:spcBef>
              <a:buFontTx/>
              <a:buNone/>
              <a:tabLst>
                <a:tab pos="177800" algn="l"/>
              </a:tabLst>
            </a:pPr>
            <a:r>
              <a:rPr lang="en-US" sz="2000" b="1" u="sng">
                <a:solidFill>
                  <a:srgbClr val="FF3300"/>
                </a:solidFill>
                <a:latin typeface="Arial" charset="0"/>
              </a:rPr>
              <a:t>Product may vent under normal conditions</a:t>
            </a:r>
            <a:endParaRPr lang="en-US" b="1">
              <a:solidFill>
                <a:srgbClr val="D87F01"/>
              </a:solidFill>
              <a:latin typeface="Helvetica" charset="0"/>
            </a:endParaRPr>
          </a:p>
        </p:txBody>
      </p:sp>
      <p:pic>
        <p:nvPicPr>
          <p:cNvPr id="63492" name="Picture 4"/>
          <p:cNvPicPr>
            <a:picLocks noChangeAspect="1" noChangeArrowheads="1"/>
          </p:cNvPicPr>
          <p:nvPr/>
        </p:nvPicPr>
        <p:blipFill>
          <a:blip r:embed="rId2" cstate="print"/>
          <a:srcRect/>
          <a:stretch>
            <a:fillRect/>
          </a:stretch>
        </p:blipFill>
        <p:spPr bwMode="auto">
          <a:xfrm>
            <a:off x="3013075" y="3055938"/>
            <a:ext cx="5172075" cy="1892300"/>
          </a:xfrm>
          <a:prstGeom prst="rect">
            <a:avLst/>
          </a:prstGeom>
          <a:noFill/>
          <a:ln w="9525">
            <a:solidFill>
              <a:srgbClr val="CC0099"/>
            </a:solidFill>
            <a:miter lim="800000"/>
            <a:headEnd/>
            <a:tailEnd/>
          </a:ln>
        </p:spPr>
      </p:pic>
      <p:sp>
        <p:nvSpPr>
          <p:cNvPr id="63493" name="AutoShape 5"/>
          <p:cNvSpPr>
            <a:spLocks/>
          </p:cNvSpPr>
          <p:nvPr/>
        </p:nvSpPr>
        <p:spPr bwMode="auto">
          <a:xfrm>
            <a:off x="5816600" y="5178425"/>
            <a:ext cx="2768600" cy="434975"/>
          </a:xfrm>
          <a:prstGeom prst="borderCallout2">
            <a:avLst>
              <a:gd name="adj1" fmla="val 26278"/>
              <a:gd name="adj2" fmla="val -2750"/>
              <a:gd name="adj3" fmla="val 26278"/>
              <a:gd name="adj4" fmla="val -20644"/>
              <a:gd name="adj5" fmla="val -248907"/>
              <a:gd name="adj6" fmla="val -43120"/>
            </a:avLst>
          </a:prstGeom>
          <a:solidFill>
            <a:schemeClr val="bg2"/>
          </a:solidFill>
          <a:ln w="38100">
            <a:solidFill>
              <a:schemeClr val="hlink"/>
            </a:solidFill>
            <a:miter lim="800000"/>
            <a:headEnd/>
            <a:tailEnd type="triangle" w="med" len="med"/>
          </a:ln>
          <a:effectLst/>
        </p:spPr>
        <p:txBody>
          <a:bodyPr>
            <a:spAutoFit/>
          </a:bodyPr>
          <a:lstStyle/>
          <a:p>
            <a:pPr>
              <a:spcBef>
                <a:spcPct val="0"/>
              </a:spcBef>
              <a:buFontTx/>
              <a:buNone/>
            </a:pPr>
            <a:r>
              <a:rPr lang="en-US" sz="2000" b="1">
                <a:latin typeface="Arial" charset="0"/>
              </a:rPr>
              <a:t>Tank-Within-a-Tank</a:t>
            </a:r>
            <a:endParaRPr lang="en-US" b="1">
              <a:solidFill>
                <a:srgbClr val="00FF00"/>
              </a:solidFill>
              <a:latin typeface="Helvetica" charset="0"/>
            </a:endParaRPr>
          </a:p>
        </p:txBody>
      </p:sp>
      <p:pic>
        <p:nvPicPr>
          <p:cNvPr id="63494" name="Picture 6"/>
          <p:cNvPicPr>
            <a:picLocks noChangeAspect="1" noChangeArrowheads="1"/>
          </p:cNvPicPr>
          <p:nvPr/>
        </p:nvPicPr>
        <p:blipFill>
          <a:blip r:embed="rId3" cstate="print"/>
          <a:srcRect/>
          <a:stretch>
            <a:fillRect/>
          </a:stretch>
        </p:blipFill>
        <p:spPr bwMode="auto">
          <a:xfrm rot="10800000" flipV="1">
            <a:off x="295275" y="5230813"/>
            <a:ext cx="4479925" cy="895350"/>
          </a:xfrm>
          <a:prstGeom prst="rect">
            <a:avLst/>
          </a:prstGeom>
          <a:noFill/>
        </p:spPr>
      </p:pic>
      <p:sp>
        <p:nvSpPr>
          <p:cNvPr id="63495" name="Text Box 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wipe(right)">
                                      <p:cBhvr>
                                        <p:cTn id="7" dur="5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img0005"/>
          <p:cNvPicPr>
            <a:picLocks noChangeAspect="1" noChangeArrowheads="1"/>
          </p:cNvPicPr>
          <p:nvPr/>
        </p:nvPicPr>
        <p:blipFill>
          <a:blip r:embed="rId2" cstate="print"/>
          <a:srcRect/>
          <a:stretch>
            <a:fillRect/>
          </a:stretch>
        </p:blipFill>
        <p:spPr bwMode="auto">
          <a:xfrm>
            <a:off x="914400" y="1371600"/>
            <a:ext cx="7316788" cy="4876800"/>
          </a:xfrm>
          <a:prstGeom prst="rect">
            <a:avLst/>
          </a:prstGeom>
          <a:noFill/>
        </p:spPr>
      </p:pic>
      <p:sp>
        <p:nvSpPr>
          <p:cNvPr id="19458" name="Rectangle 2"/>
          <p:cNvSpPr>
            <a:spLocks noGrp="1" noChangeArrowheads="1"/>
          </p:cNvSpPr>
          <p:nvPr>
            <p:ph type="title"/>
          </p:nvPr>
        </p:nvSpPr>
        <p:spPr>
          <a:xfrm>
            <a:off x="762000" y="381000"/>
            <a:ext cx="7772400" cy="1143000"/>
          </a:xfrm>
        </p:spPr>
        <p:txBody>
          <a:bodyPr/>
          <a:lstStyle/>
          <a:p>
            <a:r>
              <a:rPr lang="en-US">
                <a:solidFill>
                  <a:srgbClr val="FF9900"/>
                </a:solidFill>
                <a:effectLst>
                  <a:outerShdw blurRad="38100" dist="38100" dir="2700000" algn="tl">
                    <a:srgbClr val="000000"/>
                  </a:outerShdw>
                </a:effectLst>
              </a:rPr>
              <a:t>RAIL CAR IDENTIFICATION CHART</a:t>
            </a:r>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4584700" cy="6858000"/>
          </a:xfrm>
          <a:prstGeom prst="rect">
            <a:avLst/>
          </a:prstGeom>
          <a:gradFill rotWithShape="0">
            <a:gsLst>
              <a:gs pos="0">
                <a:schemeClr val="bg2"/>
              </a:gs>
              <a:gs pos="50000">
                <a:srgbClr val="CC0099"/>
              </a:gs>
              <a:gs pos="100000">
                <a:schemeClr val="bg2"/>
              </a:gs>
            </a:gsLst>
            <a:lin ang="5400000" scaled="1"/>
          </a:gradFill>
          <a:ln w="9525">
            <a:noFill/>
            <a:miter lim="800000"/>
            <a:headEnd/>
            <a:tailEnd/>
          </a:ln>
          <a:effectLst/>
        </p:spPr>
        <p:txBody>
          <a:bodyPr wrap="none" anchor="ctr"/>
          <a:lstStyle/>
          <a:p>
            <a:endParaRPr lang="en-US"/>
          </a:p>
        </p:txBody>
      </p:sp>
      <p:sp>
        <p:nvSpPr>
          <p:cNvPr id="74755" name="Rectangle 3"/>
          <p:cNvSpPr>
            <a:spLocks noChangeArrowheads="1"/>
          </p:cNvSpPr>
          <p:nvPr/>
        </p:nvSpPr>
        <p:spPr bwMode="auto">
          <a:xfrm>
            <a:off x="225425" y="-57150"/>
            <a:ext cx="4292600" cy="2070100"/>
          </a:xfrm>
          <a:prstGeom prst="rect">
            <a:avLst/>
          </a:prstGeom>
          <a:noFill/>
          <a:ln w="9525">
            <a:noFill/>
            <a:miter lim="800000"/>
            <a:headEnd/>
            <a:tailEnd/>
          </a:ln>
          <a:effectLst/>
        </p:spPr>
        <p:txBody>
          <a:bodyPr anchor="ctr"/>
          <a:lstStyle/>
          <a:p>
            <a:pPr algn="l">
              <a:spcBef>
                <a:spcPct val="0"/>
              </a:spcBef>
              <a:buFontTx/>
              <a:buNone/>
            </a:pPr>
            <a:r>
              <a:rPr lang="en-US" sz="3600" b="1">
                <a:solidFill>
                  <a:srgbClr val="FFFF00"/>
                </a:solidFill>
                <a:effectLst>
                  <a:outerShdw blurRad="38100" dist="38100" dir="2700000" algn="tl">
                    <a:srgbClr val="000000"/>
                  </a:outerShdw>
                </a:effectLst>
                <a:latin typeface="Arial" charset="0"/>
              </a:rPr>
              <a:t>CONTAINER SHAPES &amp; SIZES</a:t>
            </a:r>
            <a:endParaRPr lang="en-US" sz="3200">
              <a:effectLst>
                <a:outerShdw blurRad="38100" dist="38100" dir="2700000" algn="tl">
                  <a:srgbClr val="FFFFFF"/>
                </a:outerShdw>
              </a:effectLst>
              <a:latin typeface="Arial" charset="0"/>
            </a:endParaRPr>
          </a:p>
        </p:txBody>
      </p:sp>
      <p:sp>
        <p:nvSpPr>
          <p:cNvPr id="74756" name="AutoShape 4"/>
          <p:cNvSpPr>
            <a:spLocks/>
          </p:cNvSpPr>
          <p:nvPr/>
        </p:nvSpPr>
        <p:spPr bwMode="auto">
          <a:xfrm>
            <a:off x="2070100" y="3478213"/>
            <a:ext cx="2527300" cy="3122612"/>
          </a:xfrm>
          <a:prstGeom prst="callout1">
            <a:avLst>
              <a:gd name="adj1" fmla="val 95560"/>
              <a:gd name="adj2" fmla="val -3014"/>
              <a:gd name="adj3" fmla="val -10056"/>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Bulk Portable Containers and Intermediate Bulk Containers</a:t>
            </a:r>
            <a:endParaRPr lang="en-US" i="1">
              <a:latin typeface="Arial" charset="0"/>
              <a:cs typeface="Times" charset="0"/>
            </a:endParaRPr>
          </a:p>
        </p:txBody>
      </p:sp>
      <p:sp>
        <p:nvSpPr>
          <p:cNvPr id="74757" name="Rectangle 5"/>
          <p:cNvSpPr>
            <a:spLocks noChangeArrowheads="1"/>
          </p:cNvSpPr>
          <p:nvPr/>
        </p:nvSpPr>
        <p:spPr bwMode="auto">
          <a:xfrm>
            <a:off x="3746500" y="1028700"/>
            <a:ext cx="4902200" cy="1143000"/>
          </a:xfrm>
          <a:prstGeom prst="rect">
            <a:avLst/>
          </a:prstGeom>
          <a:noFill/>
          <a:ln w="9525">
            <a:noFill/>
            <a:miter lim="800000"/>
            <a:headEnd/>
            <a:tailEnd/>
          </a:ln>
          <a:effectLst/>
        </p:spPr>
        <p:txBody>
          <a:bodyPr anchor="ctr"/>
          <a:lstStyle/>
          <a:p>
            <a:pPr algn="l">
              <a:spcBef>
                <a:spcPct val="0"/>
              </a:spcBef>
              <a:buFontTx/>
              <a:buNone/>
            </a:pPr>
            <a:endParaRPr lang="en-US" sz="4400">
              <a:solidFill>
                <a:schemeClr val="tx2"/>
              </a:solidFill>
              <a:effectLst>
                <a:outerShdw blurRad="38100" dist="38100" dir="2700000" algn="tl">
                  <a:srgbClr val="FFFFFF"/>
                </a:outerShdw>
              </a:effectLst>
            </a:endParaRPr>
          </a:p>
        </p:txBody>
      </p:sp>
      <p:sp>
        <p:nvSpPr>
          <p:cNvPr id="74758" name="Rectangle 6"/>
          <p:cNvSpPr>
            <a:spLocks noChangeArrowheads="1"/>
          </p:cNvSpPr>
          <p:nvPr/>
        </p:nvSpPr>
        <p:spPr bwMode="auto">
          <a:xfrm>
            <a:off x="4775200" y="238125"/>
            <a:ext cx="4257675" cy="3670300"/>
          </a:xfrm>
          <a:prstGeom prst="rect">
            <a:avLst/>
          </a:prstGeom>
          <a:noFill/>
          <a:ln w="9525">
            <a:noFill/>
            <a:miter lim="800000"/>
            <a:headEnd/>
            <a:tailEnd/>
          </a:ln>
          <a:effectLst/>
        </p:spPr>
        <p:txBody>
          <a:bodyPr>
            <a:spAutoFit/>
          </a:bodyPr>
          <a:lstStyle/>
          <a:p>
            <a:pPr algn="l">
              <a:lnSpc>
                <a:spcPct val="120000"/>
              </a:lnSpc>
              <a:spcBef>
                <a:spcPct val="0"/>
              </a:spcBef>
              <a:buFontTx/>
              <a:buNone/>
              <a:tabLst>
                <a:tab pos="292100" algn="l"/>
              </a:tabLst>
            </a:pPr>
            <a:r>
              <a:rPr lang="en-US" b="1">
                <a:solidFill>
                  <a:schemeClr val="tx2"/>
                </a:solidFill>
                <a:latin typeface="Arial" charset="0"/>
              </a:rPr>
              <a:t>Type 3: Bulk Portable Containers &amp; Intermediate Bulk Containers</a:t>
            </a:r>
          </a:p>
          <a:p>
            <a:pPr algn="l">
              <a:lnSpc>
                <a:spcPct val="120000"/>
              </a:lnSpc>
              <a:spcBef>
                <a:spcPct val="0"/>
              </a:spcBef>
              <a:buFontTx/>
              <a:buNone/>
              <a:tabLst>
                <a:tab pos="292100" algn="l"/>
              </a:tabLst>
            </a:pPr>
            <a:endParaRPr lang="en-US" b="1">
              <a:solidFill>
                <a:schemeClr val="tx2"/>
              </a:solidFill>
              <a:latin typeface="Arial" charset="0"/>
            </a:endParaRPr>
          </a:p>
          <a:p>
            <a:pPr algn="l">
              <a:lnSpc>
                <a:spcPct val="120000"/>
              </a:lnSpc>
              <a:spcBef>
                <a:spcPct val="0"/>
              </a:spcBef>
              <a:buFontTx/>
              <a:buNone/>
              <a:tabLst>
                <a:tab pos="292100" algn="l"/>
              </a:tabLst>
            </a:pPr>
            <a:r>
              <a:rPr lang="en-US" sz="2000" b="1">
                <a:solidFill>
                  <a:schemeClr val="tx2"/>
                </a:solidFill>
                <a:latin typeface="Arial" charset="0"/>
              </a:rPr>
              <a:t>Types of bulk containers include:</a:t>
            </a:r>
            <a:endParaRPr lang="en-US" sz="1800" b="1">
              <a:solidFill>
                <a:schemeClr val="tx2"/>
              </a:solidFill>
              <a:latin typeface="Arial" charset="0"/>
            </a:endParaRPr>
          </a:p>
          <a:p>
            <a:pPr marL="114300" lvl="1" algn="l">
              <a:lnSpc>
                <a:spcPct val="120000"/>
              </a:lnSpc>
              <a:spcBef>
                <a:spcPct val="0"/>
              </a:spcBef>
              <a:tabLst>
                <a:tab pos="292100" algn="l"/>
              </a:tabLst>
            </a:pPr>
            <a:r>
              <a:rPr lang="en-US" sz="2000" b="1">
                <a:solidFill>
                  <a:schemeClr val="tx2"/>
                </a:solidFill>
                <a:latin typeface="Arial" charset="0"/>
              </a:rPr>
              <a:t> 	Ton Containers </a:t>
            </a:r>
          </a:p>
          <a:p>
            <a:pPr marL="114300" lvl="1" algn="l">
              <a:lnSpc>
                <a:spcPct val="120000"/>
              </a:lnSpc>
              <a:spcBef>
                <a:spcPct val="0"/>
              </a:spcBef>
              <a:tabLst>
                <a:tab pos="292100" algn="l"/>
              </a:tabLst>
            </a:pPr>
            <a:r>
              <a:rPr lang="en-US" sz="2000" b="1">
                <a:solidFill>
                  <a:schemeClr val="tx2"/>
                </a:solidFill>
                <a:latin typeface="Arial" charset="0"/>
              </a:rPr>
              <a:t> 	Intermodals</a:t>
            </a:r>
          </a:p>
          <a:p>
            <a:pPr marL="114300" lvl="1" algn="l">
              <a:lnSpc>
                <a:spcPct val="120000"/>
              </a:lnSpc>
              <a:spcBef>
                <a:spcPct val="0"/>
              </a:spcBef>
              <a:tabLst>
                <a:tab pos="292100" algn="l"/>
              </a:tabLst>
            </a:pPr>
            <a:r>
              <a:rPr lang="en-US" sz="2000" b="1">
                <a:solidFill>
                  <a:schemeClr val="tx2"/>
                </a:solidFill>
                <a:latin typeface="Arial" charset="0"/>
              </a:rPr>
              <a:t> 	Intermediate Bulk Containers 	(IBCs) or Totes</a:t>
            </a:r>
            <a:endParaRPr lang="en-US" sz="2000">
              <a:solidFill>
                <a:schemeClr val="tx2"/>
              </a:solidFill>
              <a:latin typeface="Times New Roman" pitchFamily="18" charset="0"/>
            </a:endParaRPr>
          </a:p>
        </p:txBody>
      </p:sp>
      <p:sp>
        <p:nvSpPr>
          <p:cNvPr id="74759" name="Oval 7"/>
          <p:cNvSpPr>
            <a:spLocks noChangeArrowheads="1"/>
          </p:cNvSpPr>
          <p:nvPr/>
        </p:nvSpPr>
        <p:spPr bwMode="auto">
          <a:xfrm>
            <a:off x="1435100" y="4991100"/>
            <a:ext cx="2921000" cy="1676400"/>
          </a:xfrm>
          <a:prstGeom prst="ellipse">
            <a:avLst/>
          </a:prstGeom>
          <a:noFill/>
          <a:ln w="38100">
            <a:solidFill>
              <a:srgbClr val="00FF00"/>
            </a:solidFill>
            <a:round/>
            <a:headEnd/>
            <a:tailEnd/>
          </a:ln>
          <a:effectLst/>
        </p:spPr>
        <p:txBody>
          <a:bodyPr wrap="none" anchor="ctr"/>
          <a:lstStyle/>
          <a:p>
            <a:endParaRPr lang="en-US"/>
          </a:p>
        </p:txBody>
      </p:sp>
      <p:sp>
        <p:nvSpPr>
          <p:cNvPr id="74760" name="Line 8"/>
          <p:cNvSpPr>
            <a:spLocks noChangeShapeType="1"/>
          </p:cNvSpPr>
          <p:nvPr/>
        </p:nvSpPr>
        <p:spPr bwMode="auto">
          <a:xfrm flipH="1">
            <a:off x="4470400" y="546100"/>
            <a:ext cx="35560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74761" name="Line 9"/>
          <p:cNvSpPr>
            <a:spLocks noChangeShapeType="1"/>
          </p:cNvSpPr>
          <p:nvPr/>
        </p:nvSpPr>
        <p:spPr bwMode="auto">
          <a:xfrm flipV="1">
            <a:off x="4491038" y="541338"/>
            <a:ext cx="0" cy="5295900"/>
          </a:xfrm>
          <a:prstGeom prst="line">
            <a:avLst/>
          </a:prstGeom>
          <a:noFill/>
          <a:ln w="38100">
            <a:solidFill>
              <a:srgbClr val="00FF00"/>
            </a:solidFill>
            <a:prstDash val="dash"/>
            <a:round/>
            <a:headEnd/>
            <a:tailEnd/>
          </a:ln>
          <a:effectLst/>
        </p:spPr>
        <p:txBody>
          <a:bodyPr wrap="none" anchor="ctr"/>
          <a:lstStyle/>
          <a:p>
            <a:endParaRPr lang="en-US"/>
          </a:p>
        </p:txBody>
      </p:sp>
      <p:sp>
        <p:nvSpPr>
          <p:cNvPr id="74762" name="Line 10"/>
          <p:cNvSpPr>
            <a:spLocks noChangeShapeType="1"/>
          </p:cNvSpPr>
          <p:nvPr/>
        </p:nvSpPr>
        <p:spPr bwMode="auto">
          <a:xfrm>
            <a:off x="4376738" y="5824538"/>
            <a:ext cx="114300" cy="0"/>
          </a:xfrm>
          <a:prstGeom prst="line">
            <a:avLst/>
          </a:prstGeom>
          <a:noFill/>
          <a:ln w="38100">
            <a:solidFill>
              <a:srgbClr val="00FF00"/>
            </a:solidFill>
            <a:round/>
            <a:headEnd/>
            <a:tailEnd/>
          </a:ln>
          <a:effectLst/>
        </p:spPr>
        <p:txBody>
          <a:bodyPr wrap="none" anchor="ctr"/>
          <a:lstStyle/>
          <a:p>
            <a:endParaRPr lang="en-US"/>
          </a:p>
        </p:txBody>
      </p:sp>
      <p:sp>
        <p:nvSpPr>
          <p:cNvPr id="74763" name="AutoShape 11"/>
          <p:cNvSpPr>
            <a:spLocks/>
          </p:cNvSpPr>
          <p:nvPr/>
        </p:nvSpPr>
        <p:spPr bwMode="auto">
          <a:xfrm>
            <a:off x="276225" y="1892300"/>
            <a:ext cx="2535238" cy="1200150"/>
          </a:xfrm>
          <a:prstGeom prst="callout1">
            <a:avLst>
              <a:gd name="adj1" fmla="val 105106"/>
              <a:gd name="adj2" fmla="val 4509"/>
              <a:gd name="adj3" fmla="val 105106"/>
              <a:gd name="adj4" fmla="val 89292"/>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three types of containers:</a:t>
            </a:r>
            <a:endParaRPr lang="en-US" sz="1800" b="1">
              <a:solidFill>
                <a:srgbClr val="D87F01"/>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4759"/>
                                        </p:tgtEl>
                                        <p:attrNameLst>
                                          <p:attrName>style.visibility</p:attrName>
                                        </p:attrNameLst>
                                      </p:cBhvr>
                                      <p:to>
                                        <p:strVal val="visible"/>
                                      </p:to>
                                    </p:set>
                                    <p:animEffect transition="in" filter="wipe(left)">
                                      <p:cBhvr>
                                        <p:cTn id="7" dur="500"/>
                                        <p:tgtEl>
                                          <p:spTgt spid="74759"/>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74761"/>
                                        </p:tgtEl>
                                        <p:attrNameLst>
                                          <p:attrName>style.visibility</p:attrName>
                                        </p:attrNameLst>
                                      </p:cBhvr>
                                      <p:to>
                                        <p:strVal val="visible"/>
                                      </p:to>
                                    </p:set>
                                    <p:animEffect transition="in" filter="wipe(down)">
                                      <p:cBhvr>
                                        <p:cTn id="11" dur="500"/>
                                        <p:tgtEl>
                                          <p:spTgt spid="74761"/>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4760"/>
                                        </p:tgtEl>
                                        <p:attrNameLst>
                                          <p:attrName>style.visibility</p:attrName>
                                        </p:attrNameLst>
                                      </p:cBhvr>
                                      <p:to>
                                        <p:strVal val="visible"/>
                                      </p:to>
                                    </p:set>
                                    <p:animEffect transition="in" filter="wipe(left)">
                                      <p:cBhvr>
                                        <p:cTn id="15" dur="500"/>
                                        <p:tgtEl>
                                          <p:spTgt spid="74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animBg="1"/>
      <p:bldP spid="74760" grpId="0" animBg="1"/>
      <p:bldP spid="747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b="1">
                <a:solidFill>
                  <a:srgbClr val="FFFF00"/>
                </a:solidFill>
                <a:effectLst>
                  <a:outerShdw blurRad="38100" dist="38100" dir="2700000" algn="tl">
                    <a:srgbClr val="000000"/>
                  </a:outerShdw>
                </a:effectLst>
                <a:latin typeface="Lithograph" pitchFamily="82" charset="0"/>
              </a:rPr>
              <a:t>More common sense</a:t>
            </a:r>
            <a:endParaRPr lang="en-US" b="1">
              <a:latin typeface="Lithograph" pitchFamily="82" charset="0"/>
            </a:endParaRPr>
          </a:p>
        </p:txBody>
      </p:sp>
      <p:sp>
        <p:nvSpPr>
          <p:cNvPr id="179203" name="Rectangle 3"/>
          <p:cNvSpPr>
            <a:spLocks noGrp="1" noChangeArrowheads="1"/>
          </p:cNvSpPr>
          <p:nvPr>
            <p:ph type="body" idx="1"/>
          </p:nvPr>
        </p:nvSpPr>
        <p:spPr/>
        <p:txBody>
          <a:bodyPr/>
          <a:lstStyle/>
          <a:p>
            <a:pPr>
              <a:buFontTx/>
              <a:buNone/>
            </a:pPr>
            <a:r>
              <a:rPr lang="en-US" sz="3600" b="1" i="1">
                <a:solidFill>
                  <a:schemeClr val="bg1"/>
                </a:solidFill>
                <a:effectLst>
                  <a:outerShdw blurRad="38100" dist="38100" dir="2700000" algn="tl">
                    <a:srgbClr val="000000"/>
                  </a:outerShdw>
                </a:effectLst>
                <a:latin typeface="Victorian LET" pitchFamily="2" charset="0"/>
              </a:rPr>
              <a:t>Isolate</a:t>
            </a:r>
          </a:p>
          <a:p>
            <a:pPr>
              <a:buFontTx/>
              <a:buNone/>
            </a:pPr>
            <a:r>
              <a:rPr lang="en-US" sz="3600" b="1" i="1">
                <a:solidFill>
                  <a:schemeClr val="bg1"/>
                </a:solidFill>
                <a:effectLst>
                  <a:outerShdw blurRad="38100" dist="38100" dir="2700000" algn="tl">
                    <a:srgbClr val="000000"/>
                  </a:outerShdw>
                </a:effectLst>
                <a:latin typeface="Victorian LET" pitchFamily="2" charset="0"/>
              </a:rPr>
              <a:t>		</a:t>
            </a:r>
          </a:p>
          <a:p>
            <a:pPr>
              <a:buFontTx/>
              <a:buNone/>
            </a:pPr>
            <a:r>
              <a:rPr lang="en-US" sz="3600" b="1" i="1">
                <a:solidFill>
                  <a:schemeClr val="bg1"/>
                </a:solidFill>
                <a:effectLst>
                  <a:outerShdw blurRad="38100" dist="38100" dir="2700000" algn="tl">
                    <a:srgbClr val="000000"/>
                  </a:outerShdw>
                </a:effectLst>
                <a:latin typeface="Victorian LET" pitchFamily="2" charset="0"/>
              </a:rPr>
              <a:t>		Deny Entry</a:t>
            </a:r>
          </a:p>
          <a:p>
            <a:pPr>
              <a:buFontTx/>
              <a:buNone/>
            </a:pPr>
            <a:r>
              <a:rPr lang="en-US" sz="3600" b="1" i="1">
                <a:solidFill>
                  <a:schemeClr val="bg1"/>
                </a:solidFill>
                <a:effectLst>
                  <a:outerShdw blurRad="38100" dist="38100" dir="2700000" algn="tl">
                    <a:srgbClr val="000000"/>
                  </a:outerShdw>
                </a:effectLst>
                <a:latin typeface="Victorian LET" pitchFamily="2" charset="0"/>
              </a:rPr>
              <a:t>			</a:t>
            </a:r>
          </a:p>
          <a:p>
            <a:pPr>
              <a:buFontTx/>
              <a:buNone/>
            </a:pPr>
            <a:r>
              <a:rPr lang="en-US" sz="3600" b="1" i="1">
                <a:solidFill>
                  <a:schemeClr val="bg1"/>
                </a:solidFill>
                <a:effectLst>
                  <a:outerShdw blurRad="38100" dist="38100" dir="2700000" algn="tl">
                    <a:srgbClr val="000000"/>
                  </a:outerShdw>
                </a:effectLst>
                <a:latin typeface="Victorian LET" pitchFamily="2" charset="0"/>
              </a:rPr>
              <a:t>				Evacuate</a:t>
            </a:r>
          </a:p>
          <a:p>
            <a:pPr>
              <a:buFontTx/>
              <a:buNone/>
            </a:pPr>
            <a:endParaRPr lang="en-US" sz="3600" b="1" i="1">
              <a:solidFill>
                <a:schemeClr val="bg1"/>
              </a:solidFill>
              <a:effectLst>
                <a:outerShdw blurRad="38100" dist="38100" dir="2700000" algn="tl">
                  <a:srgbClr val="000000"/>
                </a:outerShdw>
              </a:effectLst>
              <a:latin typeface="Victorian LET" pitchFamily="2" charset="0"/>
            </a:endParaRPr>
          </a:p>
          <a:p>
            <a:pPr>
              <a:buFontTx/>
              <a:buNone/>
            </a:pPr>
            <a:r>
              <a:rPr lang="en-US" sz="3600" b="1" i="1">
                <a:solidFill>
                  <a:schemeClr val="bg1"/>
                </a:solidFill>
                <a:effectLst>
                  <a:outerShdw blurRad="38100" dist="38100" dir="2700000" algn="tl">
                    <a:srgbClr val="000000"/>
                  </a:outerShdw>
                </a:effectLst>
                <a:latin typeface="Victorian LET" pitchFamily="2" charset="0"/>
              </a:rPr>
              <a:t>					Shelter in Place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sz="half" idx="1"/>
          </p:nvPr>
        </p:nvPicPr>
        <p:blipFill>
          <a:blip r:embed="rId2" cstate="print"/>
          <a:srcRect/>
          <a:stretch>
            <a:fillRect/>
          </a:stretch>
        </p:blipFill>
        <p:spPr>
          <a:xfrm>
            <a:off x="558800" y="4689475"/>
            <a:ext cx="2190750" cy="1423988"/>
          </a:xfrm>
          <a:ln>
            <a:solidFill>
              <a:srgbClr val="00FF00"/>
            </a:solidFill>
          </a:ln>
        </p:spPr>
      </p:pic>
      <p:sp>
        <p:nvSpPr>
          <p:cNvPr id="75779" name="Rectangle 3"/>
          <p:cNvSpPr>
            <a:spLocks noGrp="1" noChangeArrowheads="1"/>
          </p:cNvSpPr>
          <p:nvPr>
            <p:ph type="title"/>
          </p:nvPr>
        </p:nvSpPr>
        <p:spPr>
          <a:xfrm>
            <a:off x="1066800" y="228600"/>
            <a:ext cx="7286625" cy="990600"/>
          </a:xfrm>
          <a:gradFill rotWithShape="0">
            <a:gsLst>
              <a:gs pos="0">
                <a:schemeClr val="bg1"/>
              </a:gs>
              <a:gs pos="50000">
                <a:srgbClr val="CC0099"/>
              </a:gs>
              <a:gs pos="100000">
                <a:schemeClr val="bg1"/>
              </a:gs>
            </a:gsLst>
            <a:lin ang="0" scaled="1"/>
          </a:gradFill>
        </p:spPr>
        <p:txBody>
          <a:bodyPr/>
          <a:lstStyle/>
          <a:p>
            <a:pPr algn="l"/>
            <a:r>
              <a:rPr lang="en-US" sz="3200">
                <a:solidFill>
                  <a:schemeClr val="tx1"/>
                </a:solidFill>
                <a:latin typeface="Arial" charset="0"/>
              </a:rPr>
              <a:t>Bulk Portable Containers and </a:t>
            </a:r>
            <a:br>
              <a:rPr lang="en-US" sz="3200">
                <a:solidFill>
                  <a:schemeClr val="tx1"/>
                </a:solidFill>
                <a:latin typeface="Arial" charset="0"/>
              </a:rPr>
            </a:br>
            <a:r>
              <a:rPr lang="en-US" sz="3200">
                <a:solidFill>
                  <a:schemeClr val="tx1"/>
                </a:solidFill>
                <a:latin typeface="Arial" charset="0"/>
              </a:rPr>
              <a:t>Intermediate Bulk Containers</a:t>
            </a:r>
            <a:endParaRPr lang="en-US" sz="3600" b="1">
              <a:solidFill>
                <a:schemeClr val="accent1"/>
              </a:solidFill>
              <a:effectLst>
                <a:outerShdw blurRad="38100" dist="38100" dir="2700000" algn="tl">
                  <a:srgbClr val="000000"/>
                </a:outerShdw>
              </a:effectLst>
              <a:latin typeface="Arial" charset="0"/>
            </a:endParaRPr>
          </a:p>
        </p:txBody>
      </p:sp>
      <p:pic>
        <p:nvPicPr>
          <p:cNvPr id="75780" name="Picture 4"/>
          <p:cNvPicPr>
            <a:picLocks noGrp="1" noChangeAspect="1" noChangeArrowheads="1"/>
          </p:cNvPicPr>
          <p:nvPr>
            <p:ph sz="half" idx="4294967295"/>
          </p:nvPr>
        </p:nvPicPr>
        <p:blipFill>
          <a:blip r:embed="rId3" cstate="print"/>
          <a:srcRect/>
          <a:stretch>
            <a:fillRect/>
          </a:stretch>
        </p:blipFill>
        <p:spPr>
          <a:xfrm>
            <a:off x="304800" y="1219200"/>
            <a:ext cx="2066925" cy="1485900"/>
          </a:xfrm>
          <a:ln>
            <a:solidFill>
              <a:schemeClr val="accent1"/>
            </a:solidFill>
          </a:ln>
        </p:spPr>
      </p:pic>
      <p:sp>
        <p:nvSpPr>
          <p:cNvPr id="75781" name="Text Box 5"/>
          <p:cNvSpPr txBox="1">
            <a:spLocks noChangeArrowheads="1"/>
          </p:cNvSpPr>
          <p:nvPr/>
        </p:nvSpPr>
        <p:spPr bwMode="auto">
          <a:xfrm>
            <a:off x="2514600" y="1447800"/>
            <a:ext cx="5346700" cy="955675"/>
          </a:xfrm>
          <a:prstGeom prst="rect">
            <a:avLst/>
          </a:prstGeom>
          <a:noFill/>
          <a:ln w="9525">
            <a:solidFill>
              <a:schemeClr val="accent1"/>
            </a:solidFill>
            <a:miter lim="800000"/>
            <a:headEnd/>
            <a:tailEnd/>
          </a:ln>
          <a:effectLst/>
        </p:spPr>
        <p:txBody>
          <a:bodyPr>
            <a:spAutoFit/>
          </a:bodyPr>
          <a:lstStyle/>
          <a:p>
            <a:pPr algn="l">
              <a:spcBef>
                <a:spcPct val="0"/>
              </a:spcBef>
              <a:buFontTx/>
              <a:buNone/>
            </a:pPr>
            <a:r>
              <a:rPr lang="en-US" sz="2000" b="1">
                <a:solidFill>
                  <a:schemeClr val="accent1"/>
                </a:solidFill>
                <a:effectLst>
                  <a:outerShdw blurRad="38100" dist="38100" dir="2700000" algn="tl">
                    <a:srgbClr val="000000"/>
                  </a:outerShdw>
                </a:effectLst>
                <a:latin typeface="Arial" charset="0"/>
              </a:rPr>
              <a:t>TON CONTAINERS transport:</a:t>
            </a:r>
          </a:p>
          <a:p>
            <a:pPr algn="l">
              <a:spcBef>
                <a:spcPct val="0"/>
              </a:spcBef>
              <a:buFontTx/>
              <a:buNone/>
            </a:pPr>
            <a:r>
              <a:rPr lang="en-US" sz="1800" b="1">
                <a:solidFill>
                  <a:schemeClr val="accent1"/>
                </a:solidFill>
                <a:effectLst>
                  <a:outerShdw blurRad="38100" dist="38100" dir="2700000" algn="tl">
                    <a:srgbClr val="000000"/>
                  </a:outerShdw>
                </a:effectLst>
                <a:latin typeface="Arial" charset="0"/>
              </a:rPr>
              <a:t>Anhydrous ammonia, Butadiene, Chlorine, Phosgene, Sulfur dioxide, Refrigerant  gases</a:t>
            </a:r>
            <a:endParaRPr lang="en-US">
              <a:effectLst>
                <a:outerShdw blurRad="38100" dist="38100" dir="2700000" algn="tl">
                  <a:srgbClr val="FFFFFF"/>
                </a:outerShdw>
              </a:effectLst>
              <a:latin typeface="Times New Roman" pitchFamily="18" charset="0"/>
            </a:endParaRPr>
          </a:p>
        </p:txBody>
      </p:sp>
      <p:sp>
        <p:nvSpPr>
          <p:cNvPr id="75782" name="Rectangle 6"/>
          <p:cNvSpPr>
            <a:spLocks noChangeArrowheads="1"/>
          </p:cNvSpPr>
          <p:nvPr/>
        </p:nvSpPr>
        <p:spPr bwMode="auto">
          <a:xfrm>
            <a:off x="2819400" y="4572000"/>
            <a:ext cx="5113338" cy="1587500"/>
          </a:xfrm>
          <a:prstGeom prst="rect">
            <a:avLst/>
          </a:prstGeom>
          <a:solidFill>
            <a:schemeClr val="bg1"/>
          </a:solidFill>
          <a:ln w="9525">
            <a:solidFill>
              <a:srgbClr val="00FF00"/>
            </a:solidFill>
            <a:miter lim="800000"/>
            <a:headEnd/>
            <a:tailEnd/>
          </a:ln>
          <a:effectLst/>
        </p:spPr>
        <p:txBody>
          <a:bodyPr/>
          <a:lstStyle/>
          <a:p>
            <a:pPr marL="114300" algn="l">
              <a:lnSpc>
                <a:spcPct val="90000"/>
              </a:lnSpc>
              <a:buFontTx/>
              <a:buNone/>
              <a:tabLst>
                <a:tab pos="292100" algn="l"/>
              </a:tabLst>
            </a:pPr>
            <a:r>
              <a:rPr lang="en-US" sz="2000">
                <a:solidFill>
                  <a:srgbClr val="00FF00"/>
                </a:solidFill>
                <a:cs typeface="Times" charset="0"/>
              </a:rPr>
              <a:t>INTERMODAL TANK CONTAINERS (IMs)</a:t>
            </a:r>
            <a:r>
              <a:rPr lang="en-US" sz="2000">
                <a:solidFill>
                  <a:srgbClr val="00FF00"/>
                </a:solidFill>
                <a:latin typeface="Times" charset="0"/>
                <a:cs typeface="Times" charset="0"/>
              </a:rPr>
              <a:t>: </a:t>
            </a:r>
            <a:r>
              <a:rPr lang="en-US" sz="2000">
                <a:solidFill>
                  <a:srgbClr val="00FF00"/>
                </a:solidFill>
                <a:cs typeface="Times" charset="0"/>
              </a:rPr>
              <a:t>single metal tank mounted inside a sturdy metal supporting frame.</a:t>
            </a:r>
            <a:r>
              <a:rPr lang="en-US" sz="2800" b="1">
                <a:solidFill>
                  <a:srgbClr val="00FF00"/>
                </a:solidFill>
                <a:cs typeface="Times" charset="0"/>
              </a:rPr>
              <a:t> </a:t>
            </a:r>
          </a:p>
          <a:p>
            <a:pPr marL="114300" algn="l">
              <a:lnSpc>
                <a:spcPct val="90000"/>
              </a:lnSpc>
              <a:tabLst>
                <a:tab pos="292100" algn="l"/>
              </a:tabLst>
            </a:pPr>
            <a:r>
              <a:rPr lang="en-US" sz="1800">
                <a:solidFill>
                  <a:srgbClr val="00FF00"/>
                </a:solidFill>
              </a:rPr>
              <a:t> 	Transport LP gases, Flammable gases, 	Anhydrous ammonia</a:t>
            </a:r>
            <a:endParaRPr lang="en-US" sz="1800">
              <a:solidFill>
                <a:schemeClr val="tx2"/>
              </a:solidFill>
            </a:endParaRPr>
          </a:p>
        </p:txBody>
      </p:sp>
      <p:pic>
        <p:nvPicPr>
          <p:cNvPr id="75783" name="Picture 7"/>
          <p:cNvPicPr>
            <a:picLocks noChangeAspect="1" noChangeArrowheads="1"/>
          </p:cNvPicPr>
          <p:nvPr/>
        </p:nvPicPr>
        <p:blipFill>
          <a:blip r:embed="rId4" cstate="print"/>
          <a:srcRect/>
          <a:stretch>
            <a:fillRect/>
          </a:stretch>
        </p:blipFill>
        <p:spPr bwMode="auto">
          <a:xfrm>
            <a:off x="7135813" y="2717800"/>
            <a:ext cx="1547812" cy="1784350"/>
          </a:xfrm>
          <a:prstGeom prst="rect">
            <a:avLst/>
          </a:prstGeom>
          <a:noFill/>
          <a:ln w="9525">
            <a:solidFill>
              <a:schemeClr val="tx2"/>
            </a:solidFill>
            <a:miter lim="800000"/>
            <a:headEnd/>
            <a:tailEnd/>
          </a:ln>
        </p:spPr>
      </p:pic>
      <p:sp>
        <p:nvSpPr>
          <p:cNvPr id="75784" name="Rectangle 8"/>
          <p:cNvSpPr>
            <a:spLocks noChangeArrowheads="1"/>
          </p:cNvSpPr>
          <p:nvPr/>
        </p:nvSpPr>
        <p:spPr bwMode="auto">
          <a:xfrm>
            <a:off x="533400" y="2819400"/>
            <a:ext cx="6535738" cy="1611313"/>
          </a:xfrm>
          <a:prstGeom prst="rect">
            <a:avLst/>
          </a:prstGeom>
          <a:solidFill>
            <a:schemeClr val="bg1"/>
          </a:solidFill>
          <a:ln w="9525">
            <a:solidFill>
              <a:schemeClr val="tx2"/>
            </a:solidFill>
            <a:miter lim="800000"/>
            <a:headEnd/>
            <a:tailEnd/>
          </a:ln>
          <a:effectLst/>
        </p:spPr>
        <p:txBody>
          <a:bodyPr/>
          <a:lstStyle/>
          <a:p>
            <a:pPr algn="l">
              <a:buFontTx/>
              <a:buNone/>
              <a:tabLst>
                <a:tab pos="177800" algn="l"/>
              </a:tabLst>
            </a:pPr>
            <a:r>
              <a:rPr lang="en-US" sz="2000">
                <a:solidFill>
                  <a:schemeClr val="tx2"/>
                </a:solidFill>
              </a:rPr>
              <a:t>INTERMEDIATE BULK CONTAINERS (IBCs) or TOTES: aluminum, stainless steel, or poly materials</a:t>
            </a:r>
          </a:p>
          <a:p>
            <a:pPr algn="l">
              <a:lnSpc>
                <a:spcPct val="90000"/>
              </a:lnSpc>
              <a:tabLst>
                <a:tab pos="177800" algn="l"/>
              </a:tabLst>
            </a:pPr>
            <a:r>
              <a:rPr lang="en-US" sz="1800">
                <a:solidFill>
                  <a:schemeClr val="tx2"/>
                </a:solidFill>
              </a:rPr>
              <a:t>	Transport most hazardous materials classifications</a:t>
            </a:r>
          </a:p>
          <a:p>
            <a:pPr algn="l">
              <a:lnSpc>
                <a:spcPct val="90000"/>
              </a:lnSpc>
              <a:tabLst>
                <a:tab pos="177800" algn="l"/>
              </a:tabLst>
            </a:pPr>
            <a:r>
              <a:rPr lang="en-US" sz="1800">
                <a:solidFill>
                  <a:schemeClr val="tx2"/>
                </a:solidFill>
                <a:cs typeface="Times" charset="0"/>
              </a:rPr>
              <a:t>	Rigid or flexible portable packaging designed for mechanical   	handling</a:t>
            </a:r>
            <a:r>
              <a:rPr lang="en-US" sz="2800" b="1">
                <a:cs typeface="Times" charset="0"/>
              </a:rPr>
              <a:t> </a:t>
            </a:r>
          </a:p>
        </p:txBody>
      </p:sp>
      <p:sp>
        <p:nvSpPr>
          <p:cNvPr id="75785"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9" name="Rectangle 7"/>
          <p:cNvSpPr>
            <a:spLocks noChangeArrowheads="1"/>
          </p:cNvSpPr>
          <p:nvPr/>
        </p:nvSpPr>
        <p:spPr bwMode="auto">
          <a:xfrm>
            <a:off x="1981200" y="2057400"/>
            <a:ext cx="5257800" cy="3962400"/>
          </a:xfrm>
          <a:prstGeom prst="rect">
            <a:avLst/>
          </a:prstGeom>
          <a:solidFill>
            <a:srgbClr val="FF9900"/>
          </a:solidFill>
          <a:ln w="101600">
            <a:solidFill>
              <a:schemeClr val="tx1"/>
            </a:solidFill>
            <a:miter lim="800000"/>
            <a:headEnd/>
            <a:tailEnd/>
          </a:ln>
          <a:effectLst/>
        </p:spPr>
        <p:txBody>
          <a:bodyPr wrap="none" anchor="ctr"/>
          <a:lstStyle/>
          <a:p>
            <a:endParaRPr lang="en-US"/>
          </a:p>
        </p:txBody>
      </p:sp>
      <p:sp>
        <p:nvSpPr>
          <p:cNvPr id="23554"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ID CODES for INTERMODAL CONTAINERS</a:t>
            </a:r>
          </a:p>
        </p:txBody>
      </p:sp>
      <p:sp>
        <p:nvSpPr>
          <p:cNvPr id="23556" name="Line 4"/>
          <p:cNvSpPr>
            <a:spLocks noChangeShapeType="1"/>
          </p:cNvSpPr>
          <p:nvPr/>
        </p:nvSpPr>
        <p:spPr bwMode="auto">
          <a:xfrm>
            <a:off x="1981200" y="3962400"/>
            <a:ext cx="5334000" cy="0"/>
          </a:xfrm>
          <a:prstGeom prst="line">
            <a:avLst/>
          </a:prstGeom>
          <a:noFill/>
          <a:ln w="101600">
            <a:solidFill>
              <a:schemeClr val="tx1"/>
            </a:solidFill>
            <a:round/>
            <a:headEnd/>
            <a:tailEnd/>
          </a:ln>
          <a:effectLst/>
        </p:spPr>
        <p:txBody>
          <a:bodyPr wrap="none" anchor="ctr"/>
          <a:lstStyle/>
          <a:p>
            <a:endParaRPr lang="en-US"/>
          </a:p>
        </p:txBody>
      </p:sp>
      <p:sp>
        <p:nvSpPr>
          <p:cNvPr id="23558" name="Text Box 6"/>
          <p:cNvSpPr txBox="1">
            <a:spLocks noGrp="1" noChangeArrowheads="1"/>
          </p:cNvSpPr>
          <p:nvPr>
            <p:ph type="body" idx="1"/>
          </p:nvPr>
        </p:nvSpPr>
        <p:spPr>
          <a:xfrm>
            <a:off x="685800" y="2286000"/>
            <a:ext cx="7772400" cy="3810000"/>
          </a:xfrm>
          <a:noFill/>
          <a:ln/>
        </p:spPr>
        <p:txBody>
          <a:bodyPr/>
          <a:lstStyle/>
          <a:p>
            <a:pPr algn="ctr">
              <a:buFontTx/>
              <a:buNone/>
            </a:pPr>
            <a:r>
              <a:rPr lang="en-US" sz="9600"/>
              <a:t>33</a:t>
            </a:r>
          </a:p>
        </p:txBody>
      </p:sp>
      <p:sp>
        <p:nvSpPr>
          <p:cNvPr id="23560" name="Text Box 8"/>
          <p:cNvSpPr txBox="1">
            <a:spLocks noChangeArrowheads="1"/>
          </p:cNvSpPr>
          <p:nvPr/>
        </p:nvSpPr>
        <p:spPr bwMode="auto">
          <a:xfrm>
            <a:off x="3352800" y="4191000"/>
            <a:ext cx="2562225" cy="1555750"/>
          </a:xfrm>
          <a:prstGeom prst="rect">
            <a:avLst/>
          </a:prstGeom>
          <a:noFill/>
          <a:ln w="9525">
            <a:noFill/>
            <a:miter lim="800000"/>
            <a:headEnd/>
            <a:tailEnd/>
          </a:ln>
          <a:effectLst/>
        </p:spPr>
        <p:txBody>
          <a:bodyPr wrap="none">
            <a:spAutoFit/>
          </a:bodyPr>
          <a:lstStyle/>
          <a:p>
            <a:pPr algn="l">
              <a:buFontTx/>
              <a:buNone/>
            </a:pPr>
            <a:r>
              <a:rPr lang="en-US" sz="9600"/>
              <a:t>1203</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1026"/>
          <p:cNvSpPr>
            <a:spLocks noGrp="1" noChangeArrowheads="1"/>
          </p:cNvSpPr>
          <p:nvPr>
            <p:ph type="title"/>
          </p:nvPr>
        </p:nvSpPr>
        <p:spPr/>
        <p:txBody>
          <a:bodyPr/>
          <a:lstStyle/>
          <a:p>
            <a:r>
              <a:rPr lang="en-US" sz="5400">
                <a:solidFill>
                  <a:srgbClr val="FF9900"/>
                </a:solidFill>
                <a:effectLst>
                  <a:outerShdw blurRad="38100" dist="38100" dir="2700000" algn="tl">
                    <a:srgbClr val="000000"/>
                  </a:outerShdw>
                </a:effectLst>
              </a:rPr>
              <a:t>INTERMODAL CONTAINERS</a:t>
            </a:r>
            <a:endParaRPr lang="en-US" sz="3600">
              <a:solidFill>
                <a:srgbClr val="FF9900"/>
              </a:solidFill>
              <a:effectLst>
                <a:outerShdw blurRad="38100" dist="38100" dir="2700000" algn="tl">
                  <a:srgbClr val="000000"/>
                </a:outerShdw>
              </a:effectLst>
            </a:endParaRPr>
          </a:p>
        </p:txBody>
      </p:sp>
      <p:pic>
        <p:nvPicPr>
          <p:cNvPr id="161797" name="Picture 1029"/>
          <p:cNvPicPr>
            <a:picLocks noChangeAspect="1" noChangeArrowheads="1"/>
          </p:cNvPicPr>
          <p:nvPr/>
        </p:nvPicPr>
        <p:blipFill>
          <a:blip r:embed="rId2" cstate="print"/>
          <a:srcRect/>
          <a:stretch>
            <a:fillRect/>
          </a:stretch>
        </p:blipFill>
        <p:spPr bwMode="auto">
          <a:xfrm>
            <a:off x="4495800" y="3505200"/>
            <a:ext cx="4343400" cy="1468438"/>
          </a:xfrm>
          <a:prstGeom prst="rect">
            <a:avLst/>
          </a:prstGeom>
          <a:noFill/>
          <a:ln w="9525">
            <a:noFill/>
            <a:miter lim="800000"/>
            <a:headEnd/>
            <a:tailEnd/>
          </a:ln>
          <a:effectLst/>
        </p:spPr>
      </p:pic>
      <p:pic>
        <p:nvPicPr>
          <p:cNvPr id="161798" name="Picture 1030"/>
          <p:cNvPicPr>
            <a:picLocks noChangeAspect="1" noChangeArrowheads="1"/>
          </p:cNvPicPr>
          <p:nvPr/>
        </p:nvPicPr>
        <p:blipFill>
          <a:blip r:embed="rId3" cstate="print"/>
          <a:srcRect/>
          <a:stretch>
            <a:fillRect/>
          </a:stretch>
        </p:blipFill>
        <p:spPr bwMode="auto">
          <a:xfrm>
            <a:off x="228600" y="4800600"/>
            <a:ext cx="4191000" cy="1411288"/>
          </a:xfrm>
          <a:prstGeom prst="rect">
            <a:avLst/>
          </a:prstGeom>
          <a:noFill/>
          <a:ln w="9525">
            <a:noFill/>
            <a:miter lim="800000"/>
            <a:headEnd/>
            <a:tailEnd/>
          </a:ln>
          <a:effectLst/>
        </p:spPr>
      </p:pic>
      <p:pic>
        <p:nvPicPr>
          <p:cNvPr id="161795" name="Picture 1027"/>
          <p:cNvPicPr>
            <a:picLocks noGrp="1" noChangeAspect="1" noChangeArrowheads="1"/>
          </p:cNvPicPr>
          <p:nvPr>
            <p:ph type="chart" idx="1"/>
          </p:nvPr>
        </p:nvPicPr>
        <p:blipFill>
          <a:blip r:embed="rId4" cstate="print"/>
          <a:srcRect/>
          <a:stretch>
            <a:fillRect/>
          </a:stretch>
        </p:blipFill>
        <p:spPr>
          <a:xfrm>
            <a:off x="228600" y="1905000"/>
            <a:ext cx="4114800" cy="1654175"/>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09600" y="304800"/>
            <a:ext cx="7772400" cy="609600"/>
          </a:xfrm>
        </p:spPr>
        <p:txBody>
          <a:bodyPr/>
          <a:lstStyle/>
          <a:p>
            <a:r>
              <a:rPr lang="en-US" sz="3600">
                <a:solidFill>
                  <a:srgbClr val="FF9900"/>
                </a:solidFill>
                <a:effectLst>
                  <a:outerShdw blurRad="38100" dist="38100" dir="2700000" algn="tl">
                    <a:srgbClr val="000000"/>
                  </a:outerShdw>
                </a:effectLst>
              </a:rPr>
              <a:t>ID CODES for INTERMODAL CONTAINERS</a:t>
            </a:r>
            <a:endParaRPr lang="en-US">
              <a:solidFill>
                <a:srgbClr val="FF9900"/>
              </a:solidFill>
              <a:effectLst>
                <a:outerShdw blurRad="38100" dist="38100" dir="2700000" algn="tl">
                  <a:srgbClr val="000000"/>
                </a:outerShdw>
              </a:effectLst>
            </a:endParaRPr>
          </a:p>
        </p:txBody>
      </p:sp>
      <p:sp>
        <p:nvSpPr>
          <p:cNvPr id="24579" name="Rectangle 3"/>
          <p:cNvSpPr>
            <a:spLocks noGrp="1" noChangeArrowheads="1"/>
          </p:cNvSpPr>
          <p:nvPr>
            <p:ph type="body" idx="1"/>
          </p:nvPr>
        </p:nvSpPr>
        <p:spPr>
          <a:xfrm>
            <a:off x="685800" y="1066800"/>
            <a:ext cx="7772400" cy="5029200"/>
          </a:xfrm>
        </p:spPr>
        <p:txBody>
          <a:bodyPr/>
          <a:lstStyle/>
          <a:p>
            <a:r>
              <a:rPr lang="en-US" sz="2800">
                <a:solidFill>
                  <a:schemeClr val="bg1"/>
                </a:solidFill>
              </a:rPr>
              <a:t>2 - Emission of gas due to pressure or chemical reaction.</a:t>
            </a:r>
          </a:p>
          <a:p>
            <a:r>
              <a:rPr lang="en-US" sz="2800">
                <a:solidFill>
                  <a:schemeClr val="bg1"/>
                </a:solidFill>
              </a:rPr>
              <a:t>3 - Flammability of liquid vapor/gases or self heating.</a:t>
            </a:r>
          </a:p>
          <a:p>
            <a:r>
              <a:rPr lang="en-US" sz="2800">
                <a:solidFill>
                  <a:schemeClr val="bg1"/>
                </a:solidFill>
              </a:rPr>
              <a:t>4 - Flammability of solids or self heating liquid.</a:t>
            </a:r>
          </a:p>
          <a:p>
            <a:r>
              <a:rPr lang="en-US" sz="2800">
                <a:solidFill>
                  <a:schemeClr val="bg1"/>
                </a:solidFill>
              </a:rPr>
              <a:t>5 - Oxidizing effect.</a:t>
            </a:r>
          </a:p>
          <a:p>
            <a:r>
              <a:rPr lang="en-US" sz="2800">
                <a:solidFill>
                  <a:schemeClr val="bg1"/>
                </a:solidFill>
              </a:rPr>
              <a:t>6 - Toxicity or risk of infection.</a:t>
            </a:r>
          </a:p>
          <a:p>
            <a:r>
              <a:rPr lang="en-US" sz="2800">
                <a:solidFill>
                  <a:schemeClr val="bg1"/>
                </a:solidFill>
              </a:rPr>
              <a:t>7 -  Radioactivity</a:t>
            </a:r>
          </a:p>
          <a:p>
            <a:r>
              <a:rPr lang="en-US" sz="2800">
                <a:solidFill>
                  <a:schemeClr val="bg1"/>
                </a:solidFill>
              </a:rPr>
              <a:t>8 - Corrosivity</a:t>
            </a:r>
          </a:p>
          <a:p>
            <a:r>
              <a:rPr lang="en-US" sz="2800">
                <a:solidFill>
                  <a:schemeClr val="bg1"/>
                </a:solidFill>
              </a:rPr>
              <a:t>9 –Miscellaneous Dangerous Substance</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solidFill>
                  <a:srgbClr val="FF9900"/>
                </a:solidFill>
                <a:effectLst>
                  <a:outerShdw blurRad="38100" dist="38100" dir="2700000" algn="tl">
                    <a:srgbClr val="000000"/>
                  </a:outerShdw>
                </a:effectLst>
              </a:rPr>
              <a:t>ID CODES for INTERMODAL CONTAINERS</a:t>
            </a:r>
          </a:p>
        </p:txBody>
      </p:sp>
      <p:sp>
        <p:nvSpPr>
          <p:cNvPr id="25603" name="Rectangle 3"/>
          <p:cNvSpPr>
            <a:spLocks noGrp="1" noChangeArrowheads="1"/>
          </p:cNvSpPr>
          <p:nvPr>
            <p:ph type="body" idx="1"/>
          </p:nvPr>
        </p:nvSpPr>
        <p:spPr/>
        <p:txBody>
          <a:bodyPr/>
          <a:lstStyle/>
          <a:p>
            <a:r>
              <a:rPr lang="en-US">
                <a:solidFill>
                  <a:schemeClr val="bg1"/>
                </a:solidFill>
              </a:rPr>
              <a:t>Por ejemplo…</a:t>
            </a:r>
          </a:p>
          <a:p>
            <a:pPr lvl="1"/>
            <a:r>
              <a:rPr lang="en-US">
                <a:solidFill>
                  <a:schemeClr val="bg1"/>
                </a:solidFill>
                <a:latin typeface="Tahoma" pitchFamily="34" charset="0"/>
              </a:rPr>
              <a:t>X839 =&gt; X 8 3 9</a:t>
            </a:r>
            <a:r>
              <a:rPr lang="en-US">
                <a:solidFill>
                  <a:schemeClr val="bg1"/>
                </a:solidFill>
              </a:rPr>
              <a:t> </a:t>
            </a:r>
          </a:p>
          <a:p>
            <a:pPr lvl="1"/>
            <a:r>
              <a:rPr lang="en-US">
                <a:solidFill>
                  <a:schemeClr val="bg1"/>
                </a:solidFill>
              </a:rPr>
              <a:t>X = material will react dangerously w/ water.</a:t>
            </a:r>
          </a:p>
          <a:p>
            <a:pPr lvl="1"/>
            <a:r>
              <a:rPr lang="en-US">
                <a:solidFill>
                  <a:schemeClr val="bg1"/>
                </a:solidFill>
              </a:rPr>
              <a:t>8 = corrosive</a:t>
            </a:r>
          </a:p>
          <a:p>
            <a:pPr lvl="1"/>
            <a:r>
              <a:rPr lang="en-US">
                <a:solidFill>
                  <a:schemeClr val="bg1"/>
                </a:solidFill>
              </a:rPr>
              <a:t>3 = flammable liquid, gas or self heating liquid</a:t>
            </a:r>
          </a:p>
          <a:p>
            <a:pPr lvl="1"/>
            <a:r>
              <a:rPr lang="en-US">
                <a:solidFill>
                  <a:schemeClr val="bg1"/>
                </a:solidFill>
              </a:rPr>
              <a:t>9 = risk of spontaneous violent reaction</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z="6000">
                <a:solidFill>
                  <a:srgbClr val="FF3300"/>
                </a:solidFill>
                <a:effectLst>
                  <a:outerShdw blurRad="38100" dist="38100" dir="2700000" algn="tl">
                    <a:srgbClr val="000000"/>
                  </a:outerShdw>
                </a:effectLst>
              </a:rPr>
              <a:t>Exercise</a:t>
            </a:r>
            <a:r>
              <a:rPr lang="en-US">
                <a:solidFill>
                  <a:srgbClr val="FF9900"/>
                </a:solidFill>
                <a:effectLst>
                  <a:outerShdw blurRad="38100" dist="38100" dir="2700000" algn="tl">
                    <a:srgbClr val="000000"/>
                  </a:outerShdw>
                </a:effectLst>
              </a:rPr>
              <a:t> </a:t>
            </a:r>
          </a:p>
        </p:txBody>
      </p:sp>
      <p:sp>
        <p:nvSpPr>
          <p:cNvPr id="38915" name="Rectangle 3"/>
          <p:cNvSpPr>
            <a:spLocks noGrp="1" noChangeArrowheads="1"/>
          </p:cNvSpPr>
          <p:nvPr>
            <p:ph type="body" idx="1"/>
          </p:nvPr>
        </p:nvSpPr>
        <p:spPr/>
        <p:txBody>
          <a:bodyPr/>
          <a:lstStyle/>
          <a:p>
            <a:r>
              <a:rPr lang="en-US">
                <a:solidFill>
                  <a:schemeClr val="bg1"/>
                </a:solidFill>
              </a:rPr>
              <a:t>Go to </a:t>
            </a:r>
            <a:r>
              <a:rPr lang="en-US">
                <a:solidFill>
                  <a:srgbClr val="FF9900"/>
                </a:solidFill>
              </a:rPr>
              <a:t>guide 111  (Page 168)</a:t>
            </a:r>
            <a:r>
              <a:rPr lang="en-US">
                <a:solidFill>
                  <a:schemeClr val="bg1"/>
                </a:solidFill>
              </a:rPr>
              <a:t>. </a:t>
            </a:r>
          </a:p>
          <a:p>
            <a:endParaRPr lang="en-US">
              <a:solidFill>
                <a:schemeClr val="bg1"/>
              </a:solidFill>
            </a:endParaRPr>
          </a:p>
          <a:p>
            <a:r>
              <a:rPr lang="en-US">
                <a:solidFill>
                  <a:schemeClr val="bg1"/>
                </a:solidFill>
              </a:rPr>
              <a:t> What types of materials are referenced to this page ?</a:t>
            </a:r>
          </a:p>
          <a:p>
            <a:endParaRPr lang="en-US">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xEl>
                                              <p:pRg st="0" end="0"/>
                                            </p:txEl>
                                          </p:spTgt>
                                        </p:tgtEl>
                                        <p:attrNameLst>
                                          <p:attrName>style.visibility</p:attrName>
                                        </p:attrNameLst>
                                      </p:cBhvr>
                                      <p:to>
                                        <p:strVal val="visible"/>
                                      </p:to>
                                    </p:set>
                                  </p:childTnLst>
                                  <p:subTnLst>
                                    <p:set>
                                      <p:cBhvr override="childStyle">
                                        <p:cTn dur="1" fill="hold" display="0" masterRel="nextClick" afterEffect="1"/>
                                        <p:tgtEl>
                                          <p:spTgt spid="38915">
                                            <p:txEl>
                                              <p:pRg st="0" end="0"/>
                                            </p:txEl>
                                          </p:spTgt>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8915">
                                            <p:txEl>
                                              <p:pRg st="2" end="2"/>
                                            </p:txEl>
                                          </p:spTgt>
                                        </p:tgtEl>
                                        <p:attrNameLst>
                                          <p:attrName>style.visibility</p:attrName>
                                        </p:attrNameLst>
                                      </p:cBhvr>
                                      <p:to>
                                        <p:strVal val="visible"/>
                                      </p:to>
                                    </p:set>
                                  </p:childTnLst>
                                  <p:subTnLst>
                                    <p:set>
                                      <p:cBhvr override="childStyle">
                                        <p:cTn dur="1" fill="hold" display="0" masterRel="nextClick" afterEffect="1"/>
                                        <p:tgtEl>
                                          <p:spTgt spid="38915">
                                            <p:txEl>
                                              <p:pRg st="2" end="2"/>
                                            </p:txEl>
                                          </p:spTgt>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ChangeArrowheads="1"/>
          </p:cNvSpPr>
          <p:nvPr/>
        </p:nvSpPr>
        <p:spPr bwMode="auto">
          <a:xfrm>
            <a:off x="0" y="0"/>
            <a:ext cx="4584700" cy="6858000"/>
          </a:xfrm>
          <a:prstGeom prst="rect">
            <a:avLst/>
          </a:prstGeom>
          <a:gradFill rotWithShape="0">
            <a:gsLst>
              <a:gs pos="0">
                <a:schemeClr val="bg2"/>
              </a:gs>
              <a:gs pos="50000">
                <a:srgbClr val="008000"/>
              </a:gs>
              <a:gs pos="100000">
                <a:schemeClr val="bg2"/>
              </a:gs>
            </a:gsLst>
            <a:lin ang="5400000" scaled="1"/>
          </a:gradFill>
          <a:ln w="9525">
            <a:noFill/>
            <a:miter lim="800000"/>
            <a:headEnd/>
            <a:tailEnd/>
          </a:ln>
          <a:effectLst/>
        </p:spPr>
        <p:txBody>
          <a:bodyPr wrap="none" anchor="ctr"/>
          <a:lstStyle/>
          <a:p>
            <a:endParaRPr lang="en-US"/>
          </a:p>
        </p:txBody>
      </p:sp>
      <p:sp>
        <p:nvSpPr>
          <p:cNvPr id="70659" name="Rectangle 1027"/>
          <p:cNvSpPr>
            <a:spLocks noChangeArrowheads="1"/>
          </p:cNvSpPr>
          <p:nvPr/>
        </p:nvSpPr>
        <p:spPr bwMode="auto">
          <a:xfrm>
            <a:off x="225425" y="-69850"/>
            <a:ext cx="4292600" cy="2070100"/>
          </a:xfrm>
          <a:prstGeom prst="rect">
            <a:avLst/>
          </a:prstGeom>
          <a:noFill/>
          <a:ln w="9525">
            <a:noFill/>
            <a:miter lim="800000"/>
            <a:headEnd/>
            <a:tailEnd/>
          </a:ln>
          <a:effectLst/>
        </p:spPr>
        <p:txBody>
          <a:bodyPr anchor="ctr"/>
          <a:lstStyle/>
          <a:p>
            <a:pPr algn="l">
              <a:spcBef>
                <a:spcPct val="0"/>
              </a:spcBef>
              <a:buFontTx/>
              <a:buNone/>
            </a:pPr>
            <a:r>
              <a:rPr lang="en-US" sz="3600" b="1">
                <a:solidFill>
                  <a:srgbClr val="FFFF00"/>
                </a:solidFill>
                <a:effectLst>
                  <a:outerShdw blurRad="38100" dist="38100" dir="2700000" algn="tl">
                    <a:srgbClr val="000000"/>
                  </a:outerShdw>
                </a:effectLst>
                <a:latin typeface="Arial" charset="0"/>
              </a:rPr>
              <a:t>CONTAINER SHAPES &amp; SIZES</a:t>
            </a:r>
            <a:endParaRPr lang="en-US" sz="3200">
              <a:effectLst>
                <a:outerShdw blurRad="38100" dist="38100" dir="2700000" algn="tl">
                  <a:srgbClr val="FFFFFF"/>
                </a:outerShdw>
              </a:effectLst>
              <a:latin typeface="Arial" charset="0"/>
            </a:endParaRPr>
          </a:p>
        </p:txBody>
      </p:sp>
      <p:sp>
        <p:nvSpPr>
          <p:cNvPr id="70660" name="Rectangle 1028"/>
          <p:cNvSpPr>
            <a:spLocks noChangeArrowheads="1"/>
          </p:cNvSpPr>
          <p:nvPr/>
        </p:nvSpPr>
        <p:spPr bwMode="auto">
          <a:xfrm>
            <a:off x="4775200" y="215900"/>
            <a:ext cx="4368800" cy="4330700"/>
          </a:xfrm>
          <a:prstGeom prst="rect">
            <a:avLst/>
          </a:prstGeom>
          <a:noFill/>
          <a:ln w="9525">
            <a:noFill/>
            <a:miter lim="800000"/>
            <a:headEnd/>
            <a:tailEnd/>
          </a:ln>
          <a:effectLst/>
        </p:spPr>
        <p:txBody>
          <a:bodyPr/>
          <a:lstStyle/>
          <a:p>
            <a:pPr algn="l">
              <a:lnSpc>
                <a:spcPct val="130000"/>
              </a:lnSpc>
              <a:buFontTx/>
              <a:buNone/>
            </a:pPr>
            <a:r>
              <a:rPr lang="en-US">
                <a:solidFill>
                  <a:srgbClr val="FFFF00"/>
                </a:solidFill>
              </a:rPr>
              <a:t>Type 2: Non-Bulk Containers</a:t>
            </a:r>
            <a:r>
              <a:rPr lang="en-US">
                <a:solidFill>
                  <a:schemeClr val="tx2"/>
                </a:solidFill>
              </a:rPr>
              <a:t> include:</a:t>
            </a:r>
          </a:p>
          <a:p>
            <a:pPr algn="l">
              <a:lnSpc>
                <a:spcPct val="130000"/>
              </a:lnSpc>
              <a:buFontTx/>
              <a:buNone/>
            </a:pPr>
            <a:r>
              <a:rPr lang="en-US" sz="2000">
                <a:solidFill>
                  <a:schemeClr val="tx2"/>
                </a:solidFill>
              </a:rPr>
              <a:t>1. Drums</a:t>
            </a:r>
          </a:p>
          <a:p>
            <a:pPr algn="l">
              <a:lnSpc>
                <a:spcPct val="130000"/>
              </a:lnSpc>
              <a:buFontTx/>
              <a:buNone/>
            </a:pPr>
            <a:r>
              <a:rPr lang="en-US" sz="2000">
                <a:solidFill>
                  <a:schemeClr val="tx2"/>
                </a:solidFill>
              </a:rPr>
              <a:t>2. Pails</a:t>
            </a:r>
          </a:p>
          <a:p>
            <a:pPr algn="l">
              <a:lnSpc>
                <a:spcPct val="130000"/>
              </a:lnSpc>
              <a:buFontTx/>
              <a:buNone/>
            </a:pPr>
            <a:r>
              <a:rPr lang="en-US" sz="2000">
                <a:solidFill>
                  <a:schemeClr val="tx2"/>
                </a:solidFill>
              </a:rPr>
              <a:t>3. Bags or sacks</a:t>
            </a:r>
          </a:p>
          <a:p>
            <a:pPr algn="l">
              <a:lnSpc>
                <a:spcPct val="130000"/>
              </a:lnSpc>
              <a:buFontTx/>
              <a:buNone/>
            </a:pPr>
            <a:r>
              <a:rPr lang="en-US" sz="2000">
                <a:solidFill>
                  <a:schemeClr val="tx2"/>
                </a:solidFill>
              </a:rPr>
              <a:t>4. Fiberboard boxes </a:t>
            </a:r>
          </a:p>
          <a:p>
            <a:pPr algn="l">
              <a:lnSpc>
                <a:spcPct val="130000"/>
              </a:lnSpc>
              <a:buFontTx/>
              <a:buNone/>
            </a:pPr>
            <a:r>
              <a:rPr lang="en-US" sz="2000">
                <a:solidFill>
                  <a:schemeClr val="tx2"/>
                </a:solidFill>
              </a:rPr>
              <a:t>5. Carboys</a:t>
            </a:r>
          </a:p>
          <a:p>
            <a:pPr algn="l">
              <a:lnSpc>
                <a:spcPct val="130000"/>
              </a:lnSpc>
              <a:buFontTx/>
              <a:buNone/>
            </a:pPr>
            <a:r>
              <a:rPr lang="en-US" sz="2000">
                <a:solidFill>
                  <a:schemeClr val="tx2"/>
                </a:solidFill>
              </a:rPr>
              <a:t>6. Cylinders</a:t>
            </a:r>
          </a:p>
          <a:p>
            <a:pPr algn="l">
              <a:lnSpc>
                <a:spcPct val="130000"/>
              </a:lnSpc>
              <a:buFontTx/>
              <a:buNone/>
            </a:pPr>
            <a:r>
              <a:rPr lang="en-US" sz="2000">
                <a:solidFill>
                  <a:schemeClr val="tx2"/>
                </a:solidFill>
              </a:rPr>
              <a:t>7. Dewars</a:t>
            </a:r>
          </a:p>
          <a:p>
            <a:pPr algn="l">
              <a:lnSpc>
                <a:spcPct val="130000"/>
              </a:lnSpc>
              <a:buFontTx/>
              <a:buNone/>
            </a:pPr>
            <a:r>
              <a:rPr lang="en-US" sz="2000">
                <a:solidFill>
                  <a:schemeClr val="tx2"/>
                </a:solidFill>
              </a:rPr>
              <a:t>8. Multi-cell packages</a:t>
            </a:r>
          </a:p>
        </p:txBody>
      </p:sp>
      <p:sp>
        <p:nvSpPr>
          <p:cNvPr id="70661" name="Oval 1029"/>
          <p:cNvSpPr>
            <a:spLocks noChangeArrowheads="1"/>
          </p:cNvSpPr>
          <p:nvPr/>
        </p:nvSpPr>
        <p:spPr bwMode="auto">
          <a:xfrm>
            <a:off x="1879600" y="3924300"/>
            <a:ext cx="2654300" cy="1003300"/>
          </a:xfrm>
          <a:prstGeom prst="ellipse">
            <a:avLst/>
          </a:prstGeom>
          <a:noFill/>
          <a:ln w="38100">
            <a:solidFill>
              <a:srgbClr val="00FF00"/>
            </a:solidFill>
            <a:round/>
            <a:headEnd/>
            <a:tailEnd/>
          </a:ln>
          <a:effectLst/>
        </p:spPr>
        <p:txBody>
          <a:bodyPr wrap="none" anchor="ctr"/>
          <a:lstStyle/>
          <a:p>
            <a:endParaRPr lang="en-US"/>
          </a:p>
        </p:txBody>
      </p:sp>
      <p:sp>
        <p:nvSpPr>
          <p:cNvPr id="70662" name="Line 1030"/>
          <p:cNvSpPr>
            <a:spLocks noChangeShapeType="1"/>
          </p:cNvSpPr>
          <p:nvPr/>
        </p:nvSpPr>
        <p:spPr bwMode="auto">
          <a:xfrm flipH="1">
            <a:off x="4305300" y="546100"/>
            <a:ext cx="50800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70663" name="Line 1031"/>
          <p:cNvSpPr>
            <a:spLocks noChangeShapeType="1"/>
          </p:cNvSpPr>
          <p:nvPr/>
        </p:nvSpPr>
        <p:spPr bwMode="auto">
          <a:xfrm flipV="1">
            <a:off x="4318000" y="652463"/>
            <a:ext cx="0" cy="3500437"/>
          </a:xfrm>
          <a:prstGeom prst="line">
            <a:avLst/>
          </a:prstGeom>
          <a:noFill/>
          <a:ln w="38100">
            <a:solidFill>
              <a:srgbClr val="00FF00"/>
            </a:solidFill>
            <a:prstDash val="dash"/>
            <a:round/>
            <a:headEnd/>
            <a:tailEnd/>
          </a:ln>
          <a:effectLst/>
        </p:spPr>
        <p:txBody>
          <a:bodyPr wrap="none" anchor="ctr"/>
          <a:lstStyle/>
          <a:p>
            <a:endParaRPr lang="en-US"/>
          </a:p>
        </p:txBody>
      </p:sp>
      <p:sp>
        <p:nvSpPr>
          <p:cNvPr id="70664" name="AutoShape 1032"/>
          <p:cNvSpPr>
            <a:spLocks/>
          </p:cNvSpPr>
          <p:nvPr/>
        </p:nvSpPr>
        <p:spPr bwMode="auto">
          <a:xfrm>
            <a:off x="2070100" y="3263900"/>
            <a:ext cx="2527300" cy="3122613"/>
          </a:xfrm>
          <a:prstGeom prst="callout1">
            <a:avLst>
              <a:gd name="adj1" fmla="val 96338"/>
              <a:gd name="adj2" fmla="val -3014"/>
              <a:gd name="adj3" fmla="val -3611"/>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Bulk Portable Containers and Intermediate Bulk Containers</a:t>
            </a:r>
            <a:endParaRPr lang="en-US" i="1">
              <a:latin typeface="Arial" charset="0"/>
              <a:cs typeface="Times" charset="0"/>
            </a:endParaRPr>
          </a:p>
        </p:txBody>
      </p:sp>
      <p:sp>
        <p:nvSpPr>
          <p:cNvPr id="70665" name="AutoShape 1033"/>
          <p:cNvSpPr>
            <a:spLocks/>
          </p:cNvSpPr>
          <p:nvPr/>
        </p:nvSpPr>
        <p:spPr bwMode="auto">
          <a:xfrm>
            <a:off x="276225" y="1874838"/>
            <a:ext cx="2535238" cy="1200150"/>
          </a:xfrm>
          <a:prstGeom prst="callout1">
            <a:avLst>
              <a:gd name="adj1" fmla="val 105106"/>
              <a:gd name="adj2" fmla="val 4509"/>
              <a:gd name="adj3" fmla="val 105106"/>
              <a:gd name="adj4" fmla="val 89292"/>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three types of containers:</a:t>
            </a:r>
            <a:endParaRPr lang="en-US" sz="1800" b="1">
              <a:solidFill>
                <a:srgbClr val="D87F01"/>
              </a:solidFill>
              <a:latin typeface="Helvetica"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70661"/>
                                        </p:tgtEl>
                                        <p:attrNameLst>
                                          <p:attrName>style.visibility</p:attrName>
                                        </p:attrNameLst>
                                      </p:cBhvr>
                                      <p:to>
                                        <p:strVal val="visible"/>
                                      </p:to>
                                    </p:set>
                                    <p:animEffect transition="in" filter="wipe(left)">
                                      <p:cBhvr>
                                        <p:cTn id="7" dur="500"/>
                                        <p:tgtEl>
                                          <p:spTgt spid="70661"/>
                                        </p:tgtEl>
                                      </p:cBhvr>
                                    </p:animEffect>
                                  </p:childTnLst>
                                </p:cTn>
                              </p:par>
                            </p:childTnLst>
                          </p:cTn>
                        </p:par>
                        <p:par>
                          <p:cTn id="8" fill="hold">
                            <p:stCondLst>
                              <p:cond delay="1500"/>
                            </p:stCondLst>
                            <p:childTnLst>
                              <p:par>
                                <p:cTn id="9" presetID="22" presetClass="entr" presetSubtype="4" fill="hold" grpId="0" nodeType="after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wipe(down)">
                                      <p:cBhvr>
                                        <p:cTn id="11" dur="500"/>
                                        <p:tgtEl>
                                          <p:spTgt spid="70663"/>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0662"/>
                                        </p:tgtEl>
                                        <p:attrNameLst>
                                          <p:attrName>style.visibility</p:attrName>
                                        </p:attrNameLst>
                                      </p:cBhvr>
                                      <p:to>
                                        <p:strVal val="visible"/>
                                      </p:to>
                                    </p:set>
                                    <p:animEffect transition="in" filter="wipe(left)">
                                      <p:cBhvr>
                                        <p:cTn id="15" dur="500"/>
                                        <p:tgtEl>
                                          <p:spTgt spid="70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P spid="70662" grpId="0" animBg="1"/>
      <p:bldP spid="7066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Grp="1" noChangeAspect="1" noChangeArrowheads="1"/>
          </p:cNvPicPr>
          <p:nvPr>
            <p:ph sz="half" idx="4294967295"/>
          </p:nvPr>
        </p:nvPicPr>
        <p:blipFill>
          <a:blip r:embed="rId2" cstate="print"/>
          <a:srcRect/>
          <a:stretch>
            <a:fillRect/>
          </a:stretch>
        </p:blipFill>
        <p:spPr>
          <a:xfrm>
            <a:off x="457200" y="939800"/>
            <a:ext cx="2590800" cy="1463675"/>
          </a:xfrm>
          <a:ln>
            <a:solidFill>
              <a:schemeClr val="tx2"/>
            </a:solidFill>
          </a:ln>
        </p:spPr>
      </p:pic>
      <p:sp>
        <p:nvSpPr>
          <p:cNvPr id="71683" name="Rectangle 3"/>
          <p:cNvSpPr>
            <a:spLocks noChangeArrowheads="1"/>
          </p:cNvSpPr>
          <p:nvPr/>
        </p:nvSpPr>
        <p:spPr bwMode="auto">
          <a:xfrm>
            <a:off x="241300" y="139700"/>
            <a:ext cx="8458200" cy="685800"/>
          </a:xfrm>
          <a:prstGeom prst="rect">
            <a:avLst/>
          </a:prstGeom>
          <a:gradFill rotWithShape="0">
            <a:gsLst>
              <a:gs pos="0">
                <a:schemeClr val="bg1"/>
              </a:gs>
              <a:gs pos="50000">
                <a:srgbClr val="008000"/>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Non-Bulk Containers</a:t>
            </a:r>
            <a:endParaRPr lang="en-US" sz="4400">
              <a:solidFill>
                <a:schemeClr val="tx2"/>
              </a:solidFill>
              <a:effectLst>
                <a:outerShdw blurRad="38100" dist="38100" dir="2700000" algn="tl">
                  <a:srgbClr val="FFFFFF"/>
                </a:outerShdw>
              </a:effectLst>
            </a:endParaRPr>
          </a:p>
        </p:txBody>
      </p:sp>
      <p:sp>
        <p:nvSpPr>
          <p:cNvPr id="71684" name="Rectangle 4"/>
          <p:cNvSpPr>
            <a:spLocks noGrp="1" noChangeArrowheads="1"/>
          </p:cNvSpPr>
          <p:nvPr>
            <p:ph type="body" sz="half" idx="4294967295"/>
          </p:nvPr>
        </p:nvSpPr>
        <p:spPr>
          <a:xfrm>
            <a:off x="3708400" y="1219200"/>
            <a:ext cx="5435600" cy="774700"/>
          </a:xfrm>
          <a:ln>
            <a:solidFill>
              <a:schemeClr val="tx2"/>
            </a:solidFill>
          </a:ln>
        </p:spPr>
        <p:txBody>
          <a:bodyPr/>
          <a:lstStyle/>
          <a:p>
            <a:pPr marL="63500" indent="0">
              <a:buFontTx/>
              <a:buNone/>
              <a:tabLst>
                <a:tab pos="342900" algn="l"/>
              </a:tabLst>
            </a:pPr>
            <a:r>
              <a:rPr lang="en-US" sz="2000"/>
              <a:t>1. DRUMS: </a:t>
            </a:r>
            <a:r>
              <a:rPr lang="en-US" sz="1800"/>
              <a:t>steel, fiberboard, or poly materials </a:t>
            </a:r>
          </a:p>
          <a:p>
            <a:pPr marL="63500" indent="0">
              <a:tabLst>
                <a:tab pos="342900" algn="l"/>
              </a:tabLst>
            </a:pPr>
            <a:r>
              <a:rPr lang="en-US" sz="1800"/>
              <a:t>	Transport several HAZMAT classifications.</a:t>
            </a:r>
            <a:endParaRPr lang="en-US" sz="2000"/>
          </a:p>
        </p:txBody>
      </p:sp>
      <p:sp>
        <p:nvSpPr>
          <p:cNvPr id="71685" name="Rectangle 5"/>
          <p:cNvSpPr>
            <a:spLocks noChangeArrowheads="1"/>
          </p:cNvSpPr>
          <p:nvPr/>
        </p:nvSpPr>
        <p:spPr bwMode="auto">
          <a:xfrm>
            <a:off x="1371600" y="2514600"/>
            <a:ext cx="5227638" cy="1016000"/>
          </a:xfrm>
          <a:prstGeom prst="rect">
            <a:avLst/>
          </a:prstGeom>
          <a:solidFill>
            <a:schemeClr val="bg2"/>
          </a:solidFill>
          <a:ln w="9525">
            <a:solidFill>
              <a:srgbClr val="00FF00"/>
            </a:solidFill>
            <a:miter lim="800000"/>
            <a:headEnd/>
            <a:tailEnd/>
          </a:ln>
          <a:effectLst/>
        </p:spPr>
        <p:txBody>
          <a:bodyPr/>
          <a:lstStyle/>
          <a:p>
            <a:pPr marL="63500" algn="l">
              <a:buFontTx/>
              <a:buNone/>
              <a:tabLst>
                <a:tab pos="292100" algn="l"/>
              </a:tabLst>
            </a:pPr>
            <a:r>
              <a:rPr lang="en-US" sz="2000">
                <a:solidFill>
                  <a:srgbClr val="00FF00"/>
                </a:solidFill>
              </a:rPr>
              <a:t>2. PAILS: </a:t>
            </a:r>
            <a:r>
              <a:rPr lang="en-US" sz="1800">
                <a:solidFill>
                  <a:srgbClr val="00FF00"/>
                </a:solidFill>
              </a:rPr>
              <a:t>steel, fiberboard, or poly materials </a:t>
            </a:r>
          </a:p>
          <a:p>
            <a:pPr marL="63500" algn="l">
              <a:tabLst>
                <a:tab pos="292100" algn="l"/>
              </a:tabLst>
            </a:pPr>
            <a:r>
              <a:rPr lang="en-US" sz="1800">
                <a:solidFill>
                  <a:srgbClr val="00FF00"/>
                </a:solidFill>
              </a:rPr>
              <a:t>	Hold one to five gallons of flammable 		liquids, poisons or oxidizers.</a:t>
            </a:r>
            <a:r>
              <a:rPr lang="en-US" sz="2800"/>
              <a:t/>
            </a:r>
            <a:br>
              <a:rPr lang="en-US" sz="2800"/>
            </a:br>
            <a:endParaRPr lang="en-US" sz="2800"/>
          </a:p>
        </p:txBody>
      </p:sp>
      <p:pic>
        <p:nvPicPr>
          <p:cNvPr id="71686" name="Picture 6"/>
          <p:cNvPicPr>
            <a:picLocks noChangeAspect="1" noChangeArrowheads="1"/>
          </p:cNvPicPr>
          <p:nvPr/>
        </p:nvPicPr>
        <p:blipFill>
          <a:blip r:embed="rId3" cstate="print"/>
          <a:srcRect/>
          <a:stretch>
            <a:fillRect/>
          </a:stretch>
        </p:blipFill>
        <p:spPr bwMode="auto">
          <a:xfrm>
            <a:off x="6694488" y="2286000"/>
            <a:ext cx="2449512" cy="1573213"/>
          </a:xfrm>
          <a:prstGeom prst="rect">
            <a:avLst/>
          </a:prstGeom>
          <a:noFill/>
          <a:ln w="9525">
            <a:solidFill>
              <a:srgbClr val="00FF00"/>
            </a:solidFill>
            <a:miter lim="800000"/>
            <a:headEnd/>
            <a:tailEnd/>
          </a:ln>
          <a:effectLst/>
        </p:spPr>
      </p:pic>
      <p:sp>
        <p:nvSpPr>
          <p:cNvPr id="71687" name="Rectangle 7"/>
          <p:cNvSpPr>
            <a:spLocks noChangeArrowheads="1"/>
          </p:cNvSpPr>
          <p:nvPr/>
        </p:nvSpPr>
        <p:spPr bwMode="auto">
          <a:xfrm>
            <a:off x="1828800" y="3810000"/>
            <a:ext cx="4876800" cy="1270000"/>
          </a:xfrm>
          <a:prstGeom prst="rect">
            <a:avLst/>
          </a:prstGeom>
          <a:solidFill>
            <a:schemeClr val="bg2"/>
          </a:solidFill>
          <a:ln w="9525">
            <a:solidFill>
              <a:schemeClr val="accent2"/>
            </a:solidFill>
            <a:miter lim="800000"/>
            <a:headEnd/>
            <a:tailEnd/>
          </a:ln>
          <a:effectLst/>
        </p:spPr>
        <p:txBody>
          <a:bodyPr/>
          <a:lstStyle/>
          <a:p>
            <a:pPr marL="342900" indent="-342900" algn="l">
              <a:buFontTx/>
              <a:buNone/>
            </a:pPr>
            <a:r>
              <a:rPr lang="en-US" sz="2000">
                <a:solidFill>
                  <a:schemeClr val="accent2"/>
                </a:solidFill>
              </a:rPr>
              <a:t>3. 	BAGS or SACKS: </a:t>
            </a:r>
            <a:r>
              <a:rPr lang="en-US" sz="1800">
                <a:solidFill>
                  <a:schemeClr val="accent2"/>
                </a:solidFill>
              </a:rPr>
              <a:t>paper or plastic </a:t>
            </a:r>
          </a:p>
          <a:p>
            <a:pPr marL="342900" indent="-342900" algn="l"/>
            <a:r>
              <a:rPr lang="en-US" sz="1800">
                <a:solidFill>
                  <a:schemeClr val="accent2"/>
                </a:solidFill>
              </a:rPr>
              <a:t>Holds dry corrosives, blasting agents, explosives, flammable solids, oxidizers, organic peroxides, poisons, or ORMs.</a:t>
            </a:r>
            <a:endParaRPr lang="en-US" sz="2800" b="1"/>
          </a:p>
        </p:txBody>
      </p:sp>
      <p:pic>
        <p:nvPicPr>
          <p:cNvPr id="71688" name="Picture 8"/>
          <p:cNvPicPr>
            <a:picLocks noChangeAspect="1" noChangeArrowheads="1"/>
          </p:cNvPicPr>
          <p:nvPr/>
        </p:nvPicPr>
        <p:blipFill>
          <a:blip r:embed="rId4" cstate="print"/>
          <a:srcRect/>
          <a:stretch>
            <a:fillRect/>
          </a:stretch>
        </p:blipFill>
        <p:spPr bwMode="auto">
          <a:xfrm>
            <a:off x="203200" y="3370263"/>
            <a:ext cx="1609725" cy="1735137"/>
          </a:xfrm>
          <a:prstGeom prst="rect">
            <a:avLst/>
          </a:prstGeom>
          <a:noFill/>
          <a:ln w="9525">
            <a:solidFill>
              <a:schemeClr val="accent2"/>
            </a:solidFill>
            <a:miter lim="800000"/>
            <a:headEnd/>
            <a:tailEnd/>
          </a:ln>
          <a:effectLst/>
        </p:spPr>
      </p:pic>
      <p:sp>
        <p:nvSpPr>
          <p:cNvPr id="71689" name="Rectangle 9"/>
          <p:cNvSpPr>
            <a:spLocks noChangeArrowheads="1"/>
          </p:cNvSpPr>
          <p:nvPr/>
        </p:nvSpPr>
        <p:spPr bwMode="auto">
          <a:xfrm>
            <a:off x="1219200" y="5181600"/>
            <a:ext cx="5626100" cy="1358900"/>
          </a:xfrm>
          <a:prstGeom prst="rect">
            <a:avLst/>
          </a:prstGeom>
          <a:noFill/>
          <a:ln w="9525">
            <a:solidFill>
              <a:schemeClr val="accent1"/>
            </a:solidFill>
            <a:miter lim="800000"/>
            <a:headEnd/>
            <a:tailEnd/>
          </a:ln>
          <a:effectLst/>
        </p:spPr>
        <p:txBody>
          <a:bodyPr/>
          <a:lstStyle/>
          <a:p>
            <a:pPr marL="292100" indent="-292100" algn="l">
              <a:buFontTx/>
              <a:buNone/>
            </a:pPr>
            <a:r>
              <a:rPr lang="en-US" sz="2000">
                <a:solidFill>
                  <a:schemeClr val="accent1"/>
                </a:solidFill>
              </a:rPr>
              <a:t>4. WOODEN BOXES </a:t>
            </a:r>
            <a:r>
              <a:rPr lang="en-US" sz="1800">
                <a:solidFill>
                  <a:schemeClr val="accent1"/>
                </a:solidFill>
              </a:rPr>
              <a:t>transport every hazardous materials class, except compressed  gases. </a:t>
            </a:r>
          </a:p>
          <a:p>
            <a:pPr marL="292100" indent="-292100" algn="l"/>
            <a:r>
              <a:rPr lang="en-US" sz="1800">
                <a:solidFill>
                  <a:schemeClr val="accent1"/>
                </a:solidFill>
              </a:rPr>
              <a:t>FIBERBOARD BOXES are used for everything, </a:t>
            </a:r>
            <a:br>
              <a:rPr lang="en-US" sz="1800">
                <a:solidFill>
                  <a:schemeClr val="accent1"/>
                </a:solidFill>
              </a:rPr>
            </a:br>
            <a:r>
              <a:rPr lang="en-US" sz="1800">
                <a:solidFill>
                  <a:schemeClr val="accent1"/>
                </a:solidFill>
              </a:rPr>
              <a:t>except compressed gases and poisons.</a:t>
            </a:r>
            <a:endParaRPr lang="en-US" sz="2800"/>
          </a:p>
        </p:txBody>
      </p:sp>
      <p:pic>
        <p:nvPicPr>
          <p:cNvPr id="71690" name="Picture 10"/>
          <p:cNvPicPr>
            <a:picLocks noChangeAspect="1" noChangeArrowheads="1"/>
          </p:cNvPicPr>
          <p:nvPr/>
        </p:nvPicPr>
        <p:blipFill>
          <a:blip r:embed="rId5" cstate="print"/>
          <a:srcRect/>
          <a:stretch>
            <a:fillRect/>
          </a:stretch>
        </p:blipFill>
        <p:spPr bwMode="auto">
          <a:xfrm>
            <a:off x="6858000" y="4876800"/>
            <a:ext cx="2049463" cy="1649413"/>
          </a:xfrm>
          <a:prstGeom prst="rect">
            <a:avLst/>
          </a:prstGeom>
          <a:noFill/>
          <a:ln w="9525">
            <a:solidFill>
              <a:schemeClr val="accent1"/>
            </a:solidFill>
            <a:miter lim="800000"/>
            <a:headEnd/>
            <a:tailEnd/>
          </a:ln>
          <a:effectLst/>
        </p:spPr>
      </p:pic>
      <p:sp>
        <p:nvSpPr>
          <p:cNvPr id="71691" name="Text Box 11"/>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2667000" y="5181600"/>
            <a:ext cx="3924300" cy="1295400"/>
          </a:xfrm>
          <a:prstGeom prst="rect">
            <a:avLst/>
          </a:prstGeom>
          <a:noFill/>
          <a:ln w="9525">
            <a:solidFill>
              <a:schemeClr val="accent1"/>
            </a:solidFill>
            <a:miter lim="800000"/>
            <a:headEnd/>
            <a:tailEnd/>
          </a:ln>
          <a:effectLst/>
        </p:spPr>
        <p:txBody>
          <a:bodyPr/>
          <a:lstStyle/>
          <a:p>
            <a:pPr marL="292100" indent="-279400" algn="l">
              <a:buFontTx/>
              <a:buNone/>
            </a:pPr>
            <a:r>
              <a:rPr lang="en-US" sz="2000">
                <a:solidFill>
                  <a:schemeClr val="accent1"/>
                </a:solidFill>
                <a:effectLst>
                  <a:outerShdw blurRad="38100" dist="38100" dir="2700000" algn="tl">
                    <a:srgbClr val="000000"/>
                  </a:outerShdw>
                </a:effectLst>
              </a:rPr>
              <a:t>8. MULTI-CELL PACKAGES </a:t>
            </a:r>
          </a:p>
          <a:p>
            <a:pPr marL="292100" indent="-279400" algn="l"/>
            <a:r>
              <a:rPr lang="en-US" sz="1800">
                <a:solidFill>
                  <a:schemeClr val="accent1"/>
                </a:solidFill>
                <a:effectLst>
                  <a:outerShdw blurRad="38100" dist="38100" dir="2700000" algn="tl">
                    <a:srgbClr val="000000"/>
                  </a:outerShdw>
                </a:effectLst>
              </a:rPr>
              <a:t>Usually polystyrene form-fitted containers with no more than six bottles holding four liters.</a:t>
            </a:r>
            <a:endParaRPr lang="en-US" sz="2800">
              <a:solidFill>
                <a:schemeClr val="accent1"/>
              </a:solidFill>
              <a:effectLst>
                <a:outerShdw blurRad="38100" dist="38100" dir="2700000" algn="tl">
                  <a:srgbClr val="000000"/>
                </a:outerShdw>
              </a:effectLst>
            </a:endParaRPr>
          </a:p>
        </p:txBody>
      </p:sp>
      <p:sp>
        <p:nvSpPr>
          <p:cNvPr id="72707" name="Rectangle 3"/>
          <p:cNvSpPr>
            <a:spLocks noChangeArrowheads="1"/>
          </p:cNvSpPr>
          <p:nvPr/>
        </p:nvSpPr>
        <p:spPr bwMode="auto">
          <a:xfrm>
            <a:off x="2514600" y="1295400"/>
            <a:ext cx="4648200" cy="825500"/>
          </a:xfrm>
          <a:prstGeom prst="rect">
            <a:avLst/>
          </a:prstGeom>
          <a:noFill/>
          <a:ln w="9525">
            <a:solidFill>
              <a:srgbClr val="00FF00"/>
            </a:solidFill>
            <a:miter lim="800000"/>
            <a:headEnd/>
            <a:tailEnd/>
          </a:ln>
          <a:effectLst/>
        </p:spPr>
        <p:txBody>
          <a:bodyPr/>
          <a:lstStyle/>
          <a:p>
            <a:pPr marL="228600" indent="-228600" algn="l">
              <a:buFontTx/>
              <a:buNone/>
            </a:pPr>
            <a:r>
              <a:rPr lang="en-US" sz="2000">
                <a:solidFill>
                  <a:srgbClr val="00FF00"/>
                </a:solidFill>
                <a:effectLst>
                  <a:outerShdw blurRad="38100" dist="38100" dir="2700000" algn="tl">
                    <a:srgbClr val="000000"/>
                  </a:outerShdw>
                </a:effectLst>
              </a:rPr>
              <a:t>5. CARBOYS: </a:t>
            </a:r>
            <a:r>
              <a:rPr lang="en-US" sz="1800">
                <a:solidFill>
                  <a:srgbClr val="00FF00"/>
                </a:solidFill>
                <a:effectLst>
                  <a:outerShdw blurRad="38100" dist="38100" dir="2700000" algn="tl">
                    <a:srgbClr val="000000"/>
                  </a:outerShdw>
                </a:effectLst>
              </a:rPr>
              <a:t>plastic, metal or glass. </a:t>
            </a:r>
          </a:p>
          <a:p>
            <a:pPr marL="228600" indent="-228600" algn="l"/>
            <a:r>
              <a:rPr lang="en-US" sz="1800">
                <a:solidFill>
                  <a:srgbClr val="00FF00"/>
                </a:solidFill>
                <a:effectLst>
                  <a:outerShdw blurRad="38100" dist="38100" dir="2700000" algn="tl">
                    <a:srgbClr val="000000"/>
                  </a:outerShdw>
                </a:effectLst>
              </a:rPr>
              <a:t>Transport corrosives.</a:t>
            </a:r>
            <a:endParaRPr lang="en-US" sz="2800">
              <a:effectLst>
                <a:outerShdw blurRad="38100" dist="38100" dir="2700000" algn="tl">
                  <a:srgbClr val="FFFFFF"/>
                </a:outerShdw>
              </a:effectLst>
            </a:endParaRPr>
          </a:p>
        </p:txBody>
      </p:sp>
      <p:pic>
        <p:nvPicPr>
          <p:cNvPr id="72708" name="Picture 4"/>
          <p:cNvPicPr>
            <a:picLocks noChangeAspect="1" noChangeArrowheads="1"/>
          </p:cNvPicPr>
          <p:nvPr/>
        </p:nvPicPr>
        <p:blipFill>
          <a:blip r:embed="rId2" cstate="print"/>
          <a:srcRect/>
          <a:stretch>
            <a:fillRect/>
          </a:stretch>
        </p:blipFill>
        <p:spPr bwMode="auto">
          <a:xfrm>
            <a:off x="228600" y="990600"/>
            <a:ext cx="2286000" cy="1828800"/>
          </a:xfrm>
          <a:prstGeom prst="rect">
            <a:avLst/>
          </a:prstGeom>
          <a:noFill/>
          <a:ln w="9525">
            <a:solidFill>
              <a:srgbClr val="00FF00"/>
            </a:solidFill>
            <a:miter lim="800000"/>
            <a:headEnd/>
            <a:tailEnd/>
          </a:ln>
          <a:effectLst/>
        </p:spPr>
      </p:pic>
      <p:sp>
        <p:nvSpPr>
          <p:cNvPr id="72709" name="Rectangle 5"/>
          <p:cNvSpPr>
            <a:spLocks noChangeArrowheads="1"/>
          </p:cNvSpPr>
          <p:nvPr/>
        </p:nvSpPr>
        <p:spPr bwMode="auto">
          <a:xfrm>
            <a:off x="2133600" y="2743200"/>
            <a:ext cx="5207000" cy="965200"/>
          </a:xfrm>
          <a:prstGeom prst="rect">
            <a:avLst/>
          </a:prstGeom>
          <a:solidFill>
            <a:schemeClr val="bg1"/>
          </a:solidFill>
          <a:ln w="9525">
            <a:solidFill>
              <a:schemeClr val="tx2"/>
            </a:solidFill>
            <a:miter lim="800000"/>
            <a:headEnd/>
            <a:tailEnd/>
          </a:ln>
          <a:effectLst/>
        </p:spPr>
        <p:txBody>
          <a:bodyPr/>
          <a:lstStyle/>
          <a:p>
            <a:pPr marL="342900" indent="-342900" algn="l">
              <a:buFontTx/>
              <a:buNone/>
            </a:pPr>
            <a:r>
              <a:rPr lang="en-US" sz="2000">
                <a:solidFill>
                  <a:schemeClr val="tx2"/>
                </a:solidFill>
              </a:rPr>
              <a:t>6.	CYLINDERS </a:t>
            </a:r>
            <a:r>
              <a:rPr lang="en-US" sz="1800">
                <a:solidFill>
                  <a:schemeClr val="tx2"/>
                </a:solidFill>
              </a:rPr>
              <a:t>contain compressed gases, flammable/ combustible liquids, poisons, radioactive materials, and corrosives.</a:t>
            </a:r>
            <a:endParaRPr lang="en-US" sz="2800" b="1"/>
          </a:p>
        </p:txBody>
      </p:sp>
      <p:pic>
        <p:nvPicPr>
          <p:cNvPr id="72710" name="Picture 6"/>
          <p:cNvPicPr>
            <a:picLocks noChangeAspect="1" noChangeArrowheads="1"/>
          </p:cNvPicPr>
          <p:nvPr/>
        </p:nvPicPr>
        <p:blipFill>
          <a:blip r:embed="rId3" cstate="print"/>
          <a:srcRect/>
          <a:stretch>
            <a:fillRect/>
          </a:stretch>
        </p:blipFill>
        <p:spPr bwMode="auto">
          <a:xfrm>
            <a:off x="7327900" y="2362200"/>
            <a:ext cx="1816100" cy="1592263"/>
          </a:xfrm>
          <a:prstGeom prst="rect">
            <a:avLst/>
          </a:prstGeom>
          <a:noFill/>
          <a:ln w="9525">
            <a:solidFill>
              <a:schemeClr val="tx2"/>
            </a:solidFill>
            <a:miter lim="800000"/>
            <a:headEnd/>
            <a:tailEnd/>
          </a:ln>
          <a:effectLst/>
        </p:spPr>
      </p:pic>
      <p:sp>
        <p:nvSpPr>
          <p:cNvPr id="72711" name="Rectangle 7"/>
          <p:cNvSpPr>
            <a:spLocks noChangeArrowheads="1"/>
          </p:cNvSpPr>
          <p:nvPr/>
        </p:nvSpPr>
        <p:spPr bwMode="auto">
          <a:xfrm>
            <a:off x="1752600" y="3962400"/>
            <a:ext cx="5676900" cy="1003300"/>
          </a:xfrm>
          <a:prstGeom prst="rect">
            <a:avLst/>
          </a:prstGeom>
          <a:noFill/>
          <a:ln w="9525">
            <a:solidFill>
              <a:schemeClr val="accent2"/>
            </a:solidFill>
            <a:miter lim="800000"/>
            <a:headEnd/>
            <a:tailEnd/>
          </a:ln>
          <a:effectLst/>
        </p:spPr>
        <p:txBody>
          <a:bodyPr/>
          <a:lstStyle/>
          <a:p>
            <a:pPr marL="342900" indent="-342900" algn="l">
              <a:buFontTx/>
              <a:buNone/>
            </a:pPr>
            <a:r>
              <a:rPr lang="en-US" sz="2000"/>
              <a:t>7. 	DEWARS </a:t>
            </a:r>
            <a:r>
              <a:rPr lang="en-US" sz="1800"/>
              <a:t>used for the storage of cryogenic materials, such as: Liquid nitrogen, Oxygen, Helium, and Argon.</a:t>
            </a:r>
            <a:endParaRPr lang="en-US" sz="2800" b="1"/>
          </a:p>
        </p:txBody>
      </p:sp>
      <p:pic>
        <p:nvPicPr>
          <p:cNvPr id="72712" name="Picture 8"/>
          <p:cNvPicPr>
            <a:picLocks noChangeAspect="1" noChangeArrowheads="1"/>
          </p:cNvPicPr>
          <p:nvPr/>
        </p:nvPicPr>
        <p:blipFill>
          <a:blip r:embed="rId4" cstate="print"/>
          <a:srcRect/>
          <a:stretch>
            <a:fillRect/>
          </a:stretch>
        </p:blipFill>
        <p:spPr bwMode="auto">
          <a:xfrm>
            <a:off x="457200" y="3429000"/>
            <a:ext cx="1270000" cy="2298700"/>
          </a:xfrm>
          <a:prstGeom prst="rect">
            <a:avLst/>
          </a:prstGeom>
          <a:noFill/>
          <a:ln w="9525">
            <a:solidFill>
              <a:schemeClr val="accent2"/>
            </a:solidFill>
            <a:miter lim="800000"/>
            <a:headEnd/>
            <a:tailEnd/>
          </a:ln>
        </p:spPr>
      </p:pic>
      <p:sp>
        <p:nvSpPr>
          <p:cNvPr id="72713" name="Rectangle 9"/>
          <p:cNvSpPr>
            <a:spLocks noChangeArrowheads="1"/>
          </p:cNvSpPr>
          <p:nvPr/>
        </p:nvSpPr>
        <p:spPr bwMode="auto">
          <a:xfrm>
            <a:off x="241300" y="139700"/>
            <a:ext cx="8458200" cy="685800"/>
          </a:xfrm>
          <a:prstGeom prst="rect">
            <a:avLst/>
          </a:prstGeom>
          <a:gradFill rotWithShape="0">
            <a:gsLst>
              <a:gs pos="0">
                <a:schemeClr val="bg1"/>
              </a:gs>
              <a:gs pos="50000">
                <a:srgbClr val="008000"/>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Non-Bulk Containers</a:t>
            </a:r>
            <a:endParaRPr lang="en-US" sz="4400">
              <a:solidFill>
                <a:schemeClr val="tx2"/>
              </a:solidFill>
              <a:effectLst>
                <a:outerShdw blurRad="38100" dist="38100" dir="2700000" algn="tl">
                  <a:srgbClr val="FFFFFF"/>
                </a:outerShdw>
              </a:effectLst>
            </a:endParaRPr>
          </a:p>
        </p:txBody>
      </p:sp>
      <p:pic>
        <p:nvPicPr>
          <p:cNvPr id="72714" name="Picture 10"/>
          <p:cNvPicPr>
            <a:picLocks noChangeAspect="1" noChangeArrowheads="1"/>
          </p:cNvPicPr>
          <p:nvPr/>
        </p:nvPicPr>
        <p:blipFill>
          <a:blip r:embed="rId5" cstate="print"/>
          <a:srcRect/>
          <a:stretch>
            <a:fillRect/>
          </a:stretch>
        </p:blipFill>
        <p:spPr bwMode="auto">
          <a:xfrm>
            <a:off x="6629400" y="4953000"/>
            <a:ext cx="2212975" cy="1624013"/>
          </a:xfrm>
          <a:prstGeom prst="rect">
            <a:avLst/>
          </a:prstGeom>
          <a:noFill/>
          <a:ln w="9525">
            <a:solidFill>
              <a:schemeClr val="accent1"/>
            </a:solidFill>
            <a:miter lim="800000"/>
            <a:headEnd/>
            <a:tailEnd/>
          </a:ln>
          <a:effectLst/>
        </p:spPr>
      </p:pic>
      <p:sp>
        <p:nvSpPr>
          <p:cNvPr id="72715" name="Text Box 11"/>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4768850" y="88900"/>
            <a:ext cx="4121150" cy="5780088"/>
          </a:xfrm>
          <a:prstGeom prst="rect">
            <a:avLst/>
          </a:prstGeom>
          <a:noFill/>
          <a:ln w="9525">
            <a:noFill/>
            <a:miter lim="800000"/>
            <a:headEnd/>
            <a:tailEnd/>
          </a:ln>
          <a:effectLst/>
        </p:spPr>
        <p:txBody>
          <a:bodyPr anchor="ctr"/>
          <a:lstStyle/>
          <a:p>
            <a:pPr algn="l">
              <a:lnSpc>
                <a:spcPct val="120000"/>
              </a:lnSpc>
              <a:spcBef>
                <a:spcPct val="0"/>
              </a:spcBef>
              <a:buFontTx/>
              <a:buNone/>
            </a:pPr>
            <a:r>
              <a:rPr lang="en-US" b="1">
                <a:solidFill>
                  <a:schemeClr val="tx2"/>
                </a:solidFill>
                <a:effectLst>
                  <a:outerShdw blurRad="38100" dist="38100" dir="2700000" algn="tl">
                    <a:srgbClr val="FFFFFF"/>
                  </a:outerShdw>
                </a:effectLst>
                <a:latin typeface="Arial" charset="0"/>
              </a:rPr>
              <a:t>TYPE 1: Bulk Containers</a:t>
            </a:r>
            <a:r>
              <a:rPr lang="en-US" sz="4000" b="1">
                <a:solidFill>
                  <a:schemeClr val="tx2"/>
                </a:solidFill>
                <a:effectLst>
                  <a:outerShdw blurRad="38100" dist="38100" dir="2700000" algn="tl">
                    <a:srgbClr val="FFFFFF"/>
                  </a:outerShdw>
                </a:effectLst>
                <a:latin typeface="Arial" charset="0"/>
              </a:rPr>
              <a:t> -</a:t>
            </a:r>
            <a:r>
              <a:rPr lang="en-US" b="1">
                <a:solidFill>
                  <a:schemeClr val="tx2"/>
                </a:solidFill>
                <a:effectLst>
                  <a:outerShdw blurRad="38100" dist="38100" dir="2700000" algn="tl">
                    <a:srgbClr val="FFFFFF"/>
                  </a:outerShdw>
                </a:effectLst>
                <a:latin typeface="Arial" charset="0"/>
              </a:rPr>
              <a:t/>
            </a:r>
            <a:br>
              <a:rPr lang="en-US" b="1">
                <a:solidFill>
                  <a:schemeClr val="tx2"/>
                </a:solidFill>
                <a:effectLst>
                  <a:outerShdw blurRad="38100" dist="38100" dir="2700000" algn="tl">
                    <a:srgbClr val="FFFFFF"/>
                  </a:outerShdw>
                </a:effectLst>
                <a:latin typeface="Arial" charset="0"/>
              </a:rPr>
            </a:br>
            <a:r>
              <a:rPr lang="en-US" sz="2000" b="1">
                <a:solidFill>
                  <a:schemeClr val="tx2"/>
                </a:solidFill>
                <a:effectLst>
                  <a:outerShdw blurRad="38100" dist="38100" dir="2700000" algn="tl">
                    <a:srgbClr val="FFFFFF"/>
                  </a:outerShdw>
                </a:effectLst>
                <a:latin typeface="Arial" charset="0"/>
              </a:rPr>
              <a:t>Fixed-site Bulk Containers </a:t>
            </a:r>
            <a:r>
              <a:rPr lang="en-US" sz="2000" b="1">
                <a:solidFill>
                  <a:schemeClr val="tx2"/>
                </a:solidFill>
                <a:effectLst>
                  <a:outerShdw blurRad="38100" dist="38100" dir="2700000" algn="tl">
                    <a:srgbClr val="FFFFFF"/>
                  </a:outerShdw>
                </a:effectLst>
                <a:latin typeface="Arial" charset="0"/>
                <a:cs typeface="Times" charset="0"/>
              </a:rPr>
              <a:t>have certain characteristics that identify them as non-pressurized, low pressure, or pressurized. </a:t>
            </a:r>
            <a:br>
              <a:rPr lang="en-US" sz="2000" b="1">
                <a:solidFill>
                  <a:schemeClr val="tx2"/>
                </a:solidFill>
                <a:effectLst>
                  <a:outerShdw blurRad="38100" dist="38100" dir="2700000" algn="tl">
                    <a:srgbClr val="FFFFFF"/>
                  </a:outerShdw>
                </a:effectLst>
                <a:latin typeface="Arial" charset="0"/>
                <a:cs typeface="Times" charset="0"/>
              </a:rPr>
            </a:br>
            <a:r>
              <a:rPr lang="en-US" sz="2000" b="1">
                <a:solidFill>
                  <a:schemeClr val="tx2"/>
                </a:solidFill>
                <a:effectLst>
                  <a:outerShdw blurRad="38100" dist="38100" dir="2700000" algn="tl">
                    <a:srgbClr val="FFFFFF"/>
                  </a:outerShdw>
                </a:effectLst>
                <a:latin typeface="Arial" charset="0"/>
                <a:cs typeface="Times" charset="0"/>
              </a:rPr>
              <a:t/>
            </a:r>
            <a:br>
              <a:rPr lang="en-US" sz="2000" b="1">
                <a:solidFill>
                  <a:schemeClr val="tx2"/>
                </a:solidFill>
                <a:effectLst>
                  <a:outerShdw blurRad="38100" dist="38100" dir="2700000" algn="tl">
                    <a:srgbClr val="FFFFFF"/>
                  </a:outerShdw>
                </a:effectLst>
                <a:latin typeface="Arial" charset="0"/>
                <a:cs typeface="Times" charset="0"/>
              </a:rPr>
            </a:br>
            <a:r>
              <a:rPr lang="en-US" sz="2000" b="1">
                <a:solidFill>
                  <a:schemeClr val="tx2"/>
                </a:solidFill>
                <a:effectLst>
                  <a:outerShdw blurRad="38100" dist="38100" dir="2700000" algn="tl">
                    <a:srgbClr val="FFFFFF"/>
                  </a:outerShdw>
                </a:effectLst>
                <a:latin typeface="Arial" charset="0"/>
                <a:cs typeface="Times" charset="0"/>
              </a:rPr>
              <a:t>Pressurized tanks have rounded ends and visible pressure relief valves.  </a:t>
            </a:r>
            <a:br>
              <a:rPr lang="en-US" sz="2000" b="1">
                <a:solidFill>
                  <a:schemeClr val="tx2"/>
                </a:solidFill>
                <a:effectLst>
                  <a:outerShdw blurRad="38100" dist="38100" dir="2700000" algn="tl">
                    <a:srgbClr val="FFFFFF"/>
                  </a:outerShdw>
                </a:effectLst>
                <a:latin typeface="Arial" charset="0"/>
                <a:cs typeface="Times" charset="0"/>
              </a:rPr>
            </a:br>
            <a:r>
              <a:rPr lang="en-US" sz="2000" b="1">
                <a:solidFill>
                  <a:schemeClr val="tx2"/>
                </a:solidFill>
                <a:effectLst>
                  <a:outerShdw blurRad="38100" dist="38100" dir="2700000" algn="tl">
                    <a:srgbClr val="FFFFFF"/>
                  </a:outerShdw>
                </a:effectLst>
                <a:latin typeface="Arial" charset="0"/>
                <a:cs typeface="Times" charset="0"/>
              </a:rPr>
              <a:t/>
            </a:r>
            <a:br>
              <a:rPr lang="en-US" sz="2000" b="1">
                <a:solidFill>
                  <a:schemeClr val="tx2"/>
                </a:solidFill>
                <a:effectLst>
                  <a:outerShdw blurRad="38100" dist="38100" dir="2700000" algn="tl">
                    <a:srgbClr val="FFFFFF"/>
                  </a:outerShdw>
                </a:effectLst>
                <a:latin typeface="Arial" charset="0"/>
                <a:cs typeface="Times" charset="0"/>
              </a:rPr>
            </a:br>
            <a:r>
              <a:rPr lang="en-US" sz="2000" b="1">
                <a:solidFill>
                  <a:schemeClr val="tx2"/>
                </a:solidFill>
                <a:effectLst>
                  <a:outerShdw blurRad="38100" dist="38100" dir="2700000" algn="tl">
                    <a:srgbClr val="FFFFFF"/>
                  </a:outerShdw>
                </a:effectLst>
                <a:latin typeface="Arial" charset="0"/>
                <a:cs typeface="Times" charset="0"/>
              </a:rPr>
              <a:t>Non- and low pressurized tanks generally have flat ends; pressure relief devices will not be present.</a:t>
            </a:r>
            <a:r>
              <a:rPr lang="en-US" sz="4400" b="1">
                <a:effectLst>
                  <a:outerShdw blurRad="38100" dist="38100" dir="2700000" algn="tl">
                    <a:srgbClr val="FFFFFF"/>
                  </a:outerShdw>
                </a:effectLst>
                <a:latin typeface="Arial" charset="0"/>
                <a:cs typeface="Times" charset="0"/>
              </a:rPr>
              <a:t> </a:t>
            </a:r>
          </a:p>
        </p:txBody>
      </p:sp>
      <p:sp>
        <p:nvSpPr>
          <p:cNvPr id="76803" name="Rectangle 3"/>
          <p:cNvSpPr>
            <a:spLocks noChangeArrowheads="1"/>
          </p:cNvSpPr>
          <p:nvPr/>
        </p:nvSpPr>
        <p:spPr bwMode="auto">
          <a:xfrm>
            <a:off x="0" y="0"/>
            <a:ext cx="4584700" cy="6858000"/>
          </a:xfrm>
          <a:prstGeom prst="rect">
            <a:avLst/>
          </a:prstGeom>
          <a:gradFill rotWithShape="0">
            <a:gsLst>
              <a:gs pos="0">
                <a:schemeClr val="bg2"/>
              </a:gs>
              <a:gs pos="50000">
                <a:srgbClr val="000082"/>
              </a:gs>
              <a:gs pos="100000">
                <a:schemeClr val="bg2"/>
              </a:gs>
            </a:gsLst>
            <a:lin ang="5400000" scaled="1"/>
          </a:gradFill>
          <a:ln w="9525">
            <a:noFill/>
            <a:miter lim="800000"/>
            <a:headEnd/>
            <a:tailEnd/>
          </a:ln>
          <a:effectLst/>
        </p:spPr>
        <p:txBody>
          <a:bodyPr wrap="none" anchor="ctr"/>
          <a:lstStyle/>
          <a:p>
            <a:endParaRPr lang="en-US"/>
          </a:p>
        </p:txBody>
      </p:sp>
      <p:sp>
        <p:nvSpPr>
          <p:cNvPr id="76804" name="Rectangle 4"/>
          <p:cNvSpPr>
            <a:spLocks noChangeArrowheads="1"/>
          </p:cNvSpPr>
          <p:nvPr/>
        </p:nvSpPr>
        <p:spPr bwMode="auto">
          <a:xfrm>
            <a:off x="225425" y="-69850"/>
            <a:ext cx="4292600" cy="2070100"/>
          </a:xfrm>
          <a:prstGeom prst="rect">
            <a:avLst/>
          </a:prstGeom>
          <a:noFill/>
          <a:ln w="9525">
            <a:noFill/>
            <a:miter lim="800000"/>
            <a:headEnd/>
            <a:tailEnd/>
          </a:ln>
          <a:effectLst/>
        </p:spPr>
        <p:txBody>
          <a:bodyPr anchor="ctr"/>
          <a:lstStyle/>
          <a:p>
            <a:pPr algn="l">
              <a:spcBef>
                <a:spcPct val="0"/>
              </a:spcBef>
              <a:buFontTx/>
              <a:buNone/>
            </a:pPr>
            <a:r>
              <a:rPr lang="en-US" sz="3600" b="1">
                <a:solidFill>
                  <a:srgbClr val="FFFF00"/>
                </a:solidFill>
                <a:effectLst>
                  <a:outerShdw blurRad="38100" dist="38100" dir="2700000" algn="tl">
                    <a:srgbClr val="000000"/>
                  </a:outerShdw>
                </a:effectLst>
                <a:latin typeface="Arial" charset="0"/>
              </a:rPr>
              <a:t>CONTAINER SHAPES &amp; SIZES</a:t>
            </a:r>
            <a:endParaRPr lang="en-US" sz="3200">
              <a:effectLst>
                <a:outerShdw blurRad="38100" dist="38100" dir="2700000" algn="tl">
                  <a:srgbClr val="FFFFFF"/>
                </a:outerShdw>
              </a:effectLst>
              <a:latin typeface="Arial" charset="0"/>
            </a:endParaRPr>
          </a:p>
        </p:txBody>
      </p:sp>
      <p:sp>
        <p:nvSpPr>
          <p:cNvPr id="76805" name="AutoShape 5"/>
          <p:cNvSpPr>
            <a:spLocks/>
          </p:cNvSpPr>
          <p:nvPr/>
        </p:nvSpPr>
        <p:spPr bwMode="auto">
          <a:xfrm>
            <a:off x="2057400" y="3314700"/>
            <a:ext cx="2527300" cy="3122613"/>
          </a:xfrm>
          <a:prstGeom prst="callout1">
            <a:avLst>
              <a:gd name="adj1" fmla="val 96338"/>
              <a:gd name="adj2" fmla="val -3014"/>
              <a:gd name="adj3" fmla="val -4829"/>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Bulk Portable Containers and Intermediate Bulk Containers</a:t>
            </a:r>
            <a:endParaRPr lang="en-US" i="1">
              <a:latin typeface="Arial" charset="0"/>
              <a:cs typeface="Times" charset="0"/>
            </a:endParaRPr>
          </a:p>
        </p:txBody>
      </p:sp>
      <p:sp>
        <p:nvSpPr>
          <p:cNvPr id="76806" name="AutoShape 6"/>
          <p:cNvSpPr>
            <a:spLocks/>
          </p:cNvSpPr>
          <p:nvPr/>
        </p:nvSpPr>
        <p:spPr bwMode="auto">
          <a:xfrm>
            <a:off x="276225" y="1874838"/>
            <a:ext cx="2451100" cy="1200150"/>
          </a:xfrm>
          <a:prstGeom prst="callout1">
            <a:avLst>
              <a:gd name="adj1" fmla="val 106347"/>
              <a:gd name="adj2" fmla="val 4662"/>
              <a:gd name="adj3" fmla="val 106347"/>
              <a:gd name="adj4" fmla="val 92356"/>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3 types of containers:</a:t>
            </a:r>
            <a:endParaRPr lang="en-US" sz="1800" b="1">
              <a:solidFill>
                <a:srgbClr val="D87F01"/>
              </a:solidFill>
              <a:latin typeface="Helvetica" charset="0"/>
            </a:endParaRPr>
          </a:p>
        </p:txBody>
      </p:sp>
      <p:grpSp>
        <p:nvGrpSpPr>
          <p:cNvPr id="76807" name="Group 7"/>
          <p:cNvGrpSpPr>
            <a:grpSpLocks/>
          </p:cNvGrpSpPr>
          <p:nvPr/>
        </p:nvGrpSpPr>
        <p:grpSpPr bwMode="auto">
          <a:xfrm>
            <a:off x="1841500" y="563563"/>
            <a:ext cx="2984500" cy="3551237"/>
            <a:chOff x="1160" y="616"/>
            <a:chExt cx="1880" cy="2248"/>
          </a:xfrm>
        </p:grpSpPr>
        <p:sp>
          <p:nvSpPr>
            <p:cNvPr id="76808" name="Oval 8"/>
            <p:cNvSpPr>
              <a:spLocks noChangeArrowheads="1"/>
            </p:cNvSpPr>
            <p:nvPr/>
          </p:nvSpPr>
          <p:spPr bwMode="auto">
            <a:xfrm>
              <a:off x="1160" y="2288"/>
              <a:ext cx="1416" cy="576"/>
            </a:xfrm>
            <a:prstGeom prst="ellipse">
              <a:avLst/>
            </a:prstGeom>
            <a:noFill/>
            <a:ln w="38100">
              <a:solidFill>
                <a:srgbClr val="00FF00"/>
              </a:solidFill>
              <a:round/>
              <a:headEnd/>
              <a:tailEnd/>
            </a:ln>
            <a:effectLst/>
          </p:spPr>
          <p:txBody>
            <a:bodyPr wrap="none" anchor="ctr"/>
            <a:lstStyle/>
            <a:p>
              <a:endParaRPr lang="en-US"/>
            </a:p>
          </p:txBody>
        </p:sp>
        <p:sp>
          <p:nvSpPr>
            <p:cNvPr id="76809" name="Line 9"/>
            <p:cNvSpPr>
              <a:spLocks noChangeShapeType="1"/>
            </p:cNvSpPr>
            <p:nvPr/>
          </p:nvSpPr>
          <p:spPr bwMode="auto">
            <a:xfrm flipH="1">
              <a:off x="2720" y="616"/>
              <a:ext cx="32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76810" name="Line 10"/>
            <p:cNvSpPr>
              <a:spLocks noChangeShapeType="1"/>
            </p:cNvSpPr>
            <p:nvPr/>
          </p:nvSpPr>
          <p:spPr bwMode="auto">
            <a:xfrm>
              <a:off x="2576" y="2576"/>
              <a:ext cx="136" cy="0"/>
            </a:xfrm>
            <a:prstGeom prst="line">
              <a:avLst/>
            </a:prstGeom>
            <a:noFill/>
            <a:ln w="38100">
              <a:solidFill>
                <a:srgbClr val="00FF00"/>
              </a:solidFill>
              <a:prstDash val="dash"/>
              <a:round/>
              <a:headEnd/>
              <a:tailEnd/>
            </a:ln>
            <a:effectLst/>
          </p:spPr>
          <p:txBody>
            <a:bodyPr wrap="none" anchor="ctr"/>
            <a:lstStyle/>
            <a:p>
              <a:endParaRPr lang="en-US"/>
            </a:p>
          </p:txBody>
        </p:sp>
        <p:sp>
          <p:nvSpPr>
            <p:cNvPr id="76811" name="Line 11"/>
            <p:cNvSpPr>
              <a:spLocks noChangeShapeType="1"/>
            </p:cNvSpPr>
            <p:nvPr/>
          </p:nvSpPr>
          <p:spPr bwMode="auto">
            <a:xfrm flipV="1">
              <a:off x="2720" y="616"/>
              <a:ext cx="0" cy="1960"/>
            </a:xfrm>
            <a:prstGeom prst="line">
              <a:avLst/>
            </a:prstGeom>
            <a:noFill/>
            <a:ln w="38100">
              <a:solidFill>
                <a:srgbClr val="00FF00"/>
              </a:solidFill>
              <a:prstDash val="dash"/>
              <a:round/>
              <a:headEnd/>
              <a:tailEnd/>
            </a:ln>
            <a:effectLst/>
          </p:spPr>
          <p:txBody>
            <a:bodyPr wrap="none" anchor="ctr"/>
            <a:lstStyle/>
            <a:p>
              <a:endParaRPr lang="en-US"/>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b="1">
                <a:solidFill>
                  <a:srgbClr val="FFFF00"/>
                </a:solidFill>
                <a:effectLst>
                  <a:outerShdw blurRad="38100" dist="38100" dir="2700000" algn="tl">
                    <a:srgbClr val="000000"/>
                  </a:outerShdw>
                </a:effectLst>
                <a:latin typeface="Lithograph" pitchFamily="82" charset="0"/>
              </a:rPr>
              <a:t>Isolate and Deny Entry:</a:t>
            </a:r>
            <a:endParaRPr lang="en-US"/>
          </a:p>
        </p:txBody>
      </p:sp>
      <p:sp>
        <p:nvSpPr>
          <p:cNvPr id="180227" name="Rectangle 3"/>
          <p:cNvSpPr>
            <a:spLocks noGrp="1" noChangeArrowheads="1"/>
          </p:cNvSpPr>
          <p:nvPr>
            <p:ph type="body" idx="1"/>
          </p:nvPr>
        </p:nvSpPr>
        <p:spPr/>
        <p:txBody>
          <a:bodyPr/>
          <a:lstStyle/>
          <a:p>
            <a:pPr>
              <a:buFontTx/>
              <a:buNone/>
            </a:pPr>
            <a:endParaRPr lang="en-US" sz="3600">
              <a:solidFill>
                <a:schemeClr val="bg1"/>
              </a:solidFill>
            </a:endParaRPr>
          </a:p>
          <a:p>
            <a:pPr algn="ctr">
              <a:buFontTx/>
              <a:buNone/>
            </a:pPr>
            <a:r>
              <a:rPr lang="en-US" sz="3600">
                <a:solidFill>
                  <a:schemeClr val="bg1"/>
                </a:solidFill>
                <a:effectLst>
                  <a:outerShdw blurRad="38100" dist="38100" dir="2700000" algn="tl">
                    <a:srgbClr val="000000"/>
                  </a:outerShdw>
                </a:effectLst>
              </a:rPr>
              <a:t>Establish control of the scene by keeping everyone away from the area if they are not directly involved in the emergency response operation.</a:t>
            </a:r>
            <a:endParaRPr lang="en-US" sz="3600">
              <a:solidFill>
                <a:schemeClr val="bg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30200" y="127000"/>
            <a:ext cx="8636000" cy="711200"/>
          </a:xfrm>
          <a:prstGeom prst="rect">
            <a:avLst/>
          </a:prstGeom>
          <a:gradFill rotWithShape="0">
            <a:gsLst>
              <a:gs pos="0">
                <a:schemeClr val="bg1"/>
              </a:gs>
              <a:gs pos="50000">
                <a:srgbClr val="003366"/>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Fixed Site Bulk Containers</a:t>
            </a:r>
            <a:endParaRPr lang="en-US" sz="4400">
              <a:solidFill>
                <a:schemeClr val="tx2"/>
              </a:solidFill>
              <a:effectLst>
                <a:outerShdw blurRad="38100" dist="38100" dir="2700000" algn="tl">
                  <a:srgbClr val="FFFFFF"/>
                </a:outerShdw>
              </a:effectLst>
            </a:endParaRPr>
          </a:p>
        </p:txBody>
      </p:sp>
      <p:pic>
        <p:nvPicPr>
          <p:cNvPr id="77827" name="Picture 3"/>
          <p:cNvPicPr>
            <a:picLocks noChangeAspect="1" noChangeArrowheads="1"/>
          </p:cNvPicPr>
          <p:nvPr/>
        </p:nvPicPr>
        <p:blipFill>
          <a:blip r:embed="rId2" cstate="print"/>
          <a:srcRect/>
          <a:stretch>
            <a:fillRect/>
          </a:stretch>
        </p:blipFill>
        <p:spPr bwMode="auto">
          <a:xfrm>
            <a:off x="811213" y="2095500"/>
            <a:ext cx="1592262" cy="773113"/>
          </a:xfrm>
          <a:prstGeom prst="rect">
            <a:avLst/>
          </a:prstGeom>
          <a:noFill/>
        </p:spPr>
      </p:pic>
      <p:pic>
        <p:nvPicPr>
          <p:cNvPr id="77828" name="Picture 4"/>
          <p:cNvPicPr>
            <a:picLocks noChangeAspect="1" noChangeArrowheads="1"/>
          </p:cNvPicPr>
          <p:nvPr/>
        </p:nvPicPr>
        <p:blipFill>
          <a:blip r:embed="rId3" cstate="print"/>
          <a:srcRect/>
          <a:stretch>
            <a:fillRect/>
          </a:stretch>
        </p:blipFill>
        <p:spPr bwMode="auto">
          <a:xfrm>
            <a:off x="809625" y="2838450"/>
            <a:ext cx="1589088" cy="954088"/>
          </a:xfrm>
          <a:prstGeom prst="rect">
            <a:avLst/>
          </a:prstGeom>
          <a:noFill/>
        </p:spPr>
      </p:pic>
      <p:pic>
        <p:nvPicPr>
          <p:cNvPr id="77829" name="Picture 5"/>
          <p:cNvPicPr>
            <a:picLocks noChangeAspect="1" noChangeArrowheads="1"/>
          </p:cNvPicPr>
          <p:nvPr/>
        </p:nvPicPr>
        <p:blipFill>
          <a:blip r:embed="rId4" cstate="print"/>
          <a:srcRect/>
          <a:stretch>
            <a:fillRect/>
          </a:stretch>
        </p:blipFill>
        <p:spPr bwMode="auto">
          <a:xfrm>
            <a:off x="836613" y="3873500"/>
            <a:ext cx="1801812" cy="914400"/>
          </a:xfrm>
          <a:prstGeom prst="rect">
            <a:avLst/>
          </a:prstGeom>
          <a:noFill/>
        </p:spPr>
      </p:pic>
      <p:pic>
        <p:nvPicPr>
          <p:cNvPr id="77830" name="Picture 6"/>
          <p:cNvPicPr>
            <a:picLocks noChangeAspect="1" noChangeArrowheads="1"/>
          </p:cNvPicPr>
          <p:nvPr/>
        </p:nvPicPr>
        <p:blipFill>
          <a:blip r:embed="rId5" cstate="print"/>
          <a:srcRect/>
          <a:stretch>
            <a:fillRect/>
          </a:stretch>
        </p:blipFill>
        <p:spPr bwMode="auto">
          <a:xfrm>
            <a:off x="814388" y="1200150"/>
            <a:ext cx="1700212" cy="914400"/>
          </a:xfrm>
          <a:prstGeom prst="rect">
            <a:avLst/>
          </a:prstGeom>
          <a:noFill/>
        </p:spPr>
      </p:pic>
      <p:pic>
        <p:nvPicPr>
          <p:cNvPr id="77831" name="Picture 7"/>
          <p:cNvPicPr>
            <a:picLocks noChangeAspect="1" noChangeArrowheads="1"/>
          </p:cNvPicPr>
          <p:nvPr/>
        </p:nvPicPr>
        <p:blipFill>
          <a:blip r:embed="rId6" cstate="print"/>
          <a:srcRect/>
          <a:stretch>
            <a:fillRect/>
          </a:stretch>
        </p:blipFill>
        <p:spPr bwMode="auto">
          <a:xfrm>
            <a:off x="582613" y="4722813"/>
            <a:ext cx="1922462" cy="1576387"/>
          </a:xfrm>
          <a:prstGeom prst="rect">
            <a:avLst/>
          </a:prstGeom>
          <a:noFill/>
        </p:spPr>
      </p:pic>
      <p:sp>
        <p:nvSpPr>
          <p:cNvPr id="77832" name="AutoShape 8"/>
          <p:cNvSpPr>
            <a:spLocks/>
          </p:cNvSpPr>
          <p:nvPr/>
        </p:nvSpPr>
        <p:spPr bwMode="auto">
          <a:xfrm>
            <a:off x="3273425" y="2995613"/>
            <a:ext cx="5537200" cy="652462"/>
          </a:xfrm>
          <a:prstGeom prst="callout1">
            <a:avLst>
              <a:gd name="adj1" fmla="val 111681"/>
              <a:gd name="adj2" fmla="val 97935"/>
              <a:gd name="adj3" fmla="val 111681"/>
              <a:gd name="adj4" fmla="val -13759"/>
            </a:avLst>
          </a:prstGeom>
          <a:noFill/>
          <a:ln w="9525">
            <a:solidFill>
              <a:schemeClr val="tx1"/>
            </a:solidFill>
            <a:miter lim="800000"/>
            <a:headEnd/>
            <a:tailEnd/>
          </a:ln>
          <a:effectLst/>
        </p:spPr>
        <p:txBody>
          <a:bodyPr>
            <a:spAutoFit/>
          </a:bodyPr>
          <a:lstStyle/>
          <a:p>
            <a:pPr algn="l">
              <a:lnSpc>
                <a:spcPct val="90000"/>
              </a:lnSpc>
              <a:buFontTx/>
              <a:buNone/>
            </a:pPr>
            <a:r>
              <a:rPr lang="en-US" sz="1800" b="1">
                <a:solidFill>
                  <a:srgbClr val="FFCC00"/>
                </a:solidFill>
                <a:latin typeface="Arial" charset="0"/>
              </a:rPr>
              <a:t>Vertical Flat Roof Tank</a:t>
            </a:r>
          </a:p>
          <a:p>
            <a:pPr algn="l">
              <a:lnSpc>
                <a:spcPct val="90000"/>
              </a:lnSpc>
            </a:pPr>
            <a:r>
              <a:rPr lang="en-US" sz="1800" b="1">
                <a:solidFill>
                  <a:srgbClr val="FFCC00"/>
                </a:solidFill>
                <a:latin typeface="Arial" charset="0"/>
              </a:rPr>
              <a:t> Circular with a flat roof</a:t>
            </a:r>
            <a:endParaRPr lang="en-US" sz="1800" b="1">
              <a:solidFill>
                <a:srgbClr val="FFCC00"/>
              </a:solidFill>
              <a:latin typeface="Helvetica" charset="0"/>
            </a:endParaRPr>
          </a:p>
        </p:txBody>
      </p:sp>
      <p:sp>
        <p:nvSpPr>
          <p:cNvPr id="77833" name="AutoShape 9"/>
          <p:cNvSpPr>
            <a:spLocks/>
          </p:cNvSpPr>
          <p:nvPr/>
        </p:nvSpPr>
        <p:spPr bwMode="auto">
          <a:xfrm>
            <a:off x="3236913" y="2103438"/>
            <a:ext cx="5613400" cy="652462"/>
          </a:xfrm>
          <a:prstGeom prst="callout1">
            <a:avLst>
              <a:gd name="adj1" fmla="val 111681"/>
              <a:gd name="adj2" fmla="val 97963"/>
              <a:gd name="adj3" fmla="val 111681"/>
              <a:gd name="adj4" fmla="val -12218"/>
            </a:avLst>
          </a:prstGeom>
          <a:noFill/>
          <a:ln w="9525">
            <a:solidFill>
              <a:schemeClr val="tx1"/>
            </a:solidFill>
            <a:miter lim="800000"/>
            <a:headEnd/>
            <a:tailEnd/>
          </a:ln>
          <a:effectLst/>
        </p:spPr>
        <p:txBody>
          <a:bodyPr>
            <a:spAutoFit/>
          </a:bodyPr>
          <a:lstStyle/>
          <a:p>
            <a:pPr algn="l">
              <a:lnSpc>
                <a:spcPct val="90000"/>
              </a:lnSpc>
              <a:buFontTx/>
              <a:buNone/>
            </a:pPr>
            <a:r>
              <a:rPr lang="en-US" sz="1800" b="1">
                <a:solidFill>
                  <a:srgbClr val="FFCC00"/>
                </a:solidFill>
                <a:latin typeface="Arial" charset="0"/>
              </a:rPr>
              <a:t>Cone Roof Tank</a:t>
            </a:r>
          </a:p>
          <a:p>
            <a:pPr algn="l">
              <a:lnSpc>
                <a:spcPct val="90000"/>
              </a:lnSpc>
            </a:pPr>
            <a:r>
              <a:rPr lang="en-US" sz="1800" b="1">
                <a:solidFill>
                  <a:srgbClr val="FFCC00"/>
                </a:solidFill>
                <a:latin typeface="Arial" charset="0"/>
              </a:rPr>
              <a:t> Circular with a cone-shaped roof</a:t>
            </a:r>
            <a:endParaRPr lang="en-US" sz="1800" b="1">
              <a:solidFill>
                <a:srgbClr val="FFCC00"/>
              </a:solidFill>
              <a:latin typeface="Helvetica" charset="0"/>
            </a:endParaRPr>
          </a:p>
        </p:txBody>
      </p:sp>
      <p:sp>
        <p:nvSpPr>
          <p:cNvPr id="77834" name="AutoShape 10"/>
          <p:cNvSpPr>
            <a:spLocks/>
          </p:cNvSpPr>
          <p:nvPr/>
        </p:nvSpPr>
        <p:spPr bwMode="auto">
          <a:xfrm>
            <a:off x="3233738" y="3948113"/>
            <a:ext cx="5791200" cy="900112"/>
          </a:xfrm>
          <a:prstGeom prst="callout1">
            <a:avLst>
              <a:gd name="adj1" fmla="val 107463"/>
              <a:gd name="adj2" fmla="val 98028"/>
              <a:gd name="adj3" fmla="val 107463"/>
              <a:gd name="adj4" fmla="val -8551"/>
            </a:avLst>
          </a:prstGeom>
          <a:noFill/>
          <a:ln w="9525">
            <a:solidFill>
              <a:schemeClr val="tx1"/>
            </a:solidFill>
            <a:miter lim="800000"/>
            <a:headEnd/>
            <a:tailEnd/>
          </a:ln>
          <a:effectLst/>
        </p:spPr>
        <p:txBody>
          <a:bodyPr>
            <a:spAutoFit/>
          </a:bodyPr>
          <a:lstStyle/>
          <a:p>
            <a:pPr marL="236538" indent="-236538" algn="l">
              <a:lnSpc>
                <a:spcPct val="90000"/>
              </a:lnSpc>
              <a:buFontTx/>
              <a:buNone/>
            </a:pPr>
            <a:r>
              <a:rPr lang="en-US" sz="1800" b="1">
                <a:solidFill>
                  <a:srgbClr val="FFCC00"/>
                </a:solidFill>
                <a:latin typeface="Arial" charset="0"/>
              </a:rPr>
              <a:t>Open Floating Roof Tank</a:t>
            </a:r>
          </a:p>
          <a:p>
            <a:pPr marL="236538" indent="-236538" algn="l">
              <a:lnSpc>
                <a:spcPct val="90000"/>
              </a:lnSpc>
            </a:pPr>
            <a:r>
              <a:rPr lang="en-US" sz="1800" b="1">
                <a:solidFill>
                  <a:srgbClr val="FFCC00"/>
                </a:solidFill>
                <a:latin typeface="Arial" charset="0"/>
              </a:rPr>
              <a:t>Roof floats on contents; may have ladder on 	   sIde</a:t>
            </a:r>
          </a:p>
        </p:txBody>
      </p:sp>
      <p:sp>
        <p:nvSpPr>
          <p:cNvPr id="77835" name="AutoShape 11"/>
          <p:cNvSpPr>
            <a:spLocks/>
          </p:cNvSpPr>
          <p:nvPr/>
        </p:nvSpPr>
        <p:spPr bwMode="auto">
          <a:xfrm>
            <a:off x="3246438" y="5108575"/>
            <a:ext cx="5791200" cy="973138"/>
          </a:xfrm>
          <a:prstGeom prst="callout1">
            <a:avLst>
              <a:gd name="adj1" fmla="val 107755"/>
              <a:gd name="adj2" fmla="val 98028"/>
              <a:gd name="adj3" fmla="val 107755"/>
              <a:gd name="adj4" fmla="val -8551"/>
            </a:avLst>
          </a:prstGeom>
          <a:noFill/>
          <a:ln w="9525">
            <a:noFill/>
            <a:miter lim="800000"/>
            <a:headEnd/>
            <a:tailEnd/>
          </a:ln>
          <a:effectLst/>
        </p:spPr>
        <p:txBody>
          <a:bodyPr>
            <a:spAutoFit/>
          </a:bodyPr>
          <a:lstStyle/>
          <a:p>
            <a:pPr algn="l">
              <a:lnSpc>
                <a:spcPct val="90000"/>
              </a:lnSpc>
              <a:spcBef>
                <a:spcPct val="50000"/>
              </a:spcBef>
              <a:buFontTx/>
              <a:buNone/>
              <a:tabLst>
                <a:tab pos="114300" algn="l"/>
              </a:tabLst>
            </a:pPr>
            <a:r>
              <a:rPr lang="en-US" sz="1800" b="1">
                <a:solidFill>
                  <a:srgbClr val="FFCC00"/>
                </a:solidFill>
                <a:latin typeface="Arial" charset="0"/>
              </a:rPr>
              <a:t>Dome Roof Tanks</a:t>
            </a:r>
          </a:p>
          <a:p>
            <a:pPr algn="l">
              <a:lnSpc>
                <a:spcPct val="90000"/>
              </a:lnSpc>
              <a:spcBef>
                <a:spcPct val="50000"/>
              </a:spcBef>
              <a:tabLst>
                <a:tab pos="114300" algn="l"/>
              </a:tabLst>
            </a:pPr>
            <a:r>
              <a:rPr lang="en-US" sz="1800" b="1">
                <a:solidFill>
                  <a:srgbClr val="FFCC00"/>
                </a:solidFill>
                <a:latin typeface="Arial" charset="0"/>
              </a:rPr>
              <a:t> Vertical structure with dome-shaped roof with 		 internal pressure up to 15 psi</a:t>
            </a:r>
          </a:p>
        </p:txBody>
      </p:sp>
      <p:sp>
        <p:nvSpPr>
          <p:cNvPr id="77836" name="AutoShape 12"/>
          <p:cNvSpPr>
            <a:spLocks/>
          </p:cNvSpPr>
          <p:nvPr/>
        </p:nvSpPr>
        <p:spPr bwMode="auto">
          <a:xfrm>
            <a:off x="3141663" y="963613"/>
            <a:ext cx="5791200" cy="900112"/>
          </a:xfrm>
          <a:prstGeom prst="callout1">
            <a:avLst>
              <a:gd name="adj1" fmla="val 108468"/>
              <a:gd name="adj2" fmla="val 98028"/>
              <a:gd name="adj3" fmla="val 108468"/>
              <a:gd name="adj4" fmla="val -8333"/>
            </a:avLst>
          </a:prstGeom>
          <a:noFill/>
          <a:ln w="9525">
            <a:solidFill>
              <a:schemeClr val="tx1"/>
            </a:solidFill>
            <a:miter lim="800000"/>
            <a:headEnd/>
            <a:tailEnd/>
          </a:ln>
          <a:effectLst/>
        </p:spPr>
        <p:txBody>
          <a:bodyPr>
            <a:spAutoFit/>
          </a:bodyPr>
          <a:lstStyle/>
          <a:p>
            <a:pPr algn="l">
              <a:lnSpc>
                <a:spcPct val="90000"/>
              </a:lnSpc>
              <a:spcBef>
                <a:spcPct val="50000"/>
              </a:spcBef>
              <a:buFontTx/>
              <a:buNone/>
              <a:tabLst>
                <a:tab pos="177800" algn="l"/>
              </a:tabLst>
            </a:pPr>
            <a:r>
              <a:rPr lang="en-US" sz="1800" b="1">
                <a:solidFill>
                  <a:srgbClr val="FFCC00"/>
                </a:solidFill>
                <a:latin typeface="Arial" charset="0"/>
              </a:rPr>
              <a:t>Covered Floating Roof Tank</a:t>
            </a:r>
          </a:p>
          <a:p>
            <a:pPr algn="l">
              <a:lnSpc>
                <a:spcPct val="90000"/>
              </a:lnSpc>
              <a:tabLst>
                <a:tab pos="177800" algn="l"/>
              </a:tabLst>
            </a:pPr>
            <a:r>
              <a:rPr lang="en-US" sz="1800" b="1">
                <a:solidFill>
                  <a:srgbClr val="FFCC00"/>
                </a:solidFill>
                <a:latin typeface="Arial" charset="0"/>
              </a:rPr>
              <a:t> 	Cone-shaped roof covers inner floating roof 		with large vents at top</a:t>
            </a:r>
          </a:p>
        </p:txBody>
      </p:sp>
      <p:sp>
        <p:nvSpPr>
          <p:cNvPr id="77837"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862013" y="1090613"/>
            <a:ext cx="1462087" cy="793750"/>
          </a:xfrm>
          <a:prstGeom prst="rect">
            <a:avLst/>
          </a:prstGeom>
          <a:noFill/>
        </p:spPr>
      </p:pic>
      <p:pic>
        <p:nvPicPr>
          <p:cNvPr id="78851" name="Picture 3"/>
          <p:cNvPicPr>
            <a:picLocks noChangeAspect="1" noChangeArrowheads="1"/>
          </p:cNvPicPr>
          <p:nvPr/>
        </p:nvPicPr>
        <p:blipFill>
          <a:blip r:embed="rId3" cstate="print"/>
          <a:srcRect/>
          <a:stretch>
            <a:fillRect/>
          </a:stretch>
        </p:blipFill>
        <p:spPr bwMode="auto">
          <a:xfrm>
            <a:off x="625475" y="1957388"/>
            <a:ext cx="1682750" cy="795337"/>
          </a:xfrm>
          <a:prstGeom prst="rect">
            <a:avLst/>
          </a:prstGeom>
          <a:noFill/>
        </p:spPr>
      </p:pic>
      <p:pic>
        <p:nvPicPr>
          <p:cNvPr id="78852" name="Picture 4"/>
          <p:cNvPicPr>
            <a:picLocks noChangeAspect="1" noChangeArrowheads="1"/>
          </p:cNvPicPr>
          <p:nvPr/>
        </p:nvPicPr>
        <p:blipFill>
          <a:blip r:embed="rId4" cstate="print"/>
          <a:srcRect/>
          <a:stretch>
            <a:fillRect/>
          </a:stretch>
        </p:blipFill>
        <p:spPr bwMode="auto">
          <a:xfrm>
            <a:off x="1049338" y="3825875"/>
            <a:ext cx="1109662" cy="1233488"/>
          </a:xfrm>
          <a:prstGeom prst="rect">
            <a:avLst/>
          </a:prstGeom>
          <a:noFill/>
        </p:spPr>
      </p:pic>
      <p:pic>
        <p:nvPicPr>
          <p:cNvPr id="78853" name="Picture 5"/>
          <p:cNvPicPr>
            <a:picLocks noChangeAspect="1" noChangeArrowheads="1"/>
          </p:cNvPicPr>
          <p:nvPr/>
        </p:nvPicPr>
        <p:blipFill>
          <a:blip r:embed="rId5" cstate="print"/>
          <a:srcRect/>
          <a:stretch>
            <a:fillRect/>
          </a:stretch>
        </p:blipFill>
        <p:spPr bwMode="auto">
          <a:xfrm>
            <a:off x="1238250" y="5014913"/>
            <a:ext cx="773113" cy="1289050"/>
          </a:xfrm>
          <a:prstGeom prst="rect">
            <a:avLst/>
          </a:prstGeom>
          <a:noFill/>
        </p:spPr>
      </p:pic>
      <p:pic>
        <p:nvPicPr>
          <p:cNvPr id="78854" name="Picture 6"/>
          <p:cNvPicPr>
            <a:picLocks noChangeAspect="1" noChangeArrowheads="1"/>
          </p:cNvPicPr>
          <p:nvPr/>
        </p:nvPicPr>
        <p:blipFill>
          <a:blip r:embed="rId6" cstate="print"/>
          <a:srcRect/>
          <a:stretch>
            <a:fillRect/>
          </a:stretch>
        </p:blipFill>
        <p:spPr bwMode="auto">
          <a:xfrm>
            <a:off x="841375" y="2927350"/>
            <a:ext cx="1454150" cy="911225"/>
          </a:xfrm>
          <a:prstGeom prst="rect">
            <a:avLst/>
          </a:prstGeom>
          <a:noFill/>
        </p:spPr>
      </p:pic>
      <p:sp>
        <p:nvSpPr>
          <p:cNvPr id="78855" name="AutoShape 7"/>
          <p:cNvSpPr>
            <a:spLocks/>
          </p:cNvSpPr>
          <p:nvPr/>
        </p:nvSpPr>
        <p:spPr bwMode="auto">
          <a:xfrm>
            <a:off x="2616200" y="1211263"/>
            <a:ext cx="6299200" cy="652462"/>
          </a:xfrm>
          <a:prstGeom prst="callout1">
            <a:avLst>
              <a:gd name="adj1" fmla="val 108204"/>
              <a:gd name="adj2" fmla="val 98185"/>
              <a:gd name="adj3" fmla="val 108204"/>
              <a:gd name="adj4" fmla="val -3630"/>
            </a:avLst>
          </a:prstGeom>
          <a:noFill/>
          <a:ln w="9525">
            <a:solidFill>
              <a:schemeClr val="tx1"/>
            </a:solidFill>
            <a:miter lim="800000"/>
            <a:headEnd/>
            <a:tailEnd/>
          </a:ln>
          <a:effectLst/>
        </p:spPr>
        <p:txBody>
          <a:bodyPr>
            <a:spAutoFit/>
          </a:bodyPr>
          <a:lstStyle/>
          <a:p>
            <a:pPr algn="l">
              <a:lnSpc>
                <a:spcPct val="90000"/>
              </a:lnSpc>
              <a:buFontTx/>
              <a:buNone/>
              <a:tabLst>
                <a:tab pos="177800" algn="l"/>
              </a:tabLst>
            </a:pPr>
            <a:r>
              <a:rPr lang="en-US" sz="1800" b="1">
                <a:solidFill>
                  <a:srgbClr val="FFCC00"/>
                </a:solidFill>
                <a:latin typeface="Arial" charset="0"/>
              </a:rPr>
              <a:t>Horizontal Tank</a:t>
            </a:r>
          </a:p>
          <a:p>
            <a:pPr algn="l">
              <a:lnSpc>
                <a:spcPct val="90000"/>
              </a:lnSpc>
              <a:tabLst>
                <a:tab pos="177800" algn="l"/>
              </a:tabLst>
            </a:pPr>
            <a:r>
              <a:rPr lang="en-US" sz="1800" b="1">
                <a:solidFill>
                  <a:srgbClr val="FFCC00"/>
                </a:solidFill>
                <a:latin typeface="Arial" charset="0"/>
              </a:rPr>
              <a:t> 	Restricted or banned due to possible tank/leg failure</a:t>
            </a:r>
            <a:endParaRPr lang="en-US" sz="1800" b="1">
              <a:solidFill>
                <a:srgbClr val="FFCC00"/>
              </a:solidFill>
              <a:latin typeface="Helvetica" charset="0"/>
            </a:endParaRPr>
          </a:p>
        </p:txBody>
      </p:sp>
      <p:sp>
        <p:nvSpPr>
          <p:cNvPr id="78856" name="AutoShape 8"/>
          <p:cNvSpPr>
            <a:spLocks/>
          </p:cNvSpPr>
          <p:nvPr/>
        </p:nvSpPr>
        <p:spPr bwMode="auto">
          <a:xfrm>
            <a:off x="2614613" y="2135188"/>
            <a:ext cx="6351587" cy="652462"/>
          </a:xfrm>
          <a:prstGeom prst="callout1">
            <a:avLst>
              <a:gd name="adj1" fmla="val 111681"/>
              <a:gd name="adj2" fmla="val 98199"/>
              <a:gd name="adj3" fmla="val 111681"/>
              <a:gd name="adj4" fmla="val -3972"/>
            </a:avLst>
          </a:prstGeom>
          <a:noFill/>
          <a:ln w="9525">
            <a:solidFill>
              <a:schemeClr val="tx1"/>
            </a:solidFill>
            <a:miter lim="800000"/>
            <a:headEnd/>
            <a:tailEnd/>
          </a:ln>
          <a:effectLst/>
        </p:spPr>
        <p:txBody>
          <a:bodyPr>
            <a:spAutoFit/>
          </a:bodyPr>
          <a:lstStyle/>
          <a:p>
            <a:pPr algn="l">
              <a:lnSpc>
                <a:spcPct val="90000"/>
              </a:lnSpc>
              <a:buFontTx/>
              <a:buNone/>
              <a:tabLst>
                <a:tab pos="177800" algn="l"/>
              </a:tabLst>
            </a:pPr>
            <a:r>
              <a:rPr lang="en-US" sz="1800" b="1">
                <a:solidFill>
                  <a:srgbClr val="FFCC00"/>
                </a:solidFill>
                <a:latin typeface="Arial" charset="0"/>
              </a:rPr>
              <a:t>Underground Storage Tank</a:t>
            </a:r>
          </a:p>
          <a:p>
            <a:pPr algn="l">
              <a:lnSpc>
                <a:spcPct val="90000"/>
              </a:lnSpc>
              <a:tabLst>
                <a:tab pos="177800" algn="l"/>
              </a:tabLst>
            </a:pPr>
            <a:r>
              <a:rPr lang="en-US" sz="1800" b="1">
                <a:solidFill>
                  <a:srgbClr val="FFCC00"/>
                </a:solidFill>
                <a:latin typeface="Arial" charset="0"/>
              </a:rPr>
              <a:t> Gauges and controls are above ground</a:t>
            </a:r>
            <a:endParaRPr lang="en-US" sz="1800" b="1">
              <a:solidFill>
                <a:srgbClr val="FFCC00"/>
              </a:solidFill>
              <a:latin typeface="Helvetica" charset="0"/>
            </a:endParaRPr>
          </a:p>
        </p:txBody>
      </p:sp>
      <p:sp>
        <p:nvSpPr>
          <p:cNvPr id="78857" name="AutoShape 9"/>
          <p:cNvSpPr>
            <a:spLocks/>
          </p:cNvSpPr>
          <p:nvPr/>
        </p:nvSpPr>
        <p:spPr bwMode="auto">
          <a:xfrm>
            <a:off x="2616200" y="2947988"/>
            <a:ext cx="6324600" cy="900112"/>
          </a:xfrm>
          <a:prstGeom prst="callout1">
            <a:avLst>
              <a:gd name="adj1" fmla="val 108468"/>
              <a:gd name="adj2" fmla="val 98194"/>
              <a:gd name="adj3" fmla="val 108468"/>
              <a:gd name="adj4" fmla="val -3815"/>
            </a:avLst>
          </a:prstGeom>
          <a:noFill/>
          <a:ln w="9525">
            <a:solidFill>
              <a:schemeClr val="tx1"/>
            </a:solidFill>
            <a:miter lim="800000"/>
            <a:headEnd/>
            <a:tailEnd/>
          </a:ln>
          <a:effectLst/>
        </p:spPr>
        <p:txBody>
          <a:bodyPr>
            <a:spAutoFit/>
          </a:bodyPr>
          <a:lstStyle/>
          <a:p>
            <a:pPr algn="l">
              <a:lnSpc>
                <a:spcPct val="90000"/>
              </a:lnSpc>
              <a:buFontTx/>
              <a:buNone/>
              <a:tabLst>
                <a:tab pos="177800" algn="l"/>
              </a:tabLst>
            </a:pPr>
            <a:r>
              <a:rPr lang="en-US" sz="1800" b="1">
                <a:solidFill>
                  <a:srgbClr val="FFCC00"/>
                </a:solidFill>
                <a:latin typeface="Arial" charset="0"/>
              </a:rPr>
              <a:t>Pressurized Horizontal Tank</a:t>
            </a:r>
          </a:p>
          <a:p>
            <a:pPr algn="l">
              <a:lnSpc>
                <a:spcPct val="90000"/>
              </a:lnSpc>
              <a:tabLst>
                <a:tab pos="177800" algn="l"/>
              </a:tabLst>
            </a:pPr>
            <a:r>
              <a:rPr lang="en-US" sz="1800" b="1">
                <a:solidFill>
                  <a:srgbClr val="FFCC00"/>
                </a:solidFill>
                <a:latin typeface="Arial" charset="0"/>
              </a:rPr>
              <a:t> 	Usually set on legs or blocks; painted white or 		reflective color; pressure relief devices on top</a:t>
            </a:r>
          </a:p>
        </p:txBody>
      </p:sp>
      <p:sp>
        <p:nvSpPr>
          <p:cNvPr id="78858" name="AutoShape 10"/>
          <p:cNvSpPr>
            <a:spLocks/>
          </p:cNvSpPr>
          <p:nvPr/>
        </p:nvSpPr>
        <p:spPr bwMode="auto">
          <a:xfrm>
            <a:off x="2614613" y="4184650"/>
            <a:ext cx="6351587" cy="652463"/>
          </a:xfrm>
          <a:prstGeom prst="callout1">
            <a:avLst>
              <a:gd name="adj1" fmla="val 111681"/>
              <a:gd name="adj2" fmla="val 98199"/>
              <a:gd name="adj3" fmla="val 111681"/>
              <a:gd name="adj4" fmla="val -3773"/>
            </a:avLst>
          </a:prstGeom>
          <a:noFill/>
          <a:ln w="9525">
            <a:solidFill>
              <a:schemeClr val="tx1"/>
            </a:solidFill>
            <a:miter lim="800000"/>
            <a:headEnd/>
            <a:tailEnd/>
          </a:ln>
          <a:effectLst/>
        </p:spPr>
        <p:txBody>
          <a:bodyPr>
            <a:spAutoFit/>
          </a:bodyPr>
          <a:lstStyle/>
          <a:p>
            <a:pPr algn="l">
              <a:lnSpc>
                <a:spcPct val="90000"/>
              </a:lnSpc>
              <a:buFontTx/>
              <a:buNone/>
              <a:tabLst>
                <a:tab pos="177800" algn="l"/>
              </a:tabLst>
            </a:pPr>
            <a:r>
              <a:rPr lang="en-US" sz="1800" b="1">
                <a:solidFill>
                  <a:srgbClr val="FFCC00"/>
                </a:solidFill>
                <a:latin typeface="Arial" charset="0"/>
              </a:rPr>
              <a:t>Spherical Tank</a:t>
            </a:r>
          </a:p>
          <a:p>
            <a:pPr algn="l">
              <a:lnSpc>
                <a:spcPct val="90000"/>
              </a:lnSpc>
              <a:tabLst>
                <a:tab pos="177800" algn="l"/>
              </a:tabLst>
            </a:pPr>
            <a:r>
              <a:rPr lang="en-US" sz="1800" b="1">
                <a:solidFill>
                  <a:srgbClr val="FFCC00"/>
                </a:solidFill>
                <a:latin typeface="Arial" charset="0"/>
              </a:rPr>
              <a:t> 	Ball-shaped; painted white or reflective color</a:t>
            </a:r>
            <a:endParaRPr lang="en-US" sz="1800" b="1">
              <a:solidFill>
                <a:srgbClr val="FFCC00"/>
              </a:solidFill>
              <a:latin typeface="Helvetica" charset="0"/>
            </a:endParaRPr>
          </a:p>
        </p:txBody>
      </p:sp>
      <p:sp>
        <p:nvSpPr>
          <p:cNvPr id="78859" name="AutoShape 11"/>
          <p:cNvSpPr>
            <a:spLocks/>
          </p:cNvSpPr>
          <p:nvPr/>
        </p:nvSpPr>
        <p:spPr bwMode="auto">
          <a:xfrm>
            <a:off x="2614613" y="5199063"/>
            <a:ext cx="6351587" cy="890587"/>
          </a:xfrm>
          <a:prstGeom prst="callout1">
            <a:avLst>
              <a:gd name="adj1" fmla="val 108556"/>
              <a:gd name="adj2" fmla="val 98199"/>
              <a:gd name="adj3" fmla="val 108556"/>
              <a:gd name="adj4" fmla="val -3972"/>
            </a:avLst>
          </a:prstGeom>
          <a:noFill/>
          <a:ln w="9525">
            <a:noFill/>
            <a:miter lim="800000"/>
            <a:headEnd/>
            <a:tailEnd/>
          </a:ln>
          <a:effectLst/>
        </p:spPr>
        <p:txBody>
          <a:bodyPr>
            <a:spAutoFit/>
          </a:bodyPr>
          <a:lstStyle/>
          <a:p>
            <a:pPr algn="l">
              <a:lnSpc>
                <a:spcPct val="90000"/>
              </a:lnSpc>
              <a:buFontTx/>
              <a:buNone/>
              <a:tabLst>
                <a:tab pos="177800" algn="l"/>
              </a:tabLst>
            </a:pPr>
            <a:r>
              <a:rPr lang="en-US" sz="1800" b="1">
                <a:solidFill>
                  <a:srgbClr val="FFCC00"/>
                </a:solidFill>
                <a:latin typeface="Arial" charset="0"/>
              </a:rPr>
              <a:t>Cryogenic Liquid Storage Tank</a:t>
            </a:r>
          </a:p>
          <a:p>
            <a:pPr algn="l">
              <a:lnSpc>
                <a:spcPct val="90000"/>
              </a:lnSpc>
              <a:tabLst>
                <a:tab pos="177800" algn="l"/>
              </a:tabLst>
            </a:pPr>
            <a:r>
              <a:rPr lang="en-US" sz="1800" b="1">
                <a:solidFill>
                  <a:srgbClr val="FFCC00"/>
                </a:solidFill>
                <a:latin typeface="Arial" charset="0"/>
              </a:rPr>
              <a:t> 	Vertical structure with dome-shaped roof; internal 	pressure up to 15 psi</a:t>
            </a:r>
          </a:p>
        </p:txBody>
      </p:sp>
      <p:sp>
        <p:nvSpPr>
          <p:cNvPr id="78860" name="Rectangle 12"/>
          <p:cNvSpPr>
            <a:spLocks noChangeArrowheads="1"/>
          </p:cNvSpPr>
          <p:nvPr/>
        </p:nvSpPr>
        <p:spPr bwMode="auto">
          <a:xfrm>
            <a:off x="330200" y="127000"/>
            <a:ext cx="8636000" cy="711200"/>
          </a:xfrm>
          <a:prstGeom prst="rect">
            <a:avLst/>
          </a:prstGeom>
          <a:gradFill rotWithShape="0">
            <a:gsLst>
              <a:gs pos="0">
                <a:schemeClr val="bg1"/>
              </a:gs>
              <a:gs pos="50000">
                <a:srgbClr val="003366"/>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Fixed Site Bulk Containers</a:t>
            </a:r>
            <a:endParaRPr lang="en-US" sz="4400">
              <a:solidFill>
                <a:schemeClr val="tx2"/>
              </a:solidFill>
              <a:effectLst>
                <a:outerShdw blurRad="38100" dist="38100" dir="2700000" algn="tl">
                  <a:srgbClr val="FFFFFF"/>
                </a:outerShdw>
              </a:effectLst>
            </a:endParaRPr>
          </a:p>
        </p:txBody>
      </p:sp>
      <p:sp>
        <p:nvSpPr>
          <p:cNvPr id="78861" name="Text Box 1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4730750" y="19050"/>
            <a:ext cx="4413250" cy="5319713"/>
          </a:xfrm>
          <a:prstGeom prst="rect">
            <a:avLst/>
          </a:prstGeom>
          <a:noFill/>
          <a:ln w="9525">
            <a:noFill/>
            <a:miter lim="800000"/>
            <a:headEnd/>
            <a:tailEnd/>
          </a:ln>
          <a:effectLst/>
        </p:spPr>
        <p:txBody>
          <a:bodyPr anchor="ctr"/>
          <a:lstStyle/>
          <a:p>
            <a:pPr algn="l">
              <a:spcBef>
                <a:spcPct val="0"/>
              </a:spcBef>
              <a:buFontTx/>
              <a:buNone/>
            </a:pPr>
            <a:r>
              <a:rPr lang="en-US" sz="2000" b="1">
                <a:solidFill>
                  <a:schemeClr val="tx2"/>
                </a:solidFill>
                <a:latin typeface="Arial" charset="0"/>
              </a:rPr>
              <a:t>TYPES 1, 2, and 3:</a:t>
            </a:r>
            <a:br>
              <a:rPr lang="en-US" sz="2000" b="1">
                <a:solidFill>
                  <a:schemeClr val="tx2"/>
                </a:solidFill>
                <a:latin typeface="Arial" charset="0"/>
              </a:rPr>
            </a:br>
            <a:r>
              <a:rPr lang="en-US" sz="2000" b="1">
                <a:solidFill>
                  <a:schemeClr val="tx2"/>
                </a:solidFill>
                <a:latin typeface="Arial" charset="0"/>
              </a:rPr>
              <a:t>RADIOACTIVE MATERIAL</a:t>
            </a:r>
            <a:br>
              <a:rPr lang="en-US" sz="2000" b="1">
                <a:solidFill>
                  <a:schemeClr val="tx2"/>
                </a:solidFill>
                <a:latin typeface="Arial" charset="0"/>
              </a:rPr>
            </a:br>
            <a:r>
              <a:rPr lang="en-US" sz="2000" b="1">
                <a:solidFill>
                  <a:schemeClr val="tx2"/>
                </a:solidFill>
                <a:latin typeface="Arial" charset="0"/>
                <a:cs typeface="Times" charset="0"/>
              </a:rPr>
              <a:t>CONTAINERS are made of any number of materials. </a:t>
            </a:r>
            <a:br>
              <a:rPr lang="en-US" sz="2000" b="1">
                <a:solidFill>
                  <a:schemeClr val="tx2"/>
                </a:solidFill>
                <a:latin typeface="Arial" charset="0"/>
                <a:cs typeface="Times" charset="0"/>
              </a:rPr>
            </a:br>
            <a:r>
              <a:rPr lang="en-US" sz="2000" b="1">
                <a:solidFill>
                  <a:schemeClr val="tx2"/>
                </a:solidFill>
                <a:latin typeface="Arial" charset="0"/>
                <a:cs typeface="Times" charset="0"/>
              </a:rPr>
              <a:t/>
            </a:r>
            <a:br>
              <a:rPr lang="en-US" sz="2000" b="1">
                <a:solidFill>
                  <a:schemeClr val="tx2"/>
                </a:solidFill>
                <a:latin typeface="Arial" charset="0"/>
                <a:cs typeface="Times" charset="0"/>
              </a:rPr>
            </a:br>
            <a:r>
              <a:rPr lang="en-US" sz="2000" b="1">
                <a:solidFill>
                  <a:schemeClr val="tx2"/>
                </a:solidFill>
                <a:latin typeface="Arial" charset="0"/>
                <a:cs typeface="Times" charset="0"/>
              </a:rPr>
              <a:t>Low-level radioactive materials are often packaged in glass bottles, then packaged in cardboard, fiberboard, wooden boxes or steel drums.  </a:t>
            </a:r>
            <a:br>
              <a:rPr lang="en-US" sz="2000" b="1">
                <a:solidFill>
                  <a:schemeClr val="tx2"/>
                </a:solidFill>
                <a:latin typeface="Arial" charset="0"/>
                <a:cs typeface="Times" charset="0"/>
              </a:rPr>
            </a:br>
            <a:r>
              <a:rPr lang="en-US" sz="2000" b="1">
                <a:solidFill>
                  <a:schemeClr val="tx2"/>
                </a:solidFill>
                <a:latin typeface="Arial" charset="0"/>
                <a:cs typeface="Times" charset="0"/>
              </a:rPr>
              <a:t/>
            </a:r>
            <a:br>
              <a:rPr lang="en-US" sz="2000" b="1">
                <a:solidFill>
                  <a:schemeClr val="tx2"/>
                </a:solidFill>
                <a:latin typeface="Arial" charset="0"/>
                <a:cs typeface="Times" charset="0"/>
              </a:rPr>
            </a:br>
            <a:r>
              <a:rPr lang="en-US" sz="2000" b="1">
                <a:solidFill>
                  <a:schemeClr val="tx2"/>
                </a:solidFill>
                <a:latin typeface="Arial" charset="0"/>
                <a:cs typeface="Times" charset="0"/>
              </a:rPr>
              <a:t>High-level radioactive materials are packaged in steel containers lined with lead, paraffin, and/or depleted uranium.</a:t>
            </a:r>
          </a:p>
        </p:txBody>
      </p:sp>
      <p:sp>
        <p:nvSpPr>
          <p:cNvPr id="79875" name="Rectangle 3"/>
          <p:cNvSpPr>
            <a:spLocks noChangeArrowheads="1"/>
          </p:cNvSpPr>
          <p:nvPr/>
        </p:nvSpPr>
        <p:spPr bwMode="auto">
          <a:xfrm>
            <a:off x="0" y="0"/>
            <a:ext cx="4584700" cy="6858000"/>
          </a:xfrm>
          <a:prstGeom prst="rect">
            <a:avLst/>
          </a:prstGeom>
          <a:gradFill rotWithShape="0">
            <a:gsLst>
              <a:gs pos="0">
                <a:schemeClr val="bg2"/>
              </a:gs>
              <a:gs pos="50000">
                <a:srgbClr val="CC0099"/>
              </a:gs>
              <a:gs pos="100000">
                <a:schemeClr val="bg2"/>
              </a:gs>
            </a:gsLst>
            <a:lin ang="5400000" scaled="1"/>
          </a:gradFill>
          <a:ln w="9525">
            <a:noFill/>
            <a:miter lim="800000"/>
            <a:headEnd/>
            <a:tailEnd/>
          </a:ln>
          <a:effectLst/>
        </p:spPr>
        <p:txBody>
          <a:bodyPr wrap="none" anchor="ctr"/>
          <a:lstStyle/>
          <a:p>
            <a:endParaRPr lang="en-US"/>
          </a:p>
        </p:txBody>
      </p:sp>
      <p:sp>
        <p:nvSpPr>
          <p:cNvPr id="79876" name="Rectangle 4"/>
          <p:cNvSpPr>
            <a:spLocks noChangeArrowheads="1"/>
          </p:cNvSpPr>
          <p:nvPr/>
        </p:nvSpPr>
        <p:spPr bwMode="auto">
          <a:xfrm>
            <a:off x="225425" y="-69850"/>
            <a:ext cx="4292600" cy="2070100"/>
          </a:xfrm>
          <a:prstGeom prst="rect">
            <a:avLst/>
          </a:prstGeom>
          <a:noFill/>
          <a:ln w="9525">
            <a:noFill/>
            <a:miter lim="800000"/>
            <a:headEnd/>
            <a:tailEnd/>
          </a:ln>
          <a:effectLst/>
        </p:spPr>
        <p:txBody>
          <a:bodyPr anchor="ctr"/>
          <a:lstStyle/>
          <a:p>
            <a:pPr algn="l">
              <a:spcBef>
                <a:spcPct val="0"/>
              </a:spcBef>
              <a:buFontTx/>
              <a:buNone/>
            </a:pPr>
            <a:r>
              <a:rPr lang="en-US" sz="4000" b="1">
                <a:effectLst>
                  <a:outerShdw blurRad="38100" dist="38100" dir="2700000" algn="tl">
                    <a:srgbClr val="FFFFFF"/>
                  </a:outerShdw>
                </a:effectLst>
                <a:latin typeface="Arial" charset="0"/>
              </a:rPr>
              <a:t>CONTAINER SHAPES &amp; SIZES</a:t>
            </a:r>
            <a:endParaRPr lang="en-US" sz="3200">
              <a:effectLst>
                <a:outerShdw blurRad="38100" dist="38100" dir="2700000" algn="tl">
                  <a:srgbClr val="FFFFFF"/>
                </a:outerShdw>
              </a:effectLst>
              <a:latin typeface="Arial" charset="0"/>
            </a:endParaRPr>
          </a:p>
        </p:txBody>
      </p:sp>
      <p:sp>
        <p:nvSpPr>
          <p:cNvPr id="79877" name="AutoShape 5"/>
          <p:cNvSpPr>
            <a:spLocks/>
          </p:cNvSpPr>
          <p:nvPr/>
        </p:nvSpPr>
        <p:spPr bwMode="auto">
          <a:xfrm>
            <a:off x="2057400" y="3314700"/>
            <a:ext cx="2527300" cy="3122613"/>
          </a:xfrm>
          <a:prstGeom prst="callout1">
            <a:avLst>
              <a:gd name="adj1" fmla="val 96338"/>
              <a:gd name="adj2" fmla="val -3014"/>
              <a:gd name="adj3" fmla="val -4829"/>
              <a:gd name="adj4" fmla="val -3014"/>
            </a:avLst>
          </a:prstGeom>
          <a:noFill/>
          <a:ln w="9525">
            <a:solidFill>
              <a:schemeClr val="tx1"/>
            </a:solidFill>
            <a:miter lim="800000"/>
            <a:headEnd/>
            <a:tailEnd/>
          </a:ln>
          <a:effectLst/>
        </p:spPr>
        <p:txBody>
          <a:bodyPr>
            <a:spAutoFit/>
          </a:bodyPr>
          <a:lstStyle/>
          <a:p>
            <a:pPr algn="l">
              <a:spcBef>
                <a:spcPct val="0"/>
              </a:spcBef>
              <a:buFontTx/>
              <a:buNone/>
              <a:tabLst>
                <a:tab pos="292100" algn="l"/>
              </a:tabLst>
            </a:pPr>
            <a:r>
              <a:rPr lang="en-US" sz="1800" b="1">
                <a:solidFill>
                  <a:schemeClr val="accent1"/>
                </a:solidFill>
                <a:latin typeface="Arial" charset="0"/>
              </a:rPr>
              <a:t>Type 1. 	</a:t>
            </a:r>
          </a:p>
          <a:p>
            <a:pPr algn="l">
              <a:spcBef>
                <a:spcPct val="0"/>
              </a:spcBef>
              <a:buFontTx/>
              <a:buNone/>
              <a:tabLst>
                <a:tab pos="292100" algn="l"/>
              </a:tabLst>
            </a:pPr>
            <a:r>
              <a:rPr lang="en-US" sz="1800" b="1">
                <a:solidFill>
                  <a:schemeClr val="accent1"/>
                </a:solidFill>
                <a:latin typeface="Arial" charset="0"/>
              </a:rPr>
              <a:t>Bulk Containers</a:t>
            </a:r>
            <a:endParaRPr lang="en-US" sz="1800">
              <a:solidFill>
                <a:schemeClr val="accent1"/>
              </a:solidFill>
              <a:latin typeface="Times New Roman" pitchFamily="18" charset="0"/>
            </a:endParaRPr>
          </a:p>
          <a:p>
            <a:pPr algn="l">
              <a:spcBef>
                <a:spcPct val="0"/>
              </a:spcBef>
              <a:buFontTx/>
              <a:buNone/>
              <a:tabLst>
                <a:tab pos="292100" algn="l"/>
              </a:tabLst>
            </a:pPr>
            <a:endParaRPr lang="en-US" sz="1800">
              <a:solidFill>
                <a:schemeClr val="accent1"/>
              </a:solidFill>
              <a:latin typeface="Times New Roman" pitchFamily="18" charset="0"/>
            </a:endParaRPr>
          </a:p>
          <a:p>
            <a:pPr algn="l">
              <a:spcBef>
                <a:spcPct val="0"/>
              </a:spcBef>
              <a:buFontTx/>
              <a:buNone/>
              <a:tabLst>
                <a:tab pos="292100" algn="l"/>
              </a:tabLst>
            </a:pPr>
            <a:r>
              <a:rPr lang="en-US" sz="1800" b="1">
                <a:solidFill>
                  <a:schemeClr val="accent1"/>
                </a:solidFill>
                <a:latin typeface="Arial" charset="0"/>
              </a:rPr>
              <a:t>Type 2. 	</a:t>
            </a:r>
          </a:p>
          <a:p>
            <a:pPr algn="l">
              <a:spcBef>
                <a:spcPct val="0"/>
              </a:spcBef>
              <a:buFontTx/>
              <a:buNone/>
              <a:tabLst>
                <a:tab pos="292100" algn="l"/>
              </a:tabLst>
            </a:pPr>
            <a:r>
              <a:rPr lang="en-US" sz="1800" b="1">
                <a:solidFill>
                  <a:schemeClr val="accent1"/>
                </a:solidFill>
                <a:latin typeface="Arial" charset="0"/>
              </a:rPr>
              <a:t>Non-Bulk Containers</a:t>
            </a:r>
          </a:p>
          <a:p>
            <a:pPr algn="l">
              <a:spcBef>
                <a:spcPct val="0"/>
              </a:spcBef>
              <a:buFontTx/>
              <a:buNone/>
              <a:tabLst>
                <a:tab pos="292100" algn="l"/>
              </a:tabLst>
            </a:pPr>
            <a:endParaRPr lang="en-US" sz="1800" b="1">
              <a:solidFill>
                <a:schemeClr val="accent1"/>
              </a:solidFill>
              <a:latin typeface="Arial" charset="0"/>
            </a:endParaRPr>
          </a:p>
          <a:p>
            <a:pPr algn="l">
              <a:spcBef>
                <a:spcPct val="0"/>
              </a:spcBef>
              <a:buFontTx/>
              <a:buNone/>
              <a:tabLst>
                <a:tab pos="292100" algn="l"/>
              </a:tabLst>
            </a:pPr>
            <a:r>
              <a:rPr lang="en-US" sz="1800" b="1">
                <a:solidFill>
                  <a:schemeClr val="accent1"/>
                </a:solidFill>
                <a:latin typeface="Arial" charset="0"/>
              </a:rPr>
              <a:t>Type 3. </a:t>
            </a:r>
          </a:p>
          <a:p>
            <a:pPr algn="l">
              <a:spcBef>
                <a:spcPct val="0"/>
              </a:spcBef>
              <a:buFontTx/>
              <a:buNone/>
              <a:tabLst>
                <a:tab pos="292100" algn="l"/>
              </a:tabLst>
            </a:pPr>
            <a:r>
              <a:rPr lang="en-US" sz="1800" b="1">
                <a:solidFill>
                  <a:schemeClr val="accent1"/>
                </a:solidFill>
                <a:latin typeface="Arial" charset="0"/>
              </a:rPr>
              <a:t>Bulk Portable Containers and Intermediate Bulk Containers</a:t>
            </a:r>
            <a:endParaRPr lang="en-US" i="1">
              <a:latin typeface="Arial" charset="0"/>
              <a:cs typeface="Times" charset="0"/>
            </a:endParaRPr>
          </a:p>
        </p:txBody>
      </p:sp>
      <p:sp>
        <p:nvSpPr>
          <p:cNvPr id="79878" name="AutoShape 6"/>
          <p:cNvSpPr>
            <a:spLocks/>
          </p:cNvSpPr>
          <p:nvPr/>
        </p:nvSpPr>
        <p:spPr bwMode="auto">
          <a:xfrm>
            <a:off x="276225" y="1874838"/>
            <a:ext cx="2451100" cy="1200150"/>
          </a:xfrm>
          <a:prstGeom prst="callout1">
            <a:avLst>
              <a:gd name="adj1" fmla="val 106347"/>
              <a:gd name="adj2" fmla="val 4662"/>
              <a:gd name="adj3" fmla="val 106347"/>
              <a:gd name="adj4" fmla="val 92356"/>
            </a:avLst>
          </a:prstGeom>
          <a:noFill/>
          <a:ln w="9525">
            <a:solidFill>
              <a:schemeClr val="tx1"/>
            </a:solidFill>
            <a:miter lim="800000"/>
            <a:headEnd/>
            <a:tailEnd/>
          </a:ln>
          <a:effectLst/>
        </p:spPr>
        <p:txBody>
          <a:bodyPr>
            <a:spAutoFit/>
          </a:bodyPr>
          <a:lstStyle/>
          <a:p>
            <a:pPr algn="l">
              <a:spcBef>
                <a:spcPct val="0"/>
              </a:spcBef>
              <a:buFontTx/>
              <a:buNone/>
            </a:pPr>
            <a:r>
              <a:rPr lang="en-US" sz="1800" b="1">
                <a:solidFill>
                  <a:schemeClr val="accent1"/>
                </a:solidFill>
                <a:latin typeface="Arial" charset="0"/>
              </a:rPr>
              <a:t>The Department of Transportation (DOT) classifies 3 types of containers:</a:t>
            </a:r>
            <a:endParaRPr lang="en-US" sz="1800" b="1">
              <a:solidFill>
                <a:srgbClr val="D87F01"/>
              </a:solidFill>
              <a:latin typeface="Helvetica" charset="0"/>
            </a:endParaRPr>
          </a:p>
        </p:txBody>
      </p:sp>
      <p:sp>
        <p:nvSpPr>
          <p:cNvPr id="79879" name="Line 7"/>
          <p:cNvSpPr>
            <a:spLocks noChangeShapeType="1"/>
          </p:cNvSpPr>
          <p:nvPr/>
        </p:nvSpPr>
        <p:spPr bwMode="auto">
          <a:xfrm flipH="1">
            <a:off x="4318000" y="547688"/>
            <a:ext cx="508000" cy="0"/>
          </a:xfrm>
          <a:prstGeom prst="line">
            <a:avLst/>
          </a:prstGeom>
          <a:noFill/>
          <a:ln w="38100">
            <a:solidFill>
              <a:srgbClr val="00FF00"/>
            </a:solidFill>
            <a:prstDash val="dash"/>
            <a:round/>
            <a:headEnd type="triangle" w="med" len="med"/>
            <a:tailEnd/>
          </a:ln>
          <a:effectLst/>
        </p:spPr>
        <p:txBody>
          <a:bodyPr wrap="none" anchor="ctr"/>
          <a:lstStyle/>
          <a:p>
            <a:endParaRPr lang="en-US"/>
          </a:p>
        </p:txBody>
      </p:sp>
      <p:sp>
        <p:nvSpPr>
          <p:cNvPr id="79880" name="Line 8"/>
          <p:cNvSpPr>
            <a:spLocks noChangeShapeType="1"/>
          </p:cNvSpPr>
          <p:nvPr/>
        </p:nvSpPr>
        <p:spPr bwMode="auto">
          <a:xfrm flipV="1">
            <a:off x="4318000" y="547688"/>
            <a:ext cx="0" cy="2741612"/>
          </a:xfrm>
          <a:prstGeom prst="line">
            <a:avLst/>
          </a:prstGeom>
          <a:noFill/>
          <a:ln w="38100">
            <a:solidFill>
              <a:srgbClr val="00FF00"/>
            </a:solidFill>
            <a:prstDash val="dash"/>
            <a:round/>
            <a:headEnd/>
            <a:tailEnd/>
          </a:ln>
          <a:effectLst/>
        </p:spPr>
        <p:txBody>
          <a:bodyPr wrap="none" anchor="ctr"/>
          <a:lstStyle/>
          <a:p>
            <a:endParaRPr lang="en-US"/>
          </a:p>
        </p:txBody>
      </p:sp>
      <p:sp>
        <p:nvSpPr>
          <p:cNvPr id="79881" name="Rectangle 9"/>
          <p:cNvSpPr>
            <a:spLocks noChangeArrowheads="1"/>
          </p:cNvSpPr>
          <p:nvPr/>
        </p:nvSpPr>
        <p:spPr bwMode="auto">
          <a:xfrm>
            <a:off x="2057400" y="3298825"/>
            <a:ext cx="2366963" cy="3136900"/>
          </a:xfrm>
          <a:prstGeom prst="rect">
            <a:avLst/>
          </a:prstGeom>
          <a:noFill/>
          <a:ln w="38100">
            <a:solidFill>
              <a:srgbClr val="00FF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9881"/>
                                        </p:tgtEl>
                                        <p:attrNameLst>
                                          <p:attrName>style.visibility</p:attrName>
                                        </p:attrNameLst>
                                      </p:cBhvr>
                                      <p:to>
                                        <p:strVal val="visible"/>
                                      </p:to>
                                    </p:set>
                                    <p:animEffect transition="in" filter="wipe(down)">
                                      <p:cBhvr>
                                        <p:cTn id="7" dur="500"/>
                                        <p:tgtEl>
                                          <p:spTgt spid="7988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9880"/>
                                        </p:tgtEl>
                                        <p:attrNameLst>
                                          <p:attrName>style.visibility</p:attrName>
                                        </p:attrNameLst>
                                      </p:cBhvr>
                                      <p:to>
                                        <p:strVal val="visible"/>
                                      </p:to>
                                    </p:set>
                                    <p:animEffect transition="in" filter="wipe(down)">
                                      <p:cBhvr>
                                        <p:cTn id="11" dur="500"/>
                                        <p:tgtEl>
                                          <p:spTgt spid="7988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9879"/>
                                        </p:tgtEl>
                                        <p:attrNameLst>
                                          <p:attrName>style.visibility</p:attrName>
                                        </p:attrNameLst>
                                      </p:cBhvr>
                                      <p:to>
                                        <p:strVal val="visible"/>
                                      </p:to>
                                    </p:set>
                                    <p:animEffect transition="in" filter="wipe(left)">
                                      <p:cBhvr>
                                        <p:cTn id="15" dur="500"/>
                                        <p:tgtEl>
                                          <p:spTgt spid="79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9" grpId="0" animBg="1"/>
      <p:bldP spid="79880" grpId="0" animBg="1"/>
      <p:bldP spid="7988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1120775" y="5029200"/>
            <a:ext cx="4013200" cy="982663"/>
          </a:xfrm>
          <a:prstGeom prst="rect">
            <a:avLst/>
          </a:prstGeom>
          <a:noFill/>
          <a:ln w="9525">
            <a:solidFill>
              <a:schemeClr val="tx2"/>
            </a:solidFill>
            <a:miter lim="800000"/>
            <a:headEnd/>
            <a:tailEnd/>
          </a:ln>
          <a:effectLst/>
        </p:spPr>
        <p:txBody>
          <a:bodyPr>
            <a:spAutoFit/>
          </a:bodyPr>
          <a:lstStyle/>
          <a:p>
            <a:pPr algn="l">
              <a:lnSpc>
                <a:spcPct val="90000"/>
              </a:lnSpc>
              <a:spcBef>
                <a:spcPct val="50000"/>
              </a:spcBef>
              <a:buFontTx/>
              <a:buNone/>
              <a:tabLst>
                <a:tab pos="177800" algn="l"/>
              </a:tabLst>
            </a:pPr>
            <a:r>
              <a:rPr lang="en-US" sz="1800" b="1">
                <a:solidFill>
                  <a:schemeClr val="tx2"/>
                </a:solidFill>
                <a:latin typeface="Arial" charset="0"/>
              </a:rPr>
              <a:t>TYPE B PACKAGING</a:t>
            </a:r>
          </a:p>
          <a:p>
            <a:pPr algn="l">
              <a:lnSpc>
                <a:spcPct val="90000"/>
              </a:lnSpc>
              <a:spcBef>
                <a:spcPct val="50000"/>
              </a:spcBef>
              <a:tabLst>
                <a:tab pos="177800" algn="l"/>
              </a:tabLst>
            </a:pPr>
            <a:r>
              <a:rPr lang="en-US" sz="1800" b="1">
                <a:solidFill>
                  <a:schemeClr val="tx2"/>
                </a:solidFill>
                <a:latin typeface="Arial" charset="0"/>
              </a:rPr>
              <a:t> Used to transport materials that 	would be a hazard if released</a:t>
            </a:r>
          </a:p>
        </p:txBody>
      </p:sp>
      <p:sp>
        <p:nvSpPr>
          <p:cNvPr id="81923" name="Text Box 3"/>
          <p:cNvSpPr txBox="1">
            <a:spLocks noChangeArrowheads="1"/>
          </p:cNvSpPr>
          <p:nvPr/>
        </p:nvSpPr>
        <p:spPr bwMode="auto">
          <a:xfrm>
            <a:off x="3470275" y="3467100"/>
            <a:ext cx="5016500" cy="1063625"/>
          </a:xfrm>
          <a:prstGeom prst="rect">
            <a:avLst/>
          </a:prstGeom>
          <a:noFill/>
          <a:ln w="9525">
            <a:solidFill>
              <a:srgbClr val="FFCC00"/>
            </a:solidFill>
            <a:miter lim="800000"/>
            <a:headEnd/>
            <a:tailEnd/>
          </a:ln>
          <a:effectLst/>
        </p:spPr>
        <p:txBody>
          <a:bodyPr>
            <a:spAutoFit/>
          </a:bodyPr>
          <a:lstStyle/>
          <a:p>
            <a:pPr algn="l">
              <a:spcBef>
                <a:spcPct val="50000"/>
              </a:spcBef>
              <a:buFontTx/>
              <a:buNone/>
              <a:tabLst>
                <a:tab pos="177800" algn="l"/>
              </a:tabLst>
            </a:pPr>
            <a:r>
              <a:rPr lang="en-US" sz="1800" b="1">
                <a:solidFill>
                  <a:srgbClr val="FFCC00"/>
                </a:solidFill>
                <a:latin typeface="Arial" charset="0"/>
              </a:rPr>
              <a:t>TYPE A PACKAGING</a:t>
            </a:r>
          </a:p>
          <a:p>
            <a:pPr algn="l">
              <a:spcBef>
                <a:spcPct val="50000"/>
              </a:spcBef>
              <a:tabLst>
                <a:tab pos="177800" algn="l"/>
              </a:tabLst>
            </a:pPr>
            <a:r>
              <a:rPr lang="en-US" sz="1800" b="1">
                <a:solidFill>
                  <a:srgbClr val="FFCC00"/>
                </a:solidFill>
                <a:latin typeface="Arial" charset="0"/>
              </a:rPr>
              <a:t> 	Tested for ability to contain contents; 		made of fiberboard, wood, or steel</a:t>
            </a:r>
            <a:endParaRPr lang="en-US" sz="1800" b="1">
              <a:solidFill>
                <a:srgbClr val="FFCC00"/>
              </a:solidFill>
              <a:latin typeface="Helvetica" charset="0"/>
            </a:endParaRPr>
          </a:p>
        </p:txBody>
      </p:sp>
      <p:sp>
        <p:nvSpPr>
          <p:cNvPr id="81924" name="Text Box 4"/>
          <p:cNvSpPr txBox="1">
            <a:spLocks noChangeArrowheads="1"/>
          </p:cNvSpPr>
          <p:nvPr/>
        </p:nvSpPr>
        <p:spPr bwMode="auto">
          <a:xfrm>
            <a:off x="3921125" y="1104900"/>
            <a:ext cx="4762500" cy="2005013"/>
          </a:xfrm>
          <a:prstGeom prst="rect">
            <a:avLst/>
          </a:prstGeom>
          <a:noFill/>
          <a:ln w="12700">
            <a:solidFill>
              <a:schemeClr val="tx2"/>
            </a:solidFill>
            <a:miter lim="800000"/>
            <a:headEnd/>
            <a:tailEnd/>
          </a:ln>
          <a:effectLst/>
        </p:spPr>
        <p:txBody>
          <a:bodyPr>
            <a:spAutoFit/>
          </a:bodyPr>
          <a:lstStyle/>
          <a:p>
            <a:pPr algn="l">
              <a:lnSpc>
                <a:spcPct val="90000"/>
              </a:lnSpc>
              <a:spcBef>
                <a:spcPct val="50000"/>
              </a:spcBef>
              <a:buFontTx/>
              <a:buNone/>
              <a:tabLst>
                <a:tab pos="177800" algn="l"/>
              </a:tabLst>
            </a:pPr>
            <a:r>
              <a:rPr lang="en-US" sz="1800" b="1">
                <a:solidFill>
                  <a:srgbClr val="FFCC00"/>
                </a:solidFill>
                <a:latin typeface="Arial" charset="0"/>
              </a:rPr>
              <a:t>INDUSTRIAL PACKAGING</a:t>
            </a:r>
            <a:endParaRPr lang="en-US" sz="1600" b="1">
              <a:solidFill>
                <a:srgbClr val="FFCC00"/>
              </a:solidFill>
              <a:latin typeface="Arial" charset="0"/>
            </a:endParaRPr>
          </a:p>
          <a:p>
            <a:pPr algn="l">
              <a:lnSpc>
                <a:spcPct val="90000"/>
              </a:lnSpc>
              <a:spcBef>
                <a:spcPct val="50000"/>
              </a:spcBef>
              <a:tabLst>
                <a:tab pos="177800" algn="l"/>
              </a:tabLst>
            </a:pPr>
            <a:r>
              <a:rPr lang="en-US" sz="1800" b="1">
                <a:solidFill>
                  <a:srgbClr val="FFCC00"/>
                </a:solidFill>
                <a:latin typeface="Arial" charset="0"/>
              </a:rPr>
              <a:t> 	Low levels of radioactivity; safer for 	normal transportation activities</a:t>
            </a:r>
          </a:p>
          <a:p>
            <a:pPr algn="l">
              <a:lnSpc>
                <a:spcPct val="90000"/>
              </a:lnSpc>
              <a:spcBef>
                <a:spcPct val="50000"/>
              </a:spcBef>
              <a:buFontTx/>
              <a:buNone/>
              <a:tabLst>
                <a:tab pos="177800" algn="l"/>
              </a:tabLst>
            </a:pPr>
            <a:r>
              <a:rPr lang="en-US" sz="1800" b="1">
                <a:solidFill>
                  <a:srgbClr val="FFCC00"/>
                </a:solidFill>
                <a:latin typeface="Arial" charset="0"/>
              </a:rPr>
              <a:t>EXCEPTED PACKAGING</a:t>
            </a:r>
          </a:p>
          <a:p>
            <a:pPr algn="l">
              <a:lnSpc>
                <a:spcPct val="90000"/>
              </a:lnSpc>
              <a:spcBef>
                <a:spcPct val="50000"/>
              </a:spcBef>
              <a:tabLst>
                <a:tab pos="177800" algn="l"/>
              </a:tabLst>
            </a:pPr>
            <a:r>
              <a:rPr lang="en-US" sz="1800" b="1">
                <a:solidFill>
                  <a:srgbClr val="FFCC00"/>
                </a:solidFill>
                <a:latin typeface="Arial" charset="0"/>
              </a:rPr>
              <a:t> 	Low levels of radioactivity; shipped in 	limited quantities</a:t>
            </a:r>
          </a:p>
        </p:txBody>
      </p:sp>
      <p:sp>
        <p:nvSpPr>
          <p:cNvPr id="81925" name="Rectangle 5"/>
          <p:cNvSpPr>
            <a:spLocks noChangeArrowheads="1"/>
          </p:cNvSpPr>
          <p:nvPr/>
        </p:nvSpPr>
        <p:spPr bwMode="auto">
          <a:xfrm>
            <a:off x="342900" y="139700"/>
            <a:ext cx="8597900" cy="698500"/>
          </a:xfrm>
          <a:prstGeom prst="rect">
            <a:avLst/>
          </a:prstGeom>
          <a:gradFill rotWithShape="0">
            <a:gsLst>
              <a:gs pos="0">
                <a:schemeClr val="bg2"/>
              </a:gs>
              <a:gs pos="50000">
                <a:srgbClr val="CC0099"/>
              </a:gs>
              <a:gs pos="100000">
                <a:schemeClr val="bg2"/>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Radioactive Materials Containers</a:t>
            </a:r>
            <a:endParaRPr lang="en-US" sz="4400">
              <a:solidFill>
                <a:schemeClr val="tx2"/>
              </a:solidFill>
              <a:effectLst>
                <a:outerShdw blurRad="38100" dist="38100" dir="2700000" algn="tl">
                  <a:srgbClr val="FFFFFF"/>
                </a:outerShdw>
              </a:effectLst>
            </a:endParaRPr>
          </a:p>
        </p:txBody>
      </p:sp>
      <p:pic>
        <p:nvPicPr>
          <p:cNvPr id="81926" name="Picture 6"/>
          <p:cNvPicPr>
            <a:picLocks noChangeAspect="1" noChangeArrowheads="1"/>
          </p:cNvPicPr>
          <p:nvPr/>
        </p:nvPicPr>
        <p:blipFill>
          <a:blip r:embed="rId2" cstate="print"/>
          <a:srcRect/>
          <a:stretch>
            <a:fillRect/>
          </a:stretch>
        </p:blipFill>
        <p:spPr bwMode="auto">
          <a:xfrm>
            <a:off x="5143500" y="4694238"/>
            <a:ext cx="2844800" cy="1408112"/>
          </a:xfrm>
          <a:prstGeom prst="rect">
            <a:avLst/>
          </a:prstGeom>
          <a:noFill/>
          <a:ln w="6350">
            <a:solidFill>
              <a:schemeClr val="tx2"/>
            </a:solidFill>
            <a:miter lim="800000"/>
            <a:headEnd/>
            <a:tailEnd/>
          </a:ln>
        </p:spPr>
      </p:pic>
      <p:pic>
        <p:nvPicPr>
          <p:cNvPr id="81927" name="Picture 7"/>
          <p:cNvPicPr>
            <a:picLocks noChangeAspect="1" noChangeArrowheads="1"/>
          </p:cNvPicPr>
          <p:nvPr/>
        </p:nvPicPr>
        <p:blipFill>
          <a:blip r:embed="rId3" cstate="print"/>
          <a:srcRect/>
          <a:stretch>
            <a:fillRect/>
          </a:stretch>
        </p:blipFill>
        <p:spPr bwMode="auto">
          <a:xfrm>
            <a:off x="1260475" y="1112838"/>
            <a:ext cx="2663825" cy="1773237"/>
          </a:xfrm>
          <a:prstGeom prst="rect">
            <a:avLst/>
          </a:prstGeom>
          <a:noFill/>
          <a:ln w="9525">
            <a:solidFill>
              <a:schemeClr val="tx2"/>
            </a:solidFill>
            <a:miter lim="800000"/>
            <a:headEnd/>
            <a:tailEnd/>
          </a:ln>
        </p:spPr>
      </p:pic>
      <p:pic>
        <p:nvPicPr>
          <p:cNvPr id="81928" name="Picture 8"/>
          <p:cNvPicPr>
            <a:picLocks noChangeAspect="1" noChangeArrowheads="1"/>
          </p:cNvPicPr>
          <p:nvPr/>
        </p:nvPicPr>
        <p:blipFill>
          <a:blip r:embed="rId4" cstate="print"/>
          <a:srcRect/>
          <a:stretch>
            <a:fillRect/>
          </a:stretch>
        </p:blipFill>
        <p:spPr bwMode="auto">
          <a:xfrm>
            <a:off x="914400" y="3106738"/>
            <a:ext cx="2565400" cy="1708150"/>
          </a:xfrm>
          <a:prstGeom prst="rect">
            <a:avLst/>
          </a:prstGeom>
          <a:noFill/>
          <a:ln w="3175">
            <a:solidFill>
              <a:schemeClr val="tx2"/>
            </a:solidFill>
            <a:miter lim="800000"/>
            <a:headEnd/>
            <a:tailEnd/>
          </a:ln>
        </p:spPr>
      </p:pic>
      <p:sp>
        <p:nvSpPr>
          <p:cNvPr id="81929"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81930" name="Rectangle 10"/>
          <p:cNvSpPr>
            <a:spLocks noGrp="1" noChangeArrowheads="1"/>
          </p:cNvSpPr>
          <p:nvPr>
            <p:ph type="ctrTitle"/>
          </p:nvPr>
        </p:nvSpPr>
        <p:spPr>
          <a:xfrm>
            <a:off x="685800" y="2286000"/>
            <a:ext cx="7772400" cy="1143000"/>
          </a:xfrm>
        </p:spPr>
        <p:txBody>
          <a:bodyPr/>
          <a:lstStyle/>
          <a:p>
            <a:endParaRPr lang="en-US"/>
          </a:p>
        </p:txBody>
      </p:sp>
      <p:sp>
        <p:nvSpPr>
          <p:cNvPr id="81931" name="Rectangle 11"/>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0"/>
            <a:ext cx="4619625" cy="6858000"/>
          </a:xfrm>
          <a:prstGeom prst="rect">
            <a:avLst/>
          </a:prstGeom>
          <a:gradFill rotWithShape="0">
            <a:gsLst>
              <a:gs pos="0">
                <a:schemeClr val="bg2"/>
              </a:gs>
              <a:gs pos="50000">
                <a:srgbClr val="000066"/>
              </a:gs>
              <a:gs pos="100000">
                <a:schemeClr val="bg2"/>
              </a:gs>
            </a:gsLst>
            <a:lin ang="5400000" scaled="1"/>
          </a:gradFill>
          <a:ln w="9525">
            <a:noFill/>
            <a:miter lim="800000"/>
            <a:headEnd/>
            <a:tailEnd/>
          </a:ln>
          <a:effectLst/>
        </p:spPr>
        <p:txBody>
          <a:bodyPr wrap="none" anchor="ctr"/>
          <a:lstStyle/>
          <a:p>
            <a:endParaRPr lang="en-US"/>
          </a:p>
        </p:txBody>
      </p:sp>
      <p:sp>
        <p:nvSpPr>
          <p:cNvPr id="83971" name="Rectangle 3"/>
          <p:cNvSpPr>
            <a:spLocks noChangeArrowheads="1"/>
          </p:cNvSpPr>
          <p:nvPr/>
        </p:nvSpPr>
        <p:spPr bwMode="auto">
          <a:xfrm>
            <a:off x="1190625" y="107950"/>
            <a:ext cx="3327400" cy="2070100"/>
          </a:xfrm>
          <a:prstGeom prst="rect">
            <a:avLst/>
          </a:prstGeom>
          <a:noFill/>
          <a:ln w="9525">
            <a:noFill/>
            <a:miter lim="800000"/>
            <a:headEnd/>
            <a:tailEnd/>
          </a:ln>
          <a:effectLst/>
        </p:spPr>
        <p:txBody>
          <a:bodyPr anchor="ctr"/>
          <a:lstStyle/>
          <a:p>
            <a:pPr algn="r">
              <a:spcBef>
                <a:spcPct val="0"/>
              </a:spcBef>
              <a:buFontTx/>
              <a:buNone/>
            </a:pPr>
            <a:r>
              <a:rPr lang="en-US" sz="5400" b="1">
                <a:effectLst>
                  <a:outerShdw blurRad="38100" dist="38100" dir="2700000" algn="tl">
                    <a:srgbClr val="FFFFFF"/>
                  </a:outerShdw>
                </a:effectLst>
              </a:rPr>
              <a:t/>
            </a:r>
            <a:br>
              <a:rPr lang="en-US" sz="5400" b="1">
                <a:effectLst>
                  <a:outerShdw blurRad="38100" dist="38100" dir="2700000" algn="tl">
                    <a:srgbClr val="FFFFFF"/>
                  </a:outerShdw>
                </a:effectLst>
              </a:rPr>
            </a:br>
            <a:r>
              <a:rPr lang="en-US" sz="6000">
                <a:effectLst>
                  <a:outerShdw blurRad="38100" dist="38100" dir="2700000" algn="tl">
                    <a:srgbClr val="FFFFFF"/>
                  </a:outerShdw>
                </a:effectLst>
                <a:latin typeface="Arial" charset="0"/>
              </a:rPr>
              <a:t>Marking Systems</a:t>
            </a:r>
            <a:endParaRPr lang="en-US" sz="5400" b="1">
              <a:solidFill>
                <a:schemeClr val="tx2"/>
              </a:solidFill>
              <a:effectLst>
                <a:outerShdw blurRad="38100" dist="38100" dir="2700000" algn="tl">
                  <a:srgbClr val="FFFFFF"/>
                </a:outerShdw>
              </a:effectLst>
            </a:endParaRPr>
          </a:p>
        </p:txBody>
      </p:sp>
      <p:sp>
        <p:nvSpPr>
          <p:cNvPr id="83972" name="Rectangle 4"/>
          <p:cNvSpPr>
            <a:spLocks noChangeArrowheads="1"/>
          </p:cNvSpPr>
          <p:nvPr/>
        </p:nvSpPr>
        <p:spPr bwMode="auto">
          <a:xfrm>
            <a:off x="4725988" y="423863"/>
            <a:ext cx="3856037" cy="4419600"/>
          </a:xfrm>
          <a:prstGeom prst="rect">
            <a:avLst/>
          </a:prstGeom>
          <a:noFill/>
          <a:ln w="9525">
            <a:noFill/>
            <a:miter lim="800000"/>
            <a:headEnd/>
            <a:tailEnd/>
          </a:ln>
          <a:effectLst/>
        </p:spPr>
        <p:txBody>
          <a:bodyPr>
            <a:spAutoFit/>
          </a:bodyPr>
          <a:lstStyle/>
          <a:p>
            <a:pPr algn="l">
              <a:spcBef>
                <a:spcPct val="0"/>
              </a:spcBef>
              <a:buFontTx/>
              <a:buNone/>
              <a:tabLst>
                <a:tab pos="349250" algn="l"/>
              </a:tabLst>
            </a:pPr>
            <a:r>
              <a:rPr lang="en-US" b="1">
                <a:solidFill>
                  <a:schemeClr val="tx2"/>
                </a:solidFill>
                <a:latin typeface="Arial" charset="0"/>
              </a:rPr>
              <a:t>Marking Systems </a:t>
            </a:r>
            <a:r>
              <a:rPr lang="en-US" sz="2000" b="1">
                <a:solidFill>
                  <a:schemeClr val="tx2"/>
                </a:solidFill>
                <a:latin typeface="Arial" charset="0"/>
              </a:rPr>
              <a:t>provide information about types and hazards of products being stored or transported.</a:t>
            </a:r>
          </a:p>
          <a:p>
            <a:pPr algn="l">
              <a:spcBef>
                <a:spcPct val="0"/>
              </a:spcBef>
              <a:buFontTx/>
              <a:buNone/>
              <a:tabLst>
                <a:tab pos="349250" algn="l"/>
              </a:tabLst>
            </a:pPr>
            <a:endParaRPr lang="en-US" sz="2000" b="1">
              <a:solidFill>
                <a:schemeClr val="tx2"/>
              </a:solidFill>
              <a:latin typeface="Arial" charset="0"/>
            </a:endParaRPr>
          </a:p>
          <a:p>
            <a:pPr algn="l">
              <a:spcBef>
                <a:spcPct val="0"/>
              </a:spcBef>
              <a:buFontTx/>
              <a:buNone/>
              <a:tabLst>
                <a:tab pos="349250" algn="l"/>
              </a:tabLst>
            </a:pPr>
            <a:r>
              <a:rPr lang="en-US" sz="2000" b="1">
                <a:solidFill>
                  <a:schemeClr val="tx2"/>
                </a:solidFill>
                <a:latin typeface="Arial" charset="0"/>
              </a:rPr>
              <a:t>The most common marking systems are:</a:t>
            </a:r>
          </a:p>
          <a:p>
            <a:pPr algn="l">
              <a:spcBef>
                <a:spcPct val="0"/>
              </a:spcBef>
              <a:buFontTx/>
              <a:buNone/>
              <a:tabLst>
                <a:tab pos="349250" algn="l"/>
              </a:tabLst>
            </a:pPr>
            <a:endParaRPr lang="en-US" sz="2000" b="1">
              <a:solidFill>
                <a:schemeClr val="tx2"/>
              </a:solidFill>
              <a:latin typeface="Arial" charset="0"/>
            </a:endParaRPr>
          </a:p>
          <a:p>
            <a:pPr marL="350838" lvl="1" indent="-236538" algn="l">
              <a:spcBef>
                <a:spcPct val="0"/>
              </a:spcBef>
              <a:tabLst>
                <a:tab pos="349250" algn="l"/>
              </a:tabLst>
            </a:pPr>
            <a:r>
              <a:rPr lang="en-US" sz="2000" b="1">
                <a:solidFill>
                  <a:schemeClr val="tx2"/>
                </a:solidFill>
                <a:latin typeface="Arial" charset="0"/>
              </a:rPr>
              <a:t>DOT system for </a:t>
            </a:r>
          </a:p>
          <a:p>
            <a:pPr marL="350838" lvl="1" indent="-236538" algn="l">
              <a:spcBef>
                <a:spcPct val="0"/>
              </a:spcBef>
              <a:buFontTx/>
              <a:buNone/>
              <a:tabLst>
                <a:tab pos="349250" algn="l"/>
              </a:tabLst>
            </a:pPr>
            <a:r>
              <a:rPr lang="en-US" sz="2000" b="1">
                <a:solidFill>
                  <a:schemeClr val="tx2"/>
                </a:solidFill>
                <a:latin typeface="Arial" charset="0"/>
              </a:rPr>
              <a:t>	materials in transit</a:t>
            </a:r>
          </a:p>
          <a:p>
            <a:pPr marL="350838" lvl="1" indent="-236538" algn="l">
              <a:spcBef>
                <a:spcPct val="0"/>
              </a:spcBef>
              <a:buFontTx/>
              <a:buNone/>
              <a:tabLst>
                <a:tab pos="349250" algn="l"/>
              </a:tabLst>
            </a:pPr>
            <a:endParaRPr lang="en-US" sz="2000" b="1">
              <a:solidFill>
                <a:schemeClr val="tx2"/>
              </a:solidFill>
              <a:latin typeface="Arial" charset="0"/>
            </a:endParaRPr>
          </a:p>
          <a:p>
            <a:pPr marL="350838" lvl="1" indent="-236538" algn="l">
              <a:spcBef>
                <a:spcPct val="0"/>
              </a:spcBef>
              <a:buFontTx/>
              <a:buNone/>
              <a:tabLst>
                <a:tab pos="349250" algn="l"/>
              </a:tabLst>
            </a:pPr>
            <a:endParaRPr lang="en-US" sz="2000" b="1">
              <a:solidFill>
                <a:schemeClr val="tx2"/>
              </a:solidFill>
              <a:latin typeface="Arial" charset="0"/>
            </a:endParaRPr>
          </a:p>
          <a:p>
            <a:pPr marL="350838" lvl="1" indent="-236538" algn="l">
              <a:spcBef>
                <a:spcPct val="0"/>
              </a:spcBef>
              <a:tabLst>
                <a:tab pos="349250" algn="l"/>
              </a:tabLst>
            </a:pPr>
            <a:r>
              <a:rPr lang="en-US" sz="2000" b="1">
                <a:solidFill>
                  <a:schemeClr val="tx2"/>
                </a:solidFill>
                <a:latin typeface="Arial" charset="0"/>
              </a:rPr>
              <a:t>NFPA 704 system </a:t>
            </a:r>
          </a:p>
          <a:p>
            <a:pPr marL="350838" lvl="1" indent="-236538" algn="l">
              <a:spcBef>
                <a:spcPct val="0"/>
              </a:spcBef>
              <a:buFontTx/>
              <a:buNone/>
              <a:tabLst>
                <a:tab pos="349250" algn="l"/>
              </a:tabLst>
            </a:pPr>
            <a:r>
              <a:rPr lang="en-US" sz="2000" b="1">
                <a:solidFill>
                  <a:schemeClr val="tx2"/>
                </a:solidFill>
                <a:latin typeface="Arial" charset="0"/>
              </a:rPr>
              <a:t>	for fixed sites</a:t>
            </a:r>
            <a:endParaRPr lang="en-US" sz="2800">
              <a:latin typeface="Times New Roman" pitchFamily="18" charset="0"/>
            </a:endParaRPr>
          </a:p>
        </p:txBody>
      </p:sp>
      <p:pic>
        <p:nvPicPr>
          <p:cNvPr id="83973" name="Picture 5" descr="ppt-1.3                                                        0000A454&#10;Diane's HD                     ABA78158:"/>
          <p:cNvPicPr>
            <a:picLocks noChangeAspect="1" noChangeArrowheads="1"/>
          </p:cNvPicPr>
          <p:nvPr/>
        </p:nvPicPr>
        <p:blipFill>
          <a:blip r:embed="rId2" r:link="rId3" cstate="print"/>
          <a:srcRect/>
          <a:stretch>
            <a:fillRect/>
          </a:stretch>
        </p:blipFill>
        <p:spPr bwMode="auto">
          <a:xfrm>
            <a:off x="7739063" y="2617788"/>
            <a:ext cx="1258887" cy="1263650"/>
          </a:xfrm>
          <a:prstGeom prst="rect">
            <a:avLst/>
          </a:prstGeom>
          <a:noFill/>
        </p:spPr>
      </p:pic>
      <p:grpSp>
        <p:nvGrpSpPr>
          <p:cNvPr id="83974" name="Group 6"/>
          <p:cNvGrpSpPr>
            <a:grpSpLocks/>
          </p:cNvGrpSpPr>
          <p:nvPr/>
        </p:nvGrpSpPr>
        <p:grpSpPr bwMode="auto">
          <a:xfrm>
            <a:off x="7797800" y="4159250"/>
            <a:ext cx="1141413" cy="1146175"/>
            <a:chOff x="2593" y="1036"/>
            <a:chExt cx="1198" cy="1202"/>
          </a:xfrm>
        </p:grpSpPr>
        <p:sp>
          <p:nvSpPr>
            <p:cNvPr id="83975" name="AutoShape 7"/>
            <p:cNvSpPr>
              <a:spLocks noChangeArrowheads="1"/>
            </p:cNvSpPr>
            <p:nvPr/>
          </p:nvSpPr>
          <p:spPr bwMode="auto">
            <a:xfrm>
              <a:off x="2890" y="1036"/>
              <a:ext cx="601" cy="601"/>
            </a:xfrm>
            <a:prstGeom prst="diamond">
              <a:avLst/>
            </a:prstGeom>
            <a:solidFill>
              <a:schemeClr val="hlink"/>
            </a:solidFill>
            <a:ln w="9525">
              <a:noFill/>
              <a:miter lim="800000"/>
              <a:headEnd/>
              <a:tailEnd/>
            </a:ln>
            <a:effectLst/>
          </p:spPr>
          <p:txBody>
            <a:bodyPr wrap="none" anchor="ctr"/>
            <a:lstStyle/>
            <a:p>
              <a:endParaRPr lang="en-US"/>
            </a:p>
          </p:txBody>
        </p:sp>
        <p:sp>
          <p:nvSpPr>
            <p:cNvPr id="83976" name="AutoShape 8"/>
            <p:cNvSpPr>
              <a:spLocks noChangeArrowheads="1"/>
            </p:cNvSpPr>
            <p:nvPr/>
          </p:nvSpPr>
          <p:spPr bwMode="auto">
            <a:xfrm>
              <a:off x="3190" y="1336"/>
              <a:ext cx="601" cy="601"/>
            </a:xfrm>
            <a:prstGeom prst="diamond">
              <a:avLst/>
            </a:prstGeom>
            <a:solidFill>
              <a:schemeClr val="tx2"/>
            </a:solidFill>
            <a:ln w="9525">
              <a:noFill/>
              <a:miter lim="800000"/>
              <a:headEnd/>
              <a:tailEnd/>
            </a:ln>
            <a:effectLst/>
          </p:spPr>
          <p:txBody>
            <a:bodyPr wrap="none" anchor="ctr"/>
            <a:lstStyle/>
            <a:p>
              <a:endParaRPr lang="en-US"/>
            </a:p>
          </p:txBody>
        </p:sp>
        <p:sp>
          <p:nvSpPr>
            <p:cNvPr id="83977" name="AutoShape 9"/>
            <p:cNvSpPr>
              <a:spLocks noChangeArrowheads="1"/>
            </p:cNvSpPr>
            <p:nvPr/>
          </p:nvSpPr>
          <p:spPr bwMode="auto">
            <a:xfrm>
              <a:off x="2893" y="1637"/>
              <a:ext cx="601" cy="601"/>
            </a:xfrm>
            <a:prstGeom prst="diamond">
              <a:avLst/>
            </a:prstGeom>
            <a:solidFill>
              <a:schemeClr val="tx1"/>
            </a:solidFill>
            <a:ln w="9525">
              <a:noFill/>
              <a:miter lim="800000"/>
              <a:headEnd/>
              <a:tailEnd/>
            </a:ln>
            <a:effectLst/>
          </p:spPr>
          <p:txBody>
            <a:bodyPr wrap="none" anchor="ctr"/>
            <a:lstStyle/>
            <a:p>
              <a:endParaRPr lang="en-US"/>
            </a:p>
          </p:txBody>
        </p:sp>
        <p:sp>
          <p:nvSpPr>
            <p:cNvPr id="83978" name="AutoShape 10"/>
            <p:cNvSpPr>
              <a:spLocks noChangeArrowheads="1"/>
            </p:cNvSpPr>
            <p:nvPr/>
          </p:nvSpPr>
          <p:spPr bwMode="auto">
            <a:xfrm>
              <a:off x="2593" y="1336"/>
              <a:ext cx="601" cy="601"/>
            </a:xfrm>
            <a:prstGeom prst="diamond">
              <a:avLst/>
            </a:prstGeom>
            <a:solidFill>
              <a:srgbClr val="3333FF"/>
            </a:solidFill>
            <a:ln w="9525">
              <a:noFill/>
              <a:miter lim="800000"/>
              <a:headEnd/>
              <a:tailEnd/>
            </a:ln>
            <a:effectLst/>
          </p:spPr>
          <p:txBody>
            <a:bodyPr wrap="none" anchor="ctr"/>
            <a:lstStyle/>
            <a:p>
              <a:endParaRPr lang="en-US"/>
            </a:p>
          </p:txBody>
        </p:sp>
      </p:grpSp>
      <p:sp>
        <p:nvSpPr>
          <p:cNvPr id="83980" name="Text Box 12"/>
          <p:cNvSpPr txBox="1">
            <a:spLocks noChangeArrowheads="1"/>
          </p:cNvSpPr>
          <p:nvPr/>
        </p:nvSpPr>
        <p:spPr bwMode="auto">
          <a:xfrm>
            <a:off x="8491538" y="4538663"/>
            <a:ext cx="207962"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bg2"/>
                </a:solidFill>
                <a:latin typeface="Arial" charset="0"/>
              </a:rPr>
              <a:t>3</a:t>
            </a:r>
            <a:endParaRPr lang="en-US" b="1">
              <a:solidFill>
                <a:srgbClr val="FFCC00"/>
              </a:solidFill>
              <a:latin typeface="Arial" charset="0"/>
            </a:endParaRPr>
          </a:p>
        </p:txBody>
      </p:sp>
      <p:sp>
        <p:nvSpPr>
          <p:cNvPr id="83981" name="Text Box 13"/>
          <p:cNvSpPr txBox="1">
            <a:spLocks noChangeArrowheads="1"/>
          </p:cNvSpPr>
          <p:nvPr/>
        </p:nvSpPr>
        <p:spPr bwMode="auto">
          <a:xfrm>
            <a:off x="7932738" y="4551363"/>
            <a:ext cx="207962" cy="366712"/>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4</a:t>
            </a:r>
            <a:endParaRPr lang="en-US" b="1">
              <a:solidFill>
                <a:srgbClr val="FFCC00"/>
              </a:solidFill>
              <a:latin typeface="Arial" charset="0"/>
            </a:endParaRPr>
          </a:p>
        </p:txBody>
      </p:sp>
      <p:sp>
        <p:nvSpPr>
          <p:cNvPr id="83982" name="Text Box 14"/>
          <p:cNvSpPr txBox="1">
            <a:spLocks noChangeArrowheads="1"/>
          </p:cNvSpPr>
          <p:nvPr/>
        </p:nvSpPr>
        <p:spPr bwMode="auto">
          <a:xfrm>
            <a:off x="8129588" y="4821238"/>
            <a:ext cx="752475" cy="336550"/>
          </a:xfrm>
          <a:prstGeom prst="rect">
            <a:avLst/>
          </a:prstGeom>
          <a:noFill/>
          <a:ln w="9525">
            <a:noFill/>
            <a:miter lim="800000"/>
            <a:headEnd/>
            <a:tailEnd/>
          </a:ln>
          <a:effectLst/>
        </p:spPr>
        <p:txBody>
          <a:bodyPr>
            <a:spAutoFit/>
          </a:bodyPr>
          <a:lstStyle/>
          <a:p>
            <a:pPr algn="l">
              <a:spcBef>
                <a:spcPct val="50000"/>
              </a:spcBef>
              <a:buFontTx/>
              <a:buNone/>
            </a:pPr>
            <a:r>
              <a:rPr lang="en-US" sz="1600" b="1">
                <a:solidFill>
                  <a:schemeClr val="bg2"/>
                </a:solidFill>
                <a:latin typeface="Arial" charset="0"/>
              </a:rPr>
              <a:t>OX</a:t>
            </a:r>
            <a:endParaRPr lang="en-US" b="1">
              <a:solidFill>
                <a:srgbClr val="FFCC00"/>
              </a:solidFill>
              <a:latin typeface="Arial" charset="0"/>
            </a:endParaRPr>
          </a:p>
        </p:txBody>
      </p:sp>
      <p:sp>
        <p:nvSpPr>
          <p:cNvPr id="83983" name="Text Box 15"/>
          <p:cNvSpPr txBox="1">
            <a:spLocks noChangeArrowheads="1"/>
          </p:cNvSpPr>
          <p:nvPr/>
        </p:nvSpPr>
        <p:spPr bwMode="auto">
          <a:xfrm>
            <a:off x="8224838" y="4259263"/>
            <a:ext cx="207962" cy="3968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chemeClr val="bg2"/>
                </a:solidFill>
                <a:latin typeface="Arial" charset="0"/>
              </a:rPr>
              <a:t>3</a:t>
            </a:r>
            <a:endParaRPr lang="en-US" b="1">
              <a:solidFill>
                <a:srgbClr val="FFCC00"/>
              </a:solidFill>
              <a:latin typeface="Arial" charset="0"/>
            </a:endParaRPr>
          </a:p>
        </p:txBody>
      </p:sp>
      <p:sp>
        <p:nvSpPr>
          <p:cNvPr id="83984" name="Rectangle 16"/>
          <p:cNvSpPr>
            <a:spLocks noChangeArrowheads="1"/>
          </p:cNvSpPr>
          <p:nvPr/>
        </p:nvSpPr>
        <p:spPr bwMode="auto">
          <a:xfrm>
            <a:off x="7734300" y="4102100"/>
            <a:ext cx="1257300" cy="1257300"/>
          </a:xfrm>
          <a:prstGeom prst="rect">
            <a:avLst/>
          </a:prstGeom>
          <a:noFill/>
          <a:ln w="9525">
            <a:solidFill>
              <a:srgbClr val="0000FF"/>
            </a:solidFill>
            <a:miter lim="800000"/>
            <a:headEnd/>
            <a:tailEnd/>
          </a:ln>
          <a:effectLst/>
        </p:spPr>
        <p:txBody>
          <a:bodyPr wrap="none" anchor="ctr"/>
          <a:lstStyle/>
          <a:p>
            <a:pPr>
              <a:spcBef>
                <a:spcPct val="0"/>
              </a:spcBef>
              <a:buFontTx/>
              <a:buNone/>
            </a:pPr>
            <a:endParaRPr lang="en-US" b="1">
              <a:solidFill>
                <a:srgbClr val="0000FF"/>
              </a:solidFill>
              <a:latin typeface="Arial" charset="0"/>
            </a:endParaRPr>
          </a:p>
        </p:txBody>
      </p:sp>
      <p:pic>
        <p:nvPicPr>
          <p:cNvPr id="83985" name="Picture 17"/>
          <p:cNvPicPr>
            <a:picLocks noChangeAspect="1" noChangeArrowheads="1"/>
          </p:cNvPicPr>
          <p:nvPr/>
        </p:nvPicPr>
        <p:blipFill>
          <a:blip r:embed="rId4" cstate="print"/>
          <a:srcRect/>
          <a:stretch>
            <a:fillRect/>
          </a:stretch>
        </p:blipFill>
        <p:spPr bwMode="auto">
          <a:xfrm>
            <a:off x="7620000" y="4191000"/>
            <a:ext cx="1295400" cy="13287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3980"/>
                                        </p:tgtEl>
                                        <p:attrNameLst>
                                          <p:attrName>style.visibility</p:attrName>
                                        </p:attrNameLst>
                                      </p:cBhvr>
                                      <p:to>
                                        <p:strVal val="visible"/>
                                      </p:to>
                                    </p:set>
                                    <p:anim calcmode="lin" valueType="num">
                                      <p:cBhvr>
                                        <p:cTn id="7" dur="500" fill="hold"/>
                                        <p:tgtEl>
                                          <p:spTgt spid="83980"/>
                                        </p:tgtEl>
                                        <p:attrNameLst>
                                          <p:attrName>ppt_w</p:attrName>
                                        </p:attrNameLst>
                                      </p:cBhvr>
                                      <p:tavLst>
                                        <p:tav tm="0">
                                          <p:val>
                                            <p:fltVal val="0"/>
                                          </p:val>
                                        </p:tav>
                                        <p:tav tm="100000">
                                          <p:val>
                                            <p:strVal val="#ppt_w"/>
                                          </p:val>
                                        </p:tav>
                                      </p:tavLst>
                                    </p:anim>
                                    <p:anim calcmode="lin" valueType="num">
                                      <p:cBhvr>
                                        <p:cTn id="8" dur="500" fill="hold"/>
                                        <p:tgtEl>
                                          <p:spTgt spid="8398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3983"/>
                                        </p:tgtEl>
                                        <p:attrNameLst>
                                          <p:attrName>style.visibility</p:attrName>
                                        </p:attrNameLst>
                                      </p:cBhvr>
                                      <p:to>
                                        <p:strVal val="visible"/>
                                      </p:to>
                                    </p:set>
                                    <p:anim calcmode="lin" valueType="num">
                                      <p:cBhvr>
                                        <p:cTn id="12" dur="500" fill="hold"/>
                                        <p:tgtEl>
                                          <p:spTgt spid="83983"/>
                                        </p:tgtEl>
                                        <p:attrNameLst>
                                          <p:attrName>ppt_w</p:attrName>
                                        </p:attrNameLst>
                                      </p:cBhvr>
                                      <p:tavLst>
                                        <p:tav tm="0">
                                          <p:val>
                                            <p:fltVal val="0"/>
                                          </p:val>
                                        </p:tav>
                                        <p:tav tm="100000">
                                          <p:val>
                                            <p:strVal val="#ppt_w"/>
                                          </p:val>
                                        </p:tav>
                                      </p:tavLst>
                                    </p:anim>
                                    <p:anim calcmode="lin" valueType="num">
                                      <p:cBhvr>
                                        <p:cTn id="13" dur="500" fill="hold"/>
                                        <p:tgtEl>
                                          <p:spTgt spid="8398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83982"/>
                                        </p:tgtEl>
                                        <p:attrNameLst>
                                          <p:attrName>style.visibility</p:attrName>
                                        </p:attrNameLst>
                                      </p:cBhvr>
                                      <p:to>
                                        <p:strVal val="visible"/>
                                      </p:to>
                                    </p:set>
                                    <p:anim calcmode="lin" valueType="num">
                                      <p:cBhvr>
                                        <p:cTn id="17" dur="500" fill="hold"/>
                                        <p:tgtEl>
                                          <p:spTgt spid="83982"/>
                                        </p:tgtEl>
                                        <p:attrNameLst>
                                          <p:attrName>ppt_w</p:attrName>
                                        </p:attrNameLst>
                                      </p:cBhvr>
                                      <p:tavLst>
                                        <p:tav tm="0">
                                          <p:val>
                                            <p:fltVal val="0"/>
                                          </p:val>
                                        </p:tav>
                                        <p:tav tm="100000">
                                          <p:val>
                                            <p:strVal val="#ppt_w"/>
                                          </p:val>
                                        </p:tav>
                                      </p:tavLst>
                                    </p:anim>
                                    <p:anim calcmode="lin" valueType="num">
                                      <p:cBhvr>
                                        <p:cTn id="18" dur="500" fill="hold"/>
                                        <p:tgtEl>
                                          <p:spTgt spid="83982"/>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83981"/>
                                        </p:tgtEl>
                                        <p:attrNameLst>
                                          <p:attrName>style.visibility</p:attrName>
                                        </p:attrNameLst>
                                      </p:cBhvr>
                                      <p:to>
                                        <p:strVal val="visible"/>
                                      </p:to>
                                    </p:set>
                                    <p:anim calcmode="lin" valueType="num">
                                      <p:cBhvr>
                                        <p:cTn id="22" dur="500" fill="hold"/>
                                        <p:tgtEl>
                                          <p:spTgt spid="83981"/>
                                        </p:tgtEl>
                                        <p:attrNameLst>
                                          <p:attrName>ppt_w</p:attrName>
                                        </p:attrNameLst>
                                      </p:cBhvr>
                                      <p:tavLst>
                                        <p:tav tm="0">
                                          <p:val>
                                            <p:fltVal val="0"/>
                                          </p:val>
                                        </p:tav>
                                        <p:tav tm="100000">
                                          <p:val>
                                            <p:strVal val="#ppt_w"/>
                                          </p:val>
                                        </p:tav>
                                      </p:tavLst>
                                    </p:anim>
                                    <p:anim calcmode="lin" valueType="num">
                                      <p:cBhvr>
                                        <p:cTn id="23" dur="500" fill="hold"/>
                                        <p:tgtEl>
                                          <p:spTgt spid="8398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0" grpId="0" autoUpdateAnimBg="0"/>
      <p:bldP spid="83981" grpId="0" autoUpdateAnimBg="0"/>
      <p:bldP spid="83982" grpId="0" autoUpdateAnimBg="0"/>
      <p:bldP spid="83983"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3495675" y="3084513"/>
            <a:ext cx="4618038" cy="1549400"/>
          </a:xfrm>
          <a:prstGeom prst="rect">
            <a:avLst/>
          </a:prstGeom>
          <a:solidFill>
            <a:schemeClr val="bg2"/>
          </a:solidFill>
          <a:ln w="9525">
            <a:solidFill>
              <a:schemeClr val="accent1"/>
            </a:solidFill>
            <a:miter lim="800000"/>
            <a:headEnd/>
            <a:tailEnd/>
          </a:ln>
        </p:spPr>
        <p:txBody>
          <a:bodyPr/>
          <a:lstStyle/>
          <a:p>
            <a:pPr algn="l">
              <a:lnSpc>
                <a:spcPct val="90000"/>
              </a:lnSpc>
              <a:buFontTx/>
              <a:buNone/>
              <a:tabLst>
                <a:tab pos="177800" algn="l"/>
              </a:tabLst>
            </a:pPr>
            <a:r>
              <a:rPr lang="en-US" sz="2000">
                <a:solidFill>
                  <a:schemeClr val="accent1"/>
                </a:solidFill>
              </a:rPr>
              <a:t>DOT Labels are: </a:t>
            </a:r>
          </a:p>
          <a:p>
            <a:pPr algn="l">
              <a:lnSpc>
                <a:spcPct val="90000"/>
              </a:lnSpc>
              <a:tabLst>
                <a:tab pos="177800" algn="l"/>
              </a:tabLst>
            </a:pPr>
            <a:r>
              <a:rPr lang="en-US" sz="1800">
                <a:solidFill>
                  <a:schemeClr val="accent1"/>
                </a:solidFill>
              </a:rPr>
              <a:t>	Diamond shaped; 4” on each side</a:t>
            </a:r>
          </a:p>
          <a:p>
            <a:pPr algn="l">
              <a:lnSpc>
                <a:spcPct val="90000"/>
              </a:lnSpc>
              <a:tabLst>
                <a:tab pos="177800" algn="l"/>
              </a:tabLst>
            </a:pPr>
            <a:r>
              <a:rPr lang="en-US" sz="1800">
                <a:solidFill>
                  <a:schemeClr val="accent1"/>
                </a:solidFill>
              </a:rPr>
              <a:t>	On two sides of the container near the 	shipping name of the material</a:t>
            </a:r>
          </a:p>
          <a:p>
            <a:pPr algn="l">
              <a:lnSpc>
                <a:spcPct val="90000"/>
              </a:lnSpc>
              <a:tabLst>
                <a:tab pos="177800" algn="l"/>
              </a:tabLst>
            </a:pPr>
            <a:r>
              <a:rPr lang="en-US" sz="1800">
                <a:solidFill>
                  <a:schemeClr val="accent1"/>
                </a:solidFill>
              </a:rPr>
              <a:t> 	Secondary hazards must be labeled</a:t>
            </a:r>
            <a:endParaRPr lang="en-US" sz="3200"/>
          </a:p>
        </p:txBody>
      </p:sp>
      <p:pic>
        <p:nvPicPr>
          <p:cNvPr id="84995" name="Picture 3"/>
          <p:cNvPicPr>
            <a:picLocks noChangeAspect="1" noChangeArrowheads="1"/>
          </p:cNvPicPr>
          <p:nvPr/>
        </p:nvPicPr>
        <p:blipFill>
          <a:blip r:embed="rId2" cstate="print"/>
          <a:srcRect/>
          <a:stretch>
            <a:fillRect/>
          </a:stretch>
        </p:blipFill>
        <p:spPr bwMode="auto">
          <a:xfrm>
            <a:off x="927100" y="2703513"/>
            <a:ext cx="2565400" cy="2046287"/>
          </a:xfrm>
          <a:prstGeom prst="rect">
            <a:avLst/>
          </a:prstGeom>
          <a:noFill/>
          <a:ln w="9525">
            <a:solidFill>
              <a:schemeClr val="accent1"/>
            </a:solidFill>
            <a:miter lim="800000"/>
            <a:headEnd/>
            <a:tailEnd/>
          </a:ln>
        </p:spPr>
      </p:pic>
      <p:sp>
        <p:nvSpPr>
          <p:cNvPr id="84996" name="Text Box 4"/>
          <p:cNvSpPr txBox="1">
            <a:spLocks noChangeArrowheads="1"/>
          </p:cNvSpPr>
          <p:nvPr/>
        </p:nvSpPr>
        <p:spPr bwMode="auto">
          <a:xfrm>
            <a:off x="460375" y="1616075"/>
            <a:ext cx="5797550" cy="955675"/>
          </a:xfrm>
          <a:prstGeom prst="rect">
            <a:avLst/>
          </a:prstGeom>
          <a:noFill/>
          <a:ln w="9525">
            <a:solidFill>
              <a:schemeClr val="accent2"/>
            </a:solidFill>
            <a:miter lim="800000"/>
            <a:headEnd/>
            <a:tailEnd/>
          </a:ln>
          <a:effectLst/>
        </p:spPr>
        <p:txBody>
          <a:bodyPr>
            <a:spAutoFit/>
          </a:bodyPr>
          <a:lstStyle/>
          <a:p>
            <a:pPr algn="l">
              <a:spcBef>
                <a:spcPct val="0"/>
              </a:spcBef>
              <a:buFontTx/>
              <a:buNone/>
              <a:tabLst>
                <a:tab pos="177800" algn="l"/>
              </a:tabLst>
            </a:pPr>
            <a:r>
              <a:rPr lang="en-US" sz="2000" b="1">
                <a:solidFill>
                  <a:schemeClr val="accent2"/>
                </a:solidFill>
                <a:effectLst>
                  <a:outerShdw blurRad="38100" dist="38100" dir="2700000" algn="tl">
                    <a:srgbClr val="000000"/>
                  </a:outerShdw>
                </a:effectLst>
                <a:latin typeface="Arial" charset="0"/>
              </a:rPr>
              <a:t>DOT Placards are:</a:t>
            </a:r>
            <a:endParaRPr lang="en-US" b="1">
              <a:solidFill>
                <a:schemeClr val="accent2"/>
              </a:solidFill>
              <a:effectLst>
                <a:outerShdw blurRad="38100" dist="38100" dir="2700000" algn="tl">
                  <a:srgbClr val="000000"/>
                </a:outerShdw>
              </a:effectLst>
              <a:latin typeface="Arial" charset="0"/>
            </a:endParaRPr>
          </a:p>
          <a:p>
            <a:pPr algn="l">
              <a:spcBef>
                <a:spcPct val="0"/>
              </a:spcBef>
              <a:tabLst>
                <a:tab pos="177800" algn="l"/>
              </a:tabLst>
            </a:pPr>
            <a:r>
              <a:rPr lang="en-US" sz="1800" b="1">
                <a:solidFill>
                  <a:schemeClr val="accent2"/>
                </a:solidFill>
                <a:effectLst>
                  <a:outerShdw blurRad="38100" dist="38100" dir="2700000" algn="tl">
                    <a:srgbClr val="000000"/>
                  </a:outerShdw>
                </a:effectLst>
                <a:latin typeface="Arial" charset="0"/>
              </a:rPr>
              <a:t> Diamond-shaped; 10 3/4” on each side</a:t>
            </a:r>
          </a:p>
          <a:p>
            <a:pPr algn="l">
              <a:spcBef>
                <a:spcPct val="0"/>
              </a:spcBef>
              <a:tabLst>
                <a:tab pos="177800" algn="l"/>
              </a:tabLst>
            </a:pPr>
            <a:r>
              <a:rPr lang="en-US" sz="1800" b="1">
                <a:solidFill>
                  <a:schemeClr val="accent2"/>
                </a:solidFill>
                <a:effectLst>
                  <a:outerShdw blurRad="38100" dist="38100" dir="2700000" algn="tl">
                    <a:srgbClr val="000000"/>
                  </a:outerShdw>
                </a:effectLst>
                <a:latin typeface="Arial" charset="0"/>
              </a:rPr>
              <a:t> Affixed to both sides and ends of the vehicle</a:t>
            </a:r>
            <a:endParaRPr lang="en-US" sz="1600" b="1">
              <a:latin typeface="Arial" charset="0"/>
            </a:endParaRPr>
          </a:p>
        </p:txBody>
      </p:sp>
      <p:sp>
        <p:nvSpPr>
          <p:cNvPr id="84997" name="Rectangle 5"/>
          <p:cNvSpPr>
            <a:spLocks noChangeArrowheads="1"/>
          </p:cNvSpPr>
          <p:nvPr/>
        </p:nvSpPr>
        <p:spPr bwMode="auto">
          <a:xfrm>
            <a:off x="258763" y="984250"/>
            <a:ext cx="8885237" cy="754063"/>
          </a:xfrm>
          <a:prstGeom prst="rect">
            <a:avLst/>
          </a:prstGeom>
          <a:noFill/>
          <a:ln w="9525">
            <a:noFill/>
            <a:miter lim="800000"/>
            <a:headEnd/>
            <a:tailEnd/>
          </a:ln>
          <a:effectLst/>
        </p:spPr>
        <p:txBody>
          <a:bodyPr/>
          <a:lstStyle/>
          <a:p>
            <a:pPr marL="6350" indent="-6350" algn="l">
              <a:buFontTx/>
              <a:buNone/>
            </a:pPr>
            <a:r>
              <a:rPr lang="en-US">
                <a:solidFill>
                  <a:srgbClr val="00FF00"/>
                </a:solidFill>
              </a:rPr>
              <a:t>DOT placards &amp; labels generally indicate a primary hazard.</a:t>
            </a:r>
            <a:r>
              <a:rPr lang="en-US" sz="2000"/>
              <a:t> </a:t>
            </a:r>
            <a:endParaRPr lang="en-US" sz="3200"/>
          </a:p>
        </p:txBody>
      </p:sp>
      <p:sp>
        <p:nvSpPr>
          <p:cNvPr id="84998" name="Rectangle 6"/>
          <p:cNvSpPr>
            <a:spLocks noChangeArrowheads="1"/>
          </p:cNvSpPr>
          <p:nvPr/>
        </p:nvSpPr>
        <p:spPr bwMode="auto">
          <a:xfrm>
            <a:off x="241300" y="215900"/>
            <a:ext cx="8458200" cy="546100"/>
          </a:xfrm>
          <a:prstGeom prst="rect">
            <a:avLst/>
          </a:prstGeom>
          <a:gradFill rotWithShape="0">
            <a:gsLst>
              <a:gs pos="0">
                <a:schemeClr val="bg1"/>
              </a:gs>
              <a:gs pos="50000">
                <a:srgbClr val="00FF00"/>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Placards &amp; Labels</a:t>
            </a:r>
            <a:endParaRPr lang="en-US" sz="4400">
              <a:solidFill>
                <a:schemeClr val="tx2"/>
              </a:solidFill>
              <a:effectLst>
                <a:outerShdw blurRad="38100" dist="38100" dir="2700000" algn="tl">
                  <a:srgbClr val="FFFFFF"/>
                </a:outerShdw>
              </a:effectLst>
            </a:endParaRPr>
          </a:p>
        </p:txBody>
      </p:sp>
      <p:pic>
        <p:nvPicPr>
          <p:cNvPr id="84999" name="Picture 7" descr="ppt-placardex.                                                 0000A454&#10;Diane's HD                     ABA78158:"/>
          <p:cNvPicPr>
            <a:picLocks noChangeAspect="1" noChangeArrowheads="1"/>
          </p:cNvPicPr>
          <p:nvPr/>
        </p:nvPicPr>
        <p:blipFill>
          <a:blip r:embed="rId3" r:link="rId4" cstate="print"/>
          <a:srcRect/>
          <a:stretch>
            <a:fillRect/>
          </a:stretch>
        </p:blipFill>
        <p:spPr bwMode="auto">
          <a:xfrm>
            <a:off x="5792788" y="1524000"/>
            <a:ext cx="2108200" cy="1849438"/>
          </a:xfrm>
          <a:prstGeom prst="rect">
            <a:avLst/>
          </a:prstGeom>
          <a:noFill/>
          <a:ln w="9525">
            <a:solidFill>
              <a:schemeClr val="accent2"/>
            </a:solidFill>
            <a:miter lim="800000"/>
            <a:headEnd/>
            <a:tailEnd/>
          </a:ln>
        </p:spPr>
      </p:pic>
      <p:sp>
        <p:nvSpPr>
          <p:cNvPr id="85000" name="AutoShape 8"/>
          <p:cNvSpPr>
            <a:spLocks/>
          </p:cNvSpPr>
          <p:nvPr/>
        </p:nvSpPr>
        <p:spPr bwMode="auto">
          <a:xfrm>
            <a:off x="7740650" y="1862138"/>
            <a:ext cx="1127125" cy="1098550"/>
          </a:xfrm>
          <a:prstGeom prst="borderCallout1">
            <a:avLst>
              <a:gd name="adj1" fmla="val 10495"/>
              <a:gd name="adj2" fmla="val -6759"/>
              <a:gd name="adj3" fmla="val 90671"/>
              <a:gd name="adj4" fmla="val -73523"/>
            </a:avLst>
          </a:prstGeom>
          <a:solidFill>
            <a:schemeClr val="bg2"/>
          </a:solidFill>
          <a:ln w="28575">
            <a:solidFill>
              <a:schemeClr val="accent2"/>
            </a:solidFill>
            <a:miter lim="800000"/>
            <a:headEnd/>
            <a:tailEnd type="triangle" w="med" len="med"/>
          </a:ln>
          <a:effectLst/>
        </p:spPr>
        <p:txBody>
          <a:bodyPr>
            <a:spAutoFit/>
          </a:bodyPr>
          <a:lstStyle/>
          <a:p>
            <a:pPr algn="l">
              <a:spcBef>
                <a:spcPct val="0"/>
              </a:spcBef>
              <a:buFontTx/>
              <a:buNone/>
            </a:pPr>
            <a:r>
              <a:rPr lang="en-US" sz="1600" b="1">
                <a:latin typeface="Arial" charset="0"/>
              </a:rPr>
              <a:t>10 3/4” diamond- shaped placard</a:t>
            </a:r>
            <a:endParaRPr lang="en-US" b="1">
              <a:solidFill>
                <a:srgbClr val="FFCC00"/>
              </a:solidFill>
              <a:latin typeface="Arial" charset="0"/>
            </a:endParaRPr>
          </a:p>
        </p:txBody>
      </p:sp>
      <p:sp>
        <p:nvSpPr>
          <p:cNvPr id="85001" name="AutoShape 9"/>
          <p:cNvSpPr>
            <a:spLocks/>
          </p:cNvSpPr>
          <p:nvPr/>
        </p:nvSpPr>
        <p:spPr bwMode="auto">
          <a:xfrm>
            <a:off x="652463" y="3949700"/>
            <a:ext cx="1604962" cy="609600"/>
          </a:xfrm>
          <a:prstGeom prst="borderCallout1">
            <a:avLst>
              <a:gd name="adj1" fmla="val 19046"/>
              <a:gd name="adj2" fmla="val 104750"/>
              <a:gd name="adj3" fmla="val -3968"/>
              <a:gd name="adj4" fmla="val 134815"/>
            </a:avLst>
          </a:prstGeom>
          <a:solidFill>
            <a:schemeClr val="bg2"/>
          </a:solidFill>
          <a:ln w="28575">
            <a:solidFill>
              <a:schemeClr val="accent1"/>
            </a:solidFill>
            <a:miter lim="800000"/>
            <a:headEnd/>
            <a:tailEnd type="triangle" w="med" len="med"/>
          </a:ln>
          <a:effectLst/>
        </p:spPr>
        <p:txBody>
          <a:bodyPr>
            <a:spAutoFit/>
          </a:bodyPr>
          <a:lstStyle/>
          <a:p>
            <a:pPr algn="l">
              <a:spcBef>
                <a:spcPct val="0"/>
              </a:spcBef>
              <a:buFontTx/>
              <a:buNone/>
            </a:pPr>
            <a:r>
              <a:rPr lang="en-US" sz="1600" b="1">
                <a:latin typeface="Arial" charset="0"/>
              </a:rPr>
              <a:t>4” diamond-shaped labels</a:t>
            </a:r>
            <a:endParaRPr lang="en-US" b="1">
              <a:solidFill>
                <a:srgbClr val="FFCC00"/>
              </a:solidFill>
              <a:latin typeface="Arial" charset="0"/>
            </a:endParaRPr>
          </a:p>
        </p:txBody>
      </p:sp>
      <p:sp>
        <p:nvSpPr>
          <p:cNvPr id="85002" name="Text Box 10"/>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85003" name="Rectangle 11"/>
          <p:cNvSpPr>
            <a:spLocks noChangeArrowheads="1"/>
          </p:cNvSpPr>
          <p:nvPr/>
        </p:nvSpPr>
        <p:spPr bwMode="auto">
          <a:xfrm>
            <a:off x="603250" y="4846638"/>
            <a:ext cx="7446963" cy="1341437"/>
          </a:xfrm>
          <a:prstGeom prst="rect">
            <a:avLst/>
          </a:prstGeom>
          <a:noFill/>
          <a:ln w="9525">
            <a:solidFill>
              <a:srgbClr val="00FF00"/>
            </a:solidFill>
            <a:miter lim="800000"/>
            <a:headEnd/>
            <a:tailEnd/>
          </a:ln>
        </p:spPr>
        <p:txBody>
          <a:bodyPr/>
          <a:lstStyle/>
          <a:p>
            <a:pPr marL="342900" indent="-342900" algn="l">
              <a:lnSpc>
                <a:spcPct val="110000"/>
              </a:lnSpc>
              <a:spcBef>
                <a:spcPct val="0"/>
              </a:spcBef>
              <a:buFontTx/>
              <a:buNone/>
            </a:pPr>
            <a:r>
              <a:rPr lang="en-US" sz="2000">
                <a:solidFill>
                  <a:srgbClr val="00FF00"/>
                </a:solidFill>
              </a:rPr>
              <a:t>PROBLEMS with DOT Marking: </a:t>
            </a:r>
          </a:p>
          <a:p>
            <a:pPr marL="342900" indent="-342900" algn="l">
              <a:lnSpc>
                <a:spcPct val="110000"/>
              </a:lnSpc>
              <a:spcBef>
                <a:spcPct val="0"/>
              </a:spcBef>
            </a:pPr>
            <a:r>
              <a:rPr lang="en-US" sz="1800">
                <a:solidFill>
                  <a:srgbClr val="00FF00"/>
                </a:solidFill>
              </a:rPr>
              <a:t>Secondary hazards may not be identified</a:t>
            </a:r>
          </a:p>
          <a:p>
            <a:pPr marL="342900" indent="-342900" algn="l">
              <a:lnSpc>
                <a:spcPct val="110000"/>
              </a:lnSpc>
              <a:spcBef>
                <a:spcPct val="0"/>
              </a:spcBef>
            </a:pPr>
            <a:r>
              <a:rPr lang="en-US" sz="1800">
                <a:solidFill>
                  <a:srgbClr val="00FF00"/>
                </a:solidFill>
              </a:rPr>
              <a:t>Degree or severity of a hazard is not apparent for most classes</a:t>
            </a:r>
          </a:p>
          <a:p>
            <a:pPr marL="342900" indent="-342900" algn="l">
              <a:lnSpc>
                <a:spcPct val="110000"/>
              </a:lnSpc>
              <a:spcBef>
                <a:spcPct val="0"/>
              </a:spcBef>
            </a:pPr>
            <a:r>
              <a:rPr lang="en-US" sz="1800">
                <a:solidFill>
                  <a:srgbClr val="00FF00"/>
                </a:solidFill>
              </a:rPr>
              <a:t>Enforcement is difficult</a:t>
            </a:r>
            <a:endParaRPr lang="en-US" sz="2800"/>
          </a:p>
        </p:txBody>
      </p:sp>
      <p:sp>
        <p:nvSpPr>
          <p:cNvPr id="85004" name="Line 12"/>
          <p:cNvSpPr>
            <a:spLocks noChangeShapeType="1"/>
          </p:cNvSpPr>
          <p:nvPr/>
        </p:nvSpPr>
        <p:spPr bwMode="auto">
          <a:xfrm>
            <a:off x="720725" y="5240338"/>
            <a:ext cx="1400175" cy="0"/>
          </a:xfrm>
          <a:prstGeom prst="line">
            <a:avLst/>
          </a:prstGeom>
          <a:noFill/>
          <a:ln w="38100">
            <a:solidFill>
              <a:schemeClr val="tx2"/>
            </a:solidFill>
            <a:round/>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5000"/>
                                        </p:tgtEl>
                                        <p:attrNameLst>
                                          <p:attrName>style.visibility</p:attrName>
                                        </p:attrNameLst>
                                      </p:cBhvr>
                                      <p:to>
                                        <p:strVal val="visible"/>
                                      </p:to>
                                    </p:set>
                                    <p:anim calcmode="lin" valueType="num">
                                      <p:cBhvr>
                                        <p:cTn id="7" dur="500" fill="hold"/>
                                        <p:tgtEl>
                                          <p:spTgt spid="85000"/>
                                        </p:tgtEl>
                                        <p:attrNameLst>
                                          <p:attrName>ppt_w</p:attrName>
                                        </p:attrNameLst>
                                      </p:cBhvr>
                                      <p:tavLst>
                                        <p:tav tm="0">
                                          <p:val>
                                            <p:fltVal val="0"/>
                                          </p:val>
                                        </p:tav>
                                        <p:tav tm="100000">
                                          <p:val>
                                            <p:strVal val="#ppt_w"/>
                                          </p:val>
                                        </p:tav>
                                      </p:tavLst>
                                    </p:anim>
                                    <p:anim calcmode="lin" valueType="num">
                                      <p:cBhvr>
                                        <p:cTn id="8" dur="500" fill="hold"/>
                                        <p:tgtEl>
                                          <p:spTgt spid="8500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85001"/>
                                        </p:tgtEl>
                                        <p:attrNameLst>
                                          <p:attrName>style.visibility</p:attrName>
                                        </p:attrNameLst>
                                      </p:cBhvr>
                                      <p:to>
                                        <p:strVal val="visible"/>
                                      </p:to>
                                    </p:set>
                                    <p:anim calcmode="lin" valueType="num">
                                      <p:cBhvr>
                                        <p:cTn id="12" dur="500" fill="hold"/>
                                        <p:tgtEl>
                                          <p:spTgt spid="85001"/>
                                        </p:tgtEl>
                                        <p:attrNameLst>
                                          <p:attrName>ppt_w</p:attrName>
                                        </p:attrNameLst>
                                      </p:cBhvr>
                                      <p:tavLst>
                                        <p:tav tm="0">
                                          <p:val>
                                            <p:fltVal val="0"/>
                                          </p:val>
                                        </p:tav>
                                        <p:tav tm="100000">
                                          <p:val>
                                            <p:strVal val="#ppt_w"/>
                                          </p:val>
                                        </p:tav>
                                      </p:tavLst>
                                    </p:anim>
                                    <p:anim calcmode="lin" valueType="num">
                                      <p:cBhvr>
                                        <p:cTn id="13" dur="500" fill="hold"/>
                                        <p:tgtEl>
                                          <p:spTgt spid="85001"/>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85004"/>
                                        </p:tgtEl>
                                        <p:attrNameLst>
                                          <p:attrName>style.visibility</p:attrName>
                                        </p:attrNameLst>
                                      </p:cBhvr>
                                      <p:to>
                                        <p:strVal val="visible"/>
                                      </p:to>
                                    </p:set>
                                    <p:anim calcmode="lin" valueType="num">
                                      <p:cBhvr additive="base">
                                        <p:cTn id="17" dur="500" fill="hold"/>
                                        <p:tgtEl>
                                          <p:spTgt spid="85004"/>
                                        </p:tgtEl>
                                        <p:attrNameLst>
                                          <p:attrName>ppt_x</p:attrName>
                                        </p:attrNameLst>
                                      </p:cBhvr>
                                      <p:tavLst>
                                        <p:tav tm="0">
                                          <p:val>
                                            <p:strVal val="1+#ppt_w/2"/>
                                          </p:val>
                                        </p:tav>
                                        <p:tav tm="100000">
                                          <p:val>
                                            <p:strVal val="#ppt_x"/>
                                          </p:val>
                                        </p:tav>
                                      </p:tavLst>
                                    </p:anim>
                                    <p:anim calcmode="lin" valueType="num">
                                      <p:cBhvr additive="base">
                                        <p:cTn id="18" dur="500" fill="hold"/>
                                        <p:tgtEl>
                                          <p:spTgt spid="850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0" grpId="0" animBg="1" autoUpdateAnimBg="0"/>
      <p:bldP spid="85001" grpId="0" animBg="1" autoUpdateAnimBg="0"/>
      <p:bldP spid="8500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cstate="print"/>
          <a:srcRect/>
          <a:stretch>
            <a:fillRect/>
          </a:stretch>
        </p:blipFill>
        <p:spPr bwMode="auto">
          <a:xfrm>
            <a:off x="2984500" y="5062538"/>
            <a:ext cx="1158875" cy="1120775"/>
          </a:xfrm>
          <a:prstGeom prst="rect">
            <a:avLst/>
          </a:prstGeom>
          <a:noFill/>
          <a:ln w="9525">
            <a:solidFill>
              <a:srgbClr val="00FF00"/>
            </a:solidFill>
            <a:miter lim="800000"/>
            <a:headEnd/>
            <a:tailEnd/>
          </a:ln>
        </p:spPr>
      </p:pic>
      <p:sp>
        <p:nvSpPr>
          <p:cNvPr id="86019" name="Rectangle 3"/>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86020" name="Text Box 4"/>
          <p:cNvSpPr txBox="1">
            <a:spLocks noChangeArrowheads="1"/>
          </p:cNvSpPr>
          <p:nvPr/>
        </p:nvSpPr>
        <p:spPr bwMode="auto">
          <a:xfrm>
            <a:off x="758825" y="1014413"/>
            <a:ext cx="7510463" cy="1457325"/>
          </a:xfrm>
          <a:prstGeom prst="rect">
            <a:avLst/>
          </a:prstGeom>
          <a:solidFill>
            <a:schemeClr val="bg2"/>
          </a:solidFill>
          <a:ln w="9525">
            <a:solidFill>
              <a:srgbClr val="00FF00"/>
            </a:solidFill>
            <a:miter lim="800000"/>
            <a:headEnd/>
            <a:tailEnd/>
          </a:ln>
          <a:effectLst/>
        </p:spPr>
        <p:txBody>
          <a:bodyPr>
            <a:spAutoFit/>
          </a:bodyPr>
          <a:lstStyle/>
          <a:p>
            <a:pPr marL="1588" algn="l">
              <a:lnSpc>
                <a:spcPct val="120000"/>
              </a:lnSpc>
              <a:spcBef>
                <a:spcPct val="0"/>
              </a:spcBef>
              <a:buFontTx/>
              <a:buNone/>
            </a:pPr>
            <a:r>
              <a:rPr lang="en-US" sz="2000" b="1">
                <a:solidFill>
                  <a:srgbClr val="00FF00"/>
                </a:solidFill>
                <a:latin typeface="Arial" charset="0"/>
              </a:rPr>
              <a:t>PLACARDS are required for Secondary Hazards that are: </a:t>
            </a:r>
          </a:p>
          <a:p>
            <a:pPr marL="1588" algn="l">
              <a:lnSpc>
                <a:spcPct val="120000"/>
              </a:lnSpc>
              <a:spcBef>
                <a:spcPct val="0"/>
              </a:spcBef>
            </a:pPr>
            <a:r>
              <a:rPr lang="en-US" sz="1800" b="1">
                <a:solidFill>
                  <a:srgbClr val="00FF00"/>
                </a:solidFill>
                <a:latin typeface="Arial" charset="0"/>
              </a:rPr>
              <a:t> Poisonous by inhalation</a:t>
            </a:r>
          </a:p>
          <a:p>
            <a:pPr marL="1588" algn="l">
              <a:lnSpc>
                <a:spcPct val="120000"/>
              </a:lnSpc>
              <a:spcBef>
                <a:spcPct val="0"/>
              </a:spcBef>
            </a:pPr>
            <a:r>
              <a:rPr lang="en-US" sz="1800" b="1">
                <a:solidFill>
                  <a:srgbClr val="00FF00"/>
                </a:solidFill>
                <a:latin typeface="Arial" charset="0"/>
              </a:rPr>
              <a:t> Dangerous when wet</a:t>
            </a:r>
          </a:p>
          <a:p>
            <a:pPr marL="1588" algn="l">
              <a:lnSpc>
                <a:spcPct val="120000"/>
              </a:lnSpc>
              <a:spcBef>
                <a:spcPct val="0"/>
              </a:spcBef>
            </a:pPr>
            <a:r>
              <a:rPr lang="en-US" sz="1800" b="1">
                <a:solidFill>
                  <a:srgbClr val="00FF00"/>
                </a:solidFill>
                <a:latin typeface="Arial" charset="0"/>
              </a:rPr>
              <a:t> Other specific chemicals</a:t>
            </a:r>
          </a:p>
        </p:txBody>
      </p:sp>
      <p:pic>
        <p:nvPicPr>
          <p:cNvPr id="86021" name="Picture 5" descr=" ppt-4dang                                                      0000A454&#10;Diane's HD                     ABA78158:"/>
          <p:cNvPicPr>
            <a:picLocks noChangeAspect="1" noChangeArrowheads="1"/>
          </p:cNvPicPr>
          <p:nvPr/>
        </p:nvPicPr>
        <p:blipFill>
          <a:blip r:embed="rId3" r:link="rId4" cstate="print"/>
          <a:srcRect/>
          <a:stretch>
            <a:fillRect/>
          </a:stretch>
        </p:blipFill>
        <p:spPr bwMode="auto">
          <a:xfrm>
            <a:off x="5451475" y="1760538"/>
            <a:ext cx="1143000" cy="1128712"/>
          </a:xfrm>
          <a:prstGeom prst="rect">
            <a:avLst/>
          </a:prstGeom>
          <a:noFill/>
          <a:ln w="9525">
            <a:solidFill>
              <a:srgbClr val="00FF00"/>
            </a:solidFill>
            <a:miter lim="800000"/>
            <a:headEnd/>
            <a:tailEnd/>
          </a:ln>
        </p:spPr>
      </p:pic>
      <p:pic>
        <p:nvPicPr>
          <p:cNvPr id="86022" name="Picture 6" descr="ppt-2poison                                                    0000A454&#10;Diane's HD                     ABA78158:"/>
          <p:cNvPicPr>
            <a:picLocks noChangeAspect="1" noChangeArrowheads="1"/>
          </p:cNvPicPr>
          <p:nvPr/>
        </p:nvPicPr>
        <p:blipFill>
          <a:blip r:embed="rId5" r:link="rId6" cstate="print"/>
          <a:srcRect/>
          <a:stretch>
            <a:fillRect/>
          </a:stretch>
        </p:blipFill>
        <p:spPr bwMode="auto">
          <a:xfrm>
            <a:off x="6835775" y="1454150"/>
            <a:ext cx="1204913" cy="1133475"/>
          </a:xfrm>
          <a:prstGeom prst="rect">
            <a:avLst/>
          </a:prstGeom>
          <a:noFill/>
          <a:ln w="9525">
            <a:solidFill>
              <a:srgbClr val="00FF00"/>
            </a:solidFill>
            <a:miter lim="800000"/>
            <a:headEnd/>
            <a:tailEnd/>
          </a:ln>
        </p:spPr>
      </p:pic>
      <p:sp>
        <p:nvSpPr>
          <p:cNvPr id="86023" name="Line 7"/>
          <p:cNvSpPr>
            <a:spLocks noChangeShapeType="1"/>
          </p:cNvSpPr>
          <p:nvPr/>
        </p:nvSpPr>
        <p:spPr bwMode="auto">
          <a:xfrm>
            <a:off x="3754438" y="1628775"/>
            <a:ext cx="2884487" cy="0"/>
          </a:xfrm>
          <a:prstGeom prst="line">
            <a:avLst/>
          </a:prstGeom>
          <a:noFill/>
          <a:ln w="28575">
            <a:solidFill>
              <a:srgbClr val="FF6699"/>
            </a:solidFill>
            <a:prstDash val="dash"/>
            <a:round/>
            <a:headEnd/>
            <a:tailEnd type="triangle" w="med" len="med"/>
          </a:ln>
          <a:effectLst/>
        </p:spPr>
        <p:txBody>
          <a:bodyPr wrap="none" anchor="ctr"/>
          <a:lstStyle/>
          <a:p>
            <a:endParaRPr lang="en-US"/>
          </a:p>
        </p:txBody>
      </p:sp>
      <p:sp>
        <p:nvSpPr>
          <p:cNvPr id="86024" name="Line 8"/>
          <p:cNvSpPr>
            <a:spLocks noChangeShapeType="1"/>
          </p:cNvSpPr>
          <p:nvPr/>
        </p:nvSpPr>
        <p:spPr bwMode="auto">
          <a:xfrm>
            <a:off x="3432175" y="1931988"/>
            <a:ext cx="1846263" cy="0"/>
          </a:xfrm>
          <a:prstGeom prst="line">
            <a:avLst/>
          </a:prstGeom>
          <a:noFill/>
          <a:ln w="28575">
            <a:solidFill>
              <a:srgbClr val="FF6699"/>
            </a:solidFill>
            <a:prstDash val="dash"/>
            <a:round/>
            <a:headEnd/>
            <a:tailEnd type="triangle" w="med" len="med"/>
          </a:ln>
          <a:effectLst/>
        </p:spPr>
        <p:txBody>
          <a:bodyPr wrap="none" anchor="ctr"/>
          <a:lstStyle/>
          <a:p>
            <a:endParaRPr lang="en-US"/>
          </a:p>
        </p:txBody>
      </p:sp>
      <p:sp>
        <p:nvSpPr>
          <p:cNvPr id="86025" name="Text Box 9"/>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86026" name="Text Box 10"/>
          <p:cNvSpPr txBox="1">
            <a:spLocks noChangeArrowheads="1"/>
          </p:cNvSpPr>
          <p:nvPr/>
        </p:nvSpPr>
        <p:spPr bwMode="auto">
          <a:xfrm>
            <a:off x="211138" y="2708275"/>
            <a:ext cx="8535987" cy="1220788"/>
          </a:xfrm>
          <a:prstGeom prst="rect">
            <a:avLst/>
          </a:prstGeom>
          <a:noFill/>
          <a:ln w="9525">
            <a:noFill/>
            <a:miter lim="800000"/>
            <a:headEnd/>
            <a:tailEnd/>
          </a:ln>
          <a:effectLst/>
        </p:spPr>
        <p:txBody>
          <a:bodyPr>
            <a:spAutoFit/>
          </a:bodyPr>
          <a:lstStyle/>
          <a:p>
            <a:pPr marL="457200" lvl="4" algn="l">
              <a:spcBef>
                <a:spcPct val="0"/>
              </a:spcBef>
              <a:buFontTx/>
              <a:buNone/>
            </a:pPr>
            <a:r>
              <a:rPr lang="en-US" sz="2000" b="1">
                <a:latin typeface="Arial" charset="0"/>
              </a:rPr>
              <a:t>UNITED NATIONS (UN) ID NUMBERS</a:t>
            </a:r>
            <a:r>
              <a:rPr lang="en-US" sz="1600" b="1">
                <a:latin typeface="Arial" charset="0"/>
              </a:rPr>
              <a:t>: </a:t>
            </a:r>
          </a:p>
          <a:p>
            <a:pPr marL="457200" lvl="4" algn="l">
              <a:spcBef>
                <a:spcPct val="0"/>
              </a:spcBef>
              <a:buFontTx/>
              <a:buNone/>
            </a:pPr>
            <a:r>
              <a:rPr lang="en-US" sz="1800" b="1">
                <a:solidFill>
                  <a:schemeClr val="accent2"/>
                </a:solidFill>
                <a:effectLst>
                  <a:outerShdw blurRad="38100" dist="38100" dir="2700000" algn="tl">
                    <a:srgbClr val="000000"/>
                  </a:outerShdw>
                </a:effectLst>
                <a:latin typeface="Arial" charset="0"/>
              </a:rPr>
              <a:t>Four-digit ID numbers can replace text on placards for bulk shipments of hazardous materials.  However, it cannot replace the DANGEROUS placard or the class name for Radioactive or Explosive materials</a:t>
            </a:r>
            <a:r>
              <a:rPr lang="en-US" sz="1800" b="1">
                <a:solidFill>
                  <a:schemeClr val="accent2"/>
                </a:solidFill>
                <a:latin typeface="Arial" charset="0"/>
              </a:rPr>
              <a:t>.</a:t>
            </a:r>
            <a:endParaRPr lang="en-US" sz="1800" b="1">
              <a:solidFill>
                <a:srgbClr val="00FF00"/>
              </a:solidFill>
              <a:latin typeface="Arial" charset="0"/>
            </a:endParaRPr>
          </a:p>
        </p:txBody>
      </p:sp>
      <p:sp>
        <p:nvSpPr>
          <p:cNvPr id="86027" name="Text Box 11"/>
          <p:cNvSpPr txBox="1">
            <a:spLocks noChangeArrowheads="1"/>
          </p:cNvSpPr>
          <p:nvPr/>
        </p:nvSpPr>
        <p:spPr bwMode="auto">
          <a:xfrm>
            <a:off x="668338" y="4035425"/>
            <a:ext cx="5168900" cy="581025"/>
          </a:xfrm>
          <a:prstGeom prst="rect">
            <a:avLst/>
          </a:prstGeom>
          <a:noFill/>
          <a:ln w="9525">
            <a:noFill/>
            <a:miter lim="800000"/>
            <a:headEnd/>
            <a:tailEnd/>
          </a:ln>
          <a:effectLst/>
        </p:spPr>
        <p:txBody>
          <a:bodyPr>
            <a:spAutoFit/>
          </a:bodyPr>
          <a:lstStyle/>
          <a:p>
            <a:pPr algn="l">
              <a:spcBef>
                <a:spcPct val="50000"/>
              </a:spcBef>
              <a:tabLst>
                <a:tab pos="177800" algn="l"/>
              </a:tabLst>
            </a:pPr>
            <a:r>
              <a:rPr lang="en-US" sz="1600" b="1">
                <a:solidFill>
                  <a:schemeClr val="accent2"/>
                </a:solidFill>
                <a:latin typeface="Arial" charset="0"/>
              </a:rPr>
              <a:t> </a:t>
            </a:r>
            <a:r>
              <a:rPr lang="en-US" sz="1600" b="1">
                <a:solidFill>
                  <a:schemeClr val="accent2"/>
                </a:solidFill>
                <a:effectLst>
                  <a:outerShdw blurRad="38100" dist="38100" dir="2700000" algn="tl">
                    <a:srgbClr val="000000"/>
                  </a:outerShdw>
                </a:effectLst>
                <a:latin typeface="Arial" charset="0"/>
              </a:rPr>
              <a:t>	UN identification numbers can be posted on 	a 	separate orange panel next to a placard.</a:t>
            </a:r>
            <a:endParaRPr lang="en-US" sz="1800" b="1">
              <a:solidFill>
                <a:schemeClr val="accent2"/>
              </a:solidFill>
              <a:effectLst>
                <a:outerShdw blurRad="38100" dist="38100" dir="2700000" algn="tl">
                  <a:srgbClr val="000000"/>
                </a:outerShdw>
              </a:effectLst>
              <a:latin typeface="Arial" charset="0"/>
            </a:endParaRPr>
          </a:p>
        </p:txBody>
      </p:sp>
      <p:sp>
        <p:nvSpPr>
          <p:cNvPr id="86028" name="Text Box 12"/>
          <p:cNvSpPr txBox="1">
            <a:spLocks noChangeArrowheads="1"/>
          </p:cNvSpPr>
          <p:nvPr/>
        </p:nvSpPr>
        <p:spPr bwMode="auto">
          <a:xfrm>
            <a:off x="665163" y="4681538"/>
            <a:ext cx="5303837" cy="581025"/>
          </a:xfrm>
          <a:prstGeom prst="rect">
            <a:avLst/>
          </a:prstGeom>
          <a:noFill/>
          <a:ln w="9525">
            <a:noFill/>
            <a:miter lim="800000"/>
            <a:headEnd/>
            <a:tailEnd/>
          </a:ln>
          <a:effectLst/>
        </p:spPr>
        <p:txBody>
          <a:bodyPr>
            <a:spAutoFit/>
          </a:bodyPr>
          <a:lstStyle/>
          <a:p>
            <a:pPr algn="l">
              <a:spcBef>
                <a:spcPct val="50000"/>
              </a:spcBef>
              <a:tabLst>
                <a:tab pos="177800" algn="l"/>
              </a:tabLst>
            </a:pPr>
            <a:r>
              <a:rPr lang="en-US" sz="1600" b="1">
                <a:solidFill>
                  <a:schemeClr val="accent2"/>
                </a:solidFill>
                <a:latin typeface="Arial" charset="0"/>
              </a:rPr>
              <a:t> </a:t>
            </a:r>
            <a:r>
              <a:rPr lang="en-US" sz="1600" b="1">
                <a:solidFill>
                  <a:schemeClr val="accent2"/>
                </a:solidFill>
                <a:effectLst>
                  <a:outerShdw blurRad="38100" dist="38100" dir="2700000" algn="tl">
                    <a:srgbClr val="000000"/>
                  </a:outerShdw>
                </a:effectLst>
                <a:latin typeface="Arial" charset="0"/>
              </a:rPr>
              <a:t>	UN identification numbers can be incorporated 	into a DOT placard.</a:t>
            </a:r>
            <a:endParaRPr lang="en-US" sz="1800" b="1">
              <a:solidFill>
                <a:schemeClr val="accent2"/>
              </a:solidFill>
              <a:effectLst>
                <a:outerShdw blurRad="38100" dist="38100" dir="2700000" algn="tl">
                  <a:srgbClr val="000000"/>
                </a:outerShdw>
              </a:effectLst>
              <a:latin typeface="Arial" charset="0"/>
            </a:endParaRPr>
          </a:p>
        </p:txBody>
      </p:sp>
      <p:pic>
        <p:nvPicPr>
          <p:cNvPr id="86029" name="Picture 13" descr="ppt-6poison                                                    0000A454&#10;Diane's HD                     ABA78158:"/>
          <p:cNvPicPr>
            <a:picLocks noChangeAspect="1" noChangeArrowheads="1"/>
          </p:cNvPicPr>
          <p:nvPr/>
        </p:nvPicPr>
        <p:blipFill>
          <a:blip r:embed="rId7" r:link="rId8" cstate="print"/>
          <a:srcRect/>
          <a:stretch>
            <a:fillRect/>
          </a:stretch>
        </p:blipFill>
        <p:spPr bwMode="auto">
          <a:xfrm>
            <a:off x="4405313" y="5067300"/>
            <a:ext cx="1230312" cy="1108075"/>
          </a:xfrm>
          <a:prstGeom prst="rect">
            <a:avLst/>
          </a:prstGeom>
          <a:noFill/>
          <a:ln w="9525">
            <a:solidFill>
              <a:srgbClr val="00FF00"/>
            </a:solidFill>
            <a:miter lim="800000"/>
            <a:headEnd/>
            <a:tailEnd/>
          </a:ln>
        </p:spPr>
      </p:pic>
      <p:sp>
        <p:nvSpPr>
          <p:cNvPr id="86030" name="AutoShape 14"/>
          <p:cNvSpPr>
            <a:spLocks noChangeArrowheads="1"/>
          </p:cNvSpPr>
          <p:nvPr/>
        </p:nvSpPr>
        <p:spPr bwMode="auto">
          <a:xfrm>
            <a:off x="4789488" y="5140325"/>
            <a:ext cx="485775" cy="471488"/>
          </a:xfrm>
          <a:prstGeom prst="diamond">
            <a:avLst/>
          </a:prstGeom>
          <a:solidFill>
            <a:schemeClr val="tx1"/>
          </a:solidFill>
          <a:ln w="9525">
            <a:noFill/>
            <a:miter lim="800000"/>
            <a:headEnd/>
            <a:tailEnd/>
          </a:ln>
          <a:effectLst/>
        </p:spPr>
        <p:txBody>
          <a:bodyPr wrap="none" anchor="ctr"/>
          <a:lstStyle/>
          <a:p>
            <a:endParaRPr lang="en-US"/>
          </a:p>
        </p:txBody>
      </p:sp>
      <p:sp>
        <p:nvSpPr>
          <p:cNvPr id="86031" name="AutoShape 15"/>
          <p:cNvSpPr>
            <a:spLocks noChangeArrowheads="1"/>
          </p:cNvSpPr>
          <p:nvPr/>
        </p:nvSpPr>
        <p:spPr bwMode="auto">
          <a:xfrm>
            <a:off x="4800600" y="5599113"/>
            <a:ext cx="485775" cy="471487"/>
          </a:xfrm>
          <a:prstGeom prst="diamond">
            <a:avLst/>
          </a:prstGeom>
          <a:solidFill>
            <a:schemeClr val="tx1"/>
          </a:solidFill>
          <a:ln w="9525">
            <a:noFill/>
            <a:miter lim="800000"/>
            <a:headEnd/>
            <a:tailEnd/>
          </a:ln>
          <a:effectLst/>
        </p:spPr>
        <p:txBody>
          <a:bodyPr wrap="none" anchor="ctr"/>
          <a:lstStyle/>
          <a:p>
            <a:endParaRPr lang="en-US"/>
          </a:p>
        </p:txBody>
      </p:sp>
      <p:sp>
        <p:nvSpPr>
          <p:cNvPr id="86032" name="Text Box 16"/>
          <p:cNvSpPr txBox="1">
            <a:spLocks noChangeArrowheads="1"/>
          </p:cNvSpPr>
          <p:nvPr/>
        </p:nvSpPr>
        <p:spPr bwMode="auto">
          <a:xfrm>
            <a:off x="4649788" y="5489575"/>
            <a:ext cx="773112" cy="241300"/>
          </a:xfrm>
          <a:prstGeom prst="rect">
            <a:avLst/>
          </a:prstGeom>
          <a:solidFill>
            <a:schemeClr val="tx1"/>
          </a:solidFill>
          <a:ln w="28575">
            <a:noFill/>
            <a:miter lim="800000"/>
            <a:headEnd/>
            <a:tailEnd/>
          </a:ln>
          <a:effectLst/>
        </p:spPr>
        <p:txBody>
          <a:bodyPr>
            <a:spAutoFit/>
          </a:bodyPr>
          <a:lstStyle/>
          <a:p>
            <a:pPr>
              <a:lnSpc>
                <a:spcPct val="70000"/>
              </a:lnSpc>
              <a:spcBef>
                <a:spcPct val="0"/>
              </a:spcBef>
              <a:buFontTx/>
              <a:buNone/>
            </a:pPr>
            <a:r>
              <a:rPr lang="en-US" sz="1400" b="1">
                <a:solidFill>
                  <a:schemeClr val="bg1"/>
                </a:solidFill>
                <a:latin typeface="Arial" charset="0"/>
              </a:rPr>
              <a:t>3257</a:t>
            </a:r>
            <a:endParaRPr lang="en-US" b="1">
              <a:solidFill>
                <a:srgbClr val="FFCC00"/>
              </a:solidFill>
              <a:latin typeface="Arial" charset="0"/>
            </a:endParaRPr>
          </a:p>
        </p:txBody>
      </p:sp>
      <p:grpSp>
        <p:nvGrpSpPr>
          <p:cNvPr id="86033" name="Group 17"/>
          <p:cNvGrpSpPr>
            <a:grpSpLocks/>
          </p:cNvGrpSpPr>
          <p:nvPr/>
        </p:nvGrpSpPr>
        <p:grpSpPr bwMode="auto">
          <a:xfrm>
            <a:off x="5775325" y="3989388"/>
            <a:ext cx="1155700" cy="1130300"/>
            <a:chOff x="2710" y="1057"/>
            <a:chExt cx="728" cy="712"/>
          </a:xfrm>
        </p:grpSpPr>
        <p:sp>
          <p:nvSpPr>
            <p:cNvPr id="86034" name="Rectangle 18"/>
            <p:cNvSpPr>
              <a:spLocks noChangeArrowheads="1"/>
            </p:cNvSpPr>
            <p:nvPr/>
          </p:nvSpPr>
          <p:spPr bwMode="auto">
            <a:xfrm>
              <a:off x="2710" y="1057"/>
              <a:ext cx="728" cy="712"/>
            </a:xfrm>
            <a:prstGeom prst="rect">
              <a:avLst/>
            </a:prstGeom>
            <a:solidFill>
              <a:srgbClr val="0000FF"/>
            </a:solidFill>
            <a:ln w="9525">
              <a:solidFill>
                <a:schemeClr val="accent1"/>
              </a:solidFill>
              <a:miter lim="800000"/>
              <a:headEnd/>
              <a:tailEnd/>
            </a:ln>
            <a:effectLst/>
          </p:spPr>
          <p:txBody>
            <a:bodyPr wrap="none" anchor="ctr"/>
            <a:lstStyle/>
            <a:p>
              <a:endParaRPr lang="en-US"/>
            </a:p>
          </p:txBody>
        </p:sp>
        <p:sp>
          <p:nvSpPr>
            <p:cNvPr id="86035" name="Text Box 19"/>
            <p:cNvSpPr txBox="1">
              <a:spLocks noChangeArrowheads="1"/>
            </p:cNvSpPr>
            <p:nvPr/>
          </p:nvSpPr>
          <p:spPr bwMode="auto">
            <a:xfrm>
              <a:off x="2812" y="1269"/>
              <a:ext cx="526" cy="267"/>
            </a:xfrm>
            <a:prstGeom prst="rect">
              <a:avLst/>
            </a:prstGeom>
            <a:solidFill>
              <a:schemeClr val="accent1"/>
            </a:solidFill>
            <a:ln w="57150">
              <a:solidFill>
                <a:schemeClr val="bg1"/>
              </a:solidFill>
              <a:miter lim="800000"/>
              <a:headEnd/>
              <a:tailEnd/>
            </a:ln>
            <a:effectLst/>
          </p:spPr>
          <p:txBody>
            <a:bodyPr>
              <a:spAutoFit/>
            </a:bodyPr>
            <a:lstStyle/>
            <a:p>
              <a:pPr>
                <a:spcBef>
                  <a:spcPct val="50000"/>
                </a:spcBef>
                <a:buFontTx/>
                <a:buNone/>
              </a:pPr>
              <a:r>
                <a:rPr lang="en-US" sz="1800" b="1">
                  <a:latin typeface="Arial" charset="0"/>
                </a:rPr>
                <a:t>2448</a:t>
              </a:r>
            </a:p>
          </p:txBody>
        </p:sp>
      </p:grpSp>
      <p:sp>
        <p:nvSpPr>
          <p:cNvPr id="86036" name="AutoShape 20"/>
          <p:cNvSpPr>
            <a:spLocks/>
          </p:cNvSpPr>
          <p:nvPr/>
        </p:nvSpPr>
        <p:spPr bwMode="auto">
          <a:xfrm>
            <a:off x="7467600" y="4040188"/>
            <a:ext cx="1498600" cy="668337"/>
          </a:xfrm>
          <a:prstGeom prst="borderCallout1">
            <a:avLst>
              <a:gd name="adj1" fmla="val 17102"/>
              <a:gd name="adj2" fmla="val -5083"/>
              <a:gd name="adj3" fmla="val 51782"/>
              <a:gd name="adj4" fmla="val -40676"/>
            </a:avLst>
          </a:prstGeom>
          <a:solidFill>
            <a:schemeClr val="bg2"/>
          </a:solidFill>
          <a:ln w="28575">
            <a:solidFill>
              <a:schemeClr val="accent1"/>
            </a:solidFill>
            <a:miter lim="800000"/>
            <a:headEnd/>
            <a:tailEnd type="triangle" w="med" len="med"/>
          </a:ln>
          <a:effectLst/>
        </p:spPr>
        <p:txBody>
          <a:bodyPr>
            <a:spAutoFit/>
          </a:bodyPr>
          <a:lstStyle/>
          <a:p>
            <a:pPr algn="l">
              <a:spcBef>
                <a:spcPct val="0"/>
              </a:spcBef>
              <a:buFontTx/>
              <a:buNone/>
            </a:pPr>
            <a:r>
              <a:rPr lang="en-US" sz="1200" b="1">
                <a:latin typeface="Arial" charset="0"/>
                <a:cs typeface="Times" charset="0"/>
              </a:rPr>
              <a:t>4” black numbers on orange panel next to a placard</a:t>
            </a:r>
            <a:endParaRPr lang="en-US" sz="1400" b="1">
              <a:latin typeface="Arial" charset="0"/>
              <a:cs typeface="Times" charset="0"/>
            </a:endParaRPr>
          </a:p>
        </p:txBody>
      </p:sp>
      <p:sp>
        <p:nvSpPr>
          <p:cNvPr id="86037" name="AutoShape 21"/>
          <p:cNvSpPr>
            <a:spLocks/>
          </p:cNvSpPr>
          <p:nvPr/>
        </p:nvSpPr>
        <p:spPr bwMode="auto">
          <a:xfrm>
            <a:off x="1447800" y="5341938"/>
            <a:ext cx="1244600" cy="485775"/>
          </a:xfrm>
          <a:prstGeom prst="borderCallout1">
            <a:avLst>
              <a:gd name="adj1" fmla="val 23528"/>
              <a:gd name="adj2" fmla="val 106120"/>
              <a:gd name="adj3" fmla="val 23204"/>
              <a:gd name="adj4" fmla="val 136736"/>
            </a:avLst>
          </a:prstGeom>
          <a:solidFill>
            <a:schemeClr val="bg2"/>
          </a:solidFill>
          <a:ln w="28575">
            <a:solidFill>
              <a:srgbClr val="00FF00"/>
            </a:solidFill>
            <a:miter lim="800000"/>
            <a:headEnd/>
            <a:tailEnd type="triangle" w="med" len="med"/>
          </a:ln>
          <a:effectLst/>
        </p:spPr>
        <p:txBody>
          <a:bodyPr>
            <a:spAutoFit/>
          </a:bodyPr>
          <a:lstStyle/>
          <a:p>
            <a:pPr algn="l">
              <a:spcBef>
                <a:spcPct val="0"/>
              </a:spcBef>
              <a:buFontTx/>
              <a:buNone/>
            </a:pPr>
            <a:r>
              <a:rPr lang="en-US" sz="1200" b="1">
                <a:latin typeface="Arial" charset="0"/>
                <a:cs typeface="Times" charset="0"/>
              </a:rPr>
              <a:t>In the center of the placard</a:t>
            </a:r>
            <a:endParaRPr lang="en-US" sz="1600" b="1">
              <a:latin typeface="Arial" charset="0"/>
              <a:cs typeface="Times" charset="0"/>
            </a:endParaRPr>
          </a:p>
        </p:txBody>
      </p:sp>
      <p:sp>
        <p:nvSpPr>
          <p:cNvPr id="86038" name="AutoShape 22"/>
          <p:cNvSpPr>
            <a:spLocks/>
          </p:cNvSpPr>
          <p:nvPr/>
        </p:nvSpPr>
        <p:spPr bwMode="auto">
          <a:xfrm>
            <a:off x="5854700" y="5260975"/>
            <a:ext cx="2336800" cy="668338"/>
          </a:xfrm>
          <a:prstGeom prst="borderCallout1">
            <a:avLst>
              <a:gd name="adj1" fmla="val 17102"/>
              <a:gd name="adj2" fmla="val -3259"/>
              <a:gd name="adj3" fmla="val 23755"/>
              <a:gd name="adj4" fmla="val -17935"/>
            </a:avLst>
          </a:prstGeom>
          <a:solidFill>
            <a:schemeClr val="bg2"/>
          </a:solidFill>
          <a:ln w="28575">
            <a:solidFill>
              <a:srgbClr val="00FF00"/>
            </a:solidFill>
            <a:miter lim="800000"/>
            <a:headEnd/>
            <a:tailEnd type="triangle" w="med" len="med"/>
          </a:ln>
          <a:effectLst/>
        </p:spPr>
        <p:txBody>
          <a:bodyPr>
            <a:spAutoFit/>
          </a:bodyPr>
          <a:lstStyle/>
          <a:p>
            <a:pPr algn="l">
              <a:spcBef>
                <a:spcPct val="50000"/>
              </a:spcBef>
              <a:buFontTx/>
              <a:buNone/>
            </a:pPr>
            <a:r>
              <a:rPr lang="en-US" sz="1200" b="1">
                <a:latin typeface="Arial" charset="0"/>
                <a:cs typeface="Times" charset="0"/>
              </a:rPr>
              <a:t>Or, in the center of placard-sized white diamond when no other placard is required</a:t>
            </a:r>
            <a:endParaRPr lang="en-US" sz="1600" b="1">
              <a:latin typeface="Arial" charset="0"/>
              <a:cs typeface="Times" charset="0"/>
            </a:endParaRPr>
          </a:p>
        </p:txBody>
      </p:sp>
      <p:sp>
        <p:nvSpPr>
          <p:cNvPr id="86039" name="Rectangle 23"/>
          <p:cNvSpPr>
            <a:spLocks noChangeArrowheads="1"/>
          </p:cNvSpPr>
          <p:nvPr/>
        </p:nvSpPr>
        <p:spPr bwMode="auto">
          <a:xfrm rot="2638618">
            <a:off x="7373938" y="2327275"/>
            <a:ext cx="127000" cy="127000"/>
          </a:xfrm>
          <a:prstGeom prst="rect">
            <a:avLst/>
          </a:prstGeom>
          <a:solidFill>
            <a:schemeClr val="tx1"/>
          </a:solidFill>
          <a:ln w="9525">
            <a:solidFill>
              <a:schemeClr val="tx1"/>
            </a:solidFill>
            <a:miter lim="800000"/>
            <a:headEnd/>
            <a:tailEnd/>
          </a:ln>
          <a:effectLst/>
        </p:spPr>
        <p:txBody>
          <a:bodyPr wrap="none" anchor="ctr"/>
          <a:lstStyle/>
          <a:p>
            <a:endParaRPr lang="en-US"/>
          </a:p>
        </p:txBody>
      </p:sp>
      <p:sp>
        <p:nvSpPr>
          <p:cNvPr id="86040" name="Rectangle 24"/>
          <p:cNvSpPr>
            <a:spLocks noChangeArrowheads="1"/>
          </p:cNvSpPr>
          <p:nvPr/>
        </p:nvSpPr>
        <p:spPr bwMode="auto">
          <a:xfrm rot="2638618">
            <a:off x="5911850" y="2536825"/>
            <a:ext cx="184150" cy="184150"/>
          </a:xfrm>
          <a:prstGeom prst="rect">
            <a:avLst/>
          </a:prstGeom>
          <a:solidFill>
            <a:srgbClr val="132E85"/>
          </a:solidFill>
          <a:ln w="9525">
            <a:noFill/>
            <a:miter lim="800000"/>
            <a:headEnd/>
            <a:tailEnd/>
          </a:ln>
          <a:effectLst/>
        </p:spPr>
        <p:txBody>
          <a:bodyPr wrap="none" anchor="ctr"/>
          <a:lstStyle/>
          <a:p>
            <a:endParaRPr lang="en-US"/>
          </a:p>
        </p:txBody>
      </p:sp>
      <p:sp>
        <p:nvSpPr>
          <p:cNvPr id="86041" name="AutoShape 25"/>
          <p:cNvSpPr>
            <a:spLocks noChangeArrowheads="1"/>
          </p:cNvSpPr>
          <p:nvPr/>
        </p:nvSpPr>
        <p:spPr bwMode="auto">
          <a:xfrm flipV="1">
            <a:off x="3143250" y="5676900"/>
            <a:ext cx="800100" cy="406400"/>
          </a:xfrm>
          <a:prstGeom prst="triangle">
            <a:avLst>
              <a:gd name="adj" fmla="val 50000"/>
            </a:avLst>
          </a:prstGeom>
          <a:solidFill>
            <a:srgbClr val="FF0000"/>
          </a:solidFill>
          <a:ln w="9525">
            <a:solidFill>
              <a:srgbClr val="FF0000"/>
            </a:solidFill>
            <a:miter lim="800000"/>
            <a:headEnd/>
            <a:tailEnd/>
          </a:ln>
          <a:effectLst/>
        </p:spPr>
        <p:txBody>
          <a:bodyPr wrap="none" anchor="ctr"/>
          <a:lstStyle/>
          <a:p>
            <a:endParaRPr lang="en-US"/>
          </a:p>
        </p:txBody>
      </p:sp>
      <p:sp>
        <p:nvSpPr>
          <p:cNvPr id="86042" name="Text Box 26"/>
          <p:cNvSpPr txBox="1">
            <a:spLocks noChangeArrowheads="1"/>
          </p:cNvSpPr>
          <p:nvPr/>
        </p:nvSpPr>
        <p:spPr bwMode="auto">
          <a:xfrm>
            <a:off x="3124200" y="5534025"/>
            <a:ext cx="876300" cy="187325"/>
          </a:xfrm>
          <a:prstGeom prst="rect">
            <a:avLst/>
          </a:prstGeom>
          <a:solidFill>
            <a:schemeClr val="hlink"/>
          </a:solidFill>
          <a:ln w="28575">
            <a:noFill/>
            <a:miter lim="800000"/>
            <a:headEnd/>
            <a:tailEnd/>
          </a:ln>
          <a:effectLst/>
        </p:spPr>
        <p:txBody>
          <a:bodyPr>
            <a:spAutoFit/>
          </a:bodyPr>
          <a:lstStyle/>
          <a:p>
            <a:pPr>
              <a:lnSpc>
                <a:spcPct val="70000"/>
              </a:lnSpc>
              <a:spcBef>
                <a:spcPct val="0"/>
              </a:spcBef>
              <a:buFontTx/>
              <a:buNone/>
            </a:pPr>
            <a:endParaRPr lang="en-US" sz="900" b="1">
              <a:solidFill>
                <a:srgbClr val="FFCC00"/>
              </a:solidFill>
              <a:latin typeface="Arial" charset="0"/>
            </a:endParaRPr>
          </a:p>
        </p:txBody>
      </p:sp>
      <p:sp>
        <p:nvSpPr>
          <p:cNvPr id="86043" name="Text Box 27"/>
          <p:cNvSpPr txBox="1">
            <a:spLocks noChangeArrowheads="1"/>
          </p:cNvSpPr>
          <p:nvPr/>
        </p:nvSpPr>
        <p:spPr bwMode="auto">
          <a:xfrm>
            <a:off x="3200400" y="5534025"/>
            <a:ext cx="749300" cy="241300"/>
          </a:xfrm>
          <a:prstGeom prst="rect">
            <a:avLst/>
          </a:prstGeom>
          <a:solidFill>
            <a:schemeClr val="tx1"/>
          </a:solidFill>
          <a:ln w="28575">
            <a:noFill/>
            <a:miter lim="800000"/>
            <a:headEnd/>
            <a:tailEnd/>
          </a:ln>
          <a:effectLst/>
        </p:spPr>
        <p:txBody>
          <a:bodyPr>
            <a:spAutoFit/>
          </a:bodyPr>
          <a:lstStyle/>
          <a:p>
            <a:pPr>
              <a:lnSpc>
                <a:spcPct val="70000"/>
              </a:lnSpc>
              <a:spcBef>
                <a:spcPct val="0"/>
              </a:spcBef>
              <a:buFontTx/>
              <a:buNone/>
            </a:pPr>
            <a:r>
              <a:rPr lang="en-US" sz="1400" b="1">
                <a:solidFill>
                  <a:schemeClr val="bg1"/>
                </a:solidFill>
                <a:latin typeface="Arial" charset="0"/>
              </a:rPr>
              <a:t>1075</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023"/>
                                        </p:tgtEl>
                                        <p:attrNameLst>
                                          <p:attrName>style.visibility</p:attrName>
                                        </p:attrNameLst>
                                      </p:cBhvr>
                                      <p:to>
                                        <p:strVal val="visible"/>
                                      </p:to>
                                    </p:set>
                                    <p:animEffect transition="in" filter="wipe(left)">
                                      <p:cBhvr>
                                        <p:cTn id="7" dur="500"/>
                                        <p:tgtEl>
                                          <p:spTgt spid="860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4"/>
                                        </p:tgtEl>
                                        <p:attrNameLst>
                                          <p:attrName>style.visibility</p:attrName>
                                        </p:attrNameLst>
                                      </p:cBhvr>
                                      <p:to>
                                        <p:strVal val="visible"/>
                                      </p:to>
                                    </p:set>
                                    <p:animEffect transition="in" filter="wipe(left)">
                                      <p:cBhvr>
                                        <p:cTn id="11" dur="500"/>
                                        <p:tgtEl>
                                          <p:spTgt spid="8602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6036"/>
                                        </p:tgtEl>
                                        <p:attrNameLst>
                                          <p:attrName>style.visibility</p:attrName>
                                        </p:attrNameLst>
                                      </p:cBhvr>
                                      <p:to>
                                        <p:strVal val="visible"/>
                                      </p:to>
                                    </p:set>
                                    <p:animEffect transition="in" filter="wipe(right)">
                                      <p:cBhvr>
                                        <p:cTn id="15" dur="500"/>
                                        <p:tgtEl>
                                          <p:spTgt spid="8603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6037"/>
                                        </p:tgtEl>
                                        <p:attrNameLst>
                                          <p:attrName>style.visibility</p:attrName>
                                        </p:attrNameLst>
                                      </p:cBhvr>
                                      <p:to>
                                        <p:strVal val="visible"/>
                                      </p:to>
                                    </p:set>
                                    <p:animEffect transition="in" filter="wipe(left)">
                                      <p:cBhvr>
                                        <p:cTn id="19" dur="500"/>
                                        <p:tgtEl>
                                          <p:spTgt spid="86037"/>
                                        </p:tgtEl>
                                      </p:cBhvr>
                                    </p:animEffect>
                                  </p:childTnLst>
                                </p:cTn>
                              </p:par>
                            </p:childTnLst>
                          </p:cTn>
                        </p:par>
                        <p:par>
                          <p:cTn id="20" fill="hold">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6038"/>
                                        </p:tgtEl>
                                        <p:attrNameLst>
                                          <p:attrName>style.visibility</p:attrName>
                                        </p:attrNameLst>
                                      </p:cBhvr>
                                      <p:to>
                                        <p:strVal val="visible"/>
                                      </p:to>
                                    </p:set>
                                    <p:animEffect transition="in" filter="wipe(right)">
                                      <p:cBhvr>
                                        <p:cTn id="23" dur="500"/>
                                        <p:tgtEl>
                                          <p:spTgt spid="86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3" grpId="0" animBg="1"/>
      <p:bldP spid="86024" grpId="0" animBg="1"/>
      <p:bldP spid="86036" grpId="0" animBg="1" autoUpdateAnimBg="0"/>
      <p:bldP spid="86037" grpId="0" animBg="1" autoUpdateAnimBg="0"/>
      <p:bldP spid="86038"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idx="4294967295"/>
          </p:nvPr>
        </p:nvSpPr>
        <p:spPr>
          <a:xfrm>
            <a:off x="273050" y="976313"/>
            <a:ext cx="7772400" cy="930275"/>
          </a:xfrm>
        </p:spPr>
        <p:txBody>
          <a:bodyPr/>
          <a:lstStyle/>
          <a:p>
            <a:pPr>
              <a:buFontTx/>
              <a:buNone/>
            </a:pPr>
            <a:r>
              <a:rPr lang="en-US" sz="2400"/>
              <a:t>There are nine classes in the DOT marking system. </a:t>
            </a:r>
          </a:p>
          <a:p>
            <a:pPr>
              <a:buFontTx/>
              <a:buNone/>
            </a:pPr>
            <a:r>
              <a:rPr lang="en-US" sz="2400"/>
              <a:t>Some classes are broken down into divisions.</a:t>
            </a:r>
            <a:endParaRPr lang="en-US"/>
          </a:p>
        </p:txBody>
      </p:sp>
      <p:pic>
        <p:nvPicPr>
          <p:cNvPr id="87043" name="Picture 3" descr="ppt-1.1                                                        0000A454&#10;Diane's HD                     ABA78158:"/>
          <p:cNvPicPr>
            <a:picLocks noChangeAspect="1" noChangeArrowheads="1"/>
          </p:cNvPicPr>
          <p:nvPr/>
        </p:nvPicPr>
        <p:blipFill>
          <a:blip r:embed="rId2" r:link="rId3" cstate="print"/>
          <a:srcRect/>
          <a:stretch>
            <a:fillRect/>
          </a:stretch>
        </p:blipFill>
        <p:spPr bwMode="auto">
          <a:xfrm>
            <a:off x="635000" y="2128838"/>
            <a:ext cx="931863" cy="920750"/>
          </a:xfrm>
          <a:prstGeom prst="rect">
            <a:avLst/>
          </a:prstGeom>
          <a:noFill/>
        </p:spPr>
      </p:pic>
      <p:pic>
        <p:nvPicPr>
          <p:cNvPr id="87044" name="Picture 4" descr="ppt-2poison                                                    0000A454&#10;Diane's HD                     ABA78158:"/>
          <p:cNvPicPr>
            <a:picLocks noChangeAspect="1" noChangeArrowheads="1"/>
          </p:cNvPicPr>
          <p:nvPr/>
        </p:nvPicPr>
        <p:blipFill>
          <a:blip r:embed="rId4" r:link="rId5" cstate="print"/>
          <a:srcRect/>
          <a:stretch>
            <a:fillRect/>
          </a:stretch>
        </p:blipFill>
        <p:spPr bwMode="auto">
          <a:xfrm>
            <a:off x="3549650" y="2141538"/>
            <a:ext cx="977900" cy="917575"/>
          </a:xfrm>
          <a:prstGeom prst="rect">
            <a:avLst/>
          </a:prstGeom>
          <a:noFill/>
        </p:spPr>
      </p:pic>
      <p:pic>
        <p:nvPicPr>
          <p:cNvPr id="87045" name="Picture 5" descr="&#10;ppt-3flame                                                     0000A454&#10;Diane's HD                     ABA78158:"/>
          <p:cNvPicPr>
            <a:picLocks noChangeAspect="1" noChangeArrowheads="1"/>
          </p:cNvPicPr>
          <p:nvPr/>
        </p:nvPicPr>
        <p:blipFill>
          <a:blip r:embed="rId6" r:link="rId7" cstate="print"/>
          <a:srcRect/>
          <a:stretch>
            <a:fillRect/>
          </a:stretch>
        </p:blipFill>
        <p:spPr bwMode="auto">
          <a:xfrm>
            <a:off x="6275388" y="2085975"/>
            <a:ext cx="960437" cy="931863"/>
          </a:xfrm>
          <a:prstGeom prst="rect">
            <a:avLst/>
          </a:prstGeom>
          <a:noFill/>
        </p:spPr>
      </p:pic>
      <p:pic>
        <p:nvPicPr>
          <p:cNvPr id="87046" name="Picture 6" descr=" ppt-4dang                                                      0000A454&#10;Diane's HD                     ABA78158:"/>
          <p:cNvPicPr>
            <a:picLocks noChangeAspect="1" noChangeArrowheads="1"/>
          </p:cNvPicPr>
          <p:nvPr/>
        </p:nvPicPr>
        <p:blipFill>
          <a:blip r:embed="rId8" r:link="rId9" cstate="print"/>
          <a:srcRect/>
          <a:stretch>
            <a:fillRect/>
          </a:stretch>
        </p:blipFill>
        <p:spPr bwMode="auto">
          <a:xfrm>
            <a:off x="636588" y="3562350"/>
            <a:ext cx="931862" cy="920750"/>
          </a:xfrm>
          <a:prstGeom prst="rect">
            <a:avLst/>
          </a:prstGeom>
          <a:noFill/>
        </p:spPr>
      </p:pic>
      <p:pic>
        <p:nvPicPr>
          <p:cNvPr id="87047" name="Picture 7" descr="ppt-5.1                                                        0000A454&#10;Diane's HD                     ABA78158:"/>
          <p:cNvPicPr>
            <a:picLocks noChangeAspect="1" noChangeArrowheads="1"/>
          </p:cNvPicPr>
          <p:nvPr/>
        </p:nvPicPr>
        <p:blipFill>
          <a:blip r:embed="rId10" r:link="rId11" cstate="print"/>
          <a:srcRect/>
          <a:stretch>
            <a:fillRect/>
          </a:stretch>
        </p:blipFill>
        <p:spPr bwMode="auto">
          <a:xfrm>
            <a:off x="3527425" y="3525838"/>
            <a:ext cx="977900" cy="930275"/>
          </a:xfrm>
          <a:prstGeom prst="rect">
            <a:avLst/>
          </a:prstGeom>
          <a:noFill/>
        </p:spPr>
      </p:pic>
      <p:pic>
        <p:nvPicPr>
          <p:cNvPr id="87048" name="Picture 8" descr="ppt-6poison                                                    0000A454&#10;Diane's HD                     ABA78158:"/>
          <p:cNvPicPr>
            <a:picLocks noChangeAspect="1" noChangeArrowheads="1"/>
          </p:cNvPicPr>
          <p:nvPr/>
        </p:nvPicPr>
        <p:blipFill>
          <a:blip r:embed="rId12" r:link="rId13" cstate="print"/>
          <a:srcRect/>
          <a:stretch>
            <a:fillRect/>
          </a:stretch>
        </p:blipFill>
        <p:spPr bwMode="auto">
          <a:xfrm>
            <a:off x="6243638" y="3614738"/>
            <a:ext cx="996950" cy="923925"/>
          </a:xfrm>
          <a:prstGeom prst="rect">
            <a:avLst/>
          </a:prstGeom>
          <a:noFill/>
        </p:spPr>
      </p:pic>
      <p:pic>
        <p:nvPicPr>
          <p:cNvPr id="87049" name="Picture 9" descr="ppt-7                                                          0000A454&#10;Diane's HD                     ABA78158:"/>
          <p:cNvPicPr>
            <a:picLocks noChangeAspect="1" noChangeArrowheads="1"/>
          </p:cNvPicPr>
          <p:nvPr/>
        </p:nvPicPr>
        <p:blipFill>
          <a:blip r:embed="rId14" r:link="rId15" cstate="print"/>
          <a:srcRect/>
          <a:stretch>
            <a:fillRect/>
          </a:stretch>
        </p:blipFill>
        <p:spPr bwMode="auto">
          <a:xfrm>
            <a:off x="628650" y="4983163"/>
            <a:ext cx="931863" cy="914400"/>
          </a:xfrm>
          <a:prstGeom prst="rect">
            <a:avLst/>
          </a:prstGeom>
          <a:noFill/>
        </p:spPr>
      </p:pic>
      <p:pic>
        <p:nvPicPr>
          <p:cNvPr id="87050" name="Picture 10" descr="ppt-8                                                          0000A454&#10;Diane's HD                     ABA78158:"/>
          <p:cNvPicPr>
            <a:picLocks noChangeAspect="1" noChangeArrowheads="1"/>
          </p:cNvPicPr>
          <p:nvPr/>
        </p:nvPicPr>
        <p:blipFill>
          <a:blip r:embed="rId16" r:link="rId17" cstate="print"/>
          <a:srcRect/>
          <a:stretch>
            <a:fillRect/>
          </a:stretch>
        </p:blipFill>
        <p:spPr bwMode="auto">
          <a:xfrm>
            <a:off x="3506788" y="4949825"/>
            <a:ext cx="977900" cy="911225"/>
          </a:xfrm>
          <a:prstGeom prst="rect">
            <a:avLst/>
          </a:prstGeom>
          <a:noFill/>
        </p:spPr>
      </p:pic>
      <p:pic>
        <p:nvPicPr>
          <p:cNvPr id="87051" name="Picture 11" descr="ppt-9                                                          0000A454&#10;Diane's HD                     ABA78158:"/>
          <p:cNvPicPr>
            <a:picLocks noChangeAspect="1" noChangeArrowheads="1"/>
          </p:cNvPicPr>
          <p:nvPr/>
        </p:nvPicPr>
        <p:blipFill>
          <a:blip r:embed="rId18" r:link="rId19" cstate="print"/>
          <a:srcRect/>
          <a:stretch>
            <a:fillRect/>
          </a:stretch>
        </p:blipFill>
        <p:spPr bwMode="auto">
          <a:xfrm>
            <a:off x="6283325" y="4972050"/>
            <a:ext cx="950913" cy="908050"/>
          </a:xfrm>
          <a:prstGeom prst="rect">
            <a:avLst/>
          </a:prstGeom>
          <a:noFill/>
        </p:spPr>
      </p:pic>
      <p:sp>
        <p:nvSpPr>
          <p:cNvPr id="87052" name="Text Box 12"/>
          <p:cNvSpPr txBox="1">
            <a:spLocks noChangeArrowheads="1"/>
          </p:cNvSpPr>
          <p:nvPr/>
        </p:nvSpPr>
        <p:spPr bwMode="auto">
          <a:xfrm>
            <a:off x="1628775" y="2033588"/>
            <a:ext cx="1504950" cy="58102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1: Explosive</a:t>
            </a:r>
            <a:endParaRPr lang="en-US" b="1">
              <a:latin typeface="Times New Roman" pitchFamily="18" charset="0"/>
            </a:endParaRPr>
          </a:p>
        </p:txBody>
      </p:sp>
      <p:sp>
        <p:nvSpPr>
          <p:cNvPr id="87053" name="Text Box 13"/>
          <p:cNvSpPr txBox="1">
            <a:spLocks noChangeArrowheads="1"/>
          </p:cNvSpPr>
          <p:nvPr/>
        </p:nvSpPr>
        <p:spPr bwMode="auto">
          <a:xfrm>
            <a:off x="7229475" y="2028825"/>
            <a:ext cx="1620838" cy="106997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3: Flammable/ Combustible Liquid</a:t>
            </a:r>
            <a:endParaRPr lang="en-US" b="1">
              <a:latin typeface="Times New Roman" pitchFamily="18" charset="0"/>
            </a:endParaRPr>
          </a:p>
        </p:txBody>
      </p:sp>
      <p:sp>
        <p:nvSpPr>
          <p:cNvPr id="87054" name="Text Box 14"/>
          <p:cNvSpPr txBox="1">
            <a:spLocks noChangeArrowheads="1"/>
          </p:cNvSpPr>
          <p:nvPr/>
        </p:nvSpPr>
        <p:spPr bwMode="auto">
          <a:xfrm>
            <a:off x="7258050" y="4833938"/>
            <a:ext cx="1620838" cy="106997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9: Miscellaneous Dangerous Material</a:t>
            </a:r>
            <a:endParaRPr lang="en-US" b="1">
              <a:latin typeface="Times New Roman" pitchFamily="18" charset="0"/>
            </a:endParaRPr>
          </a:p>
        </p:txBody>
      </p:sp>
      <p:sp>
        <p:nvSpPr>
          <p:cNvPr id="87055" name="Text Box 15"/>
          <p:cNvSpPr txBox="1">
            <a:spLocks noChangeArrowheads="1"/>
          </p:cNvSpPr>
          <p:nvPr/>
        </p:nvSpPr>
        <p:spPr bwMode="auto">
          <a:xfrm>
            <a:off x="7234238" y="3467100"/>
            <a:ext cx="1504950" cy="58102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6: Poison</a:t>
            </a:r>
            <a:endParaRPr lang="en-US" b="1">
              <a:latin typeface="Times New Roman" pitchFamily="18" charset="0"/>
            </a:endParaRPr>
          </a:p>
        </p:txBody>
      </p:sp>
      <p:sp>
        <p:nvSpPr>
          <p:cNvPr id="87056" name="Text Box 16"/>
          <p:cNvSpPr txBox="1">
            <a:spLocks noChangeArrowheads="1"/>
          </p:cNvSpPr>
          <p:nvPr/>
        </p:nvSpPr>
        <p:spPr bwMode="auto">
          <a:xfrm>
            <a:off x="4602163" y="3470275"/>
            <a:ext cx="1190625" cy="106997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5: Oxidizer/ Organic Peroxide</a:t>
            </a:r>
            <a:endParaRPr lang="en-US" b="1">
              <a:latin typeface="Times New Roman" pitchFamily="18" charset="0"/>
            </a:endParaRPr>
          </a:p>
        </p:txBody>
      </p:sp>
      <p:sp>
        <p:nvSpPr>
          <p:cNvPr id="87057" name="Text Box 17"/>
          <p:cNvSpPr txBox="1">
            <a:spLocks noChangeArrowheads="1"/>
          </p:cNvSpPr>
          <p:nvPr/>
        </p:nvSpPr>
        <p:spPr bwMode="auto">
          <a:xfrm>
            <a:off x="1628775" y="3471863"/>
            <a:ext cx="1647825" cy="825500"/>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4: Spontaneously Combustible</a:t>
            </a:r>
            <a:endParaRPr lang="en-US" b="1">
              <a:latin typeface="Times New Roman" pitchFamily="18" charset="0"/>
            </a:endParaRPr>
          </a:p>
        </p:txBody>
      </p:sp>
      <p:sp>
        <p:nvSpPr>
          <p:cNvPr id="87058" name="Text Box 18"/>
          <p:cNvSpPr txBox="1">
            <a:spLocks noChangeArrowheads="1"/>
          </p:cNvSpPr>
          <p:nvPr/>
        </p:nvSpPr>
        <p:spPr bwMode="auto">
          <a:xfrm>
            <a:off x="1612900" y="4837113"/>
            <a:ext cx="1347788" cy="58102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7: Radioactive</a:t>
            </a:r>
            <a:endParaRPr lang="en-US" b="1">
              <a:latin typeface="Times New Roman" pitchFamily="18" charset="0"/>
            </a:endParaRPr>
          </a:p>
        </p:txBody>
      </p:sp>
      <p:sp>
        <p:nvSpPr>
          <p:cNvPr id="87059" name="Text Box 19"/>
          <p:cNvSpPr txBox="1">
            <a:spLocks noChangeArrowheads="1"/>
          </p:cNvSpPr>
          <p:nvPr/>
        </p:nvSpPr>
        <p:spPr bwMode="auto">
          <a:xfrm>
            <a:off x="4595813" y="2032000"/>
            <a:ext cx="1608137" cy="581025"/>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2: Gases</a:t>
            </a:r>
            <a:endParaRPr lang="en-US" b="1">
              <a:latin typeface="Times New Roman" pitchFamily="18" charset="0"/>
            </a:endParaRPr>
          </a:p>
        </p:txBody>
      </p:sp>
      <p:sp>
        <p:nvSpPr>
          <p:cNvPr id="87060" name="Text Box 20"/>
          <p:cNvSpPr txBox="1">
            <a:spLocks noChangeArrowheads="1"/>
          </p:cNvSpPr>
          <p:nvPr/>
        </p:nvSpPr>
        <p:spPr bwMode="auto">
          <a:xfrm>
            <a:off x="4586288" y="4841875"/>
            <a:ext cx="1504950" cy="825500"/>
          </a:xfrm>
          <a:prstGeom prst="rect">
            <a:avLst/>
          </a:prstGeom>
          <a:noFill/>
          <a:ln w="9525">
            <a:noFill/>
            <a:miter lim="800000"/>
            <a:headEnd/>
            <a:tailEnd/>
          </a:ln>
          <a:effectLst/>
        </p:spPr>
        <p:txBody>
          <a:bodyPr>
            <a:spAutoFit/>
          </a:bodyPr>
          <a:lstStyle/>
          <a:p>
            <a:pPr algn="l">
              <a:spcBef>
                <a:spcPct val="50000"/>
              </a:spcBef>
              <a:buFontTx/>
              <a:buNone/>
            </a:pPr>
            <a:r>
              <a:rPr lang="en-US" sz="1600" b="1">
                <a:latin typeface="Arial" charset="0"/>
              </a:rPr>
              <a:t>Class 8: Corrosive Material</a:t>
            </a:r>
            <a:endParaRPr lang="en-US" b="1">
              <a:latin typeface="Times New Roman" pitchFamily="18" charset="0"/>
            </a:endParaRPr>
          </a:p>
        </p:txBody>
      </p:sp>
      <p:sp>
        <p:nvSpPr>
          <p:cNvPr id="87061" name="Rectangle 21"/>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87062" name="Text Box 22"/>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352425" y="655638"/>
            <a:ext cx="5710238" cy="457200"/>
          </a:xfrm>
          <a:prstGeom prst="rect">
            <a:avLst/>
          </a:prstGeom>
          <a:noFill/>
          <a:ln w="9525">
            <a:noFill/>
            <a:miter lim="800000"/>
            <a:headEnd/>
            <a:tailEnd/>
          </a:ln>
          <a:effectLst/>
        </p:spPr>
        <p:txBody>
          <a:bodyPr>
            <a:spAutoFit/>
          </a:bodyPr>
          <a:lstStyle/>
          <a:p>
            <a:pPr algn="l">
              <a:spcBef>
                <a:spcPct val="50000"/>
              </a:spcBef>
              <a:buFontTx/>
              <a:buNone/>
            </a:pPr>
            <a:endParaRPr lang="en-US" b="1">
              <a:solidFill>
                <a:srgbClr val="FFCC00"/>
              </a:solidFill>
              <a:latin typeface="Arial" charset="0"/>
            </a:endParaRPr>
          </a:p>
        </p:txBody>
      </p:sp>
      <p:sp>
        <p:nvSpPr>
          <p:cNvPr id="88067" name="Rectangle 3"/>
          <p:cNvSpPr>
            <a:spLocks noChangeArrowheads="1"/>
          </p:cNvSpPr>
          <p:nvPr/>
        </p:nvSpPr>
        <p:spPr bwMode="auto">
          <a:xfrm>
            <a:off x="241300" y="215900"/>
            <a:ext cx="8458200" cy="546100"/>
          </a:xfrm>
          <a:prstGeom prst="rect">
            <a:avLst/>
          </a:prstGeom>
          <a:gradFill rotWithShape="0">
            <a:gsLst>
              <a:gs pos="0">
                <a:schemeClr val="bg1"/>
              </a:gs>
              <a:gs pos="50000">
                <a:srgbClr val="F01510"/>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Table 1 Materials</a:t>
            </a:r>
            <a:endParaRPr lang="en-US" sz="4400">
              <a:solidFill>
                <a:schemeClr val="tx2"/>
              </a:solidFill>
              <a:effectLst>
                <a:outerShdw blurRad="38100" dist="38100" dir="2700000" algn="tl">
                  <a:srgbClr val="FFFFFF"/>
                </a:outerShdw>
              </a:effectLst>
            </a:endParaRPr>
          </a:p>
        </p:txBody>
      </p:sp>
      <p:sp>
        <p:nvSpPr>
          <p:cNvPr id="88068" name="Text Box 4"/>
          <p:cNvSpPr txBox="1">
            <a:spLocks noChangeArrowheads="1"/>
          </p:cNvSpPr>
          <p:nvPr/>
        </p:nvSpPr>
        <p:spPr bwMode="auto">
          <a:xfrm>
            <a:off x="282575" y="815975"/>
            <a:ext cx="8861425" cy="1187450"/>
          </a:xfrm>
          <a:prstGeom prst="rect">
            <a:avLst/>
          </a:prstGeom>
          <a:noFill/>
          <a:ln w="9525">
            <a:noFill/>
            <a:miter lim="800000"/>
            <a:headEnd/>
            <a:tailEnd/>
          </a:ln>
          <a:effectLst/>
        </p:spPr>
        <p:txBody>
          <a:bodyPr>
            <a:spAutoFit/>
          </a:bodyPr>
          <a:lstStyle/>
          <a:p>
            <a:pPr algn="l">
              <a:spcBef>
                <a:spcPct val="50000"/>
              </a:spcBef>
              <a:buFontTx/>
              <a:buNone/>
              <a:tabLst>
                <a:tab pos="169863" algn="l"/>
              </a:tabLst>
            </a:pPr>
            <a:r>
              <a:rPr lang="en-US" b="1">
                <a:solidFill>
                  <a:srgbClr val="FF3300"/>
                </a:solidFill>
                <a:latin typeface="Arial" charset="0"/>
              </a:rPr>
              <a:t>Table 1 materials</a:t>
            </a:r>
            <a:r>
              <a:rPr lang="en-US" b="1">
                <a:solidFill>
                  <a:srgbClr val="FFCC00"/>
                </a:solidFill>
                <a:latin typeface="Arial" charset="0"/>
              </a:rPr>
              <a:t> </a:t>
            </a:r>
            <a:r>
              <a:rPr lang="en-US" b="1">
                <a:solidFill>
                  <a:schemeClr val="tx2"/>
                </a:solidFill>
                <a:latin typeface="Arial" charset="0"/>
              </a:rPr>
              <a:t>must always be placarded with their primary hazard placards, regardless of the amount being transported.</a:t>
            </a:r>
            <a:r>
              <a:rPr lang="en-US">
                <a:solidFill>
                  <a:srgbClr val="FFCC00"/>
                </a:solidFill>
                <a:latin typeface="Arial" charset="0"/>
              </a:rPr>
              <a:t> </a:t>
            </a:r>
          </a:p>
        </p:txBody>
      </p:sp>
      <p:sp>
        <p:nvSpPr>
          <p:cNvPr id="88069" name="Text Box 5"/>
          <p:cNvSpPr txBox="1">
            <a:spLocks noChangeArrowheads="1"/>
          </p:cNvSpPr>
          <p:nvPr/>
        </p:nvSpPr>
        <p:spPr bwMode="auto">
          <a:xfrm>
            <a:off x="265113" y="1849438"/>
            <a:ext cx="8639175" cy="4419600"/>
          </a:xfrm>
          <a:prstGeom prst="rect">
            <a:avLst/>
          </a:prstGeom>
          <a:noFill/>
          <a:ln w="9525">
            <a:noFill/>
            <a:miter lim="800000"/>
            <a:headEnd/>
            <a:tailEnd/>
          </a:ln>
          <a:effectLst/>
        </p:spPr>
        <p:txBody>
          <a:bodyPr>
            <a:spAutoFit/>
          </a:bodyPr>
          <a:lstStyle/>
          <a:p>
            <a:pPr algn="l">
              <a:spcBef>
                <a:spcPct val="50000"/>
              </a:spcBef>
              <a:buFontTx/>
              <a:buNone/>
              <a:tabLst>
                <a:tab pos="169863" algn="l"/>
              </a:tabLst>
            </a:pPr>
            <a:r>
              <a:rPr lang="en-US">
                <a:solidFill>
                  <a:srgbClr val="FF6699"/>
                </a:solidFill>
                <a:latin typeface="Arial" charset="0"/>
              </a:rPr>
              <a:t>The categories are:</a:t>
            </a:r>
            <a:endParaRPr lang="en-US">
              <a:solidFill>
                <a:srgbClr val="FFCC00"/>
              </a:solidFill>
              <a:latin typeface="Arial" charset="0"/>
            </a:endParaRPr>
          </a:p>
          <a:p>
            <a:pPr algn="l">
              <a:spcBef>
                <a:spcPct val="50000"/>
              </a:spcBef>
              <a:tabLst>
                <a:tab pos="169863" algn="l"/>
              </a:tabLst>
            </a:pPr>
            <a:r>
              <a:rPr lang="en-US" sz="2000" b="1">
                <a:solidFill>
                  <a:srgbClr val="00FF00"/>
                </a:solidFill>
                <a:latin typeface="Arial" charset="0"/>
              </a:rPr>
              <a:t> Explosive 1.1</a:t>
            </a:r>
          </a:p>
          <a:p>
            <a:pPr algn="l">
              <a:spcBef>
                <a:spcPct val="50000"/>
              </a:spcBef>
              <a:tabLst>
                <a:tab pos="169863" algn="l"/>
              </a:tabLst>
            </a:pPr>
            <a:r>
              <a:rPr lang="en-US" sz="2000" b="1">
                <a:solidFill>
                  <a:srgbClr val="00FF00"/>
                </a:solidFill>
                <a:latin typeface="Arial" charset="0"/>
              </a:rPr>
              <a:t> Explosive 1.2</a:t>
            </a:r>
          </a:p>
          <a:p>
            <a:pPr algn="l">
              <a:spcBef>
                <a:spcPct val="50000"/>
              </a:spcBef>
              <a:tabLst>
                <a:tab pos="169863" algn="l"/>
              </a:tabLst>
            </a:pPr>
            <a:r>
              <a:rPr lang="en-US" sz="2000" b="1">
                <a:solidFill>
                  <a:srgbClr val="00FF00"/>
                </a:solidFill>
                <a:latin typeface="Arial" charset="0"/>
              </a:rPr>
              <a:t> Explosive 1.3</a:t>
            </a:r>
          </a:p>
          <a:p>
            <a:pPr algn="l">
              <a:spcBef>
                <a:spcPct val="50000"/>
              </a:spcBef>
              <a:tabLst>
                <a:tab pos="169863" algn="l"/>
              </a:tabLst>
            </a:pPr>
            <a:r>
              <a:rPr lang="en-US" sz="2000" b="1">
                <a:solidFill>
                  <a:srgbClr val="00FF00"/>
                </a:solidFill>
                <a:latin typeface="Arial" charset="0"/>
              </a:rPr>
              <a:t> Poisonous Gas (Class 2.3)</a:t>
            </a:r>
          </a:p>
          <a:p>
            <a:pPr algn="l">
              <a:spcBef>
                <a:spcPct val="50000"/>
              </a:spcBef>
              <a:tabLst>
                <a:tab pos="169863" algn="l"/>
              </a:tabLst>
            </a:pPr>
            <a:r>
              <a:rPr lang="en-US" sz="2000" b="1">
                <a:solidFill>
                  <a:srgbClr val="00FF00"/>
                </a:solidFill>
                <a:latin typeface="Arial" charset="0"/>
              </a:rPr>
              <a:t> Dangerous When Wet (Class 4.3)</a:t>
            </a:r>
          </a:p>
          <a:p>
            <a:pPr algn="l">
              <a:spcBef>
                <a:spcPct val="50000"/>
              </a:spcBef>
              <a:tabLst>
                <a:tab pos="169863" algn="l"/>
              </a:tabLst>
            </a:pPr>
            <a:r>
              <a:rPr lang="en-US" sz="2000" b="1">
                <a:solidFill>
                  <a:srgbClr val="00FF00"/>
                </a:solidFill>
                <a:latin typeface="Arial" charset="0"/>
              </a:rPr>
              <a:t> Organic Peroxides, Type B, Temperature Controlled (Class 5.2)</a:t>
            </a:r>
          </a:p>
          <a:p>
            <a:pPr algn="l">
              <a:spcBef>
                <a:spcPct val="50000"/>
              </a:spcBef>
              <a:tabLst>
                <a:tab pos="169863" algn="l"/>
              </a:tabLst>
            </a:pPr>
            <a:r>
              <a:rPr lang="en-US" sz="2000" b="1">
                <a:solidFill>
                  <a:srgbClr val="00FF00"/>
                </a:solidFill>
                <a:latin typeface="Arial" charset="0"/>
              </a:rPr>
              <a:t> Poison Inhalation Hazard, Zone A or B (Class 6.1) </a:t>
            </a:r>
          </a:p>
          <a:p>
            <a:pPr algn="l">
              <a:spcBef>
                <a:spcPct val="50000"/>
              </a:spcBef>
              <a:tabLst>
                <a:tab pos="169863" algn="l"/>
              </a:tabLst>
            </a:pPr>
            <a:r>
              <a:rPr lang="en-US" sz="2000" b="1">
                <a:solidFill>
                  <a:srgbClr val="00FF00"/>
                </a:solidFill>
                <a:latin typeface="Arial" charset="0"/>
              </a:rPr>
              <a:t> Radioactive (Class 7; those substances in Radioactive III 			packaging only)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slide(fromLeft)">
                                      <p:cBhvr>
                                        <p:cTn id="7" dur="500"/>
                                        <p:tgtEl>
                                          <p:spTgt spid="88068"/>
                                        </p:tgtEl>
                                      </p:cBhvr>
                                    </p:animEffect>
                                  </p:childTnLst>
                                </p:cTn>
                              </p:par>
                            </p:childTnLst>
                          </p:cTn>
                        </p:par>
                        <p:par>
                          <p:cTn id="8" fill="hold">
                            <p:stCondLst>
                              <p:cond delay="500"/>
                            </p:stCondLst>
                            <p:childTnLst>
                              <p:par>
                                <p:cTn id="9" presetID="12" presetClass="entr" presetSubtype="2" fill="hold" grpId="0" nodeType="afterEffect">
                                  <p:stCondLst>
                                    <p:cond delay="1000"/>
                                  </p:stCondLst>
                                  <p:childTnLst>
                                    <p:set>
                                      <p:cBhvr>
                                        <p:cTn id="10" dur="1" fill="hold">
                                          <p:stCondLst>
                                            <p:cond delay="0"/>
                                          </p:stCondLst>
                                        </p:cTn>
                                        <p:tgtEl>
                                          <p:spTgt spid="88069"/>
                                        </p:tgtEl>
                                        <p:attrNameLst>
                                          <p:attrName>style.visibility</p:attrName>
                                        </p:attrNameLst>
                                      </p:cBhvr>
                                      <p:to>
                                        <p:strVal val="visible"/>
                                      </p:to>
                                    </p:set>
                                    <p:animEffect transition="in" filter="slide(fromRight)">
                                      <p:cBhvr>
                                        <p:cTn id="11" dur="500"/>
                                        <p:tgtEl>
                                          <p:spTgt spid="88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autoUpdateAnimBg="0"/>
      <p:bldP spid="88069"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354013" y="5524500"/>
            <a:ext cx="5797550"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TNT, Dynamite, Black powder</a:t>
            </a:r>
            <a:endParaRPr lang="en-US" b="1">
              <a:solidFill>
                <a:schemeClr val="accent1"/>
              </a:solidFill>
              <a:latin typeface="Helvetica" charset="0"/>
            </a:endParaRPr>
          </a:p>
        </p:txBody>
      </p:sp>
      <p:sp>
        <p:nvSpPr>
          <p:cNvPr id="89092" name="Rectangle 4"/>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89093" name="Text Box 5"/>
          <p:cNvSpPr txBox="1">
            <a:spLocks noChangeArrowheads="1"/>
          </p:cNvSpPr>
          <p:nvPr/>
        </p:nvSpPr>
        <p:spPr bwMode="auto">
          <a:xfrm>
            <a:off x="260350" y="973138"/>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1: Explosives — 6 divisions</a:t>
            </a:r>
            <a:endParaRPr lang="en-US" b="1">
              <a:solidFill>
                <a:srgbClr val="FFCC00"/>
              </a:solidFill>
              <a:latin typeface="Arial" charset="0"/>
            </a:endParaRPr>
          </a:p>
        </p:txBody>
      </p:sp>
      <p:sp>
        <p:nvSpPr>
          <p:cNvPr id="89094" name="Rectangle 6"/>
          <p:cNvSpPr>
            <a:spLocks noChangeArrowheads="1"/>
          </p:cNvSpPr>
          <p:nvPr/>
        </p:nvSpPr>
        <p:spPr bwMode="auto">
          <a:xfrm>
            <a:off x="1320800" y="2044700"/>
            <a:ext cx="4940300" cy="3276600"/>
          </a:xfrm>
          <a:prstGeom prst="rect">
            <a:avLst/>
          </a:prstGeom>
          <a:solidFill>
            <a:srgbClr val="0000FF"/>
          </a:solidFill>
          <a:ln w="9525">
            <a:noFill/>
            <a:miter lim="800000"/>
            <a:headEnd/>
            <a:tailEnd/>
          </a:ln>
          <a:effectLst/>
        </p:spPr>
        <p:txBody>
          <a:bodyPr wrap="none" anchor="ctr"/>
          <a:lstStyle/>
          <a:p>
            <a:endParaRPr lang="en-US"/>
          </a:p>
        </p:txBody>
      </p:sp>
      <p:sp>
        <p:nvSpPr>
          <p:cNvPr id="89095" name="Rectangle 7"/>
          <p:cNvSpPr>
            <a:spLocks noChangeArrowheads="1"/>
          </p:cNvSpPr>
          <p:nvPr/>
        </p:nvSpPr>
        <p:spPr bwMode="auto">
          <a:xfrm>
            <a:off x="1101725" y="1849438"/>
            <a:ext cx="5349875" cy="3619500"/>
          </a:xfrm>
          <a:prstGeom prst="rect">
            <a:avLst/>
          </a:prstGeom>
          <a:noFill/>
          <a:ln w="9525">
            <a:solidFill>
              <a:schemeClr val="hlink"/>
            </a:solidFill>
            <a:prstDash val="dash"/>
            <a:miter lim="800000"/>
            <a:headEnd/>
            <a:tailEnd/>
          </a:ln>
          <a:effectLst/>
        </p:spPr>
        <p:txBody>
          <a:bodyPr wrap="none" anchor="ctr"/>
          <a:lstStyle/>
          <a:p>
            <a:endParaRPr lang="en-US"/>
          </a:p>
        </p:txBody>
      </p:sp>
      <p:pic>
        <p:nvPicPr>
          <p:cNvPr id="89096" name="Picture 8" descr="ppt-1.1                                                        0000A454&#10;Diane's HD                     ABA78158:"/>
          <p:cNvPicPr>
            <a:picLocks noChangeAspect="1" noChangeArrowheads="1"/>
          </p:cNvPicPr>
          <p:nvPr/>
        </p:nvPicPr>
        <p:blipFill>
          <a:blip r:embed="rId2" r:link="rId3" cstate="print"/>
          <a:srcRect/>
          <a:stretch>
            <a:fillRect/>
          </a:stretch>
        </p:blipFill>
        <p:spPr bwMode="auto">
          <a:xfrm>
            <a:off x="1404938" y="2119313"/>
            <a:ext cx="1600200" cy="1582737"/>
          </a:xfrm>
          <a:prstGeom prst="rect">
            <a:avLst/>
          </a:prstGeom>
          <a:noFill/>
        </p:spPr>
      </p:pic>
      <p:pic>
        <p:nvPicPr>
          <p:cNvPr id="89097" name="Picture 9" descr="ppt-1.2                                                        0000A454&#10;Diane's HD                     ABA78158:"/>
          <p:cNvPicPr>
            <a:picLocks noChangeAspect="1" noChangeArrowheads="1"/>
          </p:cNvPicPr>
          <p:nvPr/>
        </p:nvPicPr>
        <p:blipFill>
          <a:blip r:embed="rId4" r:link="rId5" cstate="print"/>
          <a:srcRect/>
          <a:stretch>
            <a:fillRect/>
          </a:stretch>
        </p:blipFill>
        <p:spPr bwMode="auto">
          <a:xfrm>
            <a:off x="3009900" y="2122488"/>
            <a:ext cx="1577975" cy="1584325"/>
          </a:xfrm>
          <a:prstGeom prst="rect">
            <a:avLst/>
          </a:prstGeom>
          <a:noFill/>
          <a:ln w="9525">
            <a:noFill/>
            <a:miter lim="800000"/>
            <a:headEnd/>
            <a:tailEnd/>
          </a:ln>
        </p:spPr>
      </p:pic>
      <p:pic>
        <p:nvPicPr>
          <p:cNvPr id="89098" name="Picture 10" descr="ppt-1.5                                                        0000A454&#10;Diane's HD                     ABA78158:"/>
          <p:cNvPicPr>
            <a:picLocks noChangeAspect="1" noChangeArrowheads="1"/>
          </p:cNvPicPr>
          <p:nvPr/>
        </p:nvPicPr>
        <p:blipFill>
          <a:blip r:embed="rId6" r:link="rId7" cstate="print"/>
          <a:srcRect/>
          <a:stretch>
            <a:fillRect/>
          </a:stretch>
        </p:blipFill>
        <p:spPr bwMode="auto">
          <a:xfrm>
            <a:off x="3006725" y="3714750"/>
            <a:ext cx="1573213" cy="1533525"/>
          </a:xfrm>
          <a:prstGeom prst="rect">
            <a:avLst/>
          </a:prstGeom>
          <a:noFill/>
          <a:ln w="9525">
            <a:noFill/>
            <a:miter lim="800000"/>
            <a:headEnd/>
            <a:tailEnd/>
          </a:ln>
        </p:spPr>
      </p:pic>
      <p:pic>
        <p:nvPicPr>
          <p:cNvPr id="89099" name="Picture 11" descr="ppt-1.6                                                        0000A454&#10;Diane's HD                     ABA78158:"/>
          <p:cNvPicPr>
            <a:picLocks noChangeAspect="1" noChangeArrowheads="1"/>
          </p:cNvPicPr>
          <p:nvPr/>
        </p:nvPicPr>
        <p:blipFill>
          <a:blip r:embed="rId8" r:link="rId9" cstate="print"/>
          <a:srcRect/>
          <a:stretch>
            <a:fillRect/>
          </a:stretch>
        </p:blipFill>
        <p:spPr bwMode="auto">
          <a:xfrm>
            <a:off x="4591050" y="3713163"/>
            <a:ext cx="1571625" cy="1535112"/>
          </a:xfrm>
          <a:prstGeom prst="rect">
            <a:avLst/>
          </a:prstGeom>
          <a:noFill/>
          <a:ln w="9525">
            <a:noFill/>
            <a:miter lim="800000"/>
            <a:headEnd/>
            <a:tailEnd/>
          </a:ln>
        </p:spPr>
      </p:pic>
      <p:pic>
        <p:nvPicPr>
          <p:cNvPr id="89100" name="Picture 12" descr="ppt-1.3                                                        0000A454&#10;Diane's HD                     ABA78158:"/>
          <p:cNvPicPr>
            <a:picLocks noChangeAspect="1" noChangeArrowheads="1"/>
          </p:cNvPicPr>
          <p:nvPr/>
        </p:nvPicPr>
        <p:blipFill>
          <a:blip r:embed="rId10" r:link="rId11" cstate="print"/>
          <a:srcRect/>
          <a:stretch>
            <a:fillRect/>
          </a:stretch>
        </p:blipFill>
        <p:spPr bwMode="auto">
          <a:xfrm>
            <a:off x="4592638" y="2119313"/>
            <a:ext cx="1568450" cy="1581150"/>
          </a:xfrm>
          <a:prstGeom prst="rect">
            <a:avLst/>
          </a:prstGeom>
          <a:noFill/>
          <a:ln w="9525">
            <a:noFill/>
            <a:miter lim="800000"/>
            <a:headEnd/>
            <a:tailEnd/>
          </a:ln>
        </p:spPr>
      </p:pic>
      <p:sp>
        <p:nvSpPr>
          <p:cNvPr id="89101" name="AutoShape 13"/>
          <p:cNvSpPr>
            <a:spLocks/>
          </p:cNvSpPr>
          <p:nvPr/>
        </p:nvSpPr>
        <p:spPr bwMode="auto">
          <a:xfrm>
            <a:off x="6159500" y="3386138"/>
            <a:ext cx="2616200" cy="609600"/>
          </a:xfrm>
          <a:prstGeom prst="borderCallout2">
            <a:avLst>
              <a:gd name="adj1" fmla="val 18750"/>
              <a:gd name="adj2" fmla="val -2912"/>
              <a:gd name="adj3" fmla="val 18750"/>
              <a:gd name="adj4" fmla="val -11407"/>
              <a:gd name="adj5" fmla="val -27866"/>
              <a:gd name="adj6" fmla="val -22815"/>
            </a:avLst>
          </a:prstGeom>
          <a:solidFill>
            <a:schemeClr val="bg2"/>
          </a:solidFill>
          <a:ln w="28575">
            <a:solidFill>
              <a:srgbClr val="00FF00"/>
            </a:solidFill>
            <a:miter lim="800000"/>
            <a:headEnd/>
            <a:tailEnd type="triangle" w="med" len="med"/>
          </a:ln>
          <a:effectLst/>
        </p:spPr>
        <p:txBody>
          <a:bodyPr>
            <a:spAutoFit/>
          </a:bodyPr>
          <a:lstStyle/>
          <a:p>
            <a:pPr algn="l">
              <a:spcBef>
                <a:spcPct val="0"/>
              </a:spcBef>
              <a:buFontTx/>
              <a:buNone/>
            </a:pPr>
            <a:r>
              <a:rPr lang="en-US" sz="1600" b="1">
                <a:latin typeface="Arial" charset="0"/>
              </a:rPr>
              <a:t>Orange = explosive</a:t>
            </a:r>
          </a:p>
          <a:p>
            <a:pPr algn="l">
              <a:spcBef>
                <a:spcPct val="0"/>
              </a:spcBef>
              <a:buFontTx/>
              <a:buNone/>
            </a:pPr>
            <a:r>
              <a:rPr lang="en-US" sz="1600" b="1">
                <a:latin typeface="Arial" charset="0"/>
              </a:rPr>
              <a:t>Bursting ball = explosive</a:t>
            </a:r>
            <a:endParaRPr lang="en-US" sz="1600" b="1">
              <a:solidFill>
                <a:schemeClr val="accent2"/>
              </a:solidFill>
              <a:latin typeface="Arial" charset="0"/>
            </a:endParaRPr>
          </a:p>
        </p:txBody>
      </p:sp>
      <p:pic>
        <p:nvPicPr>
          <p:cNvPr id="89102" name="Picture 14"/>
          <p:cNvPicPr>
            <a:picLocks noChangeAspect="1" noChangeArrowheads="1"/>
          </p:cNvPicPr>
          <p:nvPr/>
        </p:nvPicPr>
        <p:blipFill>
          <a:blip r:embed="rId12" cstate="print"/>
          <a:srcRect/>
          <a:stretch>
            <a:fillRect/>
          </a:stretch>
        </p:blipFill>
        <p:spPr bwMode="auto">
          <a:xfrm>
            <a:off x="1454150" y="3725863"/>
            <a:ext cx="1550988" cy="1522412"/>
          </a:xfrm>
          <a:prstGeom prst="rect">
            <a:avLst/>
          </a:prstGeom>
          <a:noFill/>
          <a:ln w="9525">
            <a:solidFill>
              <a:srgbClr val="0000FF"/>
            </a:solidFill>
            <a:miter lim="800000"/>
            <a:headEnd/>
            <a:tailEnd/>
          </a:ln>
        </p:spPr>
      </p:pic>
      <p:sp>
        <p:nvSpPr>
          <p:cNvPr id="89131" name="Text Box 4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89101"/>
                                        </p:tgtEl>
                                        <p:attrNameLst>
                                          <p:attrName>style.visibility</p:attrName>
                                        </p:attrNameLst>
                                      </p:cBhvr>
                                      <p:to>
                                        <p:strVal val="visible"/>
                                      </p:to>
                                    </p:set>
                                    <p:anim calcmode="lin" valueType="num">
                                      <p:cBhvr>
                                        <p:cTn id="7" dur="500" fill="hold"/>
                                        <p:tgtEl>
                                          <p:spTgt spid="89101"/>
                                        </p:tgtEl>
                                        <p:attrNameLst>
                                          <p:attrName>ppt_w</p:attrName>
                                        </p:attrNameLst>
                                      </p:cBhvr>
                                      <p:tavLst>
                                        <p:tav tm="0">
                                          <p:val>
                                            <p:fltVal val="0"/>
                                          </p:val>
                                        </p:tav>
                                        <p:tav tm="100000">
                                          <p:val>
                                            <p:strVal val="#ppt_w"/>
                                          </p:val>
                                        </p:tav>
                                      </p:tavLst>
                                    </p:anim>
                                    <p:anim calcmode="lin" valueType="num">
                                      <p:cBhvr>
                                        <p:cTn id="8" dur="500" fill="hold"/>
                                        <p:tgtEl>
                                          <p:spTgt spid="89101"/>
                                        </p:tgtEl>
                                        <p:attrNameLst>
                                          <p:attrName>ppt_h</p:attrName>
                                        </p:attrNameLst>
                                      </p:cBhvr>
                                      <p:tavLst>
                                        <p:tav tm="0">
                                          <p:val>
                                            <p:fltVal val="0"/>
                                          </p:val>
                                        </p:tav>
                                        <p:tav tm="100000">
                                          <p:val>
                                            <p:strVal val="#ppt_h"/>
                                          </p:val>
                                        </p:tav>
                                      </p:tavLst>
                                    </p:anim>
                                    <p:anim calcmode="lin" valueType="num">
                                      <p:cBhvr>
                                        <p:cTn id="9" dur="500" fill="hold"/>
                                        <p:tgtEl>
                                          <p:spTgt spid="89101"/>
                                        </p:tgtEl>
                                        <p:attrNameLst>
                                          <p:attrName>ppt_x</p:attrName>
                                        </p:attrNameLst>
                                      </p:cBhvr>
                                      <p:tavLst>
                                        <p:tav tm="0">
                                          <p:val>
                                            <p:fltVal val="0.5"/>
                                          </p:val>
                                        </p:tav>
                                        <p:tav tm="100000">
                                          <p:val>
                                            <p:strVal val="#ppt_x"/>
                                          </p:val>
                                        </p:tav>
                                      </p:tavLst>
                                    </p:anim>
                                    <p:anim calcmode="lin" valueType="num">
                                      <p:cBhvr>
                                        <p:cTn id="10" dur="500" fill="hold"/>
                                        <p:tgtEl>
                                          <p:spTgt spid="8910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01"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p:txBody>
          <a:bodyPr/>
          <a:lstStyle/>
          <a:p>
            <a:r>
              <a:rPr lang="en-US" b="1" u="sng">
                <a:solidFill>
                  <a:srgbClr val="FFFF00"/>
                </a:solidFill>
                <a:effectLst>
                  <a:outerShdw blurRad="38100" dist="38100" dir="2700000" algn="tl">
                    <a:srgbClr val="000000"/>
                  </a:outerShdw>
                </a:effectLst>
                <a:latin typeface="Lithograph" pitchFamily="82" charset="0"/>
              </a:rPr>
              <a:t>Evacuate:</a:t>
            </a:r>
            <a:endParaRPr lang="en-US">
              <a:solidFill>
                <a:srgbClr val="FFFF00"/>
              </a:solidFill>
              <a:effectLst>
                <a:outerShdw blurRad="38100" dist="38100" dir="2700000" algn="tl">
                  <a:srgbClr val="000000"/>
                </a:outerShdw>
              </a:effectLst>
              <a:latin typeface="Lithograph" pitchFamily="82" charset="0"/>
            </a:endParaRPr>
          </a:p>
        </p:txBody>
      </p:sp>
      <p:sp>
        <p:nvSpPr>
          <p:cNvPr id="181251" name="Rectangle 3"/>
          <p:cNvSpPr>
            <a:spLocks noGrp="1" noChangeArrowheads="1"/>
          </p:cNvSpPr>
          <p:nvPr>
            <p:ph type="body" idx="1"/>
          </p:nvPr>
        </p:nvSpPr>
        <p:spPr/>
        <p:txBody>
          <a:bodyPr/>
          <a:lstStyle/>
          <a:p>
            <a:pPr algn="ctr">
              <a:buFontTx/>
              <a:buNone/>
            </a:pPr>
            <a:r>
              <a:rPr lang="en-US" i="1">
                <a:solidFill>
                  <a:schemeClr val="bg1"/>
                </a:solidFill>
                <a:latin typeface="Victorian LET" pitchFamily="2" charset="0"/>
              </a:rPr>
              <a:t>Move all people</a:t>
            </a:r>
            <a:r>
              <a:rPr lang="en-US">
                <a:solidFill>
                  <a:schemeClr val="bg1"/>
                </a:solidFill>
                <a:latin typeface="Victorian LET" pitchFamily="2" charset="0"/>
              </a:rPr>
              <a:t> from a threatened area to a safer place. To perform the evacuation you must have enough time for:</a:t>
            </a:r>
          </a:p>
          <a:p>
            <a:pPr>
              <a:buFontTx/>
              <a:buNone/>
            </a:pPr>
            <a:r>
              <a:rPr lang="en-US">
                <a:latin typeface="Victorian LET" pitchFamily="2" charset="0"/>
              </a:rPr>
              <a:t>		</a:t>
            </a:r>
            <a:r>
              <a:rPr lang="en-US">
                <a:solidFill>
                  <a:schemeClr val="bg1"/>
                </a:solidFill>
                <a:latin typeface="Victorian LET" pitchFamily="2" charset="0"/>
              </a:rPr>
              <a:t>1. Warn people of the evacuation.</a:t>
            </a:r>
          </a:p>
          <a:p>
            <a:pPr>
              <a:buFontTx/>
              <a:buNone/>
            </a:pPr>
            <a:r>
              <a:rPr lang="en-US">
                <a:solidFill>
                  <a:schemeClr val="bg1"/>
                </a:solidFill>
                <a:latin typeface="Victorian LET" pitchFamily="2" charset="0"/>
              </a:rPr>
              <a:t>		2. Allow the people to get ready to      evacuate.</a:t>
            </a:r>
          </a:p>
          <a:p>
            <a:pPr>
              <a:buFontTx/>
              <a:buNone/>
            </a:pPr>
            <a:r>
              <a:rPr lang="en-US">
                <a:solidFill>
                  <a:schemeClr val="bg1"/>
                </a:solidFill>
                <a:latin typeface="Victorian LET" pitchFamily="2" charset="0"/>
              </a:rPr>
              <a:t>		3. Leave the area</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63" name="Rectangle 27"/>
          <p:cNvSpPr>
            <a:spLocks noChangeArrowheads="1"/>
          </p:cNvSpPr>
          <p:nvPr/>
        </p:nvSpPr>
        <p:spPr bwMode="auto">
          <a:xfrm>
            <a:off x="2794000" y="2044700"/>
            <a:ext cx="3225800" cy="3271838"/>
          </a:xfrm>
          <a:prstGeom prst="rect">
            <a:avLst/>
          </a:prstGeom>
          <a:solidFill>
            <a:srgbClr val="0000FF"/>
          </a:solidFill>
          <a:ln w="9525">
            <a:noFill/>
            <a:miter lim="800000"/>
            <a:headEnd/>
            <a:tailEnd/>
          </a:ln>
          <a:effectLst/>
        </p:spPr>
        <p:txBody>
          <a:bodyPr wrap="none" anchor="ctr"/>
          <a:lstStyle/>
          <a:p>
            <a:endParaRPr lang="en-US"/>
          </a:p>
        </p:txBody>
      </p:sp>
      <p:pic>
        <p:nvPicPr>
          <p:cNvPr id="91164" name="Picture 28" descr="&#10;ppt-2nonflame                                                  0000A454&#10;Diane's HD                     ABA78158:"/>
          <p:cNvPicPr>
            <a:picLocks noChangeAspect="1" noChangeArrowheads="1"/>
          </p:cNvPicPr>
          <p:nvPr/>
        </p:nvPicPr>
        <p:blipFill>
          <a:blip r:embed="rId2" r:link="rId3" cstate="print"/>
          <a:srcRect/>
          <a:stretch>
            <a:fillRect/>
          </a:stretch>
        </p:blipFill>
        <p:spPr bwMode="auto">
          <a:xfrm>
            <a:off x="4441825" y="2162175"/>
            <a:ext cx="1485900" cy="1449388"/>
          </a:xfrm>
          <a:prstGeom prst="rect">
            <a:avLst/>
          </a:prstGeom>
          <a:noFill/>
          <a:ln w="9525">
            <a:noFill/>
            <a:miter lim="800000"/>
            <a:headEnd/>
            <a:tailEnd/>
          </a:ln>
        </p:spPr>
      </p:pic>
      <p:pic>
        <p:nvPicPr>
          <p:cNvPr id="91165" name="Picture 29" descr="ppt-2poison                                                    0000A454&#10;Diane's HD                     ABA78158:"/>
          <p:cNvPicPr>
            <a:picLocks noChangeAspect="1" noChangeArrowheads="1"/>
          </p:cNvPicPr>
          <p:nvPr/>
        </p:nvPicPr>
        <p:blipFill>
          <a:blip r:embed="rId4" r:link="rId5" cstate="print"/>
          <a:srcRect/>
          <a:stretch>
            <a:fillRect/>
          </a:stretch>
        </p:blipFill>
        <p:spPr bwMode="auto">
          <a:xfrm>
            <a:off x="4446588" y="3767138"/>
            <a:ext cx="1498600" cy="1462087"/>
          </a:xfrm>
          <a:prstGeom prst="rect">
            <a:avLst/>
          </a:prstGeom>
          <a:noFill/>
          <a:ln w="9525">
            <a:noFill/>
            <a:miter lim="800000"/>
            <a:headEnd/>
            <a:tailEnd/>
          </a:ln>
        </p:spPr>
      </p:pic>
      <p:sp>
        <p:nvSpPr>
          <p:cNvPr id="91166" name="Text Box 30"/>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2: Gases — 4 divisions</a:t>
            </a:r>
            <a:endParaRPr lang="en-US" b="1">
              <a:solidFill>
                <a:srgbClr val="FFCC00"/>
              </a:solidFill>
              <a:latin typeface="Arial" charset="0"/>
            </a:endParaRPr>
          </a:p>
        </p:txBody>
      </p:sp>
      <p:pic>
        <p:nvPicPr>
          <p:cNvPr id="91167" name="Picture 31" descr="&#10;ppt-2flame                                                     0000A454&#10;Diane's HD                     ABA78158:"/>
          <p:cNvPicPr>
            <a:picLocks noChangeAspect="1" noChangeArrowheads="1"/>
          </p:cNvPicPr>
          <p:nvPr/>
        </p:nvPicPr>
        <p:blipFill>
          <a:blip r:embed="rId6" r:link="rId7" cstate="print"/>
          <a:srcRect/>
          <a:stretch>
            <a:fillRect/>
          </a:stretch>
        </p:blipFill>
        <p:spPr bwMode="auto">
          <a:xfrm>
            <a:off x="2963863" y="2138363"/>
            <a:ext cx="1495425" cy="1439862"/>
          </a:xfrm>
          <a:prstGeom prst="rect">
            <a:avLst/>
          </a:prstGeom>
          <a:noFill/>
          <a:ln w="9525">
            <a:noFill/>
            <a:miter lim="800000"/>
            <a:headEnd/>
            <a:tailEnd/>
          </a:ln>
        </p:spPr>
      </p:pic>
      <p:sp>
        <p:nvSpPr>
          <p:cNvPr id="91168" name="Text Box 32"/>
          <p:cNvSpPr txBox="1">
            <a:spLocks noChangeArrowheads="1"/>
          </p:cNvSpPr>
          <p:nvPr/>
        </p:nvSpPr>
        <p:spPr bwMode="auto">
          <a:xfrm>
            <a:off x="354013" y="5537200"/>
            <a:ext cx="5543550" cy="762000"/>
          </a:xfrm>
          <a:prstGeom prst="rect">
            <a:avLst/>
          </a:prstGeom>
          <a:noFill/>
          <a:ln w="9525">
            <a:noFill/>
            <a:miter lim="800000"/>
            <a:headEnd/>
            <a:tailEnd/>
          </a:ln>
          <a:effectLst/>
        </p:spPr>
        <p:txBody>
          <a:bodyPr>
            <a:spAutoFit/>
          </a:bodyPr>
          <a:lstStyle/>
          <a:p>
            <a:pPr algn="l">
              <a:spcBef>
                <a:spcPct val="50000"/>
              </a:spcBef>
              <a:buFontTx/>
              <a:buNone/>
              <a:tabLst>
                <a:tab pos="1892300" algn="l"/>
              </a:tabLst>
            </a:pPr>
            <a:r>
              <a:rPr lang="en-US" b="1">
                <a:solidFill>
                  <a:srgbClr val="00FF00"/>
                </a:solidFill>
                <a:latin typeface="Arial" charset="0"/>
              </a:rPr>
              <a:t>EXAMPLES: 	</a:t>
            </a:r>
            <a:r>
              <a:rPr lang="en-US" sz="2000" b="1">
                <a:solidFill>
                  <a:schemeClr val="tx2"/>
                </a:solidFill>
                <a:latin typeface="Arial" charset="0"/>
              </a:rPr>
              <a:t>Argon, Chlorine, Helium,                          	Nitrogen, Oxygen, Propane</a:t>
            </a:r>
            <a:r>
              <a:rPr lang="en-US" b="1">
                <a:solidFill>
                  <a:srgbClr val="FFCC00"/>
                </a:solidFill>
                <a:latin typeface="Arial" charset="0"/>
              </a:rPr>
              <a:t> </a:t>
            </a:r>
          </a:p>
        </p:txBody>
      </p:sp>
      <p:sp>
        <p:nvSpPr>
          <p:cNvPr id="91169" name="Rectangle 33"/>
          <p:cNvSpPr>
            <a:spLocks noChangeArrowheads="1"/>
          </p:cNvSpPr>
          <p:nvPr/>
        </p:nvSpPr>
        <p:spPr bwMode="auto">
          <a:xfrm>
            <a:off x="2628900" y="1849438"/>
            <a:ext cx="3530600" cy="3619500"/>
          </a:xfrm>
          <a:prstGeom prst="rect">
            <a:avLst/>
          </a:prstGeom>
          <a:noFill/>
          <a:ln w="9525">
            <a:solidFill>
              <a:schemeClr val="hlink"/>
            </a:solidFill>
            <a:prstDash val="dash"/>
            <a:miter lim="800000"/>
            <a:headEnd/>
            <a:tailEnd/>
          </a:ln>
          <a:effectLst/>
        </p:spPr>
        <p:txBody>
          <a:bodyPr wrap="none" anchor="ctr"/>
          <a:lstStyle/>
          <a:p>
            <a:endParaRPr lang="en-US"/>
          </a:p>
        </p:txBody>
      </p:sp>
      <p:sp>
        <p:nvSpPr>
          <p:cNvPr id="91172" name="AutoShape 36"/>
          <p:cNvSpPr>
            <a:spLocks/>
          </p:cNvSpPr>
          <p:nvPr/>
        </p:nvSpPr>
        <p:spPr bwMode="auto">
          <a:xfrm flipH="1">
            <a:off x="6391275" y="2862263"/>
            <a:ext cx="2551113" cy="1343025"/>
          </a:xfrm>
          <a:prstGeom prst="borderCallout1">
            <a:avLst>
              <a:gd name="adj1" fmla="val -5671"/>
              <a:gd name="adj2" fmla="val 4477"/>
              <a:gd name="adj3" fmla="val -5671"/>
              <a:gd name="adj4" fmla="val 122958"/>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DIVISION 2.2:</a:t>
            </a:r>
          </a:p>
          <a:p>
            <a:pPr marL="177800" indent="-177800" algn="l">
              <a:spcBef>
                <a:spcPct val="0"/>
              </a:spcBef>
            </a:pPr>
            <a:r>
              <a:rPr lang="en-US" sz="1600" b="1">
                <a:latin typeface="Arial" charset="0"/>
              </a:rPr>
              <a:t>Green = non-flammable gas</a:t>
            </a:r>
          </a:p>
          <a:p>
            <a:pPr marL="177800" indent="-177800" algn="l">
              <a:spcBef>
                <a:spcPct val="0"/>
              </a:spcBef>
            </a:pPr>
            <a:r>
              <a:rPr lang="en-US" sz="1600" b="1">
                <a:latin typeface="Arial" charset="0"/>
              </a:rPr>
              <a:t>Cylinder = non-flammable gas</a:t>
            </a:r>
          </a:p>
        </p:txBody>
      </p:sp>
      <p:sp>
        <p:nvSpPr>
          <p:cNvPr id="91173" name="AutoShape 37"/>
          <p:cNvSpPr>
            <a:spLocks/>
          </p:cNvSpPr>
          <p:nvPr/>
        </p:nvSpPr>
        <p:spPr bwMode="auto">
          <a:xfrm flipH="1">
            <a:off x="371475" y="1581150"/>
            <a:ext cx="2093913" cy="1343025"/>
          </a:xfrm>
          <a:prstGeom prst="borderCallout1">
            <a:avLst>
              <a:gd name="adj1" fmla="val 105671"/>
              <a:gd name="adj2" fmla="val 94537"/>
              <a:gd name="adj3" fmla="val 105671"/>
              <a:gd name="adj4" fmla="val -25625"/>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DIVISION 2.1:</a:t>
            </a:r>
          </a:p>
          <a:p>
            <a:pPr marL="177800" indent="-177800" algn="l">
              <a:spcBef>
                <a:spcPct val="0"/>
              </a:spcBef>
            </a:pPr>
            <a:r>
              <a:rPr lang="en-US" sz="1600" b="1">
                <a:latin typeface="Arial" charset="0"/>
              </a:rPr>
              <a:t>Red = flammable/ combustible</a:t>
            </a:r>
          </a:p>
          <a:p>
            <a:pPr marL="177800" indent="-177800" algn="l">
              <a:spcBef>
                <a:spcPct val="0"/>
              </a:spcBef>
            </a:pPr>
            <a:r>
              <a:rPr lang="en-US" sz="1600" b="1">
                <a:latin typeface="Arial" charset="0"/>
              </a:rPr>
              <a:t>Flame = flammable</a:t>
            </a:r>
          </a:p>
        </p:txBody>
      </p:sp>
      <p:sp>
        <p:nvSpPr>
          <p:cNvPr id="91174" name="AutoShape 38"/>
          <p:cNvSpPr>
            <a:spLocks/>
          </p:cNvSpPr>
          <p:nvPr/>
        </p:nvSpPr>
        <p:spPr bwMode="auto">
          <a:xfrm>
            <a:off x="6313488" y="4343400"/>
            <a:ext cx="2584450" cy="1343025"/>
          </a:xfrm>
          <a:prstGeom prst="borderCallout1">
            <a:avLst>
              <a:gd name="adj1" fmla="val -5676"/>
              <a:gd name="adj2" fmla="val 95579"/>
              <a:gd name="adj3" fmla="val -5676"/>
              <a:gd name="adj4" fmla="val -19657"/>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DIVISION 2.3: </a:t>
            </a:r>
          </a:p>
          <a:p>
            <a:pPr marL="177800" indent="-177800" algn="l">
              <a:spcBef>
                <a:spcPct val="0"/>
              </a:spcBef>
            </a:pPr>
            <a:r>
              <a:rPr lang="en-US" sz="1600" b="1">
                <a:latin typeface="Arial" charset="0"/>
              </a:rPr>
              <a:t>Skull &amp; crossbones = poison</a:t>
            </a:r>
          </a:p>
          <a:p>
            <a:pPr marL="177800" indent="-177800" algn="l">
              <a:spcBef>
                <a:spcPct val="0"/>
              </a:spcBef>
            </a:pPr>
            <a:r>
              <a:rPr lang="en-US" sz="1600" b="1">
                <a:latin typeface="Arial" charset="0"/>
              </a:rPr>
              <a:t>White = poisonous material</a:t>
            </a:r>
          </a:p>
        </p:txBody>
      </p:sp>
      <p:sp>
        <p:nvSpPr>
          <p:cNvPr id="91177" name="Rectangle 41"/>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pic>
        <p:nvPicPr>
          <p:cNvPr id="91178" name="Picture 42"/>
          <p:cNvPicPr>
            <a:picLocks noChangeAspect="1" noChangeArrowheads="1"/>
          </p:cNvPicPr>
          <p:nvPr/>
        </p:nvPicPr>
        <p:blipFill>
          <a:blip r:embed="rId8" cstate="print"/>
          <a:srcRect/>
          <a:stretch>
            <a:fillRect/>
          </a:stretch>
        </p:blipFill>
        <p:spPr bwMode="auto">
          <a:xfrm>
            <a:off x="2943225" y="3802063"/>
            <a:ext cx="1497013" cy="1403350"/>
          </a:xfrm>
          <a:prstGeom prst="rect">
            <a:avLst/>
          </a:prstGeom>
          <a:noFill/>
        </p:spPr>
      </p:pic>
      <p:sp>
        <p:nvSpPr>
          <p:cNvPr id="91179" name="Text Box 4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91180" name="AutoShape 44"/>
          <p:cNvSpPr>
            <a:spLocks/>
          </p:cNvSpPr>
          <p:nvPr/>
        </p:nvSpPr>
        <p:spPr bwMode="auto">
          <a:xfrm>
            <a:off x="369888" y="3382963"/>
            <a:ext cx="2111375" cy="1587500"/>
          </a:xfrm>
          <a:prstGeom prst="borderCallout2">
            <a:avLst>
              <a:gd name="adj1" fmla="val 7199"/>
              <a:gd name="adj2" fmla="val 103611"/>
              <a:gd name="adj3" fmla="val 7199"/>
              <a:gd name="adj4" fmla="val 123231"/>
              <a:gd name="adj5" fmla="val 35699"/>
              <a:gd name="adj6" fmla="val 143685"/>
            </a:avLst>
          </a:prstGeom>
          <a:noFill/>
          <a:ln w="28575">
            <a:solidFill>
              <a:srgbClr val="00FF00"/>
            </a:solidFill>
            <a:miter lim="800000"/>
            <a:headEnd/>
            <a:tailEnd type="triangle" w="med" len="med"/>
          </a:ln>
          <a:effectLst/>
        </p:spPr>
        <p:txBody>
          <a:bodyPr>
            <a:spAutoFit/>
          </a:bodyPr>
          <a:lstStyle/>
          <a:p>
            <a:pPr algn="l">
              <a:spcBef>
                <a:spcPct val="0"/>
              </a:spcBef>
              <a:buFontTx/>
              <a:buNone/>
            </a:pPr>
            <a:r>
              <a:rPr lang="en-US" sz="1600" b="1">
                <a:latin typeface="Arial" charset="0"/>
              </a:rPr>
              <a:t>OXYGEN: may be used in lieu of non-flammable placard </a:t>
            </a:r>
          </a:p>
          <a:p>
            <a:pPr algn="l">
              <a:spcBef>
                <a:spcPct val="0"/>
              </a:spcBef>
            </a:pPr>
            <a:r>
              <a:rPr lang="en-US" sz="1600" b="1">
                <a:latin typeface="Arial" charset="0"/>
              </a:rPr>
              <a:t>Flaming circle = oxidizer</a:t>
            </a:r>
          </a:p>
          <a:p>
            <a:pPr algn="l">
              <a:spcBef>
                <a:spcPct val="0"/>
              </a:spcBef>
            </a:pPr>
            <a:r>
              <a:rPr lang="en-US" sz="1600" b="1">
                <a:latin typeface="Arial" charset="0"/>
              </a:rPr>
              <a:t>Yellow = oxygen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1173"/>
                                        </p:tgtEl>
                                        <p:attrNameLst>
                                          <p:attrName>style.visibility</p:attrName>
                                        </p:attrNameLst>
                                      </p:cBhvr>
                                      <p:to>
                                        <p:strVal val="visible"/>
                                      </p:to>
                                    </p:set>
                                    <p:anim calcmode="lin" valueType="num">
                                      <p:cBhvr>
                                        <p:cTn id="7" dur="500" fill="hold"/>
                                        <p:tgtEl>
                                          <p:spTgt spid="91173"/>
                                        </p:tgtEl>
                                        <p:attrNameLst>
                                          <p:attrName>ppt_w</p:attrName>
                                        </p:attrNameLst>
                                      </p:cBhvr>
                                      <p:tavLst>
                                        <p:tav tm="0">
                                          <p:val>
                                            <p:fltVal val="0"/>
                                          </p:val>
                                        </p:tav>
                                        <p:tav tm="100000">
                                          <p:val>
                                            <p:strVal val="#ppt_w"/>
                                          </p:val>
                                        </p:tav>
                                      </p:tavLst>
                                    </p:anim>
                                    <p:anim calcmode="lin" valueType="num">
                                      <p:cBhvr>
                                        <p:cTn id="8" dur="500" fill="hold"/>
                                        <p:tgtEl>
                                          <p:spTgt spid="91173"/>
                                        </p:tgtEl>
                                        <p:attrNameLst>
                                          <p:attrName>ppt_h</p:attrName>
                                        </p:attrNameLst>
                                      </p:cBhvr>
                                      <p:tavLst>
                                        <p:tav tm="0">
                                          <p:val>
                                            <p:fltVal val="0"/>
                                          </p:val>
                                        </p:tav>
                                        <p:tav tm="100000">
                                          <p:val>
                                            <p:strVal val="#ppt_h"/>
                                          </p:val>
                                        </p:tav>
                                      </p:tavLst>
                                    </p:anim>
                                    <p:anim calcmode="lin" valueType="num">
                                      <p:cBhvr>
                                        <p:cTn id="9" dur="500" fill="hold"/>
                                        <p:tgtEl>
                                          <p:spTgt spid="91173"/>
                                        </p:tgtEl>
                                        <p:attrNameLst>
                                          <p:attrName>ppt_x</p:attrName>
                                        </p:attrNameLst>
                                      </p:cBhvr>
                                      <p:tavLst>
                                        <p:tav tm="0">
                                          <p:val>
                                            <p:fltVal val="0.5"/>
                                          </p:val>
                                        </p:tav>
                                        <p:tav tm="100000">
                                          <p:val>
                                            <p:strVal val="#ppt_x"/>
                                          </p:val>
                                        </p:tav>
                                      </p:tavLst>
                                    </p:anim>
                                    <p:anim calcmode="lin" valueType="num">
                                      <p:cBhvr>
                                        <p:cTn id="10" dur="500" fill="hold"/>
                                        <p:tgtEl>
                                          <p:spTgt spid="91173"/>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91172"/>
                                        </p:tgtEl>
                                        <p:attrNameLst>
                                          <p:attrName>style.visibility</p:attrName>
                                        </p:attrNameLst>
                                      </p:cBhvr>
                                      <p:to>
                                        <p:strVal val="visible"/>
                                      </p:to>
                                    </p:set>
                                    <p:anim calcmode="lin" valueType="num">
                                      <p:cBhvr>
                                        <p:cTn id="14" dur="500" fill="hold"/>
                                        <p:tgtEl>
                                          <p:spTgt spid="91172"/>
                                        </p:tgtEl>
                                        <p:attrNameLst>
                                          <p:attrName>ppt_w</p:attrName>
                                        </p:attrNameLst>
                                      </p:cBhvr>
                                      <p:tavLst>
                                        <p:tav tm="0">
                                          <p:val>
                                            <p:fltVal val="0"/>
                                          </p:val>
                                        </p:tav>
                                        <p:tav tm="100000">
                                          <p:val>
                                            <p:strVal val="#ppt_w"/>
                                          </p:val>
                                        </p:tav>
                                      </p:tavLst>
                                    </p:anim>
                                    <p:anim calcmode="lin" valueType="num">
                                      <p:cBhvr>
                                        <p:cTn id="15" dur="500" fill="hold"/>
                                        <p:tgtEl>
                                          <p:spTgt spid="91172"/>
                                        </p:tgtEl>
                                        <p:attrNameLst>
                                          <p:attrName>ppt_h</p:attrName>
                                        </p:attrNameLst>
                                      </p:cBhvr>
                                      <p:tavLst>
                                        <p:tav tm="0">
                                          <p:val>
                                            <p:fltVal val="0"/>
                                          </p:val>
                                        </p:tav>
                                        <p:tav tm="100000">
                                          <p:val>
                                            <p:strVal val="#ppt_h"/>
                                          </p:val>
                                        </p:tav>
                                      </p:tavLst>
                                    </p:anim>
                                    <p:anim calcmode="lin" valueType="num">
                                      <p:cBhvr>
                                        <p:cTn id="16" dur="500" fill="hold"/>
                                        <p:tgtEl>
                                          <p:spTgt spid="91172"/>
                                        </p:tgtEl>
                                        <p:attrNameLst>
                                          <p:attrName>ppt_x</p:attrName>
                                        </p:attrNameLst>
                                      </p:cBhvr>
                                      <p:tavLst>
                                        <p:tav tm="0">
                                          <p:val>
                                            <p:fltVal val="0.5"/>
                                          </p:val>
                                        </p:tav>
                                        <p:tav tm="100000">
                                          <p:val>
                                            <p:strVal val="#ppt_x"/>
                                          </p:val>
                                        </p:tav>
                                      </p:tavLst>
                                    </p:anim>
                                    <p:anim calcmode="lin" valueType="num">
                                      <p:cBhvr>
                                        <p:cTn id="17" dur="500" fill="hold"/>
                                        <p:tgtEl>
                                          <p:spTgt spid="91172"/>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91174"/>
                                        </p:tgtEl>
                                        <p:attrNameLst>
                                          <p:attrName>style.visibility</p:attrName>
                                        </p:attrNameLst>
                                      </p:cBhvr>
                                      <p:to>
                                        <p:strVal val="visible"/>
                                      </p:to>
                                    </p:set>
                                    <p:anim calcmode="lin" valueType="num">
                                      <p:cBhvr>
                                        <p:cTn id="21" dur="500" fill="hold"/>
                                        <p:tgtEl>
                                          <p:spTgt spid="91174"/>
                                        </p:tgtEl>
                                        <p:attrNameLst>
                                          <p:attrName>ppt_w</p:attrName>
                                        </p:attrNameLst>
                                      </p:cBhvr>
                                      <p:tavLst>
                                        <p:tav tm="0">
                                          <p:val>
                                            <p:fltVal val="0"/>
                                          </p:val>
                                        </p:tav>
                                        <p:tav tm="100000">
                                          <p:val>
                                            <p:strVal val="#ppt_w"/>
                                          </p:val>
                                        </p:tav>
                                      </p:tavLst>
                                    </p:anim>
                                    <p:anim calcmode="lin" valueType="num">
                                      <p:cBhvr>
                                        <p:cTn id="22" dur="500" fill="hold"/>
                                        <p:tgtEl>
                                          <p:spTgt spid="91174"/>
                                        </p:tgtEl>
                                        <p:attrNameLst>
                                          <p:attrName>ppt_h</p:attrName>
                                        </p:attrNameLst>
                                      </p:cBhvr>
                                      <p:tavLst>
                                        <p:tav tm="0">
                                          <p:val>
                                            <p:fltVal val="0"/>
                                          </p:val>
                                        </p:tav>
                                        <p:tav tm="100000">
                                          <p:val>
                                            <p:strVal val="#ppt_h"/>
                                          </p:val>
                                        </p:tav>
                                      </p:tavLst>
                                    </p:anim>
                                    <p:anim calcmode="lin" valueType="num">
                                      <p:cBhvr>
                                        <p:cTn id="23" dur="500" fill="hold"/>
                                        <p:tgtEl>
                                          <p:spTgt spid="91174"/>
                                        </p:tgtEl>
                                        <p:attrNameLst>
                                          <p:attrName>ppt_x</p:attrName>
                                        </p:attrNameLst>
                                      </p:cBhvr>
                                      <p:tavLst>
                                        <p:tav tm="0">
                                          <p:val>
                                            <p:fltVal val="0.5"/>
                                          </p:val>
                                        </p:tav>
                                        <p:tav tm="100000">
                                          <p:val>
                                            <p:strVal val="#ppt_x"/>
                                          </p:val>
                                        </p:tav>
                                      </p:tavLst>
                                    </p:anim>
                                    <p:anim calcmode="lin" valueType="num">
                                      <p:cBhvr>
                                        <p:cTn id="24" dur="500" fill="hold"/>
                                        <p:tgtEl>
                                          <p:spTgt spid="9117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72" grpId="0" animBg="1" autoUpdateAnimBg="0"/>
      <p:bldP spid="91173" grpId="0" animBg="1" autoUpdateAnimBg="0"/>
      <p:bldP spid="91174" grpId="0" animBg="1"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57338" y="2584450"/>
            <a:ext cx="3695700" cy="1679575"/>
          </a:xfrm>
          <a:prstGeom prst="rect">
            <a:avLst/>
          </a:prstGeom>
          <a:solidFill>
            <a:srgbClr val="0000FF"/>
          </a:solidFill>
          <a:ln w="9525">
            <a:noFill/>
            <a:miter lim="800000"/>
            <a:headEnd/>
            <a:tailEnd/>
          </a:ln>
          <a:effectLst/>
        </p:spPr>
        <p:txBody>
          <a:bodyPr wrap="none" anchor="ctr"/>
          <a:lstStyle/>
          <a:p>
            <a:endParaRPr lang="en-US"/>
          </a:p>
        </p:txBody>
      </p:sp>
      <p:grpSp>
        <p:nvGrpSpPr>
          <p:cNvPr id="92163" name="Group 3"/>
          <p:cNvGrpSpPr>
            <a:grpSpLocks/>
          </p:cNvGrpSpPr>
          <p:nvPr/>
        </p:nvGrpSpPr>
        <p:grpSpPr bwMode="auto">
          <a:xfrm>
            <a:off x="1604963" y="2679700"/>
            <a:ext cx="1951037" cy="1600200"/>
            <a:chOff x="2067" y="1688"/>
            <a:chExt cx="1229" cy="1008"/>
          </a:xfrm>
        </p:grpSpPr>
        <p:pic>
          <p:nvPicPr>
            <p:cNvPr id="92164" name="Picture 4"/>
            <p:cNvPicPr>
              <a:picLocks noChangeAspect="1" noChangeArrowheads="1"/>
            </p:cNvPicPr>
            <p:nvPr/>
          </p:nvPicPr>
          <p:blipFill>
            <a:blip r:embed="rId2" cstate="print"/>
            <a:srcRect/>
            <a:stretch>
              <a:fillRect/>
            </a:stretch>
          </p:blipFill>
          <p:spPr bwMode="auto">
            <a:xfrm>
              <a:off x="2067" y="1688"/>
              <a:ext cx="1229" cy="1008"/>
            </a:xfrm>
            <a:prstGeom prst="rect">
              <a:avLst/>
            </a:prstGeom>
            <a:noFill/>
            <a:ln w="9525">
              <a:noFill/>
              <a:miter lim="800000"/>
              <a:headEnd/>
              <a:tailEnd/>
            </a:ln>
            <a:effectLst/>
          </p:spPr>
        </p:pic>
        <p:sp>
          <p:nvSpPr>
            <p:cNvPr id="92165" name="Rectangle 5"/>
            <p:cNvSpPr>
              <a:spLocks noChangeArrowheads="1"/>
            </p:cNvSpPr>
            <p:nvPr/>
          </p:nvSpPr>
          <p:spPr bwMode="auto">
            <a:xfrm>
              <a:off x="2320" y="2120"/>
              <a:ext cx="704" cy="144"/>
            </a:xfrm>
            <a:prstGeom prst="rect">
              <a:avLst/>
            </a:prstGeom>
            <a:solidFill>
              <a:srgbClr val="CB1111"/>
            </a:solidFill>
            <a:ln w="9525">
              <a:noFill/>
              <a:miter lim="800000"/>
              <a:headEnd/>
              <a:tailEnd/>
            </a:ln>
            <a:effectLst/>
          </p:spPr>
          <p:txBody>
            <a:bodyPr wrap="none" anchor="ctr"/>
            <a:lstStyle/>
            <a:p>
              <a:endParaRPr lang="en-US"/>
            </a:p>
          </p:txBody>
        </p:sp>
      </p:grpSp>
      <p:sp>
        <p:nvSpPr>
          <p:cNvPr id="92191" name="Text Box 31"/>
          <p:cNvSpPr txBox="1">
            <a:spLocks noChangeArrowheads="1"/>
          </p:cNvSpPr>
          <p:nvPr/>
        </p:nvSpPr>
        <p:spPr bwMode="auto">
          <a:xfrm>
            <a:off x="260350" y="974725"/>
            <a:ext cx="5737225" cy="822325"/>
          </a:xfrm>
          <a:prstGeom prst="rect">
            <a:avLst/>
          </a:prstGeom>
          <a:noFill/>
          <a:ln w="9525">
            <a:noFill/>
            <a:miter lim="800000"/>
            <a:headEnd/>
            <a:tailEnd/>
          </a:ln>
          <a:effectLst/>
        </p:spPr>
        <p:txBody>
          <a:bodyPr>
            <a:spAutoFit/>
          </a:bodyPr>
          <a:lstStyle/>
          <a:p>
            <a:pPr algn="l">
              <a:spcBef>
                <a:spcPct val="50000"/>
              </a:spcBef>
              <a:buFontTx/>
              <a:buNone/>
              <a:tabLst>
                <a:tab pos="1485900" algn="l"/>
              </a:tabLst>
            </a:pPr>
            <a:r>
              <a:rPr lang="en-US" b="1">
                <a:solidFill>
                  <a:schemeClr val="tx2"/>
                </a:solidFill>
                <a:latin typeface="Arial" charset="0"/>
              </a:rPr>
              <a:t>CLASS 3: 	Flammable or Combustible 		Liquids — 4 divisions</a:t>
            </a:r>
            <a:endParaRPr lang="en-US" b="1">
              <a:solidFill>
                <a:srgbClr val="FFCC00"/>
              </a:solidFill>
              <a:latin typeface="Arial" charset="0"/>
            </a:endParaRPr>
          </a:p>
        </p:txBody>
      </p:sp>
      <p:sp>
        <p:nvSpPr>
          <p:cNvPr id="92192" name="Text Box 32"/>
          <p:cNvSpPr txBox="1">
            <a:spLocks noChangeArrowheads="1"/>
          </p:cNvSpPr>
          <p:nvPr/>
        </p:nvSpPr>
        <p:spPr bwMode="auto">
          <a:xfrm>
            <a:off x="354013" y="5524500"/>
            <a:ext cx="8388350"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Gasoline, Diesel fuel, Acetone</a:t>
            </a:r>
            <a:endParaRPr lang="en-US">
              <a:latin typeface="Times New Roman" pitchFamily="18" charset="0"/>
            </a:endParaRPr>
          </a:p>
        </p:txBody>
      </p:sp>
      <p:sp>
        <p:nvSpPr>
          <p:cNvPr id="92197" name="Rectangle 37"/>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2198" name="Text Box 3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92199" name="Text Box 39"/>
          <p:cNvSpPr txBox="1">
            <a:spLocks noChangeArrowheads="1"/>
          </p:cNvSpPr>
          <p:nvPr/>
        </p:nvSpPr>
        <p:spPr bwMode="auto">
          <a:xfrm>
            <a:off x="1939925" y="3346450"/>
            <a:ext cx="1308100" cy="304800"/>
          </a:xfrm>
          <a:prstGeom prst="rect">
            <a:avLst/>
          </a:prstGeom>
          <a:noFill/>
          <a:ln w="9525">
            <a:noFill/>
            <a:miter lim="800000"/>
            <a:headEnd/>
            <a:tailEnd/>
          </a:ln>
          <a:effectLst/>
        </p:spPr>
        <p:txBody>
          <a:bodyPr>
            <a:spAutoFit/>
          </a:bodyPr>
          <a:lstStyle/>
          <a:p>
            <a:pPr algn="l">
              <a:spcBef>
                <a:spcPct val="0"/>
              </a:spcBef>
              <a:buFontTx/>
              <a:buNone/>
            </a:pPr>
            <a:r>
              <a:rPr lang="en-US" sz="1400" b="1">
                <a:latin typeface="Arial" charset="0"/>
              </a:rPr>
              <a:t>FLAMMABLE</a:t>
            </a:r>
            <a:endParaRPr lang="en-US" sz="1800" b="1">
              <a:solidFill>
                <a:srgbClr val="FFCC00"/>
              </a:solidFill>
              <a:latin typeface="Arial" charset="0"/>
            </a:endParaRPr>
          </a:p>
        </p:txBody>
      </p:sp>
      <p:pic>
        <p:nvPicPr>
          <p:cNvPr id="92200" name="Picture 40"/>
          <p:cNvPicPr>
            <a:picLocks noGrp="1" noChangeAspect="1" noChangeArrowheads="1"/>
          </p:cNvPicPr>
          <p:nvPr>
            <p:ph sz="half" idx="4294967295"/>
          </p:nvPr>
        </p:nvPicPr>
        <p:blipFill>
          <a:blip r:embed="rId2" cstate="print"/>
          <a:srcRect/>
          <a:stretch>
            <a:fillRect/>
          </a:stretch>
        </p:blipFill>
        <p:spPr>
          <a:xfrm>
            <a:off x="3281363" y="2654300"/>
            <a:ext cx="1951037" cy="1600200"/>
          </a:xfrm>
          <a:noFill/>
          <a:ln/>
        </p:spPr>
      </p:pic>
      <p:sp>
        <p:nvSpPr>
          <p:cNvPr id="92201" name="Rectangle 41"/>
          <p:cNvSpPr>
            <a:spLocks noChangeArrowheads="1"/>
          </p:cNvSpPr>
          <p:nvPr/>
        </p:nvSpPr>
        <p:spPr bwMode="auto">
          <a:xfrm>
            <a:off x="1374775" y="2408238"/>
            <a:ext cx="4051300" cy="2062162"/>
          </a:xfrm>
          <a:prstGeom prst="rect">
            <a:avLst/>
          </a:prstGeom>
          <a:noFill/>
          <a:ln w="9525">
            <a:solidFill>
              <a:schemeClr val="hlink"/>
            </a:solidFill>
            <a:prstDash val="dash"/>
            <a:miter lim="800000"/>
            <a:headEnd/>
            <a:tailEnd/>
          </a:ln>
          <a:effectLst/>
        </p:spPr>
        <p:txBody>
          <a:bodyPr wrap="none" anchor="ctr"/>
          <a:lstStyle/>
          <a:p>
            <a:endParaRPr lang="en-US"/>
          </a:p>
        </p:txBody>
      </p:sp>
      <p:sp>
        <p:nvSpPr>
          <p:cNvPr id="92202" name="AutoShape 42"/>
          <p:cNvSpPr>
            <a:spLocks/>
          </p:cNvSpPr>
          <p:nvPr/>
        </p:nvSpPr>
        <p:spPr bwMode="auto">
          <a:xfrm>
            <a:off x="6059488" y="3822700"/>
            <a:ext cx="2228850" cy="1098550"/>
          </a:xfrm>
          <a:prstGeom prst="borderCallout1">
            <a:avLst>
              <a:gd name="adj1" fmla="val -6935"/>
              <a:gd name="adj2" fmla="val 94870"/>
              <a:gd name="adj3" fmla="val -6935"/>
              <a:gd name="adj4" fmla="val -49574"/>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For all CLASS 3:</a:t>
            </a:r>
          </a:p>
          <a:p>
            <a:pPr marL="177800" indent="-177800" algn="l">
              <a:spcBef>
                <a:spcPct val="0"/>
              </a:spcBef>
            </a:pPr>
            <a:r>
              <a:rPr lang="en-US" sz="1600" b="1">
                <a:latin typeface="Arial" charset="0"/>
              </a:rPr>
              <a:t>Red = flammable/ combustible</a:t>
            </a:r>
          </a:p>
          <a:p>
            <a:pPr marL="177800" indent="-177800" algn="l">
              <a:spcBef>
                <a:spcPct val="0"/>
              </a:spcBef>
            </a:pPr>
            <a:r>
              <a:rPr lang="en-US" sz="1600" b="1">
                <a:latin typeface="Arial" charset="0"/>
              </a:rPr>
              <a:t>Flame = flammable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2202"/>
                                        </p:tgtEl>
                                        <p:attrNameLst>
                                          <p:attrName>style.visibility</p:attrName>
                                        </p:attrNameLst>
                                      </p:cBhvr>
                                      <p:to>
                                        <p:strVal val="visible"/>
                                      </p:to>
                                    </p:set>
                                    <p:anim calcmode="lin" valueType="num">
                                      <p:cBhvr>
                                        <p:cTn id="7" dur="500" fill="hold"/>
                                        <p:tgtEl>
                                          <p:spTgt spid="92202"/>
                                        </p:tgtEl>
                                        <p:attrNameLst>
                                          <p:attrName>ppt_w</p:attrName>
                                        </p:attrNameLst>
                                      </p:cBhvr>
                                      <p:tavLst>
                                        <p:tav tm="0">
                                          <p:val>
                                            <p:fltVal val="0"/>
                                          </p:val>
                                        </p:tav>
                                        <p:tav tm="100000">
                                          <p:val>
                                            <p:strVal val="#ppt_w"/>
                                          </p:val>
                                        </p:tav>
                                      </p:tavLst>
                                    </p:anim>
                                    <p:anim calcmode="lin" valueType="num">
                                      <p:cBhvr>
                                        <p:cTn id="8" dur="500" fill="hold"/>
                                        <p:tgtEl>
                                          <p:spTgt spid="92202"/>
                                        </p:tgtEl>
                                        <p:attrNameLst>
                                          <p:attrName>ppt_h</p:attrName>
                                        </p:attrNameLst>
                                      </p:cBhvr>
                                      <p:tavLst>
                                        <p:tav tm="0">
                                          <p:val>
                                            <p:fltVal val="0"/>
                                          </p:val>
                                        </p:tav>
                                        <p:tav tm="100000">
                                          <p:val>
                                            <p:strVal val="#ppt_h"/>
                                          </p:val>
                                        </p:tav>
                                      </p:tavLst>
                                    </p:anim>
                                    <p:anim calcmode="lin" valueType="num">
                                      <p:cBhvr>
                                        <p:cTn id="9" dur="500" fill="hold"/>
                                        <p:tgtEl>
                                          <p:spTgt spid="92202"/>
                                        </p:tgtEl>
                                        <p:attrNameLst>
                                          <p:attrName>ppt_x</p:attrName>
                                        </p:attrNameLst>
                                      </p:cBhvr>
                                      <p:tavLst>
                                        <p:tav tm="0">
                                          <p:val>
                                            <p:fltVal val="0.5"/>
                                          </p:val>
                                        </p:tav>
                                        <p:tav tm="100000">
                                          <p:val>
                                            <p:strVal val="#ppt_x"/>
                                          </p:val>
                                        </p:tav>
                                      </p:tavLst>
                                    </p:anim>
                                    <p:anim calcmode="lin" valueType="num">
                                      <p:cBhvr>
                                        <p:cTn id="10" dur="500" fill="hold"/>
                                        <p:tgtEl>
                                          <p:spTgt spid="922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2" grpId="0" animBg="1"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11" name="Rectangle 27"/>
          <p:cNvSpPr>
            <a:spLocks noChangeArrowheads="1"/>
          </p:cNvSpPr>
          <p:nvPr/>
        </p:nvSpPr>
        <p:spPr bwMode="auto">
          <a:xfrm>
            <a:off x="1304925" y="2052638"/>
            <a:ext cx="4991100" cy="1841500"/>
          </a:xfrm>
          <a:prstGeom prst="rect">
            <a:avLst/>
          </a:prstGeom>
          <a:solidFill>
            <a:srgbClr val="0000FF"/>
          </a:solidFill>
          <a:ln w="9525">
            <a:noFill/>
            <a:miter lim="800000"/>
            <a:headEnd/>
            <a:tailEnd/>
          </a:ln>
          <a:effectLst/>
        </p:spPr>
        <p:txBody>
          <a:bodyPr wrap="none" anchor="ctr"/>
          <a:lstStyle/>
          <a:p>
            <a:endParaRPr lang="en-US"/>
          </a:p>
        </p:txBody>
      </p:sp>
      <p:sp>
        <p:nvSpPr>
          <p:cNvPr id="93212" name="Rectangle 28"/>
          <p:cNvSpPr>
            <a:spLocks noChangeArrowheads="1"/>
          </p:cNvSpPr>
          <p:nvPr/>
        </p:nvSpPr>
        <p:spPr bwMode="auto">
          <a:xfrm>
            <a:off x="1101725" y="1849438"/>
            <a:ext cx="5349875" cy="2189162"/>
          </a:xfrm>
          <a:prstGeom prst="rect">
            <a:avLst/>
          </a:prstGeom>
          <a:noFill/>
          <a:ln w="9525">
            <a:solidFill>
              <a:schemeClr val="hlink"/>
            </a:solidFill>
            <a:prstDash val="dash"/>
            <a:miter lim="800000"/>
            <a:headEnd/>
            <a:tailEnd/>
          </a:ln>
          <a:effectLst/>
        </p:spPr>
        <p:txBody>
          <a:bodyPr wrap="none" anchor="ctr"/>
          <a:lstStyle/>
          <a:p>
            <a:endParaRPr lang="en-US"/>
          </a:p>
        </p:txBody>
      </p:sp>
      <p:pic>
        <p:nvPicPr>
          <p:cNvPr id="93215" name="Picture 31" descr="ppt-4flamesolid                                                0000A454&#10;Diane's HD                     ABA78158:"/>
          <p:cNvPicPr>
            <a:picLocks noChangeAspect="1" noChangeArrowheads="1"/>
          </p:cNvPicPr>
          <p:nvPr/>
        </p:nvPicPr>
        <p:blipFill>
          <a:blip r:embed="rId2" r:link="rId3" cstate="print"/>
          <a:srcRect/>
          <a:stretch>
            <a:fillRect/>
          </a:stretch>
        </p:blipFill>
        <p:spPr bwMode="auto">
          <a:xfrm>
            <a:off x="1333500" y="2185988"/>
            <a:ext cx="1709738" cy="1589087"/>
          </a:xfrm>
          <a:prstGeom prst="rect">
            <a:avLst/>
          </a:prstGeom>
          <a:noFill/>
        </p:spPr>
      </p:pic>
      <p:pic>
        <p:nvPicPr>
          <p:cNvPr id="93216" name="Picture 32" descr="&#10;ppt-4spont                                                     0000A454&#10;Diane's HD                     ABA78158:"/>
          <p:cNvPicPr>
            <a:picLocks noChangeAspect="1" noChangeArrowheads="1"/>
          </p:cNvPicPr>
          <p:nvPr/>
        </p:nvPicPr>
        <p:blipFill>
          <a:blip r:embed="rId4" r:link="rId5" cstate="print"/>
          <a:srcRect/>
          <a:stretch>
            <a:fillRect/>
          </a:stretch>
        </p:blipFill>
        <p:spPr bwMode="auto">
          <a:xfrm>
            <a:off x="3009900" y="2179638"/>
            <a:ext cx="1673225" cy="1611312"/>
          </a:xfrm>
          <a:prstGeom prst="rect">
            <a:avLst/>
          </a:prstGeom>
          <a:noFill/>
        </p:spPr>
      </p:pic>
      <p:pic>
        <p:nvPicPr>
          <p:cNvPr id="93217" name="Picture 33" descr=" ppt-4dang                                                      0000A454&#10;Diane's HD                     ABA78158:"/>
          <p:cNvPicPr>
            <a:picLocks noChangeAspect="1" noChangeArrowheads="1"/>
          </p:cNvPicPr>
          <p:nvPr/>
        </p:nvPicPr>
        <p:blipFill>
          <a:blip r:embed="rId6" r:link="rId7" cstate="print"/>
          <a:srcRect/>
          <a:stretch>
            <a:fillRect/>
          </a:stretch>
        </p:blipFill>
        <p:spPr bwMode="auto">
          <a:xfrm>
            <a:off x="4637088" y="2166938"/>
            <a:ext cx="1630362" cy="1617662"/>
          </a:xfrm>
          <a:prstGeom prst="rect">
            <a:avLst/>
          </a:prstGeom>
          <a:noFill/>
        </p:spPr>
      </p:pic>
      <p:sp>
        <p:nvSpPr>
          <p:cNvPr id="93218" name="Text Box 34"/>
          <p:cNvSpPr txBox="1">
            <a:spLocks noChangeArrowheads="1"/>
          </p:cNvSpPr>
          <p:nvPr/>
        </p:nvSpPr>
        <p:spPr bwMode="auto">
          <a:xfrm>
            <a:off x="354013" y="5524500"/>
            <a:ext cx="8789987" cy="762000"/>
          </a:xfrm>
          <a:prstGeom prst="rect">
            <a:avLst/>
          </a:prstGeom>
          <a:noFill/>
          <a:ln w="9525">
            <a:noFill/>
            <a:miter lim="800000"/>
            <a:headEnd/>
            <a:tailEnd/>
          </a:ln>
          <a:effectLst/>
        </p:spPr>
        <p:txBody>
          <a:bodyPr>
            <a:spAutoFit/>
          </a:bodyPr>
          <a:lstStyle/>
          <a:p>
            <a:pPr algn="l">
              <a:spcBef>
                <a:spcPct val="50000"/>
              </a:spcBef>
              <a:buFontTx/>
              <a:buNone/>
              <a:tabLst>
                <a:tab pos="1892300" algn="l"/>
              </a:tabLst>
            </a:pPr>
            <a:r>
              <a:rPr lang="en-US" b="1">
                <a:solidFill>
                  <a:srgbClr val="00FF00"/>
                </a:solidFill>
                <a:latin typeface="Arial" charset="0"/>
              </a:rPr>
              <a:t>EXAMPLES: </a:t>
            </a:r>
            <a:r>
              <a:rPr lang="en-US" sz="2000" b="1">
                <a:solidFill>
                  <a:schemeClr val="tx2"/>
                </a:solidFill>
                <a:latin typeface="Arial" charset="0"/>
              </a:rPr>
              <a:t>Nitrocellulose, Magnesium turning, Calcium carbide, 	Potassium, Sodium metal, Self-heating material</a:t>
            </a:r>
            <a:endParaRPr lang="en-US">
              <a:latin typeface="Times New Roman" pitchFamily="18" charset="0"/>
            </a:endParaRPr>
          </a:p>
        </p:txBody>
      </p:sp>
      <p:sp>
        <p:nvSpPr>
          <p:cNvPr id="93219" name="Text Box 35"/>
          <p:cNvSpPr txBox="1">
            <a:spLocks noChangeArrowheads="1"/>
          </p:cNvSpPr>
          <p:nvPr/>
        </p:nvSpPr>
        <p:spPr bwMode="auto">
          <a:xfrm>
            <a:off x="260350" y="974725"/>
            <a:ext cx="6748463" cy="822325"/>
          </a:xfrm>
          <a:prstGeom prst="rect">
            <a:avLst/>
          </a:prstGeom>
          <a:noFill/>
          <a:ln w="9525">
            <a:noFill/>
            <a:miter lim="800000"/>
            <a:headEnd/>
            <a:tailEnd/>
          </a:ln>
          <a:effectLst/>
        </p:spPr>
        <p:txBody>
          <a:bodyPr>
            <a:spAutoFit/>
          </a:bodyPr>
          <a:lstStyle/>
          <a:p>
            <a:pPr algn="l">
              <a:spcBef>
                <a:spcPct val="50000"/>
              </a:spcBef>
              <a:buFontTx/>
              <a:buNone/>
              <a:tabLst>
                <a:tab pos="1485900" algn="l"/>
              </a:tabLst>
            </a:pPr>
            <a:r>
              <a:rPr lang="en-US" b="1">
                <a:solidFill>
                  <a:schemeClr val="tx2"/>
                </a:solidFill>
                <a:latin typeface="Arial" charset="0"/>
              </a:rPr>
              <a:t>CLASS 4: 	Flammable Solids, Spontaneously Combustible &amp; Dangerous When Wet</a:t>
            </a:r>
            <a:endParaRPr lang="en-US" b="1">
              <a:solidFill>
                <a:srgbClr val="FFCC00"/>
              </a:solidFill>
              <a:latin typeface="Arial" charset="0"/>
            </a:endParaRPr>
          </a:p>
        </p:txBody>
      </p:sp>
      <p:sp>
        <p:nvSpPr>
          <p:cNvPr id="93220" name="AutoShape 36"/>
          <p:cNvSpPr>
            <a:spLocks/>
          </p:cNvSpPr>
          <p:nvPr/>
        </p:nvSpPr>
        <p:spPr bwMode="auto">
          <a:xfrm flipH="1">
            <a:off x="3360738" y="4210050"/>
            <a:ext cx="2892425" cy="1098550"/>
          </a:xfrm>
          <a:prstGeom prst="borderCallout1">
            <a:avLst>
              <a:gd name="adj1" fmla="val 89593"/>
              <a:gd name="adj2" fmla="val 102634"/>
              <a:gd name="adj3" fmla="val -88292"/>
              <a:gd name="adj4" fmla="val 102634"/>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DIVISION 4.2:</a:t>
            </a:r>
          </a:p>
          <a:p>
            <a:pPr marL="177800" indent="-177800" algn="l">
              <a:spcBef>
                <a:spcPct val="0"/>
              </a:spcBef>
            </a:pPr>
            <a:r>
              <a:rPr lang="en-US" sz="1600" b="1">
                <a:latin typeface="Arial" charset="0"/>
              </a:rPr>
              <a:t>White over red = spontaneous combustion</a:t>
            </a:r>
          </a:p>
          <a:p>
            <a:pPr marL="177800" indent="-177800" algn="l">
              <a:spcBef>
                <a:spcPct val="0"/>
              </a:spcBef>
            </a:pPr>
            <a:r>
              <a:rPr lang="en-US" sz="1600" b="1">
                <a:latin typeface="Arial" charset="0"/>
              </a:rPr>
              <a:t>Flame = flammable</a:t>
            </a:r>
          </a:p>
        </p:txBody>
      </p:sp>
      <p:sp>
        <p:nvSpPr>
          <p:cNvPr id="93221" name="Rectangle 37"/>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3222" name="AutoShape 38"/>
          <p:cNvSpPr>
            <a:spLocks/>
          </p:cNvSpPr>
          <p:nvPr/>
        </p:nvSpPr>
        <p:spPr bwMode="auto">
          <a:xfrm flipH="1">
            <a:off x="393700" y="4208463"/>
            <a:ext cx="2740025" cy="1098550"/>
          </a:xfrm>
          <a:prstGeom prst="borderCallout3">
            <a:avLst>
              <a:gd name="adj1" fmla="val 10403"/>
              <a:gd name="adj2" fmla="val 102778"/>
              <a:gd name="adj3" fmla="val 10403"/>
              <a:gd name="adj4" fmla="val 106486"/>
              <a:gd name="adj5" fmla="val -44796"/>
              <a:gd name="adj6" fmla="val 106486"/>
              <a:gd name="adj7" fmla="val -100574"/>
              <a:gd name="adj8" fmla="val 60255"/>
            </a:avLst>
          </a:prstGeom>
          <a:noFill/>
          <a:ln w="28575">
            <a:solidFill>
              <a:srgbClr val="00FF00"/>
            </a:solidFill>
            <a:miter lim="800000"/>
            <a:headEnd/>
            <a:tailEnd type="triangle" w="med" len="med"/>
          </a:ln>
          <a:effectLst/>
        </p:spPr>
        <p:txBody>
          <a:bodyPr>
            <a:spAutoFit/>
          </a:bodyPr>
          <a:lstStyle/>
          <a:p>
            <a:pPr marL="169863" indent="-169863" algn="l">
              <a:spcBef>
                <a:spcPct val="0"/>
              </a:spcBef>
              <a:buFontTx/>
              <a:buNone/>
            </a:pPr>
            <a:r>
              <a:rPr lang="en-US" sz="1600" b="1">
                <a:latin typeface="Arial" charset="0"/>
              </a:rPr>
              <a:t>DIVISION 4.1:</a:t>
            </a:r>
          </a:p>
          <a:p>
            <a:pPr marL="169863" indent="-169863" algn="l">
              <a:spcBef>
                <a:spcPct val="0"/>
              </a:spcBef>
            </a:pPr>
            <a:r>
              <a:rPr lang="en-US" sz="1600" b="1">
                <a:latin typeface="Arial" charset="0"/>
              </a:rPr>
              <a:t>White with red stripes =  flammable solid</a:t>
            </a:r>
          </a:p>
          <a:p>
            <a:pPr marL="169863" indent="-169863" algn="l">
              <a:spcBef>
                <a:spcPct val="0"/>
              </a:spcBef>
            </a:pPr>
            <a:r>
              <a:rPr lang="en-US" sz="1600" b="1">
                <a:latin typeface="Arial" charset="0"/>
              </a:rPr>
              <a:t>Flame = flammable</a:t>
            </a:r>
          </a:p>
        </p:txBody>
      </p:sp>
      <p:sp>
        <p:nvSpPr>
          <p:cNvPr id="93223" name="AutoShape 39"/>
          <p:cNvSpPr>
            <a:spLocks/>
          </p:cNvSpPr>
          <p:nvPr/>
        </p:nvSpPr>
        <p:spPr bwMode="auto">
          <a:xfrm>
            <a:off x="6524625" y="4191000"/>
            <a:ext cx="2314575" cy="1098550"/>
          </a:xfrm>
          <a:prstGeom prst="borderCallout3">
            <a:avLst>
              <a:gd name="adj1" fmla="val 10403"/>
              <a:gd name="adj2" fmla="val 103292"/>
              <a:gd name="adj3" fmla="val 10403"/>
              <a:gd name="adj4" fmla="val 106449"/>
              <a:gd name="adj5" fmla="val -45954"/>
              <a:gd name="adj6" fmla="val 106449"/>
              <a:gd name="adj7" fmla="val -102602"/>
              <a:gd name="adj8" fmla="val -18380"/>
            </a:avLst>
          </a:prstGeom>
          <a:noFill/>
          <a:ln w="28575">
            <a:solidFill>
              <a:srgbClr val="00FF00"/>
            </a:solidFill>
            <a:miter lim="800000"/>
            <a:headEnd/>
            <a:tailEnd type="triangle" w="med" len="med"/>
          </a:ln>
          <a:effectLst/>
        </p:spPr>
        <p:txBody>
          <a:bodyPr>
            <a:spAutoFit/>
          </a:bodyPr>
          <a:lstStyle/>
          <a:p>
            <a:pPr marL="169863" indent="-169863" algn="l">
              <a:spcBef>
                <a:spcPct val="0"/>
              </a:spcBef>
              <a:buFontTx/>
              <a:buNone/>
            </a:pPr>
            <a:r>
              <a:rPr lang="en-US" sz="1600" b="1">
                <a:latin typeface="Arial" charset="0"/>
              </a:rPr>
              <a:t>DIVISION 4.3:</a:t>
            </a:r>
          </a:p>
          <a:p>
            <a:pPr marL="169863" indent="-169863" algn="l">
              <a:spcBef>
                <a:spcPct val="0"/>
              </a:spcBef>
            </a:pPr>
            <a:r>
              <a:rPr lang="en-US" sz="1600" b="1">
                <a:latin typeface="Arial" charset="0"/>
              </a:rPr>
              <a:t>Blue = dangerous when wet</a:t>
            </a:r>
          </a:p>
          <a:p>
            <a:pPr marL="169863" indent="-169863" algn="l">
              <a:spcBef>
                <a:spcPct val="0"/>
              </a:spcBef>
            </a:pPr>
            <a:r>
              <a:rPr lang="en-US" sz="1600" b="1">
                <a:latin typeface="Arial" charset="0"/>
              </a:rPr>
              <a:t>Flame = flammable</a:t>
            </a:r>
          </a:p>
        </p:txBody>
      </p:sp>
      <p:sp>
        <p:nvSpPr>
          <p:cNvPr id="93224" name="Text Box 40"/>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3222"/>
                                        </p:tgtEl>
                                        <p:attrNameLst>
                                          <p:attrName>style.visibility</p:attrName>
                                        </p:attrNameLst>
                                      </p:cBhvr>
                                      <p:to>
                                        <p:strVal val="visible"/>
                                      </p:to>
                                    </p:set>
                                    <p:anim calcmode="lin" valueType="num">
                                      <p:cBhvr>
                                        <p:cTn id="7" dur="500" fill="hold"/>
                                        <p:tgtEl>
                                          <p:spTgt spid="93222"/>
                                        </p:tgtEl>
                                        <p:attrNameLst>
                                          <p:attrName>ppt_w</p:attrName>
                                        </p:attrNameLst>
                                      </p:cBhvr>
                                      <p:tavLst>
                                        <p:tav tm="0">
                                          <p:val>
                                            <p:fltVal val="0"/>
                                          </p:val>
                                        </p:tav>
                                        <p:tav tm="100000">
                                          <p:val>
                                            <p:strVal val="#ppt_w"/>
                                          </p:val>
                                        </p:tav>
                                      </p:tavLst>
                                    </p:anim>
                                    <p:anim calcmode="lin" valueType="num">
                                      <p:cBhvr>
                                        <p:cTn id="8" dur="500" fill="hold"/>
                                        <p:tgtEl>
                                          <p:spTgt spid="93222"/>
                                        </p:tgtEl>
                                        <p:attrNameLst>
                                          <p:attrName>ppt_h</p:attrName>
                                        </p:attrNameLst>
                                      </p:cBhvr>
                                      <p:tavLst>
                                        <p:tav tm="0">
                                          <p:val>
                                            <p:fltVal val="0"/>
                                          </p:val>
                                        </p:tav>
                                        <p:tav tm="100000">
                                          <p:val>
                                            <p:strVal val="#ppt_h"/>
                                          </p:val>
                                        </p:tav>
                                      </p:tavLst>
                                    </p:anim>
                                    <p:anim calcmode="lin" valueType="num">
                                      <p:cBhvr>
                                        <p:cTn id="9" dur="500" fill="hold"/>
                                        <p:tgtEl>
                                          <p:spTgt spid="93222"/>
                                        </p:tgtEl>
                                        <p:attrNameLst>
                                          <p:attrName>ppt_x</p:attrName>
                                        </p:attrNameLst>
                                      </p:cBhvr>
                                      <p:tavLst>
                                        <p:tav tm="0">
                                          <p:val>
                                            <p:fltVal val="0.5"/>
                                          </p:val>
                                        </p:tav>
                                        <p:tav tm="100000">
                                          <p:val>
                                            <p:strVal val="#ppt_x"/>
                                          </p:val>
                                        </p:tav>
                                      </p:tavLst>
                                    </p:anim>
                                    <p:anim calcmode="lin" valueType="num">
                                      <p:cBhvr>
                                        <p:cTn id="10" dur="500" fill="hold"/>
                                        <p:tgtEl>
                                          <p:spTgt spid="93222"/>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93220"/>
                                        </p:tgtEl>
                                        <p:attrNameLst>
                                          <p:attrName>style.visibility</p:attrName>
                                        </p:attrNameLst>
                                      </p:cBhvr>
                                      <p:to>
                                        <p:strVal val="visible"/>
                                      </p:to>
                                    </p:set>
                                    <p:anim calcmode="lin" valueType="num">
                                      <p:cBhvr>
                                        <p:cTn id="14" dur="500" fill="hold"/>
                                        <p:tgtEl>
                                          <p:spTgt spid="93220"/>
                                        </p:tgtEl>
                                        <p:attrNameLst>
                                          <p:attrName>ppt_w</p:attrName>
                                        </p:attrNameLst>
                                      </p:cBhvr>
                                      <p:tavLst>
                                        <p:tav tm="0">
                                          <p:val>
                                            <p:fltVal val="0"/>
                                          </p:val>
                                        </p:tav>
                                        <p:tav tm="100000">
                                          <p:val>
                                            <p:strVal val="#ppt_w"/>
                                          </p:val>
                                        </p:tav>
                                      </p:tavLst>
                                    </p:anim>
                                    <p:anim calcmode="lin" valueType="num">
                                      <p:cBhvr>
                                        <p:cTn id="15" dur="500" fill="hold"/>
                                        <p:tgtEl>
                                          <p:spTgt spid="93220"/>
                                        </p:tgtEl>
                                        <p:attrNameLst>
                                          <p:attrName>ppt_h</p:attrName>
                                        </p:attrNameLst>
                                      </p:cBhvr>
                                      <p:tavLst>
                                        <p:tav tm="0">
                                          <p:val>
                                            <p:fltVal val="0"/>
                                          </p:val>
                                        </p:tav>
                                        <p:tav tm="100000">
                                          <p:val>
                                            <p:strVal val="#ppt_h"/>
                                          </p:val>
                                        </p:tav>
                                      </p:tavLst>
                                    </p:anim>
                                    <p:anim calcmode="lin" valueType="num">
                                      <p:cBhvr>
                                        <p:cTn id="16" dur="500" fill="hold"/>
                                        <p:tgtEl>
                                          <p:spTgt spid="93220"/>
                                        </p:tgtEl>
                                        <p:attrNameLst>
                                          <p:attrName>ppt_x</p:attrName>
                                        </p:attrNameLst>
                                      </p:cBhvr>
                                      <p:tavLst>
                                        <p:tav tm="0">
                                          <p:val>
                                            <p:fltVal val="0.5"/>
                                          </p:val>
                                        </p:tav>
                                        <p:tav tm="100000">
                                          <p:val>
                                            <p:strVal val="#ppt_x"/>
                                          </p:val>
                                        </p:tav>
                                      </p:tavLst>
                                    </p:anim>
                                    <p:anim calcmode="lin" valueType="num">
                                      <p:cBhvr>
                                        <p:cTn id="17" dur="500" fill="hold"/>
                                        <p:tgtEl>
                                          <p:spTgt spid="93220"/>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93223"/>
                                        </p:tgtEl>
                                        <p:attrNameLst>
                                          <p:attrName>style.visibility</p:attrName>
                                        </p:attrNameLst>
                                      </p:cBhvr>
                                      <p:to>
                                        <p:strVal val="visible"/>
                                      </p:to>
                                    </p:set>
                                    <p:anim calcmode="lin" valueType="num">
                                      <p:cBhvr>
                                        <p:cTn id="21" dur="500" fill="hold"/>
                                        <p:tgtEl>
                                          <p:spTgt spid="93223"/>
                                        </p:tgtEl>
                                        <p:attrNameLst>
                                          <p:attrName>ppt_w</p:attrName>
                                        </p:attrNameLst>
                                      </p:cBhvr>
                                      <p:tavLst>
                                        <p:tav tm="0">
                                          <p:val>
                                            <p:fltVal val="0"/>
                                          </p:val>
                                        </p:tav>
                                        <p:tav tm="100000">
                                          <p:val>
                                            <p:strVal val="#ppt_w"/>
                                          </p:val>
                                        </p:tav>
                                      </p:tavLst>
                                    </p:anim>
                                    <p:anim calcmode="lin" valueType="num">
                                      <p:cBhvr>
                                        <p:cTn id="22" dur="500" fill="hold"/>
                                        <p:tgtEl>
                                          <p:spTgt spid="93223"/>
                                        </p:tgtEl>
                                        <p:attrNameLst>
                                          <p:attrName>ppt_h</p:attrName>
                                        </p:attrNameLst>
                                      </p:cBhvr>
                                      <p:tavLst>
                                        <p:tav tm="0">
                                          <p:val>
                                            <p:fltVal val="0"/>
                                          </p:val>
                                        </p:tav>
                                        <p:tav tm="100000">
                                          <p:val>
                                            <p:strVal val="#ppt_h"/>
                                          </p:val>
                                        </p:tav>
                                      </p:tavLst>
                                    </p:anim>
                                    <p:anim calcmode="lin" valueType="num">
                                      <p:cBhvr>
                                        <p:cTn id="23" dur="500" fill="hold"/>
                                        <p:tgtEl>
                                          <p:spTgt spid="93223"/>
                                        </p:tgtEl>
                                        <p:attrNameLst>
                                          <p:attrName>ppt_x</p:attrName>
                                        </p:attrNameLst>
                                      </p:cBhvr>
                                      <p:tavLst>
                                        <p:tav tm="0">
                                          <p:val>
                                            <p:fltVal val="0.5"/>
                                          </p:val>
                                        </p:tav>
                                        <p:tav tm="100000">
                                          <p:val>
                                            <p:strVal val="#ppt_x"/>
                                          </p:val>
                                        </p:tav>
                                      </p:tavLst>
                                    </p:anim>
                                    <p:anim calcmode="lin" valueType="num">
                                      <p:cBhvr>
                                        <p:cTn id="24" dur="500" fill="hold"/>
                                        <p:tgtEl>
                                          <p:spTgt spid="932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20" grpId="0" animBg="1" autoUpdateAnimBg="0"/>
      <p:bldP spid="93222" grpId="0" animBg="1" autoUpdateAnimBg="0"/>
      <p:bldP spid="93223" grpId="0" animBg="1"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35" name="Rectangle 27"/>
          <p:cNvSpPr>
            <a:spLocks noChangeArrowheads="1"/>
          </p:cNvSpPr>
          <p:nvPr/>
        </p:nvSpPr>
        <p:spPr bwMode="auto">
          <a:xfrm>
            <a:off x="3213100" y="1731963"/>
            <a:ext cx="1901825" cy="3652837"/>
          </a:xfrm>
          <a:prstGeom prst="rect">
            <a:avLst/>
          </a:prstGeom>
          <a:solidFill>
            <a:srgbClr val="0000FF"/>
          </a:solidFill>
          <a:ln w="9525">
            <a:noFill/>
            <a:miter lim="800000"/>
            <a:headEnd/>
            <a:tailEnd/>
          </a:ln>
          <a:effectLst/>
        </p:spPr>
        <p:txBody>
          <a:bodyPr wrap="none" anchor="ctr"/>
          <a:lstStyle/>
          <a:p>
            <a:endParaRPr lang="en-US"/>
          </a:p>
        </p:txBody>
      </p:sp>
      <p:pic>
        <p:nvPicPr>
          <p:cNvPr id="94236" name="Picture 28" descr="ppt-5.1                                                        0000A454&#10;Diane's HD                     ABA78158:"/>
          <p:cNvPicPr>
            <a:picLocks noChangeAspect="1" noChangeArrowheads="1"/>
          </p:cNvPicPr>
          <p:nvPr/>
        </p:nvPicPr>
        <p:blipFill>
          <a:blip r:embed="rId2" r:link="rId3" cstate="print"/>
          <a:srcRect/>
          <a:stretch>
            <a:fillRect/>
          </a:stretch>
        </p:blipFill>
        <p:spPr bwMode="auto">
          <a:xfrm>
            <a:off x="3373438" y="1847850"/>
            <a:ext cx="1709737" cy="1627188"/>
          </a:xfrm>
          <a:prstGeom prst="rect">
            <a:avLst/>
          </a:prstGeom>
          <a:noFill/>
        </p:spPr>
      </p:pic>
      <p:pic>
        <p:nvPicPr>
          <p:cNvPr id="94237" name="Picture 29" descr="ppt-5.2                                                        0000A454&#10;Diane's HD                     ABA78158:"/>
          <p:cNvPicPr>
            <a:picLocks noChangeAspect="1" noChangeArrowheads="1"/>
          </p:cNvPicPr>
          <p:nvPr/>
        </p:nvPicPr>
        <p:blipFill>
          <a:blip r:embed="rId4" r:link="rId5" cstate="print"/>
          <a:srcRect/>
          <a:stretch>
            <a:fillRect/>
          </a:stretch>
        </p:blipFill>
        <p:spPr bwMode="auto">
          <a:xfrm>
            <a:off x="3402013" y="3641725"/>
            <a:ext cx="1673225" cy="1574800"/>
          </a:xfrm>
          <a:prstGeom prst="rect">
            <a:avLst/>
          </a:prstGeom>
          <a:noFill/>
        </p:spPr>
      </p:pic>
      <p:sp>
        <p:nvSpPr>
          <p:cNvPr id="94238" name="Text Box 30"/>
          <p:cNvSpPr txBox="1">
            <a:spLocks noChangeArrowheads="1"/>
          </p:cNvSpPr>
          <p:nvPr/>
        </p:nvSpPr>
        <p:spPr bwMode="auto">
          <a:xfrm>
            <a:off x="265113" y="1662113"/>
            <a:ext cx="2727325" cy="16160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rgbClr val="00FF00"/>
                </a:solidFill>
                <a:latin typeface="Arial" charset="0"/>
              </a:rPr>
              <a:t>OXIDIZER (5.1) EXAMPLES:</a:t>
            </a:r>
            <a:r>
              <a:rPr lang="en-US" b="1">
                <a:solidFill>
                  <a:srgbClr val="00FF00"/>
                </a:solidFill>
                <a:latin typeface="Arial" charset="0"/>
              </a:rPr>
              <a:t> </a:t>
            </a:r>
            <a:r>
              <a:rPr lang="en-US" sz="2000" b="1">
                <a:solidFill>
                  <a:schemeClr val="tx2"/>
                </a:solidFill>
                <a:latin typeface="Arial" charset="0"/>
              </a:rPr>
              <a:t>Hydrogen peroxide, Potassium nitrate, Sodium persulfate</a:t>
            </a:r>
            <a:endParaRPr lang="en-US" sz="1800">
              <a:latin typeface="Times New Roman" pitchFamily="18" charset="0"/>
            </a:endParaRPr>
          </a:p>
        </p:txBody>
      </p:sp>
      <p:sp>
        <p:nvSpPr>
          <p:cNvPr id="94239" name="AutoShape 31"/>
          <p:cNvSpPr>
            <a:spLocks/>
          </p:cNvSpPr>
          <p:nvPr/>
        </p:nvSpPr>
        <p:spPr bwMode="auto">
          <a:xfrm flipH="1">
            <a:off x="5800725" y="3322638"/>
            <a:ext cx="2986088" cy="2076450"/>
          </a:xfrm>
          <a:prstGeom prst="borderCallout1">
            <a:avLst>
              <a:gd name="adj1" fmla="val -2968"/>
              <a:gd name="adj2" fmla="val 3824"/>
              <a:gd name="adj3" fmla="val -2968"/>
              <a:gd name="adj4" fmla="val 115681"/>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DIVISIONS 5.1 &amp; 5.2:</a:t>
            </a:r>
          </a:p>
          <a:p>
            <a:pPr marL="177800" indent="-177800" algn="l">
              <a:spcBef>
                <a:spcPct val="0"/>
              </a:spcBef>
            </a:pPr>
            <a:r>
              <a:rPr lang="en-US" sz="1600" b="1">
                <a:latin typeface="Arial" charset="0"/>
              </a:rPr>
              <a:t>Yellow indicates oxidizer (including oxygen) or organic peroxide</a:t>
            </a:r>
          </a:p>
          <a:p>
            <a:pPr marL="177800" indent="-177800" algn="l">
              <a:spcBef>
                <a:spcPct val="0"/>
              </a:spcBef>
            </a:pPr>
            <a:endParaRPr lang="en-US" sz="1600" b="1">
              <a:latin typeface="Arial" charset="0"/>
            </a:endParaRPr>
          </a:p>
          <a:p>
            <a:pPr marL="177800" indent="-177800" algn="l">
              <a:spcBef>
                <a:spcPct val="0"/>
              </a:spcBef>
            </a:pPr>
            <a:r>
              <a:rPr lang="en-US" sz="1600" b="1">
                <a:latin typeface="Arial" charset="0"/>
              </a:rPr>
              <a:t>Circle with flame indicates oxidizing material or organic peroxide</a:t>
            </a:r>
            <a:endParaRPr lang="en-US" sz="1400">
              <a:latin typeface="Times New Roman" pitchFamily="18" charset="0"/>
            </a:endParaRPr>
          </a:p>
        </p:txBody>
      </p:sp>
      <p:sp>
        <p:nvSpPr>
          <p:cNvPr id="94240" name="Rectangle 32"/>
          <p:cNvSpPr>
            <a:spLocks noChangeArrowheads="1"/>
          </p:cNvSpPr>
          <p:nvPr/>
        </p:nvSpPr>
        <p:spPr bwMode="auto">
          <a:xfrm>
            <a:off x="3014663" y="1495425"/>
            <a:ext cx="2274887" cy="4114800"/>
          </a:xfrm>
          <a:prstGeom prst="rect">
            <a:avLst/>
          </a:prstGeom>
          <a:noFill/>
          <a:ln w="9525">
            <a:solidFill>
              <a:schemeClr val="hlink"/>
            </a:solidFill>
            <a:prstDash val="dash"/>
            <a:miter lim="800000"/>
            <a:headEnd/>
            <a:tailEnd/>
          </a:ln>
          <a:effectLst/>
        </p:spPr>
        <p:txBody>
          <a:bodyPr wrap="none" anchor="ctr"/>
          <a:lstStyle/>
          <a:p>
            <a:endParaRPr lang="en-US"/>
          </a:p>
        </p:txBody>
      </p:sp>
      <p:sp>
        <p:nvSpPr>
          <p:cNvPr id="94243" name="Text Box 35"/>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5: Oxidizer/Organic Peroxide</a:t>
            </a:r>
            <a:endParaRPr lang="en-US" b="1">
              <a:solidFill>
                <a:srgbClr val="FFCC00"/>
              </a:solidFill>
              <a:latin typeface="Arial" charset="0"/>
            </a:endParaRPr>
          </a:p>
        </p:txBody>
      </p:sp>
      <p:sp>
        <p:nvSpPr>
          <p:cNvPr id="94244" name="Rectangle 36"/>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4245" name="Text Box 3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
        <p:nvSpPr>
          <p:cNvPr id="94246" name="Text Box 38"/>
          <p:cNvSpPr txBox="1">
            <a:spLocks noChangeArrowheads="1"/>
          </p:cNvSpPr>
          <p:nvPr/>
        </p:nvSpPr>
        <p:spPr bwMode="auto">
          <a:xfrm>
            <a:off x="265113" y="3438525"/>
            <a:ext cx="2439987" cy="2530475"/>
          </a:xfrm>
          <a:prstGeom prst="rect">
            <a:avLst/>
          </a:prstGeom>
          <a:noFill/>
          <a:ln w="9525">
            <a:noFill/>
            <a:miter lim="800000"/>
            <a:headEnd/>
            <a:tailEnd/>
          </a:ln>
          <a:effectLst/>
        </p:spPr>
        <p:txBody>
          <a:bodyPr>
            <a:spAutoFit/>
          </a:bodyPr>
          <a:lstStyle/>
          <a:p>
            <a:pPr algn="l">
              <a:spcBef>
                <a:spcPct val="50000"/>
              </a:spcBef>
              <a:buFontTx/>
              <a:buNone/>
            </a:pPr>
            <a:r>
              <a:rPr lang="en-US" sz="2000" b="1">
                <a:solidFill>
                  <a:srgbClr val="00FF00"/>
                </a:solidFill>
                <a:latin typeface="Arial" charset="0"/>
              </a:rPr>
              <a:t>ORGANIC PEROXIDE (5.2) EXAMPLES:</a:t>
            </a:r>
            <a:r>
              <a:rPr lang="en-US" b="1">
                <a:solidFill>
                  <a:srgbClr val="00FF00"/>
                </a:solidFill>
                <a:latin typeface="Arial" charset="0"/>
              </a:rPr>
              <a:t> </a:t>
            </a:r>
            <a:r>
              <a:rPr lang="en-US" sz="2000" b="1">
                <a:solidFill>
                  <a:schemeClr val="tx2"/>
                </a:solidFill>
                <a:latin typeface="Arial" charset="0"/>
              </a:rPr>
              <a:t>Dibenzoyl peroxide, Methyl ethyl ketone peroxide (MEKP), Peroxyacetic acid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4239"/>
                                        </p:tgtEl>
                                        <p:attrNameLst>
                                          <p:attrName>style.visibility</p:attrName>
                                        </p:attrNameLst>
                                      </p:cBhvr>
                                      <p:to>
                                        <p:strVal val="visible"/>
                                      </p:to>
                                    </p:set>
                                    <p:anim calcmode="lin" valueType="num">
                                      <p:cBhvr>
                                        <p:cTn id="7" dur="500" fill="hold"/>
                                        <p:tgtEl>
                                          <p:spTgt spid="94239"/>
                                        </p:tgtEl>
                                        <p:attrNameLst>
                                          <p:attrName>ppt_w</p:attrName>
                                        </p:attrNameLst>
                                      </p:cBhvr>
                                      <p:tavLst>
                                        <p:tav tm="0">
                                          <p:val>
                                            <p:fltVal val="0"/>
                                          </p:val>
                                        </p:tav>
                                        <p:tav tm="100000">
                                          <p:val>
                                            <p:strVal val="#ppt_w"/>
                                          </p:val>
                                        </p:tav>
                                      </p:tavLst>
                                    </p:anim>
                                    <p:anim calcmode="lin" valueType="num">
                                      <p:cBhvr>
                                        <p:cTn id="8" dur="500" fill="hold"/>
                                        <p:tgtEl>
                                          <p:spTgt spid="94239"/>
                                        </p:tgtEl>
                                        <p:attrNameLst>
                                          <p:attrName>ppt_h</p:attrName>
                                        </p:attrNameLst>
                                      </p:cBhvr>
                                      <p:tavLst>
                                        <p:tav tm="0">
                                          <p:val>
                                            <p:fltVal val="0"/>
                                          </p:val>
                                        </p:tav>
                                        <p:tav tm="100000">
                                          <p:val>
                                            <p:strVal val="#ppt_h"/>
                                          </p:val>
                                        </p:tav>
                                      </p:tavLst>
                                    </p:anim>
                                    <p:anim calcmode="lin" valueType="num">
                                      <p:cBhvr>
                                        <p:cTn id="9" dur="500" fill="hold"/>
                                        <p:tgtEl>
                                          <p:spTgt spid="94239"/>
                                        </p:tgtEl>
                                        <p:attrNameLst>
                                          <p:attrName>ppt_x</p:attrName>
                                        </p:attrNameLst>
                                      </p:cBhvr>
                                      <p:tavLst>
                                        <p:tav tm="0">
                                          <p:val>
                                            <p:fltVal val="0.5"/>
                                          </p:val>
                                        </p:tav>
                                        <p:tav tm="100000">
                                          <p:val>
                                            <p:strVal val="#ppt_x"/>
                                          </p:val>
                                        </p:tav>
                                      </p:tavLst>
                                    </p:anim>
                                    <p:anim calcmode="lin" valueType="num">
                                      <p:cBhvr>
                                        <p:cTn id="10" dur="500" fill="hold"/>
                                        <p:tgtEl>
                                          <p:spTgt spid="9423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39" grpId="0" animBg="1"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265113" y="5524500"/>
            <a:ext cx="8789987"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Chloropicrin (tear gas), Arsenic</a:t>
            </a:r>
          </a:p>
        </p:txBody>
      </p:sp>
      <p:sp>
        <p:nvSpPr>
          <p:cNvPr id="95236" name="Text Box 4"/>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6: Poison</a:t>
            </a:r>
            <a:endParaRPr lang="en-US" b="1">
              <a:solidFill>
                <a:srgbClr val="FFCC00"/>
              </a:solidFill>
              <a:latin typeface="Arial" charset="0"/>
            </a:endParaRPr>
          </a:p>
        </p:txBody>
      </p:sp>
      <p:sp>
        <p:nvSpPr>
          <p:cNvPr id="95237" name="Rectangle 5"/>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5262" name="Rectangle 30"/>
          <p:cNvSpPr>
            <a:spLocks noChangeArrowheads="1"/>
          </p:cNvSpPr>
          <p:nvPr/>
        </p:nvSpPr>
        <p:spPr bwMode="auto">
          <a:xfrm>
            <a:off x="1304925" y="2052638"/>
            <a:ext cx="5283200" cy="1841500"/>
          </a:xfrm>
          <a:prstGeom prst="rect">
            <a:avLst/>
          </a:prstGeom>
          <a:solidFill>
            <a:srgbClr val="0000FF"/>
          </a:solidFill>
          <a:ln w="9525">
            <a:noFill/>
            <a:miter lim="800000"/>
            <a:headEnd/>
            <a:tailEnd/>
          </a:ln>
          <a:effectLst/>
        </p:spPr>
        <p:txBody>
          <a:bodyPr wrap="none" anchor="ctr"/>
          <a:lstStyle/>
          <a:p>
            <a:endParaRPr lang="en-US"/>
          </a:p>
        </p:txBody>
      </p:sp>
      <p:sp>
        <p:nvSpPr>
          <p:cNvPr id="95263" name="Rectangle 31"/>
          <p:cNvSpPr>
            <a:spLocks noChangeArrowheads="1"/>
          </p:cNvSpPr>
          <p:nvPr/>
        </p:nvSpPr>
        <p:spPr bwMode="auto">
          <a:xfrm>
            <a:off x="1101725" y="1849438"/>
            <a:ext cx="5641975" cy="2189162"/>
          </a:xfrm>
          <a:prstGeom prst="rect">
            <a:avLst/>
          </a:prstGeom>
          <a:noFill/>
          <a:ln w="9525">
            <a:solidFill>
              <a:schemeClr val="hlink"/>
            </a:solidFill>
            <a:prstDash val="dash"/>
            <a:miter lim="800000"/>
            <a:headEnd/>
            <a:tailEnd/>
          </a:ln>
          <a:effectLst/>
        </p:spPr>
        <p:txBody>
          <a:bodyPr wrap="none" anchor="ctr"/>
          <a:lstStyle/>
          <a:p>
            <a:endParaRPr lang="en-US"/>
          </a:p>
        </p:txBody>
      </p:sp>
      <p:pic>
        <p:nvPicPr>
          <p:cNvPr id="95266" name="Picture 34" descr="ppt-6poison                                                    0000A454&#10;Diane's HD                     ABA78158:"/>
          <p:cNvPicPr>
            <a:picLocks noChangeAspect="1" noChangeArrowheads="1"/>
          </p:cNvPicPr>
          <p:nvPr/>
        </p:nvPicPr>
        <p:blipFill>
          <a:blip r:embed="rId2" r:link="rId3" cstate="print"/>
          <a:srcRect/>
          <a:stretch>
            <a:fillRect/>
          </a:stretch>
        </p:blipFill>
        <p:spPr bwMode="auto">
          <a:xfrm>
            <a:off x="2997200" y="2078038"/>
            <a:ext cx="1828800" cy="1695450"/>
          </a:xfrm>
          <a:prstGeom prst="rect">
            <a:avLst/>
          </a:prstGeom>
          <a:noFill/>
        </p:spPr>
      </p:pic>
      <p:pic>
        <p:nvPicPr>
          <p:cNvPr id="95267" name="Picture 35" descr=" ppt-6food                                                      0000A454&#10;Diane's HD                     ABA78158:"/>
          <p:cNvPicPr>
            <a:picLocks noChangeAspect="1" noChangeArrowheads="1"/>
          </p:cNvPicPr>
          <p:nvPr/>
        </p:nvPicPr>
        <p:blipFill>
          <a:blip r:embed="rId4" r:link="rId5" cstate="print"/>
          <a:srcRect/>
          <a:stretch>
            <a:fillRect/>
          </a:stretch>
        </p:blipFill>
        <p:spPr bwMode="auto">
          <a:xfrm>
            <a:off x="4826000" y="2103438"/>
            <a:ext cx="1765300" cy="1641475"/>
          </a:xfrm>
          <a:prstGeom prst="rect">
            <a:avLst/>
          </a:prstGeom>
          <a:noFill/>
        </p:spPr>
      </p:pic>
      <p:sp>
        <p:nvSpPr>
          <p:cNvPr id="95268" name="AutoShape 36"/>
          <p:cNvSpPr>
            <a:spLocks/>
          </p:cNvSpPr>
          <p:nvPr/>
        </p:nvSpPr>
        <p:spPr bwMode="auto">
          <a:xfrm>
            <a:off x="6105525" y="4181475"/>
            <a:ext cx="2844800" cy="1587500"/>
          </a:xfrm>
          <a:prstGeom prst="borderCallout3">
            <a:avLst>
              <a:gd name="adj1" fmla="val 7199"/>
              <a:gd name="adj2" fmla="val 102681"/>
              <a:gd name="adj3" fmla="val 7199"/>
              <a:gd name="adj4" fmla="val 107032"/>
              <a:gd name="adj5" fmla="val -32500"/>
              <a:gd name="adj6" fmla="val 107032"/>
              <a:gd name="adj7" fmla="val -72301"/>
              <a:gd name="adj8" fmla="val 5134"/>
            </a:avLst>
          </a:prstGeom>
          <a:noFill/>
          <a:ln w="28575">
            <a:solidFill>
              <a:srgbClr val="00FF00"/>
            </a:solidFill>
            <a:miter lim="800000"/>
            <a:headEnd/>
            <a:tailEnd type="triangle" w="med" len="med"/>
          </a:ln>
          <a:effectLst/>
        </p:spPr>
        <p:txBody>
          <a:bodyPr>
            <a:spAutoFit/>
          </a:bodyPr>
          <a:lstStyle/>
          <a:p>
            <a:pPr algn="l">
              <a:spcBef>
                <a:spcPct val="0"/>
              </a:spcBef>
              <a:buFontTx/>
              <a:buNone/>
              <a:tabLst>
                <a:tab pos="177800" algn="l"/>
              </a:tabLst>
            </a:pPr>
            <a:r>
              <a:rPr lang="en-US" sz="1600" b="1">
                <a:latin typeface="Arial" charset="0"/>
              </a:rPr>
              <a:t>KEEP AWAY FROM FOOD:</a:t>
            </a:r>
          </a:p>
          <a:p>
            <a:pPr algn="l">
              <a:spcBef>
                <a:spcPct val="0"/>
              </a:spcBef>
              <a:tabLst>
                <a:tab pos="177800" algn="l"/>
              </a:tabLst>
            </a:pPr>
            <a:r>
              <a:rPr lang="en-US" sz="1600" b="1">
                <a:latin typeface="Arial" charset="0"/>
              </a:rPr>
              <a:t> 	White = poisonous 	material</a:t>
            </a:r>
          </a:p>
          <a:p>
            <a:pPr algn="l">
              <a:spcBef>
                <a:spcPct val="0"/>
              </a:spcBef>
              <a:tabLst>
                <a:tab pos="177800" algn="l"/>
              </a:tabLst>
            </a:pPr>
            <a:r>
              <a:rPr lang="en-US" sz="1600" b="1">
                <a:latin typeface="Arial" charset="0"/>
              </a:rPr>
              <a:t>	St. Andrew’s Cross over 	wheat shaft = keep away 	from foodstuffs</a:t>
            </a:r>
            <a:endParaRPr lang="en-US" sz="1400">
              <a:latin typeface="Times New Roman" pitchFamily="18" charset="0"/>
            </a:endParaRPr>
          </a:p>
        </p:txBody>
      </p:sp>
      <p:grpSp>
        <p:nvGrpSpPr>
          <p:cNvPr id="95269" name="Group 37"/>
          <p:cNvGrpSpPr>
            <a:grpSpLocks/>
          </p:cNvGrpSpPr>
          <p:nvPr/>
        </p:nvGrpSpPr>
        <p:grpSpPr bwMode="auto">
          <a:xfrm>
            <a:off x="1343025" y="2116138"/>
            <a:ext cx="1782763" cy="1673225"/>
            <a:chOff x="846" y="1333"/>
            <a:chExt cx="1123" cy="1054"/>
          </a:xfrm>
        </p:grpSpPr>
        <p:pic>
          <p:nvPicPr>
            <p:cNvPr id="95270" name="Picture 38"/>
            <p:cNvPicPr>
              <a:picLocks noChangeAspect="1" noChangeArrowheads="1"/>
            </p:cNvPicPr>
            <p:nvPr/>
          </p:nvPicPr>
          <p:blipFill>
            <a:blip r:embed="rId6" cstate="print"/>
            <a:srcRect/>
            <a:stretch>
              <a:fillRect/>
            </a:stretch>
          </p:blipFill>
          <p:spPr bwMode="auto">
            <a:xfrm>
              <a:off x="846" y="1333"/>
              <a:ext cx="1123" cy="1054"/>
            </a:xfrm>
            <a:prstGeom prst="rect">
              <a:avLst/>
            </a:prstGeom>
            <a:noFill/>
          </p:spPr>
        </p:pic>
        <p:sp>
          <p:nvSpPr>
            <p:cNvPr id="95271" name="AutoShape 39"/>
            <p:cNvSpPr>
              <a:spLocks noChangeArrowheads="1"/>
            </p:cNvSpPr>
            <p:nvPr/>
          </p:nvSpPr>
          <p:spPr bwMode="auto">
            <a:xfrm>
              <a:off x="1320" y="2116"/>
              <a:ext cx="172" cy="172"/>
            </a:xfrm>
            <a:prstGeom prst="diamond">
              <a:avLst/>
            </a:prstGeom>
            <a:solidFill>
              <a:schemeClr val="tx1"/>
            </a:solidFill>
            <a:ln w="9525">
              <a:solidFill>
                <a:schemeClr val="tx1"/>
              </a:solidFill>
              <a:miter lim="800000"/>
              <a:headEnd/>
              <a:tailEnd/>
            </a:ln>
            <a:effectLst/>
          </p:spPr>
          <p:txBody>
            <a:bodyPr wrap="none" anchor="ctr"/>
            <a:lstStyle/>
            <a:p>
              <a:endParaRPr lang="en-US"/>
            </a:p>
          </p:txBody>
        </p:sp>
        <p:sp>
          <p:nvSpPr>
            <p:cNvPr id="95272" name="Text Box 40"/>
            <p:cNvSpPr txBox="1">
              <a:spLocks noChangeArrowheads="1"/>
            </p:cNvSpPr>
            <p:nvPr/>
          </p:nvSpPr>
          <p:spPr bwMode="auto">
            <a:xfrm>
              <a:off x="1312" y="2072"/>
              <a:ext cx="116" cy="231"/>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bg2"/>
                  </a:solidFill>
                  <a:latin typeface="Arial" charset="0"/>
                </a:rPr>
                <a:t>6</a:t>
              </a:r>
              <a:endParaRPr lang="en-US" b="1">
                <a:solidFill>
                  <a:srgbClr val="FFCC00"/>
                </a:solidFill>
                <a:latin typeface="Arial" charset="0"/>
              </a:endParaRPr>
            </a:p>
          </p:txBody>
        </p:sp>
      </p:grpSp>
      <p:sp>
        <p:nvSpPr>
          <p:cNvPr id="95273" name="AutoShape 41"/>
          <p:cNvSpPr>
            <a:spLocks/>
          </p:cNvSpPr>
          <p:nvPr/>
        </p:nvSpPr>
        <p:spPr bwMode="auto">
          <a:xfrm flipH="1">
            <a:off x="495300" y="4181475"/>
            <a:ext cx="2501900" cy="1343025"/>
          </a:xfrm>
          <a:prstGeom prst="borderCallout3">
            <a:avLst>
              <a:gd name="adj1" fmla="val 8509"/>
              <a:gd name="adj2" fmla="val 103042"/>
              <a:gd name="adj3" fmla="val 8509"/>
              <a:gd name="adj4" fmla="val 109134"/>
              <a:gd name="adj5" fmla="val -22102"/>
              <a:gd name="adj6" fmla="val 109134"/>
              <a:gd name="adj7" fmla="val -69148"/>
              <a:gd name="adj8" fmla="val 57991"/>
            </a:avLst>
          </a:prstGeom>
          <a:noFill/>
          <a:ln w="28575">
            <a:solidFill>
              <a:srgbClr val="00FF00"/>
            </a:solidFill>
            <a:miter lim="800000"/>
            <a:headEnd/>
            <a:tailEnd type="triangle" w="med" len="med"/>
          </a:ln>
          <a:effectLst/>
        </p:spPr>
        <p:txBody>
          <a:bodyPr>
            <a:spAutoFit/>
          </a:bodyPr>
          <a:lstStyle/>
          <a:p>
            <a:pPr algn="l">
              <a:spcBef>
                <a:spcPct val="0"/>
              </a:spcBef>
              <a:buFontTx/>
              <a:buNone/>
              <a:tabLst>
                <a:tab pos="177800" algn="l"/>
              </a:tabLst>
            </a:pPr>
            <a:r>
              <a:rPr lang="en-US" sz="1600" b="1">
                <a:latin typeface="Arial" charset="0"/>
              </a:rPr>
              <a:t>DIVISION 6.1:</a:t>
            </a:r>
          </a:p>
          <a:p>
            <a:pPr algn="l">
              <a:spcBef>
                <a:spcPct val="0"/>
              </a:spcBef>
              <a:tabLst>
                <a:tab pos="177800" algn="l"/>
              </a:tabLst>
            </a:pPr>
            <a:r>
              <a:rPr lang="en-US" sz="1600" b="1">
                <a:latin typeface="Arial" charset="0"/>
              </a:rPr>
              <a:t>	White = poisonous 	material</a:t>
            </a:r>
          </a:p>
          <a:p>
            <a:pPr algn="l">
              <a:spcBef>
                <a:spcPct val="0"/>
              </a:spcBef>
              <a:tabLst>
                <a:tab pos="177800" algn="l"/>
              </a:tabLst>
            </a:pPr>
            <a:r>
              <a:rPr lang="en-US" sz="1600" b="1">
                <a:latin typeface="Arial" charset="0"/>
              </a:rPr>
              <a:t>	Skull &amp; crossbones = 	poisonous material</a:t>
            </a:r>
            <a:endParaRPr lang="en-US" sz="1400">
              <a:latin typeface="Times New Roman" pitchFamily="18" charset="0"/>
            </a:endParaRPr>
          </a:p>
        </p:txBody>
      </p:sp>
      <p:sp>
        <p:nvSpPr>
          <p:cNvPr id="95274" name="AutoShape 42"/>
          <p:cNvSpPr>
            <a:spLocks/>
          </p:cNvSpPr>
          <p:nvPr/>
        </p:nvSpPr>
        <p:spPr bwMode="auto">
          <a:xfrm flipH="1">
            <a:off x="3300413" y="4181475"/>
            <a:ext cx="2422525" cy="854075"/>
          </a:xfrm>
          <a:prstGeom prst="borderCallout1">
            <a:avLst>
              <a:gd name="adj1" fmla="val 91486"/>
              <a:gd name="adj2" fmla="val 103144"/>
              <a:gd name="adj3" fmla="val -83213"/>
              <a:gd name="adj4" fmla="val 103144"/>
            </a:avLst>
          </a:prstGeom>
          <a:noFill/>
          <a:ln w="28575">
            <a:solidFill>
              <a:srgbClr val="00FF00"/>
            </a:solidFill>
            <a:miter lim="800000"/>
            <a:headEnd type="triangle" w="med" len="med"/>
            <a:tailEnd/>
          </a:ln>
          <a:effectLst/>
        </p:spPr>
        <p:txBody>
          <a:bodyPr>
            <a:spAutoFit/>
          </a:bodyPr>
          <a:lstStyle/>
          <a:p>
            <a:pPr marL="177800" indent="-177800" algn="l">
              <a:spcBef>
                <a:spcPct val="0"/>
              </a:spcBef>
              <a:buFontTx/>
              <a:buNone/>
            </a:pPr>
            <a:r>
              <a:rPr lang="en-US" sz="1600" b="1">
                <a:latin typeface="Arial" charset="0"/>
              </a:rPr>
              <a:t>POISON:</a:t>
            </a:r>
          </a:p>
          <a:p>
            <a:pPr marL="177800" indent="-177800" algn="l">
              <a:spcBef>
                <a:spcPct val="0"/>
              </a:spcBef>
            </a:pPr>
            <a:r>
              <a:rPr lang="en-US" sz="1600" b="1">
                <a:latin typeface="Arial" charset="0"/>
              </a:rPr>
              <a:t>White = poisonous material </a:t>
            </a:r>
            <a:endParaRPr lang="en-US" sz="1400">
              <a:latin typeface="Times New Roman" pitchFamily="18" charset="0"/>
            </a:endParaRPr>
          </a:p>
        </p:txBody>
      </p:sp>
      <p:sp>
        <p:nvSpPr>
          <p:cNvPr id="95275" name="Text Box 43"/>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5273"/>
                                        </p:tgtEl>
                                        <p:attrNameLst>
                                          <p:attrName>style.visibility</p:attrName>
                                        </p:attrNameLst>
                                      </p:cBhvr>
                                      <p:to>
                                        <p:strVal val="visible"/>
                                      </p:to>
                                    </p:set>
                                    <p:anim calcmode="lin" valueType="num">
                                      <p:cBhvr>
                                        <p:cTn id="7" dur="500" fill="hold"/>
                                        <p:tgtEl>
                                          <p:spTgt spid="95273"/>
                                        </p:tgtEl>
                                        <p:attrNameLst>
                                          <p:attrName>ppt_w</p:attrName>
                                        </p:attrNameLst>
                                      </p:cBhvr>
                                      <p:tavLst>
                                        <p:tav tm="0">
                                          <p:val>
                                            <p:fltVal val="0"/>
                                          </p:val>
                                        </p:tav>
                                        <p:tav tm="100000">
                                          <p:val>
                                            <p:strVal val="#ppt_w"/>
                                          </p:val>
                                        </p:tav>
                                      </p:tavLst>
                                    </p:anim>
                                    <p:anim calcmode="lin" valueType="num">
                                      <p:cBhvr>
                                        <p:cTn id="8" dur="500" fill="hold"/>
                                        <p:tgtEl>
                                          <p:spTgt spid="95273"/>
                                        </p:tgtEl>
                                        <p:attrNameLst>
                                          <p:attrName>ppt_h</p:attrName>
                                        </p:attrNameLst>
                                      </p:cBhvr>
                                      <p:tavLst>
                                        <p:tav tm="0">
                                          <p:val>
                                            <p:fltVal val="0"/>
                                          </p:val>
                                        </p:tav>
                                        <p:tav tm="100000">
                                          <p:val>
                                            <p:strVal val="#ppt_h"/>
                                          </p:val>
                                        </p:tav>
                                      </p:tavLst>
                                    </p:anim>
                                    <p:anim calcmode="lin" valueType="num">
                                      <p:cBhvr>
                                        <p:cTn id="9" dur="500" fill="hold"/>
                                        <p:tgtEl>
                                          <p:spTgt spid="95273"/>
                                        </p:tgtEl>
                                        <p:attrNameLst>
                                          <p:attrName>ppt_x</p:attrName>
                                        </p:attrNameLst>
                                      </p:cBhvr>
                                      <p:tavLst>
                                        <p:tav tm="0">
                                          <p:val>
                                            <p:fltVal val="0.5"/>
                                          </p:val>
                                        </p:tav>
                                        <p:tav tm="100000">
                                          <p:val>
                                            <p:strVal val="#ppt_x"/>
                                          </p:val>
                                        </p:tav>
                                      </p:tavLst>
                                    </p:anim>
                                    <p:anim calcmode="lin" valueType="num">
                                      <p:cBhvr>
                                        <p:cTn id="10" dur="500" fill="hold"/>
                                        <p:tgtEl>
                                          <p:spTgt spid="95273"/>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95274"/>
                                        </p:tgtEl>
                                        <p:attrNameLst>
                                          <p:attrName>style.visibility</p:attrName>
                                        </p:attrNameLst>
                                      </p:cBhvr>
                                      <p:to>
                                        <p:strVal val="visible"/>
                                      </p:to>
                                    </p:set>
                                    <p:anim calcmode="lin" valueType="num">
                                      <p:cBhvr>
                                        <p:cTn id="14" dur="500" fill="hold"/>
                                        <p:tgtEl>
                                          <p:spTgt spid="95274"/>
                                        </p:tgtEl>
                                        <p:attrNameLst>
                                          <p:attrName>ppt_w</p:attrName>
                                        </p:attrNameLst>
                                      </p:cBhvr>
                                      <p:tavLst>
                                        <p:tav tm="0">
                                          <p:val>
                                            <p:fltVal val="0"/>
                                          </p:val>
                                        </p:tav>
                                        <p:tav tm="100000">
                                          <p:val>
                                            <p:strVal val="#ppt_w"/>
                                          </p:val>
                                        </p:tav>
                                      </p:tavLst>
                                    </p:anim>
                                    <p:anim calcmode="lin" valueType="num">
                                      <p:cBhvr>
                                        <p:cTn id="15" dur="500" fill="hold"/>
                                        <p:tgtEl>
                                          <p:spTgt spid="95274"/>
                                        </p:tgtEl>
                                        <p:attrNameLst>
                                          <p:attrName>ppt_h</p:attrName>
                                        </p:attrNameLst>
                                      </p:cBhvr>
                                      <p:tavLst>
                                        <p:tav tm="0">
                                          <p:val>
                                            <p:fltVal val="0"/>
                                          </p:val>
                                        </p:tav>
                                        <p:tav tm="100000">
                                          <p:val>
                                            <p:strVal val="#ppt_h"/>
                                          </p:val>
                                        </p:tav>
                                      </p:tavLst>
                                    </p:anim>
                                    <p:anim calcmode="lin" valueType="num">
                                      <p:cBhvr>
                                        <p:cTn id="16" dur="500" fill="hold"/>
                                        <p:tgtEl>
                                          <p:spTgt spid="95274"/>
                                        </p:tgtEl>
                                        <p:attrNameLst>
                                          <p:attrName>ppt_x</p:attrName>
                                        </p:attrNameLst>
                                      </p:cBhvr>
                                      <p:tavLst>
                                        <p:tav tm="0">
                                          <p:val>
                                            <p:fltVal val="0.5"/>
                                          </p:val>
                                        </p:tav>
                                        <p:tav tm="100000">
                                          <p:val>
                                            <p:strVal val="#ppt_x"/>
                                          </p:val>
                                        </p:tav>
                                      </p:tavLst>
                                    </p:anim>
                                    <p:anim calcmode="lin" valueType="num">
                                      <p:cBhvr>
                                        <p:cTn id="17" dur="500" fill="hold"/>
                                        <p:tgtEl>
                                          <p:spTgt spid="95274"/>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95268"/>
                                        </p:tgtEl>
                                        <p:attrNameLst>
                                          <p:attrName>style.visibility</p:attrName>
                                        </p:attrNameLst>
                                      </p:cBhvr>
                                      <p:to>
                                        <p:strVal val="visible"/>
                                      </p:to>
                                    </p:set>
                                    <p:anim calcmode="lin" valueType="num">
                                      <p:cBhvr>
                                        <p:cTn id="21" dur="500" fill="hold"/>
                                        <p:tgtEl>
                                          <p:spTgt spid="95268"/>
                                        </p:tgtEl>
                                        <p:attrNameLst>
                                          <p:attrName>ppt_w</p:attrName>
                                        </p:attrNameLst>
                                      </p:cBhvr>
                                      <p:tavLst>
                                        <p:tav tm="0">
                                          <p:val>
                                            <p:fltVal val="0"/>
                                          </p:val>
                                        </p:tav>
                                        <p:tav tm="100000">
                                          <p:val>
                                            <p:strVal val="#ppt_w"/>
                                          </p:val>
                                        </p:tav>
                                      </p:tavLst>
                                    </p:anim>
                                    <p:anim calcmode="lin" valueType="num">
                                      <p:cBhvr>
                                        <p:cTn id="22" dur="500" fill="hold"/>
                                        <p:tgtEl>
                                          <p:spTgt spid="95268"/>
                                        </p:tgtEl>
                                        <p:attrNameLst>
                                          <p:attrName>ppt_h</p:attrName>
                                        </p:attrNameLst>
                                      </p:cBhvr>
                                      <p:tavLst>
                                        <p:tav tm="0">
                                          <p:val>
                                            <p:fltVal val="0"/>
                                          </p:val>
                                        </p:tav>
                                        <p:tav tm="100000">
                                          <p:val>
                                            <p:strVal val="#ppt_h"/>
                                          </p:val>
                                        </p:tav>
                                      </p:tavLst>
                                    </p:anim>
                                    <p:anim calcmode="lin" valueType="num">
                                      <p:cBhvr>
                                        <p:cTn id="23" dur="500" fill="hold"/>
                                        <p:tgtEl>
                                          <p:spTgt spid="95268"/>
                                        </p:tgtEl>
                                        <p:attrNameLst>
                                          <p:attrName>ppt_x</p:attrName>
                                        </p:attrNameLst>
                                      </p:cBhvr>
                                      <p:tavLst>
                                        <p:tav tm="0">
                                          <p:val>
                                            <p:fltVal val="0.5"/>
                                          </p:val>
                                        </p:tav>
                                        <p:tav tm="100000">
                                          <p:val>
                                            <p:strVal val="#ppt_x"/>
                                          </p:val>
                                        </p:tav>
                                      </p:tavLst>
                                    </p:anim>
                                    <p:anim calcmode="lin" valueType="num">
                                      <p:cBhvr>
                                        <p:cTn id="24" dur="500" fill="hold"/>
                                        <p:tgtEl>
                                          <p:spTgt spid="9526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68" grpId="0" animBg="1" autoUpdateAnimBg="0"/>
      <p:bldP spid="95273" grpId="0" animBg="1" autoUpdateAnimBg="0"/>
      <p:bldP spid="95274" grpId="0" animBg="1"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7: Radioactive</a:t>
            </a:r>
            <a:endParaRPr lang="en-US" b="1">
              <a:solidFill>
                <a:srgbClr val="FFCC00"/>
              </a:solidFill>
              <a:latin typeface="Arial" charset="0"/>
            </a:endParaRPr>
          </a:p>
        </p:txBody>
      </p:sp>
      <p:sp>
        <p:nvSpPr>
          <p:cNvPr id="96260" name="Rectangle 4"/>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6286" name="Text Box 30"/>
          <p:cNvSpPr txBox="1">
            <a:spLocks noChangeArrowheads="1"/>
          </p:cNvSpPr>
          <p:nvPr/>
        </p:nvSpPr>
        <p:spPr bwMode="auto">
          <a:xfrm>
            <a:off x="354013" y="5524500"/>
            <a:ext cx="8789987" cy="762000"/>
          </a:xfrm>
          <a:prstGeom prst="rect">
            <a:avLst/>
          </a:prstGeom>
          <a:noFill/>
          <a:ln w="9525">
            <a:noFill/>
            <a:miter lim="800000"/>
            <a:headEnd/>
            <a:tailEnd/>
          </a:ln>
          <a:effectLst/>
        </p:spPr>
        <p:txBody>
          <a:bodyPr>
            <a:spAutoFit/>
          </a:bodyPr>
          <a:lstStyle/>
          <a:p>
            <a:pPr algn="l">
              <a:spcBef>
                <a:spcPct val="0"/>
              </a:spcBef>
              <a:buFontTx/>
              <a:buNone/>
            </a:pPr>
            <a:r>
              <a:rPr lang="en-US" b="1">
                <a:solidFill>
                  <a:srgbClr val="00FF00"/>
                </a:solidFill>
                <a:latin typeface="Arial" charset="0"/>
              </a:rPr>
              <a:t>EXAMPLES: </a:t>
            </a:r>
            <a:r>
              <a:rPr lang="en-US" sz="2000" b="1">
                <a:solidFill>
                  <a:schemeClr val="tx2"/>
                </a:solidFill>
                <a:latin typeface="Arial" charset="0"/>
              </a:rPr>
              <a:t>Cobalt, Uranium hexafluoride, Yellow cake, </a:t>
            </a:r>
          </a:p>
          <a:p>
            <a:pPr algn="l">
              <a:spcBef>
                <a:spcPct val="0"/>
              </a:spcBef>
              <a:buFontTx/>
              <a:buNone/>
            </a:pPr>
            <a:r>
              <a:rPr lang="en-US" sz="2000" b="1">
                <a:solidFill>
                  <a:schemeClr val="tx2"/>
                </a:solidFill>
                <a:latin typeface="Arial" charset="0"/>
              </a:rPr>
              <a:t>Nuclear pharmaceuticals (Gallium and Thallium)</a:t>
            </a:r>
            <a:endParaRPr lang="en-US" sz="1600" b="1">
              <a:latin typeface="Arial" charset="0"/>
            </a:endParaRPr>
          </a:p>
        </p:txBody>
      </p:sp>
      <p:sp>
        <p:nvSpPr>
          <p:cNvPr id="96287" name="Rectangle 31"/>
          <p:cNvSpPr>
            <a:spLocks noChangeArrowheads="1"/>
          </p:cNvSpPr>
          <p:nvPr/>
        </p:nvSpPr>
        <p:spPr bwMode="auto">
          <a:xfrm>
            <a:off x="1101725" y="1849438"/>
            <a:ext cx="3762375" cy="3517900"/>
          </a:xfrm>
          <a:prstGeom prst="rect">
            <a:avLst/>
          </a:prstGeom>
          <a:noFill/>
          <a:ln w="9525">
            <a:solidFill>
              <a:schemeClr val="hlink"/>
            </a:solidFill>
            <a:prstDash val="dash"/>
            <a:miter lim="800000"/>
            <a:headEnd/>
            <a:tailEnd/>
          </a:ln>
          <a:effectLst/>
        </p:spPr>
        <p:txBody>
          <a:bodyPr wrap="none" anchor="ctr"/>
          <a:lstStyle/>
          <a:p>
            <a:pPr>
              <a:spcBef>
                <a:spcPct val="0"/>
              </a:spcBef>
              <a:buFontTx/>
              <a:buNone/>
            </a:pPr>
            <a:r>
              <a:rPr lang="en-US" b="1">
                <a:solidFill>
                  <a:srgbClr val="FFCC00"/>
                </a:solidFill>
                <a:latin typeface="Arial" charset="0"/>
              </a:rPr>
              <a:t>*</a:t>
            </a:r>
          </a:p>
        </p:txBody>
      </p:sp>
      <p:pic>
        <p:nvPicPr>
          <p:cNvPr id="96289" name="Picture 33"/>
          <p:cNvPicPr>
            <a:picLocks noChangeAspect="1" noChangeArrowheads="1"/>
          </p:cNvPicPr>
          <p:nvPr/>
        </p:nvPicPr>
        <p:blipFill>
          <a:blip r:embed="rId2" cstate="print"/>
          <a:srcRect/>
          <a:stretch>
            <a:fillRect/>
          </a:stretch>
        </p:blipFill>
        <p:spPr bwMode="auto">
          <a:xfrm>
            <a:off x="1312863" y="2049463"/>
            <a:ext cx="3306762" cy="3127375"/>
          </a:xfrm>
          <a:prstGeom prst="rect">
            <a:avLst/>
          </a:prstGeom>
          <a:noFill/>
        </p:spPr>
      </p:pic>
      <p:sp>
        <p:nvSpPr>
          <p:cNvPr id="96290" name="AutoShape 34"/>
          <p:cNvSpPr>
            <a:spLocks/>
          </p:cNvSpPr>
          <p:nvPr/>
        </p:nvSpPr>
        <p:spPr bwMode="auto">
          <a:xfrm flipH="1">
            <a:off x="5465763" y="3452813"/>
            <a:ext cx="2168525" cy="1587500"/>
          </a:xfrm>
          <a:prstGeom prst="borderCallout1">
            <a:avLst>
              <a:gd name="adj1" fmla="val -4796"/>
              <a:gd name="adj2" fmla="val 5269"/>
              <a:gd name="adj3" fmla="val -4796"/>
              <a:gd name="adj4" fmla="val 148167"/>
            </a:avLst>
          </a:prstGeom>
          <a:noFill/>
          <a:ln w="28575">
            <a:solidFill>
              <a:srgbClr val="00FF00"/>
            </a:solidFill>
            <a:miter lim="800000"/>
            <a:headEnd type="triangle" w="med" len="med"/>
            <a:tailEnd/>
          </a:ln>
          <a:effectLst/>
        </p:spPr>
        <p:txBody>
          <a:bodyPr>
            <a:spAutoFit/>
          </a:bodyPr>
          <a:lstStyle/>
          <a:p>
            <a:pPr algn="l">
              <a:spcBef>
                <a:spcPct val="0"/>
              </a:spcBef>
              <a:buFontTx/>
              <a:buNone/>
            </a:pPr>
            <a:r>
              <a:rPr lang="en-US" sz="1600" b="1">
                <a:latin typeface="Arial" charset="0"/>
              </a:rPr>
              <a:t>CLASS 7:</a:t>
            </a:r>
          </a:p>
          <a:p>
            <a:pPr algn="l">
              <a:spcBef>
                <a:spcPct val="0"/>
              </a:spcBef>
              <a:buFontTx/>
              <a:buNone/>
            </a:pPr>
            <a:r>
              <a:rPr lang="en-US" sz="1600" b="1">
                <a:latin typeface="Arial" charset="0"/>
              </a:rPr>
              <a:t>Yellow over white = radioactive material</a:t>
            </a:r>
          </a:p>
          <a:p>
            <a:pPr algn="l">
              <a:spcBef>
                <a:spcPct val="0"/>
              </a:spcBef>
              <a:buFontTx/>
              <a:buNone/>
            </a:pPr>
            <a:endParaRPr lang="en-US" sz="1600" b="1">
              <a:latin typeface="Arial" charset="0"/>
            </a:endParaRPr>
          </a:p>
          <a:p>
            <a:pPr algn="l">
              <a:spcBef>
                <a:spcPct val="0"/>
              </a:spcBef>
              <a:buFontTx/>
              <a:buNone/>
            </a:pPr>
            <a:r>
              <a:rPr lang="en-US" sz="1600" b="1">
                <a:latin typeface="Arial" charset="0"/>
              </a:rPr>
              <a:t>Trefoil (propeller) = radioactive material</a:t>
            </a:r>
            <a:endParaRPr lang="en-US" sz="1400">
              <a:latin typeface="Times New Roman" pitchFamily="18" charset="0"/>
            </a:endParaRPr>
          </a:p>
        </p:txBody>
      </p:sp>
      <p:sp>
        <p:nvSpPr>
          <p:cNvPr id="96291" name="Text Box 35"/>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6290"/>
                                        </p:tgtEl>
                                        <p:attrNameLst>
                                          <p:attrName>style.visibility</p:attrName>
                                        </p:attrNameLst>
                                      </p:cBhvr>
                                      <p:to>
                                        <p:strVal val="visible"/>
                                      </p:to>
                                    </p:set>
                                    <p:anim calcmode="lin" valueType="num">
                                      <p:cBhvr>
                                        <p:cTn id="7" dur="500" fill="hold"/>
                                        <p:tgtEl>
                                          <p:spTgt spid="96290"/>
                                        </p:tgtEl>
                                        <p:attrNameLst>
                                          <p:attrName>ppt_w</p:attrName>
                                        </p:attrNameLst>
                                      </p:cBhvr>
                                      <p:tavLst>
                                        <p:tav tm="0">
                                          <p:val>
                                            <p:fltVal val="0"/>
                                          </p:val>
                                        </p:tav>
                                        <p:tav tm="100000">
                                          <p:val>
                                            <p:strVal val="#ppt_w"/>
                                          </p:val>
                                        </p:tav>
                                      </p:tavLst>
                                    </p:anim>
                                    <p:anim calcmode="lin" valueType="num">
                                      <p:cBhvr>
                                        <p:cTn id="8" dur="500" fill="hold"/>
                                        <p:tgtEl>
                                          <p:spTgt spid="96290"/>
                                        </p:tgtEl>
                                        <p:attrNameLst>
                                          <p:attrName>ppt_h</p:attrName>
                                        </p:attrNameLst>
                                      </p:cBhvr>
                                      <p:tavLst>
                                        <p:tav tm="0">
                                          <p:val>
                                            <p:fltVal val="0"/>
                                          </p:val>
                                        </p:tav>
                                        <p:tav tm="100000">
                                          <p:val>
                                            <p:strVal val="#ppt_h"/>
                                          </p:val>
                                        </p:tav>
                                      </p:tavLst>
                                    </p:anim>
                                    <p:anim calcmode="lin" valueType="num">
                                      <p:cBhvr>
                                        <p:cTn id="9" dur="500" fill="hold"/>
                                        <p:tgtEl>
                                          <p:spTgt spid="96290"/>
                                        </p:tgtEl>
                                        <p:attrNameLst>
                                          <p:attrName>ppt_x</p:attrName>
                                        </p:attrNameLst>
                                      </p:cBhvr>
                                      <p:tavLst>
                                        <p:tav tm="0">
                                          <p:val>
                                            <p:fltVal val="0.5"/>
                                          </p:val>
                                        </p:tav>
                                        <p:tav tm="100000">
                                          <p:val>
                                            <p:strVal val="#ppt_x"/>
                                          </p:val>
                                        </p:tav>
                                      </p:tavLst>
                                    </p:anim>
                                    <p:anim calcmode="lin" valueType="num">
                                      <p:cBhvr>
                                        <p:cTn id="10" dur="500" fill="hold"/>
                                        <p:tgtEl>
                                          <p:spTgt spid="962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90" grpId="0" animBg="1"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Text Box 3"/>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CLASS 8: Corrosive Materials</a:t>
            </a:r>
            <a:endParaRPr lang="en-US" b="1">
              <a:solidFill>
                <a:srgbClr val="FFCC00"/>
              </a:solidFill>
              <a:latin typeface="Arial" charset="0"/>
            </a:endParaRPr>
          </a:p>
        </p:txBody>
      </p:sp>
      <p:sp>
        <p:nvSpPr>
          <p:cNvPr id="97284" name="Rectangle 4"/>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7310" name="Text Box 30"/>
          <p:cNvSpPr txBox="1">
            <a:spLocks noChangeArrowheads="1"/>
          </p:cNvSpPr>
          <p:nvPr/>
        </p:nvSpPr>
        <p:spPr bwMode="auto">
          <a:xfrm>
            <a:off x="354013" y="5524500"/>
            <a:ext cx="7959725" cy="7620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Sulfuric acid, Nitric acid, Hydrochloric acid, Sodium Hydroxide</a:t>
            </a:r>
            <a:r>
              <a:rPr lang="en-US">
                <a:latin typeface="Times New Roman" pitchFamily="18" charset="0"/>
              </a:rPr>
              <a:t> </a:t>
            </a:r>
          </a:p>
        </p:txBody>
      </p:sp>
      <p:pic>
        <p:nvPicPr>
          <p:cNvPr id="97312" name="Picture 32"/>
          <p:cNvPicPr>
            <a:picLocks noChangeAspect="1" noChangeArrowheads="1"/>
          </p:cNvPicPr>
          <p:nvPr/>
        </p:nvPicPr>
        <p:blipFill>
          <a:blip r:embed="rId2" cstate="print"/>
          <a:srcRect/>
          <a:stretch>
            <a:fillRect/>
          </a:stretch>
        </p:blipFill>
        <p:spPr bwMode="auto">
          <a:xfrm>
            <a:off x="1304925" y="2044700"/>
            <a:ext cx="3314700" cy="3132138"/>
          </a:xfrm>
          <a:prstGeom prst="rect">
            <a:avLst/>
          </a:prstGeom>
          <a:noFill/>
        </p:spPr>
      </p:pic>
      <p:sp>
        <p:nvSpPr>
          <p:cNvPr id="97313" name="Rectangle 33"/>
          <p:cNvSpPr>
            <a:spLocks noChangeArrowheads="1"/>
          </p:cNvSpPr>
          <p:nvPr/>
        </p:nvSpPr>
        <p:spPr bwMode="auto">
          <a:xfrm>
            <a:off x="1101725" y="1849438"/>
            <a:ext cx="3762375" cy="3522662"/>
          </a:xfrm>
          <a:prstGeom prst="rect">
            <a:avLst/>
          </a:prstGeom>
          <a:noFill/>
          <a:ln w="9525">
            <a:solidFill>
              <a:schemeClr val="hlink"/>
            </a:solidFill>
            <a:prstDash val="dash"/>
            <a:miter lim="800000"/>
            <a:headEnd/>
            <a:tailEnd/>
          </a:ln>
          <a:effectLst/>
        </p:spPr>
        <p:txBody>
          <a:bodyPr wrap="none" anchor="ctr"/>
          <a:lstStyle/>
          <a:p>
            <a:endParaRPr lang="en-US"/>
          </a:p>
        </p:txBody>
      </p:sp>
      <p:sp>
        <p:nvSpPr>
          <p:cNvPr id="97315" name="AutoShape 35"/>
          <p:cNvSpPr>
            <a:spLocks/>
          </p:cNvSpPr>
          <p:nvPr/>
        </p:nvSpPr>
        <p:spPr bwMode="auto">
          <a:xfrm flipH="1">
            <a:off x="5478463" y="3475038"/>
            <a:ext cx="3019425" cy="1343025"/>
          </a:xfrm>
          <a:prstGeom prst="borderCallout1">
            <a:avLst>
              <a:gd name="adj1" fmla="val -5671"/>
              <a:gd name="adj2" fmla="val 3782"/>
              <a:gd name="adj3" fmla="val -5671"/>
              <a:gd name="adj4" fmla="val 137958"/>
            </a:avLst>
          </a:prstGeom>
          <a:noFill/>
          <a:ln w="28575">
            <a:solidFill>
              <a:srgbClr val="00FF00"/>
            </a:solidFill>
            <a:miter lim="800000"/>
            <a:headEnd type="triangle" w="med" len="med"/>
            <a:tailEnd/>
          </a:ln>
          <a:effectLst/>
        </p:spPr>
        <p:txBody>
          <a:bodyPr>
            <a:spAutoFit/>
          </a:bodyPr>
          <a:lstStyle/>
          <a:p>
            <a:pPr algn="l">
              <a:spcBef>
                <a:spcPct val="0"/>
              </a:spcBef>
              <a:buFontTx/>
              <a:buNone/>
            </a:pPr>
            <a:r>
              <a:rPr lang="en-US" sz="1600" b="1">
                <a:latin typeface="Arial" charset="0"/>
              </a:rPr>
              <a:t>CLASS 8:</a:t>
            </a:r>
          </a:p>
          <a:p>
            <a:pPr algn="l">
              <a:spcBef>
                <a:spcPct val="0"/>
              </a:spcBef>
              <a:buFontTx/>
              <a:buNone/>
            </a:pPr>
            <a:r>
              <a:rPr lang="en-US" sz="1600" b="1">
                <a:latin typeface="Arial" charset="0"/>
              </a:rPr>
              <a:t>White over black = corrosive </a:t>
            </a:r>
          </a:p>
          <a:p>
            <a:pPr algn="l">
              <a:spcBef>
                <a:spcPct val="0"/>
              </a:spcBef>
              <a:buFontTx/>
              <a:buNone/>
            </a:pPr>
            <a:endParaRPr lang="en-US" sz="1600" b="1">
              <a:latin typeface="Arial" charset="0"/>
            </a:endParaRPr>
          </a:p>
          <a:p>
            <a:pPr algn="l">
              <a:spcBef>
                <a:spcPct val="0"/>
              </a:spcBef>
              <a:buFontTx/>
              <a:buNone/>
            </a:pPr>
            <a:r>
              <a:rPr lang="en-US" sz="1600" b="1">
                <a:latin typeface="Arial" charset="0"/>
              </a:rPr>
              <a:t>Test tube and hand/metal symbol = corrosive</a:t>
            </a:r>
          </a:p>
        </p:txBody>
      </p:sp>
      <p:sp>
        <p:nvSpPr>
          <p:cNvPr id="97316" name="Text Box 36"/>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7315"/>
                                        </p:tgtEl>
                                        <p:attrNameLst>
                                          <p:attrName>style.visibility</p:attrName>
                                        </p:attrNameLst>
                                      </p:cBhvr>
                                      <p:to>
                                        <p:strVal val="visible"/>
                                      </p:to>
                                    </p:set>
                                    <p:anim calcmode="lin" valueType="num">
                                      <p:cBhvr>
                                        <p:cTn id="7" dur="500" fill="hold"/>
                                        <p:tgtEl>
                                          <p:spTgt spid="97315"/>
                                        </p:tgtEl>
                                        <p:attrNameLst>
                                          <p:attrName>ppt_w</p:attrName>
                                        </p:attrNameLst>
                                      </p:cBhvr>
                                      <p:tavLst>
                                        <p:tav tm="0">
                                          <p:val>
                                            <p:fltVal val="0"/>
                                          </p:val>
                                        </p:tav>
                                        <p:tav tm="100000">
                                          <p:val>
                                            <p:strVal val="#ppt_w"/>
                                          </p:val>
                                        </p:tav>
                                      </p:tavLst>
                                    </p:anim>
                                    <p:anim calcmode="lin" valueType="num">
                                      <p:cBhvr>
                                        <p:cTn id="8" dur="500" fill="hold"/>
                                        <p:tgtEl>
                                          <p:spTgt spid="97315"/>
                                        </p:tgtEl>
                                        <p:attrNameLst>
                                          <p:attrName>ppt_h</p:attrName>
                                        </p:attrNameLst>
                                      </p:cBhvr>
                                      <p:tavLst>
                                        <p:tav tm="0">
                                          <p:val>
                                            <p:fltVal val="0"/>
                                          </p:val>
                                        </p:tav>
                                        <p:tav tm="100000">
                                          <p:val>
                                            <p:strVal val="#ppt_h"/>
                                          </p:val>
                                        </p:tav>
                                      </p:tavLst>
                                    </p:anim>
                                    <p:anim calcmode="lin" valueType="num">
                                      <p:cBhvr>
                                        <p:cTn id="9" dur="500" fill="hold"/>
                                        <p:tgtEl>
                                          <p:spTgt spid="97315"/>
                                        </p:tgtEl>
                                        <p:attrNameLst>
                                          <p:attrName>ppt_x</p:attrName>
                                        </p:attrNameLst>
                                      </p:cBhvr>
                                      <p:tavLst>
                                        <p:tav tm="0">
                                          <p:val>
                                            <p:fltVal val="0.5"/>
                                          </p:val>
                                        </p:tav>
                                        <p:tav tm="100000">
                                          <p:val>
                                            <p:strVal val="#ppt_x"/>
                                          </p:val>
                                        </p:tav>
                                      </p:tavLst>
                                    </p:anim>
                                    <p:anim calcmode="lin" valueType="num">
                                      <p:cBhvr>
                                        <p:cTn id="10" dur="500" fill="hold"/>
                                        <p:tgtEl>
                                          <p:spTgt spid="973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15"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60350" y="974725"/>
            <a:ext cx="6664325" cy="822325"/>
          </a:xfrm>
          <a:prstGeom prst="rect">
            <a:avLst/>
          </a:prstGeom>
          <a:noFill/>
          <a:ln w="9525">
            <a:noFill/>
            <a:miter lim="800000"/>
            <a:headEnd/>
            <a:tailEnd/>
          </a:ln>
          <a:effectLst/>
        </p:spPr>
        <p:txBody>
          <a:bodyPr>
            <a:spAutoFit/>
          </a:bodyPr>
          <a:lstStyle/>
          <a:p>
            <a:pPr algn="l">
              <a:spcBef>
                <a:spcPct val="50000"/>
              </a:spcBef>
              <a:buFontTx/>
              <a:buNone/>
              <a:tabLst>
                <a:tab pos="1485900" algn="l"/>
              </a:tabLst>
            </a:pPr>
            <a:r>
              <a:rPr lang="en-US" b="1">
                <a:solidFill>
                  <a:schemeClr val="tx2"/>
                </a:solidFill>
                <a:latin typeface="Arial" charset="0"/>
              </a:rPr>
              <a:t>CLASS 9: 	Miscellaneous Dangerous 			Material</a:t>
            </a:r>
            <a:endParaRPr lang="en-US" b="1">
              <a:solidFill>
                <a:srgbClr val="FFCC00"/>
              </a:solidFill>
              <a:latin typeface="Arial" charset="0"/>
            </a:endParaRPr>
          </a:p>
        </p:txBody>
      </p:sp>
      <p:sp>
        <p:nvSpPr>
          <p:cNvPr id="98307" name="Rectangle 3"/>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8333" name="Rectangle 29"/>
          <p:cNvSpPr>
            <a:spLocks noChangeArrowheads="1"/>
          </p:cNvSpPr>
          <p:nvPr/>
        </p:nvSpPr>
        <p:spPr bwMode="auto">
          <a:xfrm>
            <a:off x="1101725" y="1849438"/>
            <a:ext cx="3698875" cy="3517900"/>
          </a:xfrm>
          <a:prstGeom prst="rect">
            <a:avLst/>
          </a:prstGeom>
          <a:noFill/>
          <a:ln w="9525">
            <a:solidFill>
              <a:schemeClr val="hlink"/>
            </a:solidFill>
            <a:prstDash val="dash"/>
            <a:miter lim="800000"/>
            <a:headEnd/>
            <a:tailEnd/>
          </a:ln>
          <a:effectLst/>
        </p:spPr>
        <p:txBody>
          <a:bodyPr wrap="none" anchor="ctr"/>
          <a:lstStyle/>
          <a:p>
            <a:endParaRPr lang="en-US"/>
          </a:p>
        </p:txBody>
      </p:sp>
      <p:sp>
        <p:nvSpPr>
          <p:cNvPr id="98334" name="Text Box 30"/>
          <p:cNvSpPr txBox="1">
            <a:spLocks noChangeArrowheads="1"/>
          </p:cNvSpPr>
          <p:nvPr/>
        </p:nvSpPr>
        <p:spPr bwMode="auto">
          <a:xfrm>
            <a:off x="354013" y="5461000"/>
            <a:ext cx="8789987"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Dry ice, Molten sulfur, PCBs (electrical transformers)</a:t>
            </a:r>
            <a:endParaRPr lang="en-US">
              <a:latin typeface="Times New Roman" pitchFamily="18" charset="0"/>
            </a:endParaRPr>
          </a:p>
        </p:txBody>
      </p:sp>
      <p:pic>
        <p:nvPicPr>
          <p:cNvPr id="98335" name="Picture 31"/>
          <p:cNvPicPr>
            <a:picLocks noGrp="1" noChangeAspect="1" noChangeArrowheads="1"/>
          </p:cNvPicPr>
          <p:nvPr>
            <p:ph sz="half" idx="4294967295"/>
          </p:nvPr>
        </p:nvPicPr>
        <p:blipFill>
          <a:blip r:embed="rId2" cstate="print"/>
          <a:srcRect/>
          <a:stretch>
            <a:fillRect/>
          </a:stretch>
        </p:blipFill>
        <p:spPr>
          <a:xfrm>
            <a:off x="2044700" y="2133600"/>
            <a:ext cx="2159000" cy="1725613"/>
          </a:xfrm>
          <a:noFill/>
          <a:ln/>
        </p:spPr>
      </p:pic>
      <p:pic>
        <p:nvPicPr>
          <p:cNvPr id="98339" name="Picture 35"/>
          <p:cNvPicPr>
            <a:picLocks noChangeAspect="1" noChangeArrowheads="1"/>
          </p:cNvPicPr>
          <p:nvPr/>
        </p:nvPicPr>
        <p:blipFill>
          <a:blip r:embed="rId3" cstate="print"/>
          <a:srcRect/>
          <a:stretch>
            <a:fillRect/>
          </a:stretch>
        </p:blipFill>
        <p:spPr bwMode="auto">
          <a:xfrm>
            <a:off x="1304925" y="2027238"/>
            <a:ext cx="3305175" cy="3159125"/>
          </a:xfrm>
          <a:prstGeom prst="rect">
            <a:avLst/>
          </a:prstGeom>
          <a:noFill/>
        </p:spPr>
      </p:pic>
      <p:sp>
        <p:nvSpPr>
          <p:cNvPr id="98340" name="AutoShape 36"/>
          <p:cNvSpPr>
            <a:spLocks/>
          </p:cNvSpPr>
          <p:nvPr/>
        </p:nvSpPr>
        <p:spPr bwMode="auto">
          <a:xfrm flipH="1">
            <a:off x="5465763" y="3457575"/>
            <a:ext cx="2917825" cy="1098550"/>
          </a:xfrm>
          <a:prstGeom prst="borderCallout1">
            <a:avLst>
              <a:gd name="adj1" fmla="val -6935"/>
              <a:gd name="adj2" fmla="val 3917"/>
              <a:gd name="adj3" fmla="val -6935"/>
              <a:gd name="adj4" fmla="val 138843"/>
            </a:avLst>
          </a:prstGeom>
          <a:noFill/>
          <a:ln w="28575">
            <a:solidFill>
              <a:srgbClr val="00FF00"/>
            </a:solidFill>
            <a:miter lim="800000"/>
            <a:headEnd type="triangle" w="med" len="med"/>
            <a:tailEnd/>
          </a:ln>
          <a:effectLst/>
        </p:spPr>
        <p:txBody>
          <a:bodyPr>
            <a:spAutoFit/>
          </a:bodyPr>
          <a:lstStyle/>
          <a:p>
            <a:pPr algn="l">
              <a:spcBef>
                <a:spcPct val="0"/>
              </a:spcBef>
              <a:buFontTx/>
              <a:buNone/>
              <a:tabLst>
                <a:tab pos="177800" algn="l"/>
              </a:tabLst>
            </a:pPr>
            <a:r>
              <a:rPr lang="en-US" sz="1600" b="1">
                <a:latin typeface="Arial" charset="0"/>
              </a:rPr>
              <a:t>CLASS 9:</a:t>
            </a:r>
          </a:p>
          <a:p>
            <a:pPr algn="l">
              <a:spcBef>
                <a:spcPct val="0"/>
              </a:spcBef>
              <a:tabLst>
                <a:tab pos="177800" algn="l"/>
              </a:tabLst>
            </a:pPr>
            <a:r>
              <a:rPr lang="en-US" sz="1600" b="1">
                <a:latin typeface="Arial" charset="0"/>
              </a:rPr>
              <a:t>	Black stripes over white 	indicates miscellaneous 	hazardous material</a:t>
            </a:r>
            <a:endParaRPr lang="en-US" sz="1400">
              <a:latin typeface="Times New Roman" pitchFamily="18" charset="0"/>
            </a:endParaRPr>
          </a:p>
        </p:txBody>
      </p:sp>
      <p:sp>
        <p:nvSpPr>
          <p:cNvPr id="98341" name="Text Box 37"/>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8340"/>
                                        </p:tgtEl>
                                        <p:attrNameLst>
                                          <p:attrName>style.visibility</p:attrName>
                                        </p:attrNameLst>
                                      </p:cBhvr>
                                      <p:to>
                                        <p:strVal val="visible"/>
                                      </p:to>
                                    </p:set>
                                    <p:anim calcmode="lin" valueType="num">
                                      <p:cBhvr>
                                        <p:cTn id="7" dur="500" fill="hold"/>
                                        <p:tgtEl>
                                          <p:spTgt spid="98340"/>
                                        </p:tgtEl>
                                        <p:attrNameLst>
                                          <p:attrName>ppt_w</p:attrName>
                                        </p:attrNameLst>
                                      </p:cBhvr>
                                      <p:tavLst>
                                        <p:tav tm="0">
                                          <p:val>
                                            <p:fltVal val="0"/>
                                          </p:val>
                                        </p:tav>
                                        <p:tav tm="100000">
                                          <p:val>
                                            <p:strVal val="#ppt_w"/>
                                          </p:val>
                                        </p:tav>
                                      </p:tavLst>
                                    </p:anim>
                                    <p:anim calcmode="lin" valueType="num">
                                      <p:cBhvr>
                                        <p:cTn id="8" dur="500" fill="hold"/>
                                        <p:tgtEl>
                                          <p:spTgt spid="98340"/>
                                        </p:tgtEl>
                                        <p:attrNameLst>
                                          <p:attrName>ppt_h</p:attrName>
                                        </p:attrNameLst>
                                      </p:cBhvr>
                                      <p:tavLst>
                                        <p:tav tm="0">
                                          <p:val>
                                            <p:fltVal val="0"/>
                                          </p:val>
                                        </p:tav>
                                        <p:tav tm="100000">
                                          <p:val>
                                            <p:strVal val="#ppt_h"/>
                                          </p:val>
                                        </p:tav>
                                      </p:tavLst>
                                    </p:anim>
                                    <p:anim calcmode="lin" valueType="num">
                                      <p:cBhvr>
                                        <p:cTn id="9" dur="500" fill="hold"/>
                                        <p:tgtEl>
                                          <p:spTgt spid="98340"/>
                                        </p:tgtEl>
                                        <p:attrNameLst>
                                          <p:attrName>ppt_x</p:attrName>
                                        </p:attrNameLst>
                                      </p:cBhvr>
                                      <p:tavLst>
                                        <p:tav tm="0">
                                          <p:val>
                                            <p:fltVal val="0.5"/>
                                          </p:val>
                                        </p:tav>
                                        <p:tav tm="100000">
                                          <p:val>
                                            <p:strVal val="#ppt_x"/>
                                          </p:val>
                                        </p:tav>
                                      </p:tavLst>
                                    </p:anim>
                                    <p:anim calcmode="lin" valueType="num">
                                      <p:cBhvr>
                                        <p:cTn id="10" dur="500" fill="hold"/>
                                        <p:tgtEl>
                                          <p:spTgt spid="983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40" grpId="0" animBg="1"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60350" y="974725"/>
            <a:ext cx="8404225"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tx2"/>
                </a:solidFill>
                <a:latin typeface="Arial" charset="0"/>
              </a:rPr>
              <a:t>DANGEROUS Placard</a:t>
            </a:r>
            <a:endParaRPr lang="en-US">
              <a:latin typeface="Times New Roman" pitchFamily="18" charset="0"/>
            </a:endParaRPr>
          </a:p>
        </p:txBody>
      </p:sp>
      <p:sp>
        <p:nvSpPr>
          <p:cNvPr id="99331" name="Rectangle 3"/>
          <p:cNvSpPr>
            <a:spLocks noChangeArrowheads="1"/>
          </p:cNvSpPr>
          <p:nvPr/>
        </p:nvSpPr>
        <p:spPr bwMode="auto">
          <a:xfrm>
            <a:off x="241300" y="215900"/>
            <a:ext cx="8458200" cy="546100"/>
          </a:xfrm>
          <a:prstGeom prst="rect">
            <a:avLst/>
          </a:prstGeom>
          <a:gradFill rotWithShape="0">
            <a:gsLst>
              <a:gs pos="0">
                <a:schemeClr val="bg1"/>
              </a:gs>
              <a:gs pos="50000">
                <a:srgbClr val="0000FF"/>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DOT Marking System</a:t>
            </a:r>
            <a:endParaRPr lang="en-US" sz="4400">
              <a:solidFill>
                <a:schemeClr val="tx2"/>
              </a:solidFill>
              <a:effectLst>
                <a:outerShdw blurRad="38100" dist="38100" dir="2700000" algn="tl">
                  <a:srgbClr val="FFFFFF"/>
                </a:outerShdw>
              </a:effectLst>
            </a:endParaRPr>
          </a:p>
        </p:txBody>
      </p:sp>
      <p:sp>
        <p:nvSpPr>
          <p:cNvPr id="99332" name="Rectangle 4"/>
          <p:cNvSpPr>
            <a:spLocks noChangeArrowheads="1"/>
          </p:cNvSpPr>
          <p:nvPr/>
        </p:nvSpPr>
        <p:spPr bwMode="auto">
          <a:xfrm>
            <a:off x="1101725" y="1849438"/>
            <a:ext cx="3914775" cy="3517900"/>
          </a:xfrm>
          <a:prstGeom prst="rect">
            <a:avLst/>
          </a:prstGeom>
          <a:noFill/>
          <a:ln w="9525">
            <a:solidFill>
              <a:schemeClr val="hlink"/>
            </a:solidFill>
            <a:prstDash val="dash"/>
            <a:miter lim="800000"/>
            <a:headEnd/>
            <a:tailEnd/>
          </a:ln>
          <a:effectLst/>
        </p:spPr>
        <p:txBody>
          <a:bodyPr wrap="none" anchor="ctr"/>
          <a:lstStyle/>
          <a:p>
            <a:endParaRPr lang="en-US"/>
          </a:p>
        </p:txBody>
      </p:sp>
      <p:pic>
        <p:nvPicPr>
          <p:cNvPr id="99333" name="Picture 5"/>
          <p:cNvPicPr>
            <a:picLocks noGrp="1" noChangeAspect="1" noChangeArrowheads="1"/>
          </p:cNvPicPr>
          <p:nvPr>
            <p:ph sz="half" idx="4294967295"/>
          </p:nvPr>
        </p:nvPicPr>
        <p:blipFill>
          <a:blip r:embed="rId2" cstate="print"/>
          <a:srcRect/>
          <a:stretch>
            <a:fillRect/>
          </a:stretch>
        </p:blipFill>
        <p:spPr>
          <a:xfrm>
            <a:off x="1304925" y="2039938"/>
            <a:ext cx="3441700" cy="3141662"/>
          </a:xfrm>
        </p:spPr>
      </p:pic>
      <p:sp>
        <p:nvSpPr>
          <p:cNvPr id="99334" name="AutoShape 6"/>
          <p:cNvSpPr>
            <a:spLocks/>
          </p:cNvSpPr>
          <p:nvPr/>
        </p:nvSpPr>
        <p:spPr bwMode="auto">
          <a:xfrm flipH="1">
            <a:off x="5465763" y="3103563"/>
            <a:ext cx="2384425" cy="609600"/>
          </a:xfrm>
          <a:prstGeom prst="borderCallout1">
            <a:avLst>
              <a:gd name="adj1" fmla="val -12500"/>
              <a:gd name="adj2" fmla="val 4792"/>
              <a:gd name="adj3" fmla="val -12500"/>
              <a:gd name="adj4" fmla="val 157653"/>
            </a:avLst>
          </a:prstGeom>
          <a:noFill/>
          <a:ln w="28575">
            <a:solidFill>
              <a:srgbClr val="00FF00"/>
            </a:solidFill>
            <a:miter lim="800000"/>
            <a:headEnd type="triangle" w="med" len="med"/>
            <a:tailEnd/>
          </a:ln>
          <a:effectLst/>
        </p:spPr>
        <p:txBody>
          <a:bodyPr>
            <a:spAutoFit/>
          </a:bodyPr>
          <a:lstStyle/>
          <a:p>
            <a:pPr algn="l">
              <a:spcBef>
                <a:spcPct val="0"/>
              </a:spcBef>
              <a:buFontTx/>
              <a:buNone/>
              <a:tabLst>
                <a:tab pos="177800" algn="l"/>
              </a:tabLst>
            </a:pPr>
            <a:r>
              <a:rPr lang="en-US" sz="1600" b="1">
                <a:latin typeface="Arial" charset="0"/>
              </a:rPr>
              <a:t>Red with white band = dangerous</a:t>
            </a:r>
            <a:endParaRPr lang="en-US">
              <a:latin typeface="Times New Roman" pitchFamily="18" charset="0"/>
            </a:endParaRPr>
          </a:p>
        </p:txBody>
      </p:sp>
      <p:sp>
        <p:nvSpPr>
          <p:cNvPr id="99335" name="Text Box 7"/>
          <p:cNvSpPr txBox="1">
            <a:spLocks noChangeArrowheads="1"/>
          </p:cNvSpPr>
          <p:nvPr/>
        </p:nvSpPr>
        <p:spPr bwMode="auto">
          <a:xfrm>
            <a:off x="354013" y="5524500"/>
            <a:ext cx="8497887" cy="762000"/>
          </a:xfrm>
          <a:prstGeom prst="rect">
            <a:avLst/>
          </a:prstGeom>
          <a:noFill/>
          <a:ln w="9525">
            <a:noFill/>
            <a:miter lim="800000"/>
            <a:headEnd/>
            <a:tailEnd/>
          </a:ln>
          <a:effectLst/>
        </p:spPr>
        <p:txBody>
          <a:bodyPr>
            <a:spAutoFit/>
          </a:bodyPr>
          <a:lstStyle/>
          <a:p>
            <a:pPr algn="l">
              <a:spcBef>
                <a:spcPct val="50000"/>
              </a:spcBef>
              <a:buFontTx/>
              <a:buNone/>
            </a:pPr>
            <a:r>
              <a:rPr lang="en-US" b="1">
                <a:solidFill>
                  <a:srgbClr val="00FF00"/>
                </a:solidFill>
                <a:latin typeface="Arial" charset="0"/>
              </a:rPr>
              <a:t>EXAMPLES: </a:t>
            </a:r>
            <a:r>
              <a:rPr lang="en-US" sz="2000" b="1">
                <a:solidFill>
                  <a:schemeClr val="tx2"/>
                </a:solidFill>
                <a:latin typeface="Arial" charset="0"/>
              </a:rPr>
              <a:t>Used if two or more Table 2 materials with a combined weight of more than 1,001 lbs. are being transported.</a:t>
            </a:r>
          </a:p>
        </p:txBody>
      </p:sp>
      <p:sp>
        <p:nvSpPr>
          <p:cNvPr id="99336" name="Text Box 8"/>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0</a:t>
            </a:r>
            <a:endParaRPr lang="en-US" b="1">
              <a:solidFill>
                <a:srgbClr val="FFCC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447800" y="5562600"/>
            <a:ext cx="6515100" cy="701675"/>
          </a:xfrm>
          <a:prstGeom prst="rect">
            <a:avLst/>
          </a:prstGeom>
          <a:gradFill rotWithShape="0">
            <a:gsLst>
              <a:gs pos="0">
                <a:schemeClr val="bg2"/>
              </a:gs>
              <a:gs pos="50000">
                <a:schemeClr val="hlink"/>
              </a:gs>
              <a:gs pos="100000">
                <a:schemeClr val="bg2"/>
              </a:gs>
            </a:gsLst>
            <a:lin ang="5400000" scaled="1"/>
          </a:gradFill>
          <a:ln w="38100">
            <a:noFill/>
            <a:miter lim="800000"/>
            <a:headEnd/>
            <a:tailEnd/>
          </a:ln>
          <a:effectLst/>
        </p:spPr>
        <p:txBody>
          <a:bodyPr>
            <a:spAutoFit/>
          </a:bodyPr>
          <a:lstStyle/>
          <a:p>
            <a:pPr>
              <a:spcBef>
                <a:spcPct val="50000"/>
              </a:spcBef>
              <a:buFontTx/>
              <a:buNone/>
            </a:pPr>
            <a:r>
              <a:rPr lang="en-US" sz="2000" b="1">
                <a:latin typeface="Arial" charset="0"/>
              </a:rPr>
              <a:t>Based upon this NFPA diamond, what can you predict for potential hazards?</a:t>
            </a:r>
            <a:endParaRPr lang="en-US">
              <a:latin typeface="Times New Roman" pitchFamily="18" charset="0"/>
            </a:endParaRPr>
          </a:p>
        </p:txBody>
      </p:sp>
      <p:sp>
        <p:nvSpPr>
          <p:cNvPr id="100355" name="Rectangle 3"/>
          <p:cNvSpPr>
            <a:spLocks noGrp="1" noChangeArrowheads="1"/>
          </p:cNvSpPr>
          <p:nvPr>
            <p:ph type="body" idx="4294967295"/>
          </p:nvPr>
        </p:nvSpPr>
        <p:spPr>
          <a:xfrm>
            <a:off x="266700" y="977900"/>
            <a:ext cx="8661400" cy="1231900"/>
          </a:xfrm>
          <a:noFill/>
        </p:spPr>
        <p:txBody>
          <a:bodyPr/>
          <a:lstStyle/>
          <a:p>
            <a:pPr marL="0" indent="0" defTabSz="863600">
              <a:buFontTx/>
              <a:buNone/>
            </a:pPr>
            <a:r>
              <a:rPr lang="en-US" sz="2400"/>
              <a:t>The NFPA Marking System uses a diamond divided into four color-coded areas with numerals that indicate a degree of hazard.</a:t>
            </a:r>
            <a:endParaRPr lang="en-US"/>
          </a:p>
        </p:txBody>
      </p:sp>
      <p:sp>
        <p:nvSpPr>
          <p:cNvPr id="100356" name="Rectangle 4"/>
          <p:cNvSpPr>
            <a:spLocks noChangeArrowheads="1"/>
          </p:cNvSpPr>
          <p:nvPr/>
        </p:nvSpPr>
        <p:spPr bwMode="auto">
          <a:xfrm>
            <a:off x="241300" y="215900"/>
            <a:ext cx="8458200" cy="546100"/>
          </a:xfrm>
          <a:prstGeom prst="rect">
            <a:avLst/>
          </a:prstGeom>
          <a:gradFill rotWithShape="0">
            <a:gsLst>
              <a:gs pos="0">
                <a:schemeClr val="bg1"/>
              </a:gs>
              <a:gs pos="50000">
                <a:srgbClr val="33CC33"/>
              </a:gs>
              <a:gs pos="100000">
                <a:schemeClr val="bg1"/>
              </a:gs>
            </a:gsLst>
            <a:lin ang="0" scaled="1"/>
          </a:gradFill>
          <a:ln w="9525">
            <a:noFill/>
            <a:miter lim="800000"/>
            <a:headEnd/>
            <a:tailEnd/>
          </a:ln>
          <a:effectLst/>
        </p:spPr>
        <p:txBody>
          <a:bodyPr anchor="ctr"/>
          <a:lstStyle/>
          <a:p>
            <a:pPr algn="l">
              <a:spcBef>
                <a:spcPct val="0"/>
              </a:spcBef>
              <a:buFontTx/>
              <a:buNone/>
            </a:pPr>
            <a:r>
              <a:rPr lang="en-US" sz="3200">
                <a:effectLst>
                  <a:outerShdw blurRad="38100" dist="38100" dir="2700000" algn="tl">
                    <a:srgbClr val="FFFFFF"/>
                  </a:outerShdw>
                </a:effectLst>
              </a:rPr>
              <a:t>NFPA Marking System</a:t>
            </a:r>
            <a:endParaRPr lang="en-US" sz="4400">
              <a:solidFill>
                <a:schemeClr val="tx2"/>
              </a:solidFill>
              <a:effectLst>
                <a:outerShdw blurRad="38100" dist="38100" dir="2700000" algn="tl">
                  <a:srgbClr val="FFFFFF"/>
                </a:outerShdw>
              </a:effectLst>
            </a:endParaRPr>
          </a:p>
        </p:txBody>
      </p:sp>
      <p:grpSp>
        <p:nvGrpSpPr>
          <p:cNvPr id="100357" name="Group 5"/>
          <p:cNvGrpSpPr>
            <a:grpSpLocks/>
          </p:cNvGrpSpPr>
          <p:nvPr/>
        </p:nvGrpSpPr>
        <p:grpSpPr bwMode="auto">
          <a:xfrm>
            <a:off x="3619500" y="3014663"/>
            <a:ext cx="1966913" cy="1973262"/>
            <a:chOff x="2593" y="1036"/>
            <a:chExt cx="1198" cy="1202"/>
          </a:xfrm>
        </p:grpSpPr>
        <p:sp>
          <p:nvSpPr>
            <p:cNvPr id="100358" name="AutoShape 6"/>
            <p:cNvSpPr>
              <a:spLocks noChangeArrowheads="1"/>
            </p:cNvSpPr>
            <p:nvPr/>
          </p:nvSpPr>
          <p:spPr bwMode="auto">
            <a:xfrm>
              <a:off x="2890" y="1036"/>
              <a:ext cx="601" cy="601"/>
            </a:xfrm>
            <a:prstGeom prst="diamond">
              <a:avLst/>
            </a:prstGeom>
            <a:solidFill>
              <a:schemeClr val="hlink"/>
            </a:solidFill>
            <a:ln w="9525">
              <a:noFill/>
              <a:miter lim="800000"/>
              <a:headEnd/>
              <a:tailEnd/>
            </a:ln>
            <a:effectLst/>
          </p:spPr>
          <p:txBody>
            <a:bodyPr wrap="none" anchor="ctr"/>
            <a:lstStyle/>
            <a:p>
              <a:endParaRPr lang="en-US"/>
            </a:p>
          </p:txBody>
        </p:sp>
        <p:sp>
          <p:nvSpPr>
            <p:cNvPr id="100359" name="AutoShape 7"/>
            <p:cNvSpPr>
              <a:spLocks noChangeArrowheads="1"/>
            </p:cNvSpPr>
            <p:nvPr/>
          </p:nvSpPr>
          <p:spPr bwMode="auto">
            <a:xfrm>
              <a:off x="3190" y="1336"/>
              <a:ext cx="601" cy="601"/>
            </a:xfrm>
            <a:prstGeom prst="diamond">
              <a:avLst/>
            </a:prstGeom>
            <a:solidFill>
              <a:schemeClr val="tx2"/>
            </a:solidFill>
            <a:ln w="9525">
              <a:noFill/>
              <a:miter lim="800000"/>
              <a:headEnd/>
              <a:tailEnd/>
            </a:ln>
            <a:effectLst/>
          </p:spPr>
          <p:txBody>
            <a:bodyPr wrap="none" anchor="ctr"/>
            <a:lstStyle/>
            <a:p>
              <a:endParaRPr lang="en-US"/>
            </a:p>
          </p:txBody>
        </p:sp>
        <p:sp>
          <p:nvSpPr>
            <p:cNvPr id="100360" name="AutoShape 8"/>
            <p:cNvSpPr>
              <a:spLocks noChangeArrowheads="1"/>
            </p:cNvSpPr>
            <p:nvPr/>
          </p:nvSpPr>
          <p:spPr bwMode="auto">
            <a:xfrm>
              <a:off x="2893" y="1637"/>
              <a:ext cx="601" cy="601"/>
            </a:xfrm>
            <a:prstGeom prst="diamond">
              <a:avLst/>
            </a:prstGeom>
            <a:solidFill>
              <a:schemeClr val="tx1"/>
            </a:solidFill>
            <a:ln w="9525">
              <a:noFill/>
              <a:miter lim="800000"/>
              <a:headEnd/>
              <a:tailEnd/>
            </a:ln>
            <a:effectLst/>
          </p:spPr>
          <p:txBody>
            <a:bodyPr wrap="none" anchor="ctr"/>
            <a:lstStyle/>
            <a:p>
              <a:endParaRPr lang="en-US"/>
            </a:p>
          </p:txBody>
        </p:sp>
        <p:sp>
          <p:nvSpPr>
            <p:cNvPr id="100361" name="AutoShape 9"/>
            <p:cNvSpPr>
              <a:spLocks noChangeArrowheads="1"/>
            </p:cNvSpPr>
            <p:nvPr/>
          </p:nvSpPr>
          <p:spPr bwMode="auto">
            <a:xfrm>
              <a:off x="2593" y="1336"/>
              <a:ext cx="601" cy="601"/>
            </a:xfrm>
            <a:prstGeom prst="diamond">
              <a:avLst/>
            </a:prstGeom>
            <a:solidFill>
              <a:srgbClr val="3333FF"/>
            </a:solidFill>
            <a:ln w="9525">
              <a:noFill/>
              <a:miter lim="800000"/>
              <a:headEnd/>
              <a:tailEnd/>
            </a:ln>
            <a:effectLst/>
          </p:spPr>
          <p:txBody>
            <a:bodyPr wrap="none" anchor="ctr"/>
            <a:lstStyle/>
            <a:p>
              <a:endParaRPr lang="en-US"/>
            </a:p>
          </p:txBody>
        </p:sp>
      </p:grpSp>
      <p:sp>
        <p:nvSpPr>
          <p:cNvPr id="100362" name="Text Box 10"/>
          <p:cNvSpPr txBox="1">
            <a:spLocks noChangeArrowheads="1"/>
          </p:cNvSpPr>
          <p:nvPr/>
        </p:nvSpPr>
        <p:spPr bwMode="auto">
          <a:xfrm>
            <a:off x="1854200" y="2247900"/>
            <a:ext cx="6959600" cy="304800"/>
          </a:xfrm>
          <a:prstGeom prst="rect">
            <a:avLst/>
          </a:prstGeom>
          <a:gradFill rotWithShape="0">
            <a:gsLst>
              <a:gs pos="0">
                <a:schemeClr val="bg1"/>
              </a:gs>
              <a:gs pos="100000">
                <a:schemeClr val="hlink"/>
              </a:gs>
            </a:gsLst>
            <a:lin ang="0" scaled="1"/>
          </a:gradFill>
          <a:ln w="9525">
            <a:noFill/>
            <a:miter lim="800000"/>
            <a:headEnd/>
            <a:tailEnd/>
          </a:ln>
          <a:effectLst/>
        </p:spPr>
        <p:txBody>
          <a:bodyPr>
            <a:spAutoFit/>
          </a:bodyPr>
          <a:lstStyle/>
          <a:p>
            <a:pPr algn="l" defTabSz="800100">
              <a:spcBef>
                <a:spcPct val="0"/>
              </a:spcBef>
              <a:buFontTx/>
              <a:buNone/>
              <a:tabLst>
                <a:tab pos="1828800" algn="ctr"/>
                <a:tab pos="2514600" algn="ctr"/>
                <a:tab pos="3200400" algn="ctr"/>
                <a:tab pos="3886200" algn="ctr"/>
                <a:tab pos="4572000" algn="ctr"/>
                <a:tab pos="5257800" algn="l"/>
              </a:tabLst>
            </a:pPr>
            <a:r>
              <a:rPr lang="en-US" sz="1400" b="1">
                <a:solidFill>
                  <a:schemeClr val="tx2"/>
                </a:solidFill>
                <a:latin typeface="Arial" charset="0"/>
              </a:rPr>
              <a:t>Lowest Hazard</a:t>
            </a:r>
            <a:r>
              <a:rPr lang="en-US" sz="1400" b="1">
                <a:latin typeface="Arial" charset="0"/>
              </a:rPr>
              <a:t> 	</a:t>
            </a:r>
            <a:r>
              <a:rPr lang="en-US" sz="1400">
                <a:solidFill>
                  <a:schemeClr val="accent1"/>
                </a:solidFill>
                <a:latin typeface="Arial" charset="0"/>
              </a:rPr>
              <a:t>0 	1	2	3	4</a:t>
            </a:r>
            <a:r>
              <a:rPr lang="en-US" sz="1400" b="1">
                <a:solidFill>
                  <a:schemeClr val="bg2"/>
                </a:solidFill>
                <a:latin typeface="Arial" charset="0"/>
              </a:rPr>
              <a:t> 	Greatest Hazard</a:t>
            </a:r>
            <a:endParaRPr lang="en-US" sz="1600" b="1">
              <a:solidFill>
                <a:srgbClr val="00FF00"/>
              </a:solidFill>
              <a:latin typeface="Arial" charset="0"/>
            </a:endParaRPr>
          </a:p>
        </p:txBody>
      </p:sp>
      <p:sp>
        <p:nvSpPr>
          <p:cNvPr id="100363" name="Text Box 11"/>
          <p:cNvSpPr txBox="1">
            <a:spLocks noChangeArrowheads="1"/>
          </p:cNvSpPr>
          <p:nvPr/>
        </p:nvSpPr>
        <p:spPr bwMode="auto">
          <a:xfrm>
            <a:off x="4432300" y="3213100"/>
            <a:ext cx="330200"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bg2"/>
                </a:solidFill>
                <a:latin typeface="Arial" charset="0"/>
              </a:rPr>
              <a:t>3</a:t>
            </a:r>
            <a:endParaRPr lang="en-US" b="1">
              <a:solidFill>
                <a:srgbClr val="FFCC00"/>
              </a:solidFill>
              <a:latin typeface="Arial" charset="0"/>
            </a:endParaRPr>
          </a:p>
        </p:txBody>
      </p:sp>
      <p:sp>
        <p:nvSpPr>
          <p:cNvPr id="100364" name="Text Box 12"/>
          <p:cNvSpPr txBox="1">
            <a:spLocks noChangeArrowheads="1"/>
          </p:cNvSpPr>
          <p:nvPr/>
        </p:nvSpPr>
        <p:spPr bwMode="auto">
          <a:xfrm>
            <a:off x="4927600" y="3721100"/>
            <a:ext cx="330200"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bg2"/>
                </a:solidFill>
                <a:latin typeface="Arial" charset="0"/>
              </a:rPr>
              <a:t>3</a:t>
            </a:r>
            <a:endParaRPr lang="en-US" b="1">
              <a:solidFill>
                <a:srgbClr val="FFCC00"/>
              </a:solidFill>
              <a:latin typeface="Arial" charset="0"/>
            </a:endParaRPr>
          </a:p>
        </p:txBody>
      </p:sp>
      <p:sp>
        <p:nvSpPr>
          <p:cNvPr id="100365" name="Text Box 13"/>
          <p:cNvSpPr txBox="1">
            <a:spLocks noChangeArrowheads="1"/>
          </p:cNvSpPr>
          <p:nvPr/>
        </p:nvSpPr>
        <p:spPr bwMode="auto">
          <a:xfrm>
            <a:off x="3924300" y="3733800"/>
            <a:ext cx="330200" cy="457200"/>
          </a:xfrm>
          <a:prstGeom prst="rect">
            <a:avLst/>
          </a:prstGeom>
          <a:noFill/>
          <a:ln w="9525">
            <a:noFill/>
            <a:miter lim="800000"/>
            <a:headEnd/>
            <a:tailEnd/>
          </a:ln>
          <a:effectLst/>
        </p:spPr>
        <p:txBody>
          <a:bodyPr>
            <a:spAutoFit/>
          </a:bodyPr>
          <a:lstStyle/>
          <a:p>
            <a:pPr algn="l">
              <a:spcBef>
                <a:spcPct val="50000"/>
              </a:spcBef>
              <a:buFontTx/>
              <a:buNone/>
            </a:pPr>
            <a:r>
              <a:rPr lang="en-US" b="1">
                <a:solidFill>
                  <a:schemeClr val="bg2"/>
                </a:solidFill>
                <a:latin typeface="Arial" charset="0"/>
              </a:rPr>
              <a:t>4</a:t>
            </a:r>
            <a:endParaRPr lang="en-US" b="1">
              <a:solidFill>
                <a:srgbClr val="FFCC00"/>
              </a:solidFill>
              <a:latin typeface="Arial" charset="0"/>
            </a:endParaRPr>
          </a:p>
        </p:txBody>
      </p:sp>
      <p:sp>
        <p:nvSpPr>
          <p:cNvPr id="100366" name="Text Box 14"/>
          <p:cNvSpPr txBox="1">
            <a:spLocks noChangeArrowheads="1"/>
          </p:cNvSpPr>
          <p:nvPr/>
        </p:nvSpPr>
        <p:spPr bwMode="auto">
          <a:xfrm>
            <a:off x="4151313" y="4249738"/>
            <a:ext cx="889000" cy="457200"/>
          </a:xfrm>
          <a:prstGeom prst="rect">
            <a:avLst/>
          </a:prstGeom>
          <a:noFill/>
          <a:ln w="9525">
            <a:noFill/>
            <a:miter lim="800000"/>
            <a:headEnd/>
            <a:tailEnd/>
          </a:ln>
          <a:effectLst/>
        </p:spPr>
        <p:txBody>
          <a:bodyPr>
            <a:spAutoFit/>
          </a:bodyPr>
          <a:lstStyle/>
          <a:p>
            <a:pPr>
              <a:spcBef>
                <a:spcPct val="50000"/>
              </a:spcBef>
              <a:buFontTx/>
              <a:buNone/>
            </a:pPr>
            <a:r>
              <a:rPr lang="en-US" b="1">
                <a:solidFill>
                  <a:schemeClr val="bg2"/>
                </a:solidFill>
                <a:latin typeface="Arial" charset="0"/>
              </a:rPr>
              <a:t>OX</a:t>
            </a:r>
            <a:endParaRPr lang="en-US" b="1">
              <a:solidFill>
                <a:srgbClr val="FFCC00"/>
              </a:solidFill>
              <a:latin typeface="Arial" charset="0"/>
            </a:endParaRPr>
          </a:p>
        </p:txBody>
      </p:sp>
      <p:sp>
        <p:nvSpPr>
          <p:cNvPr id="100371" name="Oval 19"/>
          <p:cNvSpPr>
            <a:spLocks noChangeArrowheads="1"/>
          </p:cNvSpPr>
          <p:nvPr/>
        </p:nvSpPr>
        <p:spPr bwMode="auto">
          <a:xfrm>
            <a:off x="3479800" y="2882900"/>
            <a:ext cx="2235200" cy="2235200"/>
          </a:xfrm>
          <a:prstGeom prst="ellipse">
            <a:avLst/>
          </a:prstGeom>
          <a:noFill/>
          <a:ln w="28575">
            <a:solidFill>
              <a:schemeClr val="hlink"/>
            </a:solidFill>
            <a:prstDash val="lgDash"/>
            <a:round/>
            <a:headEnd/>
            <a:tailEnd/>
          </a:ln>
          <a:effectLst/>
        </p:spPr>
        <p:txBody>
          <a:bodyPr wrap="none" anchor="ctr"/>
          <a:lstStyle/>
          <a:p>
            <a:endParaRPr lang="en-US"/>
          </a:p>
        </p:txBody>
      </p:sp>
      <p:sp>
        <p:nvSpPr>
          <p:cNvPr id="100372" name="Line 20"/>
          <p:cNvSpPr>
            <a:spLocks noChangeShapeType="1"/>
          </p:cNvSpPr>
          <p:nvPr/>
        </p:nvSpPr>
        <p:spPr bwMode="auto">
          <a:xfrm>
            <a:off x="4622800" y="5118100"/>
            <a:ext cx="0" cy="190500"/>
          </a:xfrm>
          <a:prstGeom prst="line">
            <a:avLst/>
          </a:prstGeom>
          <a:noFill/>
          <a:ln w="28575">
            <a:solidFill>
              <a:schemeClr val="hlink"/>
            </a:solidFill>
            <a:round/>
            <a:headEnd/>
            <a:tailEnd/>
          </a:ln>
          <a:effectLst/>
        </p:spPr>
        <p:txBody>
          <a:bodyPr wrap="none" anchor="ctr"/>
          <a:lstStyle/>
          <a:p>
            <a:endParaRPr lang="en-US"/>
          </a:p>
        </p:txBody>
      </p:sp>
      <p:sp>
        <p:nvSpPr>
          <p:cNvPr id="100373" name="Text Box 21"/>
          <p:cNvSpPr txBox="1">
            <a:spLocks noChangeArrowheads="1"/>
          </p:cNvSpPr>
          <p:nvPr/>
        </p:nvSpPr>
        <p:spPr bwMode="auto">
          <a:xfrm>
            <a:off x="5054600" y="1943100"/>
            <a:ext cx="3822700" cy="304800"/>
          </a:xfrm>
          <a:prstGeom prst="rect">
            <a:avLst/>
          </a:prstGeom>
          <a:noFill/>
          <a:ln w="9525">
            <a:noFill/>
            <a:miter lim="800000"/>
            <a:headEnd/>
            <a:tailEnd/>
          </a:ln>
          <a:effectLst/>
        </p:spPr>
        <p:txBody>
          <a:bodyPr>
            <a:spAutoFit/>
          </a:bodyPr>
          <a:lstStyle/>
          <a:p>
            <a:pPr algn="r">
              <a:spcBef>
                <a:spcPct val="50000"/>
              </a:spcBef>
              <a:buFontTx/>
              <a:buNone/>
            </a:pPr>
            <a:r>
              <a:rPr lang="en-US" sz="1400" b="1">
                <a:solidFill>
                  <a:srgbClr val="00FF00"/>
                </a:solidFill>
                <a:latin typeface="Arial" charset="0"/>
              </a:rPr>
              <a:t>NFPA Marking System Key (Scale 0 to 4)</a:t>
            </a:r>
            <a:endParaRPr lang="en-US" sz="1400" u="sng">
              <a:latin typeface="Arial" charset="0"/>
            </a:endParaRPr>
          </a:p>
        </p:txBody>
      </p:sp>
      <p:sp>
        <p:nvSpPr>
          <p:cNvPr id="100374" name="Text Box 22"/>
          <p:cNvSpPr txBox="1">
            <a:spLocks noChangeArrowheads="1"/>
          </p:cNvSpPr>
          <p:nvPr/>
        </p:nvSpPr>
        <p:spPr bwMode="auto">
          <a:xfrm>
            <a:off x="8763000" y="0"/>
            <a:ext cx="279400" cy="366713"/>
          </a:xfrm>
          <a:prstGeom prst="rect">
            <a:avLst/>
          </a:prstGeom>
          <a:noFill/>
          <a:ln w="9525">
            <a:noFill/>
            <a:miter lim="800000"/>
            <a:headEnd/>
            <a:tailEnd/>
          </a:ln>
          <a:effectLst/>
        </p:spPr>
        <p:txBody>
          <a:bodyPr>
            <a:spAutoFit/>
          </a:bodyPr>
          <a:lstStyle/>
          <a:p>
            <a:pPr algn="l">
              <a:spcBef>
                <a:spcPct val="50000"/>
              </a:spcBef>
              <a:buFontTx/>
              <a:buNone/>
            </a:pPr>
            <a:r>
              <a:rPr lang="en-US" sz="1800" b="1">
                <a:solidFill>
                  <a:schemeClr val="folHlink"/>
                </a:solidFill>
                <a:latin typeface="Arial" charset="0"/>
              </a:rPr>
              <a:t>1</a:t>
            </a:r>
            <a:endParaRPr lang="en-US" b="1">
              <a:solidFill>
                <a:srgbClr val="FFCC00"/>
              </a:solidFill>
              <a:latin typeface="Arial" charset="0"/>
            </a:endParaRPr>
          </a:p>
        </p:txBody>
      </p:sp>
      <p:pic>
        <p:nvPicPr>
          <p:cNvPr id="100375" name="Picture 23"/>
          <p:cNvPicPr>
            <a:picLocks noChangeAspect="1" noChangeArrowheads="1"/>
          </p:cNvPicPr>
          <p:nvPr/>
        </p:nvPicPr>
        <p:blipFill>
          <a:blip r:embed="rId2" cstate="print"/>
          <a:srcRect/>
          <a:stretch>
            <a:fillRect/>
          </a:stretch>
        </p:blipFill>
        <p:spPr bwMode="auto">
          <a:xfrm>
            <a:off x="3048000" y="2590800"/>
            <a:ext cx="3267075" cy="2857500"/>
          </a:xfrm>
          <a:prstGeom prst="rect">
            <a:avLst/>
          </a:prstGeom>
          <a:noFill/>
          <a:ln w="9525">
            <a:noFill/>
            <a:miter lim="800000"/>
            <a:headEnd/>
            <a:tailEnd/>
          </a:ln>
          <a:effectLst/>
        </p:spPr>
      </p:pic>
      <p:sp>
        <p:nvSpPr>
          <p:cNvPr id="100367" name="AutoShape 15"/>
          <p:cNvSpPr>
            <a:spLocks/>
          </p:cNvSpPr>
          <p:nvPr/>
        </p:nvSpPr>
        <p:spPr bwMode="auto">
          <a:xfrm flipH="1">
            <a:off x="609600" y="3352800"/>
            <a:ext cx="2603500" cy="730250"/>
          </a:xfrm>
          <a:prstGeom prst="borderCallout1">
            <a:avLst>
              <a:gd name="adj1" fmla="val -10435"/>
              <a:gd name="adj2" fmla="val 95606"/>
              <a:gd name="adj3" fmla="val -10435"/>
              <a:gd name="adj4" fmla="val -50977"/>
            </a:avLst>
          </a:prstGeom>
          <a:noFill/>
          <a:ln w="28575">
            <a:solidFill>
              <a:srgbClr val="00FF00"/>
            </a:solidFill>
            <a:miter lim="800000"/>
            <a:headEnd type="triangle" w="med" len="med"/>
            <a:tailEnd/>
          </a:ln>
          <a:effectLst/>
        </p:spPr>
        <p:txBody>
          <a:bodyPr>
            <a:spAutoFit/>
          </a:bodyPr>
          <a:lstStyle/>
          <a:p>
            <a:pPr>
              <a:spcBef>
                <a:spcPct val="0"/>
              </a:spcBef>
              <a:buFontTx/>
              <a:buNone/>
            </a:pPr>
            <a:r>
              <a:rPr lang="en-US" sz="2000" b="1">
                <a:solidFill>
                  <a:srgbClr val="FF3300"/>
                </a:solidFill>
                <a:effectLst>
                  <a:outerShdw blurRad="38100" dist="38100" dir="2700000" algn="tl">
                    <a:srgbClr val="000000"/>
                  </a:outerShdw>
                </a:effectLst>
                <a:latin typeface="Arial" charset="0"/>
              </a:rPr>
              <a:t>RED</a:t>
            </a:r>
            <a:r>
              <a:rPr lang="en-US" sz="2000">
                <a:latin typeface="Arial" charset="0"/>
              </a:rPr>
              <a:t> </a:t>
            </a:r>
            <a:r>
              <a:rPr lang="en-US" sz="2000">
                <a:solidFill>
                  <a:schemeClr val="tx2"/>
                </a:solidFill>
                <a:latin typeface="Arial" charset="0"/>
              </a:rPr>
              <a:t>=</a:t>
            </a:r>
            <a:r>
              <a:rPr lang="en-US" sz="2000">
                <a:latin typeface="Arial" charset="0"/>
              </a:rPr>
              <a:t>   Flammability Hazard</a:t>
            </a:r>
          </a:p>
        </p:txBody>
      </p:sp>
      <p:sp>
        <p:nvSpPr>
          <p:cNvPr id="100368" name="AutoShape 16"/>
          <p:cNvSpPr>
            <a:spLocks/>
          </p:cNvSpPr>
          <p:nvPr/>
        </p:nvSpPr>
        <p:spPr bwMode="auto">
          <a:xfrm flipH="1">
            <a:off x="876300" y="4308475"/>
            <a:ext cx="2006600" cy="730250"/>
          </a:xfrm>
          <a:prstGeom prst="borderCallout1">
            <a:avLst>
              <a:gd name="adj1" fmla="val -10431"/>
              <a:gd name="adj2" fmla="val 94301"/>
              <a:gd name="adj3" fmla="val -10431"/>
              <a:gd name="adj4" fmla="val -60204"/>
            </a:avLst>
          </a:prstGeom>
          <a:noFill/>
          <a:ln w="28575">
            <a:solidFill>
              <a:srgbClr val="00FF00"/>
            </a:solidFill>
            <a:miter lim="800000"/>
            <a:headEnd type="triangle" w="med" len="med"/>
            <a:tailEnd/>
          </a:ln>
          <a:effectLst/>
        </p:spPr>
        <p:txBody>
          <a:bodyPr>
            <a:spAutoFit/>
          </a:bodyPr>
          <a:lstStyle/>
          <a:p>
            <a:pPr>
              <a:spcBef>
                <a:spcPct val="0"/>
              </a:spcBef>
              <a:buFontTx/>
              <a:buNone/>
            </a:pPr>
            <a:r>
              <a:rPr lang="en-US" sz="2000" b="1">
                <a:solidFill>
                  <a:srgbClr val="000099"/>
                </a:solidFill>
                <a:effectLst>
                  <a:outerShdw blurRad="38100" dist="38100" dir="2700000" algn="tl">
                    <a:srgbClr val="000000"/>
                  </a:outerShdw>
                </a:effectLst>
                <a:latin typeface="Arial" charset="0"/>
              </a:rPr>
              <a:t>BLUE</a:t>
            </a:r>
            <a:r>
              <a:rPr lang="en-US" sz="2000">
                <a:latin typeface="Arial" charset="0"/>
              </a:rPr>
              <a:t> </a:t>
            </a:r>
            <a:r>
              <a:rPr lang="en-US" sz="2000">
                <a:solidFill>
                  <a:schemeClr val="tx2"/>
                </a:solidFill>
                <a:latin typeface="Arial" charset="0"/>
              </a:rPr>
              <a:t>=</a:t>
            </a:r>
            <a:r>
              <a:rPr lang="en-US" sz="2000">
                <a:latin typeface="Arial" charset="0"/>
              </a:rPr>
              <a:t>            Health Hazard</a:t>
            </a:r>
            <a:endParaRPr lang="en-US">
              <a:solidFill>
                <a:srgbClr val="FFCC00"/>
              </a:solidFill>
              <a:latin typeface="Arial" charset="0"/>
            </a:endParaRPr>
          </a:p>
        </p:txBody>
      </p:sp>
      <p:sp>
        <p:nvSpPr>
          <p:cNvPr id="100370" name="AutoShape 18"/>
          <p:cNvSpPr>
            <a:spLocks/>
          </p:cNvSpPr>
          <p:nvPr/>
        </p:nvSpPr>
        <p:spPr bwMode="auto">
          <a:xfrm flipH="1">
            <a:off x="6223000" y="3889375"/>
            <a:ext cx="2603500" cy="730250"/>
          </a:xfrm>
          <a:prstGeom prst="borderCallout1">
            <a:avLst>
              <a:gd name="adj1" fmla="val 110431"/>
              <a:gd name="adj2" fmla="val 4389"/>
              <a:gd name="adj3" fmla="val 110431"/>
              <a:gd name="adj4" fmla="val 160731"/>
            </a:avLst>
          </a:prstGeom>
          <a:noFill/>
          <a:ln w="28575">
            <a:solidFill>
              <a:srgbClr val="00FF00"/>
            </a:solidFill>
            <a:miter lim="800000"/>
            <a:headEnd type="triangle" w="med" len="med"/>
            <a:tailEnd/>
          </a:ln>
          <a:effectLst/>
        </p:spPr>
        <p:txBody>
          <a:bodyPr>
            <a:spAutoFit/>
          </a:bodyPr>
          <a:lstStyle/>
          <a:p>
            <a:pPr>
              <a:spcBef>
                <a:spcPct val="0"/>
              </a:spcBef>
              <a:buFontTx/>
              <a:buNone/>
            </a:pPr>
            <a:r>
              <a:rPr lang="en-US" sz="2000" b="1">
                <a:solidFill>
                  <a:schemeClr val="bg1"/>
                </a:solidFill>
                <a:effectLst>
                  <a:outerShdw blurRad="38100" dist="38100" dir="2700000" algn="tl">
                    <a:srgbClr val="000000"/>
                  </a:outerShdw>
                </a:effectLst>
                <a:latin typeface="Arial" charset="0"/>
              </a:rPr>
              <a:t>WHITE</a:t>
            </a:r>
            <a:r>
              <a:rPr lang="en-US" sz="2000">
                <a:latin typeface="Arial" charset="0"/>
              </a:rPr>
              <a:t> </a:t>
            </a:r>
            <a:r>
              <a:rPr lang="en-US" sz="2000">
                <a:solidFill>
                  <a:schemeClr val="tx2"/>
                </a:solidFill>
                <a:latin typeface="Arial" charset="0"/>
              </a:rPr>
              <a:t>=</a:t>
            </a:r>
            <a:r>
              <a:rPr lang="en-US" sz="2000">
                <a:latin typeface="Arial" charset="0"/>
              </a:rPr>
              <a:t>   </a:t>
            </a:r>
          </a:p>
          <a:p>
            <a:pPr>
              <a:spcBef>
                <a:spcPct val="0"/>
              </a:spcBef>
              <a:buFontTx/>
              <a:buNone/>
            </a:pPr>
            <a:r>
              <a:rPr lang="en-US" sz="2000">
                <a:latin typeface="Arial" charset="0"/>
              </a:rPr>
              <a:t>Special Hazard</a:t>
            </a:r>
          </a:p>
        </p:txBody>
      </p:sp>
      <p:sp>
        <p:nvSpPr>
          <p:cNvPr id="100369" name="AutoShape 17"/>
          <p:cNvSpPr>
            <a:spLocks/>
          </p:cNvSpPr>
          <p:nvPr/>
        </p:nvSpPr>
        <p:spPr bwMode="auto">
          <a:xfrm flipH="1">
            <a:off x="6223000" y="2870200"/>
            <a:ext cx="2603500" cy="730250"/>
          </a:xfrm>
          <a:prstGeom prst="borderCallout1">
            <a:avLst>
              <a:gd name="adj1" fmla="val 110431"/>
              <a:gd name="adj2" fmla="val 4389"/>
              <a:gd name="adj3" fmla="val 110431"/>
              <a:gd name="adj4" fmla="val 145606"/>
            </a:avLst>
          </a:prstGeom>
          <a:noFill/>
          <a:ln w="28575">
            <a:solidFill>
              <a:srgbClr val="00FF00"/>
            </a:solidFill>
            <a:miter lim="800000"/>
            <a:headEnd type="triangle" w="med" len="med"/>
            <a:tailEnd/>
          </a:ln>
          <a:effectLst/>
        </p:spPr>
        <p:txBody>
          <a:bodyPr>
            <a:spAutoFit/>
          </a:bodyPr>
          <a:lstStyle/>
          <a:p>
            <a:pPr>
              <a:spcBef>
                <a:spcPct val="0"/>
              </a:spcBef>
              <a:buFontTx/>
              <a:buNone/>
            </a:pPr>
            <a:r>
              <a:rPr lang="en-US" sz="2000" b="1">
                <a:solidFill>
                  <a:srgbClr val="FFFF00"/>
                </a:solidFill>
                <a:effectLst>
                  <a:outerShdw blurRad="38100" dist="38100" dir="2700000" algn="tl">
                    <a:srgbClr val="000000"/>
                  </a:outerShdw>
                </a:effectLst>
                <a:latin typeface="Arial" charset="0"/>
              </a:rPr>
              <a:t>YELLOW</a:t>
            </a:r>
            <a:r>
              <a:rPr lang="en-US" sz="2000">
                <a:latin typeface="Arial" charset="0"/>
              </a:rPr>
              <a:t> </a:t>
            </a:r>
            <a:r>
              <a:rPr lang="en-US" sz="2000">
                <a:solidFill>
                  <a:schemeClr val="tx2"/>
                </a:solidFill>
                <a:latin typeface="Arial" charset="0"/>
              </a:rPr>
              <a:t>=</a:t>
            </a:r>
            <a:r>
              <a:rPr lang="en-US" sz="2000">
                <a:latin typeface="Arial" charset="0"/>
              </a:rPr>
              <a:t>   Reactivity Hazard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p:cTn id="7" dur="500" fill="hold"/>
                                        <p:tgtEl>
                                          <p:spTgt spid="100354"/>
                                        </p:tgtEl>
                                        <p:attrNameLst>
                                          <p:attrName>ppt_w</p:attrName>
                                        </p:attrNameLst>
                                      </p:cBhvr>
                                      <p:tavLst>
                                        <p:tav tm="0">
                                          <p:val>
                                            <p:fltVal val="0"/>
                                          </p:val>
                                        </p:tav>
                                        <p:tav tm="100000">
                                          <p:val>
                                            <p:strVal val="#ppt_w"/>
                                          </p:val>
                                        </p:tav>
                                      </p:tavLst>
                                    </p:anim>
                                    <p:anim calcmode="lin" valueType="num">
                                      <p:cBhvr>
                                        <p:cTn id="8" dur="500" fill="hold"/>
                                        <p:tgtEl>
                                          <p:spTgt spid="10035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100372"/>
                                        </p:tgtEl>
                                        <p:attrNameLst>
                                          <p:attrName>style.visibility</p:attrName>
                                        </p:attrNameLst>
                                      </p:cBhvr>
                                      <p:to>
                                        <p:strVal val="visible"/>
                                      </p:to>
                                    </p:set>
                                    <p:animEffect transition="in" filter="wipe(down)">
                                      <p:cBhvr>
                                        <p:cTn id="12" dur="500"/>
                                        <p:tgtEl>
                                          <p:spTgt spid="100372"/>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100371"/>
                                        </p:tgtEl>
                                        <p:attrNameLst>
                                          <p:attrName>style.visibility</p:attrName>
                                        </p:attrNameLst>
                                      </p:cBhvr>
                                      <p:to>
                                        <p:strVal val="visible"/>
                                      </p:to>
                                    </p:set>
                                    <p:animEffect transition="in" filter="wipe(down)">
                                      <p:cBhvr>
                                        <p:cTn id="16" dur="500"/>
                                        <p:tgtEl>
                                          <p:spTgt spid="100371"/>
                                        </p:tgtEl>
                                      </p:cBhvr>
                                    </p:animEffect>
                                  </p:childTnLst>
                                </p:cTn>
                              </p:par>
                            </p:childTnLst>
                          </p:cTn>
                        </p:par>
                        <p:par>
                          <p:cTn id="17" fill="hold">
                            <p:stCondLst>
                              <p:cond delay="1500"/>
                            </p:stCondLst>
                            <p:childTnLst>
                              <p:par>
                                <p:cTn id="18" presetID="23" presetClass="entr" presetSubtype="16" fill="hold" grpId="0" nodeType="afterEffect">
                                  <p:stCondLst>
                                    <p:cond delay="0"/>
                                  </p:stCondLst>
                                  <p:childTnLst>
                                    <p:set>
                                      <p:cBhvr>
                                        <p:cTn id="19" dur="1" fill="hold">
                                          <p:stCondLst>
                                            <p:cond delay="0"/>
                                          </p:stCondLst>
                                        </p:cTn>
                                        <p:tgtEl>
                                          <p:spTgt spid="100363"/>
                                        </p:tgtEl>
                                        <p:attrNameLst>
                                          <p:attrName>style.visibility</p:attrName>
                                        </p:attrNameLst>
                                      </p:cBhvr>
                                      <p:to>
                                        <p:strVal val="visible"/>
                                      </p:to>
                                    </p:set>
                                    <p:anim calcmode="lin" valueType="num">
                                      <p:cBhvr>
                                        <p:cTn id="20" dur="500" fill="hold"/>
                                        <p:tgtEl>
                                          <p:spTgt spid="100363"/>
                                        </p:tgtEl>
                                        <p:attrNameLst>
                                          <p:attrName>ppt_w</p:attrName>
                                        </p:attrNameLst>
                                      </p:cBhvr>
                                      <p:tavLst>
                                        <p:tav tm="0">
                                          <p:val>
                                            <p:fltVal val="0"/>
                                          </p:val>
                                        </p:tav>
                                        <p:tav tm="100000">
                                          <p:val>
                                            <p:strVal val="#ppt_w"/>
                                          </p:val>
                                        </p:tav>
                                      </p:tavLst>
                                    </p:anim>
                                    <p:anim calcmode="lin" valueType="num">
                                      <p:cBhvr>
                                        <p:cTn id="21" dur="500" fill="hold"/>
                                        <p:tgtEl>
                                          <p:spTgt spid="100363"/>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100364"/>
                                        </p:tgtEl>
                                        <p:attrNameLst>
                                          <p:attrName>style.visibility</p:attrName>
                                        </p:attrNameLst>
                                      </p:cBhvr>
                                      <p:to>
                                        <p:strVal val="visible"/>
                                      </p:to>
                                    </p:set>
                                    <p:anim calcmode="lin" valueType="num">
                                      <p:cBhvr>
                                        <p:cTn id="25" dur="500" fill="hold"/>
                                        <p:tgtEl>
                                          <p:spTgt spid="100364"/>
                                        </p:tgtEl>
                                        <p:attrNameLst>
                                          <p:attrName>ppt_w</p:attrName>
                                        </p:attrNameLst>
                                      </p:cBhvr>
                                      <p:tavLst>
                                        <p:tav tm="0">
                                          <p:val>
                                            <p:fltVal val="0"/>
                                          </p:val>
                                        </p:tav>
                                        <p:tav tm="100000">
                                          <p:val>
                                            <p:strVal val="#ppt_w"/>
                                          </p:val>
                                        </p:tav>
                                      </p:tavLst>
                                    </p:anim>
                                    <p:anim calcmode="lin" valueType="num">
                                      <p:cBhvr>
                                        <p:cTn id="26" dur="500" fill="hold"/>
                                        <p:tgtEl>
                                          <p:spTgt spid="100364"/>
                                        </p:tgtEl>
                                        <p:attrNameLst>
                                          <p:attrName>ppt_h</p:attrName>
                                        </p:attrNameLst>
                                      </p:cBhvr>
                                      <p:tavLst>
                                        <p:tav tm="0">
                                          <p:val>
                                            <p:fltVal val="0"/>
                                          </p:val>
                                        </p:tav>
                                        <p:tav tm="100000">
                                          <p:val>
                                            <p:strVal val="#ppt_h"/>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100366"/>
                                        </p:tgtEl>
                                        <p:attrNameLst>
                                          <p:attrName>style.visibility</p:attrName>
                                        </p:attrNameLst>
                                      </p:cBhvr>
                                      <p:to>
                                        <p:strVal val="visible"/>
                                      </p:to>
                                    </p:set>
                                    <p:anim calcmode="lin" valueType="num">
                                      <p:cBhvr>
                                        <p:cTn id="30" dur="500" fill="hold"/>
                                        <p:tgtEl>
                                          <p:spTgt spid="100366"/>
                                        </p:tgtEl>
                                        <p:attrNameLst>
                                          <p:attrName>ppt_w</p:attrName>
                                        </p:attrNameLst>
                                      </p:cBhvr>
                                      <p:tavLst>
                                        <p:tav tm="0">
                                          <p:val>
                                            <p:fltVal val="0"/>
                                          </p:val>
                                        </p:tav>
                                        <p:tav tm="100000">
                                          <p:val>
                                            <p:strVal val="#ppt_w"/>
                                          </p:val>
                                        </p:tav>
                                      </p:tavLst>
                                    </p:anim>
                                    <p:anim calcmode="lin" valueType="num">
                                      <p:cBhvr>
                                        <p:cTn id="31" dur="500" fill="hold"/>
                                        <p:tgtEl>
                                          <p:spTgt spid="100366"/>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100365"/>
                                        </p:tgtEl>
                                        <p:attrNameLst>
                                          <p:attrName>style.visibility</p:attrName>
                                        </p:attrNameLst>
                                      </p:cBhvr>
                                      <p:to>
                                        <p:strVal val="visible"/>
                                      </p:to>
                                    </p:set>
                                    <p:anim calcmode="lin" valueType="num">
                                      <p:cBhvr>
                                        <p:cTn id="35" dur="500" fill="hold"/>
                                        <p:tgtEl>
                                          <p:spTgt spid="100365"/>
                                        </p:tgtEl>
                                        <p:attrNameLst>
                                          <p:attrName>ppt_w</p:attrName>
                                        </p:attrNameLst>
                                      </p:cBhvr>
                                      <p:tavLst>
                                        <p:tav tm="0">
                                          <p:val>
                                            <p:fltVal val="0"/>
                                          </p:val>
                                        </p:tav>
                                        <p:tav tm="100000">
                                          <p:val>
                                            <p:strVal val="#ppt_w"/>
                                          </p:val>
                                        </p:tav>
                                      </p:tavLst>
                                    </p:anim>
                                    <p:anim calcmode="lin" valueType="num">
                                      <p:cBhvr>
                                        <p:cTn id="36" dur="500" fill="hold"/>
                                        <p:tgtEl>
                                          <p:spTgt spid="10036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autoUpdateAnimBg="0"/>
      <p:bldP spid="100363" grpId="0" autoUpdateAnimBg="0"/>
      <p:bldP spid="100364" grpId="0" autoUpdateAnimBg="0"/>
      <p:bldP spid="100365" grpId="0" autoUpdateAnimBg="0"/>
      <p:bldP spid="100366" grpId="0" autoUpdateAnimBg="0"/>
      <p:bldP spid="100371" grpId="0" animBg="1"/>
      <p:bldP spid="100372" grpId="0" animBg="1"/>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Impact"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0" lang="en-US" sz="2400" b="0" i="0" u="none" strike="noStrike" cap="none" normalizeH="0" baseline="0" smtClean="0">
            <a:ln>
              <a:noFill/>
            </a:ln>
            <a:solidFill>
              <a:schemeClr val="tx1"/>
            </a:solidFill>
            <a:effectLst/>
            <a:latin typeface="Impact"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2781</TotalTime>
  <Words>5543</Words>
  <Application>Microsoft Office PowerPoint</Application>
  <PresentationFormat>On-screen Show (4:3)</PresentationFormat>
  <Paragraphs>1222</Paragraphs>
  <Slides>158</Slides>
  <Notes>4</Notes>
  <HiddenSlides>0</HiddenSlides>
  <MMClips>0</MMClips>
  <ScaleCrop>false</ScaleCrop>
  <HeadingPairs>
    <vt:vector size="4" baseType="variant">
      <vt:variant>
        <vt:lpstr>Theme</vt:lpstr>
      </vt:variant>
      <vt:variant>
        <vt:i4>1</vt:i4>
      </vt:variant>
      <vt:variant>
        <vt:lpstr>Slide Titles</vt:lpstr>
      </vt:variant>
      <vt:variant>
        <vt:i4>158</vt:i4>
      </vt:variant>
    </vt:vector>
  </HeadingPairs>
  <TitlesOfParts>
    <vt:vector size="159" baseType="lpstr">
      <vt:lpstr>Blank Presentation</vt:lpstr>
      <vt:lpstr>PowerPoint Presentation</vt:lpstr>
      <vt:lpstr>PowerPoint Presentation</vt:lpstr>
      <vt:lpstr>You get hundreds of chances to do it right,  only one to do it wrong !</vt:lpstr>
      <vt:lpstr>In the the old days. . . . . </vt:lpstr>
      <vt:lpstr>What Do I Do Now ?</vt:lpstr>
      <vt:lpstr>Common Sense ?</vt:lpstr>
      <vt:lpstr>More common sense</vt:lpstr>
      <vt:lpstr>Isolate and Deny Entry:</vt:lpstr>
      <vt:lpstr>Evacuate:</vt:lpstr>
      <vt:lpstr>Shelter in Place:</vt:lpstr>
      <vt:lpstr>PowerPoint Presentation</vt:lpstr>
      <vt:lpstr>Emergency Response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precautions</vt:lpstr>
      <vt:lpstr>More Safety Precautions</vt:lpstr>
      <vt:lpstr>More Safety Precautions</vt:lpstr>
      <vt:lpstr>Who you gonna call…hazbusters</vt:lpstr>
      <vt:lpstr>What Information do you need to have?</vt:lpstr>
      <vt:lpstr>Information Sources</vt:lpstr>
      <vt:lpstr>Important Phone Numbers</vt:lpstr>
      <vt:lpstr>Emergency Response Guide</vt:lpstr>
      <vt:lpstr>The ERG is updated every four years to accommodate new products and technology. The 2012 ERG will have new, revised and expanded sections, including: </vt:lpstr>
      <vt:lpstr>How to Use the Guidebook</vt:lpstr>
      <vt:lpstr>Guidebook Contents</vt:lpstr>
      <vt:lpstr>Pipeline Safety Information</vt:lpstr>
      <vt:lpstr>The “Yellow Pages”</vt:lpstr>
      <vt:lpstr>The “Yellow Pages”</vt:lpstr>
      <vt:lpstr>The “Blue Pages”</vt:lpstr>
      <vt:lpstr>The “Blue Pages”</vt:lpstr>
      <vt:lpstr>Exercise</vt:lpstr>
      <vt:lpstr>The “Orange Pages”</vt:lpstr>
      <vt:lpstr>The “Orange Pages”</vt:lpstr>
      <vt:lpstr>Green-bordered Pages</vt:lpstr>
      <vt:lpstr>Green-bordered Pages</vt:lpstr>
      <vt:lpstr>Initial Isolation Distance</vt:lpstr>
      <vt:lpstr>Protective Action Distance</vt:lpstr>
      <vt:lpstr>The Rule of “Double Double”</vt:lpstr>
      <vt:lpstr>The “Green Pages”</vt:lpstr>
      <vt:lpstr>The “Green Pages”</vt:lpstr>
      <vt:lpstr>Exercise </vt:lpstr>
      <vt:lpstr>Self Preservation</vt:lpstr>
      <vt:lpstr>The “Back of the Book”</vt:lpstr>
      <vt:lpstr>EMERGENCY RESPONSE TELEPHONE NUMBERS  </vt:lpstr>
      <vt:lpstr>CONTAINER SHAPES &amp; SIZES</vt:lpstr>
      <vt:lpstr>PowerPoint Presentation</vt:lpstr>
      <vt:lpstr>Pressure Cargo Tanks</vt:lpstr>
      <vt:lpstr>Corrosive Liquid Cargo Tanks</vt:lpstr>
      <vt:lpstr>Low Pressure Cargo Tanks</vt:lpstr>
      <vt:lpstr>Non-Pressure Cargo Tanks</vt:lpstr>
      <vt:lpstr>Dry Bulk Commodity Carriers</vt:lpstr>
      <vt:lpstr>ROAD TRAILER IDENTIFICATION CHART</vt:lpstr>
      <vt:lpstr>PowerPoint Presentation</vt:lpstr>
      <vt:lpstr>PowerPoint Presentation</vt:lpstr>
      <vt:lpstr>Non-Pressure Railroad Tank Cars</vt:lpstr>
      <vt:lpstr>Pressure Tank Cars</vt:lpstr>
      <vt:lpstr>Other Railroad Cars</vt:lpstr>
      <vt:lpstr>PowerPoint Presentation</vt:lpstr>
      <vt:lpstr>RAIL CAR IDENTIFICATION CHART</vt:lpstr>
      <vt:lpstr>PowerPoint Presentation</vt:lpstr>
      <vt:lpstr>Bulk Portable Containers and  Intermediate Bulk Containers</vt:lpstr>
      <vt:lpstr>ID CODES for INTERMODAL CONTAINERS</vt:lpstr>
      <vt:lpstr>INTERMODAL CONTAINERS</vt:lpstr>
      <vt:lpstr>ID CODES for INTERMODAL CONTAINERS</vt:lpstr>
      <vt:lpstr>ID CODES for INTERMODAL CONTAINERS</vt:lpstr>
      <vt:lpstr>Exercise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Future   The HAZCOM Standard is now aligned with the Globally Harmonized System of Classification and Labeling of Chemicals (GHS).   </vt:lpstr>
      <vt:lpstr> Pictograms Vs. DOT Labeling</vt:lpstr>
      <vt:lpstr>PowerPoint Presentation</vt:lpstr>
      <vt:lpstr>PowerPoint Presentation</vt:lpstr>
      <vt:lpstr>PowerPoint Presentation</vt:lpstr>
      <vt:lpstr>Recognition and Identification Clues</vt:lpstr>
      <vt:lpstr>Recognition and Identification Clues</vt:lpstr>
      <vt:lpstr>Recognition and Identification Clues</vt:lpstr>
      <vt:lpstr>Recognition and Identification Clues</vt:lpstr>
      <vt:lpstr>PowerPoint Presentation</vt:lpstr>
      <vt:lpstr>PowerPoint Presentation</vt:lpstr>
      <vt:lpstr>PowerPoint Presentation</vt:lpstr>
      <vt:lpstr>PowerPoint Presentation</vt:lpstr>
      <vt:lpstr>PowerPoint Presentation</vt:lpstr>
      <vt:lpstr>PowerPoint Presentation</vt:lpstr>
      <vt:lpstr>Summary</vt:lpstr>
      <vt:lpstr>Summary</vt:lpstr>
      <vt:lpstr>Summary </vt:lpstr>
      <vt:lpstr>Summary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Personal Protective Equipment</vt:lpstr>
      <vt:lpstr>PowerPoint Presentation</vt:lpstr>
      <vt:lpstr>PowerPoint Presentation</vt:lpstr>
      <vt:lpstr>PowerPoint Presentation</vt:lpstr>
      <vt:lpstr>PowerPoint Presentation</vt:lpstr>
      <vt:lpstr>Always Survey Your Scene Be Aware of the Potential </vt:lpstr>
      <vt:lpstr>The “Green Pages”</vt:lpstr>
      <vt:lpstr>Remember The Rule of Thumb</vt:lpstr>
      <vt:lpstr>PowerPoint Presentation</vt:lpstr>
      <vt:lpstr>Never A Crime to Stay Alive!</vt:lpstr>
      <vt:lpstr>What’s in that black smoke and Barrels?</vt:lpstr>
      <vt:lpstr>What’s NexT ?</vt:lpstr>
      <vt:lpstr>PowerPoint Presentation</vt:lpstr>
      <vt:lpstr>PowerPoint Presentation</vt:lpstr>
      <vt:lpstr>PowerPoint Presentation</vt:lpstr>
      <vt:lpstr>Are you too close to the Action?</vt:lpstr>
      <vt:lpstr>Decontamination is not Optional !</vt:lpstr>
      <vt:lpstr>Keep The big picture in focus</vt:lpstr>
      <vt:lpstr>Meth Drug Labs An everyday risk</vt:lpstr>
      <vt:lpstr>What to lookout for !</vt:lpstr>
      <vt:lpstr>Don’t Expect “Good Housekeeping”</vt:lpstr>
      <vt:lpstr>Center For Disease Control  Report</vt:lpstr>
      <vt:lpstr>Meth Lab Injuries</vt:lpstr>
      <vt:lpstr>Lessons Learned</vt:lpstr>
      <vt:lpstr>PowerPoint Presentation</vt:lpstr>
    </vt:vector>
  </TitlesOfParts>
  <Company>City of Kent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Guide</dc:title>
  <dc:creator>City of Kent User</dc:creator>
  <cp:lastModifiedBy>localadmin</cp:lastModifiedBy>
  <cp:revision>26</cp:revision>
  <dcterms:created xsi:type="dcterms:W3CDTF">2001-05-16T21:33:29Z</dcterms:created>
  <dcterms:modified xsi:type="dcterms:W3CDTF">2014-08-18T19:17:20Z</dcterms:modified>
</cp:coreProperties>
</file>